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av" ContentType="audio/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4" r:id="rId1"/>
    <p:sldMasterId id="2147483722" r:id="rId2"/>
  </p:sldMasterIdLst>
  <p:notesMasterIdLst>
    <p:notesMasterId r:id="rId25"/>
  </p:notesMasterIdLst>
  <p:sldIdLst>
    <p:sldId id="301" r:id="rId3"/>
    <p:sldId id="286" r:id="rId4"/>
    <p:sldId id="287" r:id="rId5"/>
    <p:sldId id="288" r:id="rId6"/>
    <p:sldId id="289" r:id="rId7"/>
    <p:sldId id="290" r:id="rId8"/>
    <p:sldId id="291" r:id="rId9"/>
    <p:sldId id="257" r:id="rId10"/>
    <p:sldId id="292" r:id="rId11"/>
    <p:sldId id="293" r:id="rId12"/>
    <p:sldId id="295" r:id="rId13"/>
    <p:sldId id="296" r:id="rId14"/>
    <p:sldId id="297" r:id="rId15"/>
    <p:sldId id="294" r:id="rId16"/>
    <p:sldId id="279" r:id="rId17"/>
    <p:sldId id="280" r:id="rId18"/>
    <p:sldId id="283" r:id="rId19"/>
    <p:sldId id="267" r:id="rId20"/>
    <p:sldId id="262" r:id="rId21"/>
    <p:sldId id="298" r:id="rId22"/>
    <p:sldId id="299" r:id="rId23"/>
    <p:sldId id="300" r:id="rId24"/>
  </p:sldIdLst>
  <p:sldSz cx="12192000" cy="68580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3127">
          <p15:clr>
            <a:srgbClr val="A4A3A4"/>
          </p15:clr>
        </p15:guide>
        <p15:guide id="2"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8F8F8"/>
    <a:srgbClr val="000000"/>
    <a:srgbClr val="6600CC"/>
    <a:srgbClr val="009900"/>
    <a:srgbClr val="FF3300"/>
    <a:srgbClr val="33CC33"/>
    <a:srgbClr val="9973FF"/>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5" d="100"/>
          <a:sy n="65" d="100"/>
        </p:scale>
        <p:origin x="834" y="78"/>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40" d="100"/>
          <a:sy n="40" d="100"/>
        </p:scale>
        <p:origin x="-1488" y="-96"/>
      </p:cViewPr>
      <p:guideLst>
        <p:guide orient="horz" pos="3127"/>
        <p:guide pos="2141"/>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42"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smtClean="0">
                <a:latin typeface="Times New Roman" pitchFamily="18" charset="-18"/>
              </a:defRPr>
            </a:lvl1pPr>
          </a:lstStyle>
          <a:p>
            <a:pPr>
              <a:defRPr/>
            </a:pPr>
            <a:endParaRPr lang="cs-CZ"/>
          </a:p>
        </p:txBody>
      </p:sp>
      <p:sp>
        <p:nvSpPr>
          <p:cNvPr id="61443" name="Rectangle 3"/>
          <p:cNvSpPr>
            <a:spLocks noGrp="1" noChangeArrowheads="1"/>
          </p:cNvSpPr>
          <p:nvPr>
            <p:ph type="dt" idx="1"/>
          </p:nvPr>
        </p:nvSpPr>
        <p:spPr bwMode="auto">
          <a:xfrm>
            <a:off x="3851275"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smtClean="0">
                <a:latin typeface="Times New Roman" pitchFamily="18" charset="-18"/>
              </a:defRPr>
            </a:lvl1pPr>
          </a:lstStyle>
          <a:p>
            <a:pPr>
              <a:defRPr/>
            </a:pPr>
            <a:endParaRPr lang="cs-CZ"/>
          </a:p>
        </p:txBody>
      </p:sp>
      <p:sp>
        <p:nvSpPr>
          <p:cNvPr id="24580" name="Rectangle 4"/>
          <p:cNvSpPr>
            <a:spLocks noGrp="1" noRot="1" noChangeAspect="1" noChangeArrowheads="1" noTextEdit="1"/>
          </p:cNvSpPr>
          <p:nvPr>
            <p:ph type="sldImg" idx="2"/>
          </p:nvPr>
        </p:nvSpPr>
        <p:spPr bwMode="auto">
          <a:xfrm>
            <a:off x="90488" y="744538"/>
            <a:ext cx="6616700" cy="372268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45" name="Rectangle 5"/>
          <p:cNvSpPr>
            <a:spLocks noGrp="1" noChangeArrowheads="1"/>
          </p:cNvSpPr>
          <p:nvPr>
            <p:ph type="body" sz="quarter" idx="3"/>
          </p:nvPr>
        </p:nvSpPr>
        <p:spPr bwMode="auto">
          <a:xfrm>
            <a:off x="906463" y="4714875"/>
            <a:ext cx="4984750" cy="44672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cs-CZ" noProof="0" smtClean="0"/>
              <a:t>Klepnutím lze upravit styly předlohy textu</a:t>
            </a:r>
          </a:p>
          <a:p>
            <a:pPr lvl="1"/>
            <a:r>
              <a:rPr lang="cs-CZ" noProof="0" smtClean="0"/>
              <a:t>Druhá úroveň</a:t>
            </a:r>
          </a:p>
          <a:p>
            <a:pPr lvl="2"/>
            <a:r>
              <a:rPr lang="cs-CZ" noProof="0" smtClean="0"/>
              <a:t>Třetí úroveň</a:t>
            </a:r>
          </a:p>
          <a:p>
            <a:pPr lvl="3"/>
            <a:r>
              <a:rPr lang="cs-CZ" noProof="0" smtClean="0"/>
              <a:t>Čtvrtá úroveň</a:t>
            </a:r>
          </a:p>
          <a:p>
            <a:pPr lvl="4"/>
            <a:r>
              <a:rPr lang="cs-CZ" noProof="0" smtClean="0"/>
              <a:t>Pátá úroveň</a:t>
            </a:r>
          </a:p>
        </p:txBody>
      </p:sp>
      <p:sp>
        <p:nvSpPr>
          <p:cNvPr id="61446" name="Rectangle 6"/>
          <p:cNvSpPr>
            <a:spLocks noGrp="1" noChangeArrowheads="1"/>
          </p:cNvSpPr>
          <p:nvPr>
            <p:ph type="ftr" sz="quarter" idx="4"/>
          </p:nvPr>
        </p:nvSpPr>
        <p:spPr bwMode="auto">
          <a:xfrm>
            <a:off x="0"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smtClean="0">
                <a:latin typeface="Times New Roman" pitchFamily="18" charset="-18"/>
              </a:defRPr>
            </a:lvl1pPr>
          </a:lstStyle>
          <a:p>
            <a:pPr>
              <a:defRPr/>
            </a:pPr>
            <a:endParaRPr lang="cs-CZ"/>
          </a:p>
        </p:txBody>
      </p:sp>
      <p:sp>
        <p:nvSpPr>
          <p:cNvPr id="61447" name="Rectangle 7"/>
          <p:cNvSpPr>
            <a:spLocks noGrp="1" noChangeArrowheads="1"/>
          </p:cNvSpPr>
          <p:nvPr>
            <p:ph type="sldNum" sz="quarter" idx="5"/>
          </p:nvPr>
        </p:nvSpPr>
        <p:spPr bwMode="auto">
          <a:xfrm>
            <a:off x="3851275"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smtClean="0">
                <a:latin typeface="Times New Roman" pitchFamily="18" charset="-18"/>
              </a:defRPr>
            </a:lvl1pPr>
          </a:lstStyle>
          <a:p>
            <a:pPr>
              <a:defRPr/>
            </a:pPr>
            <a:fld id="{B8FD3FEF-03B0-4093-9371-5C83C53971AC}" type="slidenum">
              <a:rPr lang="cs-CZ"/>
              <a:pPr>
                <a:defRPr/>
              </a:pPr>
              <a:t>‹#›</a:t>
            </a:fld>
            <a:endParaRPr lang="cs-CZ"/>
          </a:p>
        </p:txBody>
      </p:sp>
    </p:spTree>
    <p:extLst>
      <p:ext uri="{BB962C8B-B14F-4D97-AF65-F5344CB8AC3E}">
        <p14:creationId xmlns:p14="http://schemas.microsoft.com/office/powerpoint/2010/main" val="291874908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omic Sans MS" pitchFamily="66" charset="0"/>
        <a:ea typeface="+mn-ea"/>
        <a:cs typeface="+mn-cs"/>
      </a:defRPr>
    </a:lvl1pPr>
    <a:lvl2pPr marL="457200" algn="l" rtl="0" eaLnBrk="0" fontAlgn="base" hangingPunct="0">
      <a:spcBef>
        <a:spcPct val="30000"/>
      </a:spcBef>
      <a:spcAft>
        <a:spcPct val="0"/>
      </a:spcAft>
      <a:defRPr sz="1200" kern="1200">
        <a:solidFill>
          <a:schemeClr val="tx1"/>
        </a:solidFill>
        <a:latin typeface="Comic Sans MS" pitchFamily="66" charset="0"/>
        <a:ea typeface="+mn-ea"/>
        <a:cs typeface="+mn-cs"/>
      </a:defRPr>
    </a:lvl2pPr>
    <a:lvl3pPr marL="914400" algn="l" rtl="0" eaLnBrk="0" fontAlgn="base" hangingPunct="0">
      <a:spcBef>
        <a:spcPct val="30000"/>
      </a:spcBef>
      <a:spcAft>
        <a:spcPct val="0"/>
      </a:spcAft>
      <a:defRPr sz="1200" kern="1200">
        <a:solidFill>
          <a:schemeClr val="tx1"/>
        </a:solidFill>
        <a:latin typeface="Comic Sans MS" pitchFamily="66" charset="0"/>
        <a:ea typeface="+mn-ea"/>
        <a:cs typeface="+mn-cs"/>
      </a:defRPr>
    </a:lvl3pPr>
    <a:lvl4pPr marL="1371600" algn="l" rtl="0" eaLnBrk="0" fontAlgn="base" hangingPunct="0">
      <a:spcBef>
        <a:spcPct val="30000"/>
      </a:spcBef>
      <a:spcAft>
        <a:spcPct val="0"/>
      </a:spcAft>
      <a:defRPr sz="1200" kern="1200">
        <a:solidFill>
          <a:schemeClr val="tx1"/>
        </a:solidFill>
        <a:latin typeface="Comic Sans MS" pitchFamily="66" charset="0"/>
        <a:ea typeface="+mn-ea"/>
        <a:cs typeface="+mn-cs"/>
      </a:defRPr>
    </a:lvl4pPr>
    <a:lvl5pPr marL="1828800" algn="l" rtl="0" eaLnBrk="0" fontAlgn="base" hangingPunct="0">
      <a:spcBef>
        <a:spcPct val="30000"/>
      </a:spcBef>
      <a:spcAft>
        <a:spcPct val="0"/>
      </a:spcAft>
      <a:defRPr sz="1200" kern="1200">
        <a:solidFill>
          <a:schemeClr val="tx1"/>
        </a:solidFill>
        <a:latin typeface="Comic Sans MS" pitchFamily="6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Master" Target="../slideMasters/slideMaster2.xml"/><Relationship Id="rId1" Type="http://schemas.openxmlformats.org/officeDocument/2006/relationships/audio" Target="../media/audio1.wav"/><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Master" Target="../slideMasters/slideMaster2.xml"/><Relationship Id="rId1" Type="http://schemas.openxmlformats.org/officeDocument/2006/relationships/audio" Target="../media/audio1.wav"/><Relationship Id="rId5" Type="http://schemas.openxmlformats.org/officeDocument/2006/relationships/image" Target="../media/image6.png"/><Relationship Id="rId4" Type="http://schemas.openxmlformats.org/officeDocument/2006/relationships/image" Target="../media/image3.png"/></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Master" Target="../slideMasters/slideMaster2.xml"/><Relationship Id="rId1" Type="http://schemas.openxmlformats.org/officeDocument/2006/relationships/audio" Target="../media/audio1.wav"/><Relationship Id="rId5" Type="http://schemas.openxmlformats.org/officeDocument/2006/relationships/image" Target="../media/image6.png"/><Relationship Id="rId4" Type="http://schemas.openxmlformats.org/officeDocument/2006/relationships/image" Target="../media/image3.png"/></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Master" Target="../slideMasters/slideMaster2.xml"/><Relationship Id="rId1" Type="http://schemas.openxmlformats.org/officeDocument/2006/relationships/audio" Target="../media/audio1.wav"/><Relationship Id="rId5" Type="http://schemas.openxmlformats.org/officeDocument/2006/relationships/image" Target="../media/image6.png"/><Relationship Id="rId4" Type="http://schemas.openxmlformats.org/officeDocument/2006/relationships/image" Target="../media/image3.png"/></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Master" Target="../slideMasters/slideMaster2.xml"/><Relationship Id="rId1" Type="http://schemas.openxmlformats.org/officeDocument/2006/relationships/audio" Target="../media/audio1.wav"/><Relationship Id="rId5" Type="http://schemas.openxmlformats.org/officeDocument/2006/relationships/image" Target="../media/image6.png"/><Relationship Id="rId4" Type="http://schemas.openxmlformats.org/officeDocument/2006/relationships/image" Target="../media/image3.png"/></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Master" Target="../slideMasters/slideMaster2.xml"/><Relationship Id="rId1" Type="http://schemas.openxmlformats.org/officeDocument/2006/relationships/audio" Target="../media/audio1.wav"/><Relationship Id="rId5" Type="http://schemas.openxmlformats.org/officeDocument/2006/relationships/image" Target="../media/image6.png"/><Relationship Id="rId4" Type="http://schemas.openxmlformats.org/officeDocument/2006/relationships/image" Target="../media/image3.png"/></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Master" Target="../slideMasters/slideMaster2.xml"/><Relationship Id="rId1" Type="http://schemas.openxmlformats.org/officeDocument/2006/relationships/audio" Target="../media/audio1.wav"/><Relationship Id="rId5" Type="http://schemas.openxmlformats.org/officeDocument/2006/relationships/image" Target="../media/image6.png"/><Relationship Id="rId4" Type="http://schemas.openxmlformats.org/officeDocument/2006/relationships/image" Target="../media/image7.png"/></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Master" Target="../slideMasters/slideMaster2.xml"/><Relationship Id="rId1" Type="http://schemas.openxmlformats.org/officeDocument/2006/relationships/audio" Target="../media/audio1.wav"/><Relationship Id="rId5" Type="http://schemas.openxmlformats.org/officeDocument/2006/relationships/image" Target="../media/image6.png"/><Relationship Id="rId4" Type="http://schemas.openxmlformats.org/officeDocument/2006/relationships/image" Target="../media/image3.png"/></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Master" Target="../slideMasters/slideMaster2.xml"/><Relationship Id="rId1" Type="http://schemas.openxmlformats.org/officeDocument/2006/relationships/audio" Target="../media/audio1.wav"/><Relationship Id="rId5" Type="http://schemas.openxmlformats.org/officeDocument/2006/relationships/image" Target="../media/image6.png"/><Relationship Id="rId4" Type="http://schemas.openxmlformats.org/officeDocument/2006/relationships/image" Target="../media/image3.png"/></Relationships>
</file>

<file path=ppt/slideLayouts/_rels/slideLayout3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Master" Target="../slideMasters/slideMaster2.xml"/><Relationship Id="rId1" Type="http://schemas.openxmlformats.org/officeDocument/2006/relationships/audio" Target="../media/audio1.wav"/><Relationship Id="rId5" Type="http://schemas.openxmlformats.org/officeDocument/2006/relationships/image" Target="../media/image6.png"/><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cs-CZ" smtClean="0"/>
              <a:t>Kliknutím lze upravit styl.</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můžete upravit styl předlohy.</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a:xfrm>
            <a:off x="5332412" y="5883275"/>
            <a:ext cx="4324044" cy="365125"/>
          </a:xfrm>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A7D2C0A7-E51F-4EBE-AC54-7EB885F0C2EA}" type="slidenum">
              <a:rPr lang="en-US" smtClean="0"/>
              <a:pPr>
                <a:defRPr/>
              </a:pPr>
              <a:t>‹#›</a:t>
            </a:fld>
            <a:endParaRPr lang="en-US"/>
          </a:p>
        </p:txBody>
      </p:sp>
    </p:spTree>
    <p:extLst>
      <p:ext uri="{BB962C8B-B14F-4D97-AF65-F5344CB8AC3E}">
        <p14:creationId xmlns:p14="http://schemas.microsoft.com/office/powerpoint/2010/main" val="2414185058"/>
      </p:ext>
    </p:extLst>
  </p:cSld>
  <p:clrMapOvr>
    <a:masterClrMapping/>
  </p:clrMapOvr>
  <p:transition spd="med">
    <p:cover dir="r"/>
    <p:sndAc>
      <p:stSnd>
        <p:snd r:embed="rId1" name="hammer.wav"/>
      </p:stSnd>
    </p:sndAc>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atický obrázek s popiskem">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cs-CZ" smtClean="0"/>
              <a:t>Kliknutím lze upravit styl.</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smtClean="0"/>
              <a:t>Kliknutím na ikonu přidáte obrázek.</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Upravte styly předlohy textu.</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556A86DB-8E74-40E3-9F1E-D53D2A4AB742}" type="slidenum">
              <a:rPr lang="en-US" smtClean="0"/>
              <a:pPr>
                <a:defRPr/>
              </a:pPr>
              <a:t>‹#›</a:t>
            </a:fld>
            <a:endParaRPr lang="en-US"/>
          </a:p>
        </p:txBody>
      </p:sp>
    </p:spTree>
    <p:extLst>
      <p:ext uri="{BB962C8B-B14F-4D97-AF65-F5344CB8AC3E}">
        <p14:creationId xmlns:p14="http://schemas.microsoft.com/office/powerpoint/2010/main" val="1677371224"/>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Název a popisek">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cs-CZ" smtClean="0"/>
              <a:t>Kliknutím lze upravit styl.</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Upravte styly předlohy textu.</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556A86DB-8E74-40E3-9F1E-D53D2A4AB742}" type="slidenum">
              <a:rPr lang="en-US" smtClean="0"/>
              <a:pPr>
                <a:defRPr/>
              </a:pPr>
              <a:t>‹#›</a:t>
            </a:fld>
            <a:endParaRPr lang="en-US"/>
          </a:p>
        </p:txBody>
      </p:sp>
    </p:spTree>
    <p:extLst>
      <p:ext uri="{BB962C8B-B14F-4D97-AF65-F5344CB8AC3E}">
        <p14:creationId xmlns:p14="http://schemas.microsoft.com/office/powerpoint/2010/main" val="3270879154"/>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ce s popiskem">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cs-CZ" smtClean="0"/>
              <a:t>Kliknutím lze upravit styl.</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smtClean="0"/>
              <a:t>Upravte styly předlohy textu.</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Upravte styly předlohy textu.</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556A86DB-8E74-40E3-9F1E-D53D2A4AB742}" type="slidenum">
              <a:rPr lang="en-US" smtClean="0"/>
              <a:pPr>
                <a:defRPr/>
              </a:pPr>
              <a:t>‹#›</a:t>
            </a:fld>
            <a:endParaRPr lang="en-US"/>
          </a:p>
        </p:txBody>
      </p:sp>
    </p:spTree>
    <p:extLst>
      <p:ext uri="{BB962C8B-B14F-4D97-AF65-F5344CB8AC3E}">
        <p14:creationId xmlns:p14="http://schemas.microsoft.com/office/powerpoint/2010/main" val="3430862067"/>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Jmenovka">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cs-CZ" smtClean="0"/>
              <a:t>Kliknutím lze upravit styl.</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Upravte styly předlohy textu.</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556A86DB-8E74-40E3-9F1E-D53D2A4AB742}" type="slidenum">
              <a:rPr lang="en-US" smtClean="0"/>
              <a:pPr>
                <a:defRPr/>
              </a:pPr>
              <a:t>‹#›</a:t>
            </a:fld>
            <a:endParaRPr lang="en-US"/>
          </a:p>
        </p:txBody>
      </p:sp>
    </p:spTree>
    <p:extLst>
      <p:ext uri="{BB962C8B-B14F-4D97-AF65-F5344CB8AC3E}">
        <p14:creationId xmlns:p14="http://schemas.microsoft.com/office/powerpoint/2010/main" val="1289358074"/>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Jmenovka s citací">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cs-CZ" smtClean="0"/>
              <a:t>Kliknutím lze upravit styl.</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cs-CZ" smtClean="0"/>
              <a:t>Upravte styly předlohy textu.</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Upravte styly předlohy textu.</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556A86DB-8E74-40E3-9F1E-D53D2A4AB742}" type="slidenum">
              <a:rPr lang="en-US" smtClean="0"/>
              <a:pPr>
                <a:defRPr/>
              </a:pPr>
              <a:t>‹#›</a:t>
            </a:fld>
            <a:endParaRPr lang="en-US"/>
          </a:p>
        </p:txBody>
      </p:sp>
    </p:spTree>
    <p:extLst>
      <p:ext uri="{BB962C8B-B14F-4D97-AF65-F5344CB8AC3E}">
        <p14:creationId xmlns:p14="http://schemas.microsoft.com/office/powerpoint/2010/main" val="262361057"/>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Pravda nebo nepravda">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cs-CZ" smtClean="0"/>
              <a:t>Kliknutím lze upravit styl.</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cs-CZ" smtClean="0"/>
              <a:t>Upravte styly předlohy textu.</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Upravte styly předlohy textu.</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556A86DB-8E74-40E3-9F1E-D53D2A4AB742}" type="slidenum">
              <a:rPr lang="en-US" smtClean="0"/>
              <a:pPr>
                <a:defRPr/>
              </a:pPr>
              <a:t>‹#›</a:t>
            </a:fld>
            <a:endParaRPr lang="en-US"/>
          </a:p>
        </p:txBody>
      </p:sp>
    </p:spTree>
    <p:extLst>
      <p:ext uri="{BB962C8B-B14F-4D97-AF65-F5344CB8AC3E}">
        <p14:creationId xmlns:p14="http://schemas.microsoft.com/office/powerpoint/2010/main" val="1422367327"/>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cs-CZ" smtClean="0"/>
              <a:t>Kliknutím lze upravit styl.</a:t>
            </a:r>
            <a:endParaRPr lang="en-US" dirty="0"/>
          </a:p>
        </p:txBody>
      </p:sp>
      <p:sp>
        <p:nvSpPr>
          <p:cNvPr id="3" name="Vertical Text Placeholder 2"/>
          <p:cNvSpPr>
            <a:spLocks noGrp="1"/>
          </p:cNvSpPr>
          <p:nvPr>
            <p:ph type="body" orient="vert" idx="1"/>
          </p:nvPr>
        </p:nvSpPr>
        <p:spPr/>
        <p:txBody>
          <a:bodyPr vert="eaVert" ancho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E68FCE3F-AF54-43D2-A5D6-B8B249F4927F}" type="slidenum">
              <a:rPr lang="en-US" smtClean="0"/>
              <a:pPr>
                <a:defRPr/>
              </a:pPr>
              <a:t>‹#›</a:t>
            </a:fld>
            <a:endParaRPr lang="en-US"/>
          </a:p>
        </p:txBody>
      </p:sp>
    </p:spTree>
    <p:extLst>
      <p:ext uri="{BB962C8B-B14F-4D97-AF65-F5344CB8AC3E}">
        <p14:creationId xmlns:p14="http://schemas.microsoft.com/office/powerpoint/2010/main" val="199820940"/>
      </p:ext>
    </p:extLst>
  </p:cSld>
  <p:clrMapOvr>
    <a:masterClrMapping/>
  </p:clrMapOvr>
  <p:transition spd="med">
    <p:cover dir="r"/>
    <p:sndAc>
      <p:stSnd>
        <p:snd r:embed="rId1" name="hammer.wav"/>
      </p:stSnd>
    </p:sndAc>
  </p:transition>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cs-CZ" smtClean="0"/>
              <a:t>Kliknutím lze upravit styl.</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D7015590-A6F8-4A44-9E28-9636E0229B2A}" type="slidenum">
              <a:rPr lang="en-US" smtClean="0"/>
              <a:pPr>
                <a:defRPr/>
              </a:pPr>
              <a:t>‹#›</a:t>
            </a:fld>
            <a:endParaRPr lang="en-US"/>
          </a:p>
        </p:txBody>
      </p:sp>
    </p:spTree>
    <p:extLst>
      <p:ext uri="{BB962C8B-B14F-4D97-AF65-F5344CB8AC3E}">
        <p14:creationId xmlns:p14="http://schemas.microsoft.com/office/powerpoint/2010/main" val="2314558278"/>
      </p:ext>
    </p:extLst>
  </p:cSld>
  <p:clrMapOvr>
    <a:masterClrMapping/>
  </p:clrMapOvr>
  <p:transition spd="med">
    <p:cover dir="r"/>
    <p:sndAc>
      <p:stSnd>
        <p:snd r:embed="rId1" name="hammer.wav"/>
      </p:stSnd>
    </p:sndAc>
  </p:transition>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cs-CZ" smtClean="0"/>
              <a:t>Kliknutím lze upravit styl.</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en-US" dirty="0"/>
          </a:p>
        </p:txBody>
      </p:sp>
      <p:sp>
        <p:nvSpPr>
          <p:cNvPr id="4" name="Date Placeholder 3"/>
          <p:cNvSpPr>
            <a:spLocks noGrp="1"/>
          </p:cNvSpPr>
          <p:nvPr>
            <p:ph type="dt" sz="half" idx="10"/>
          </p:nvPr>
        </p:nvSpPr>
        <p:spPr/>
        <p:txBody>
          <a:bodyPr/>
          <a:lstStyle/>
          <a:p>
            <a:fld id="{AD4F4287-10BE-4E41-AE2C-21C3AB649AAE}" type="datetimeFigureOut">
              <a:rPr lang="cs-CZ" smtClean="0"/>
              <a:pPr/>
              <a:t>13.10.2018</a:t>
            </a:fld>
            <a:endParaRPr lang="cs-CZ"/>
          </a:p>
        </p:txBody>
      </p:sp>
      <p:sp>
        <p:nvSpPr>
          <p:cNvPr id="5" name="Footer Placeholder 4"/>
          <p:cNvSpPr>
            <a:spLocks noGrp="1"/>
          </p:cNvSpPr>
          <p:nvPr>
            <p:ph type="ftr" sz="quarter" idx="11"/>
          </p:nvPr>
        </p:nvSpPr>
        <p:spPr>
          <a:xfrm>
            <a:off x="5332412" y="5883275"/>
            <a:ext cx="4324044" cy="365125"/>
          </a:xfrm>
        </p:spPr>
        <p:txBody>
          <a:bodyPr/>
          <a:lstStyle/>
          <a:p>
            <a:endParaRPr lang="cs-CZ"/>
          </a:p>
        </p:txBody>
      </p:sp>
      <p:sp>
        <p:nvSpPr>
          <p:cNvPr id="6" name="Slide Number Placeholder 5"/>
          <p:cNvSpPr>
            <a:spLocks noGrp="1"/>
          </p:cNvSpPr>
          <p:nvPr>
            <p:ph type="sldNum" sz="quarter" idx="12"/>
          </p:nvPr>
        </p:nvSpPr>
        <p:spPr/>
        <p:txBody>
          <a:bodyPr/>
          <a:lstStyle/>
          <a:p>
            <a:fld id="{0D74E6F8-A6EE-4107-A8E5-2901172B5348}" type="slidenum">
              <a:rPr lang="cs-CZ" smtClean="0"/>
              <a:pPr/>
              <a:t>‹#›</a:t>
            </a:fld>
            <a:endParaRPr lang="cs-CZ"/>
          </a:p>
        </p:txBody>
      </p:sp>
      <p:pic>
        <p:nvPicPr>
          <p:cNvPr id="14" name="Obrázek 13"/>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0" y="0"/>
            <a:ext cx="12192000" cy="1416106"/>
          </a:xfrm>
          <a:prstGeom prst="rect">
            <a:avLst/>
          </a:prstGeom>
        </p:spPr>
      </p:pic>
      <p:pic>
        <p:nvPicPr>
          <p:cNvPr id="15" name="Obrázek 14"/>
          <p:cNvPicPr>
            <a:picLocks/>
          </p:cNvPicPr>
          <p:nvPr userDrawn="1"/>
        </p:nvPicPr>
        <p:blipFill>
          <a:blip r:embed="rId4" cstate="print">
            <a:extLst>
              <a:ext uri="{28A0092B-C50C-407E-A947-70E740481C1C}">
                <a14:useLocalDpi xmlns:a14="http://schemas.microsoft.com/office/drawing/2010/main" val="0"/>
              </a:ext>
            </a:extLst>
          </a:blip>
          <a:stretch>
            <a:fillRect/>
          </a:stretch>
        </p:blipFill>
        <p:spPr>
          <a:xfrm>
            <a:off x="0" y="1404000"/>
            <a:ext cx="12192000" cy="54000"/>
          </a:xfrm>
          <a:prstGeom prst="rect">
            <a:avLst/>
          </a:prstGeom>
        </p:spPr>
      </p:pic>
      <p:grpSp>
        <p:nvGrpSpPr>
          <p:cNvPr id="16" name="Skupina 15"/>
          <p:cNvGrpSpPr>
            <a:grpSpLocks noChangeAspect="1"/>
          </p:cNvGrpSpPr>
          <p:nvPr userDrawn="1"/>
        </p:nvGrpSpPr>
        <p:grpSpPr>
          <a:xfrm>
            <a:off x="10512492" y="5314903"/>
            <a:ext cx="1560097" cy="911327"/>
            <a:chOff x="6821820" y="4452742"/>
            <a:chExt cx="2340146" cy="1822654"/>
          </a:xfrm>
        </p:grpSpPr>
        <p:pic>
          <p:nvPicPr>
            <p:cNvPr id="17" name="Obrázek 16"/>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6821820" y="4452742"/>
              <a:ext cx="2340146" cy="1822654"/>
            </a:xfrm>
            <a:prstGeom prst="rect">
              <a:avLst/>
            </a:prstGeom>
          </p:spPr>
        </p:pic>
        <p:pic>
          <p:nvPicPr>
            <p:cNvPr id="18" name="Obrázek 17"/>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8532440" y="5985831"/>
              <a:ext cx="472441" cy="256033"/>
            </a:xfrm>
            <a:prstGeom prst="rect">
              <a:avLst/>
            </a:prstGeom>
          </p:spPr>
        </p:pic>
      </p:grpSp>
    </p:spTree>
    <p:extLst>
      <p:ext uri="{BB962C8B-B14F-4D97-AF65-F5344CB8AC3E}">
        <p14:creationId xmlns:p14="http://schemas.microsoft.com/office/powerpoint/2010/main" val="228908487"/>
      </p:ext>
    </p:extLst>
  </p:cSld>
  <p:clrMapOvr>
    <a:masterClrMapping/>
  </p:clrMapOvr>
  <p:transition spd="med">
    <p:cover dir="r"/>
    <p:sndAc>
      <p:stSnd>
        <p:snd r:embed="rId1" name="hammer.wav"/>
      </p:stSnd>
    </p:sndAc>
  </p:transition>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Content Placeholder 2"/>
          <p:cNvSpPr>
            <a:spLocks noGrp="1"/>
          </p:cNvSpPr>
          <p:nvPr>
            <p:ph idx="1"/>
          </p:nvPr>
        </p:nvSpPr>
        <p:spPr/>
        <p:txBody>
          <a:bodyPr anchor="ct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AD4F4287-10BE-4E41-AE2C-21C3AB649AAE}" type="datetimeFigureOut">
              <a:rPr lang="cs-CZ" smtClean="0"/>
              <a:pPr/>
              <a:t>13.10.2018</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a:xfrm>
            <a:off x="10951856" y="5867131"/>
            <a:ext cx="551167" cy="365125"/>
          </a:xfrm>
        </p:spPr>
        <p:txBody>
          <a:bodyPr/>
          <a:lstStyle/>
          <a:p>
            <a:fld id="{0D74E6F8-A6EE-4107-A8E5-2901172B5348}" type="slidenum">
              <a:rPr lang="cs-CZ" smtClean="0"/>
              <a:pPr/>
              <a:t>‹#›</a:t>
            </a:fld>
            <a:endParaRPr lang="cs-CZ"/>
          </a:p>
        </p:txBody>
      </p:sp>
    </p:spTree>
    <p:extLst>
      <p:ext uri="{BB962C8B-B14F-4D97-AF65-F5344CB8AC3E}">
        <p14:creationId xmlns:p14="http://schemas.microsoft.com/office/powerpoint/2010/main" val="341481832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Content Placeholder 2"/>
          <p:cNvSpPr>
            <a:spLocks noGrp="1"/>
          </p:cNvSpPr>
          <p:nvPr>
            <p:ph idx="1"/>
          </p:nvPr>
        </p:nvSpPr>
        <p:spPr/>
        <p:txBody>
          <a:bodyPr anchor="ct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a:xfrm>
            <a:off x="10951856" y="5867131"/>
            <a:ext cx="551167" cy="365125"/>
          </a:xfrm>
        </p:spPr>
        <p:txBody>
          <a:bodyPr/>
          <a:lstStyle/>
          <a:p>
            <a:pPr>
              <a:defRPr/>
            </a:pPr>
            <a:fld id="{556A86DB-8E74-40E3-9F1E-D53D2A4AB742}" type="slidenum">
              <a:rPr lang="en-US" smtClean="0"/>
              <a:pPr>
                <a:defRPr/>
              </a:pPr>
              <a:t>‹#›</a:t>
            </a:fld>
            <a:endParaRPr lang="en-US"/>
          </a:p>
        </p:txBody>
      </p:sp>
    </p:spTree>
    <p:extLst>
      <p:ext uri="{BB962C8B-B14F-4D97-AF65-F5344CB8AC3E}">
        <p14:creationId xmlns:p14="http://schemas.microsoft.com/office/powerpoint/2010/main" val="1459955715"/>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cs-CZ" smtClean="0"/>
              <a:t>Kliknutím lze upravit styl.</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Date Placeholder 3"/>
          <p:cNvSpPr>
            <a:spLocks noGrp="1"/>
          </p:cNvSpPr>
          <p:nvPr>
            <p:ph type="dt" sz="half" idx="10"/>
          </p:nvPr>
        </p:nvSpPr>
        <p:spPr/>
        <p:txBody>
          <a:bodyPr/>
          <a:lstStyle/>
          <a:p>
            <a:fld id="{AD4F4287-10BE-4E41-AE2C-21C3AB649AAE}" type="datetimeFigureOut">
              <a:rPr lang="cs-CZ" smtClean="0"/>
              <a:pPr/>
              <a:t>13.10.2018</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0D74E6F8-A6EE-4107-A8E5-2901172B5348}" type="slidenum">
              <a:rPr lang="cs-CZ" smtClean="0"/>
              <a:pPr/>
              <a:t>‹#›</a:t>
            </a:fld>
            <a:endParaRPr lang="cs-CZ"/>
          </a:p>
        </p:txBody>
      </p:sp>
      <p:pic>
        <p:nvPicPr>
          <p:cNvPr id="7" name="Obrázek 6"/>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0" y="0"/>
            <a:ext cx="12192000" cy="1416106"/>
          </a:xfrm>
          <a:prstGeom prst="rect">
            <a:avLst/>
          </a:prstGeom>
        </p:spPr>
      </p:pic>
      <p:sp>
        <p:nvSpPr>
          <p:cNvPr id="8" name="Nadpis 1"/>
          <p:cNvSpPr txBox="1">
            <a:spLocks/>
          </p:cNvSpPr>
          <p:nvPr userDrawn="1"/>
        </p:nvSpPr>
        <p:spPr>
          <a:xfrm>
            <a:off x="0" y="0"/>
            <a:ext cx="10363200" cy="14148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400" kern="1200">
                <a:solidFill>
                  <a:schemeClr val="tx1"/>
                </a:solidFill>
                <a:latin typeface="+mj-lt"/>
                <a:ea typeface="+mj-ea"/>
                <a:cs typeface="+mj-cs"/>
              </a:defRPr>
            </a:lvl1pPr>
          </a:lstStyle>
          <a:p>
            <a:r>
              <a:rPr lang="cs-CZ" sz="2800" b="1" dirty="0" smtClean="0">
                <a:solidFill>
                  <a:srgbClr val="E1ECEF"/>
                </a:solidFill>
                <a:latin typeface="+mj-lt"/>
                <a:ea typeface="Verdana" pitchFamily="34" charset="0"/>
                <a:cs typeface="Verdana" pitchFamily="34" charset="0"/>
              </a:rPr>
              <a:t>Katedra</a:t>
            </a:r>
            <a:r>
              <a:rPr lang="cs-CZ" sz="2800" b="1" baseline="0" dirty="0" smtClean="0">
                <a:solidFill>
                  <a:srgbClr val="E1ECEF"/>
                </a:solidFill>
                <a:latin typeface="+mj-lt"/>
                <a:ea typeface="Verdana" pitchFamily="34" charset="0"/>
                <a:cs typeface="Verdana" pitchFamily="34" charset="0"/>
              </a:rPr>
              <a:t> ekonomie</a:t>
            </a:r>
            <a:endParaRPr lang="cs-CZ" sz="2800" b="1" dirty="0" smtClean="0">
              <a:solidFill>
                <a:srgbClr val="E1ECEF"/>
              </a:solidFill>
              <a:latin typeface="+mj-lt"/>
              <a:ea typeface="Verdana" pitchFamily="34" charset="0"/>
              <a:cs typeface="Verdana" pitchFamily="34" charset="0"/>
            </a:endParaRPr>
          </a:p>
          <a:p>
            <a:r>
              <a:rPr lang="cs-CZ" sz="1400" b="0" i="1" dirty="0" err="1" smtClean="0">
                <a:solidFill>
                  <a:srgbClr val="E1ECEF"/>
                </a:solidFill>
                <a:latin typeface="+mj-lt"/>
                <a:ea typeface="Verdana" pitchFamily="34" charset="0"/>
                <a:cs typeface="Verdana" pitchFamily="34" charset="0"/>
              </a:rPr>
              <a:t>kek@opf.slu.cz</a:t>
            </a:r>
            <a:endParaRPr lang="cs-CZ" sz="1400" b="0" i="1" dirty="0" smtClean="0">
              <a:solidFill>
                <a:srgbClr val="E1ECEF"/>
              </a:solidFill>
              <a:latin typeface="+mj-lt"/>
              <a:ea typeface="Verdana" pitchFamily="34" charset="0"/>
              <a:cs typeface="Verdana" pitchFamily="34" charset="0"/>
            </a:endParaRPr>
          </a:p>
          <a:p>
            <a:r>
              <a:rPr lang="cs-CZ" sz="1400" b="0" i="1" dirty="0" err="1" smtClean="0">
                <a:solidFill>
                  <a:srgbClr val="E1ECEF"/>
                </a:solidFill>
                <a:latin typeface="+mj-lt"/>
                <a:ea typeface="Verdana" pitchFamily="34" charset="0"/>
                <a:cs typeface="Verdana" pitchFamily="34" charset="0"/>
              </a:rPr>
              <a:t>kek.rs.opf.slu.cz</a:t>
            </a:r>
            <a:endParaRPr lang="cs-CZ" sz="1400" b="0" i="1" dirty="0" smtClean="0">
              <a:solidFill>
                <a:srgbClr val="E1ECEF"/>
              </a:solidFill>
              <a:latin typeface="+mj-lt"/>
              <a:ea typeface="Verdana" pitchFamily="34" charset="0"/>
              <a:cs typeface="Verdana" pitchFamily="34" charset="0"/>
            </a:endParaRPr>
          </a:p>
          <a:p>
            <a:endParaRPr lang="cs-CZ" sz="1800" b="1" dirty="0" smtClean="0">
              <a:solidFill>
                <a:srgbClr val="E1ECEF"/>
              </a:solidFill>
              <a:latin typeface="+mj-lt"/>
              <a:ea typeface="Verdana" pitchFamily="34" charset="0"/>
              <a:cs typeface="Verdana" pitchFamily="34" charset="0"/>
            </a:endParaRPr>
          </a:p>
        </p:txBody>
      </p:sp>
      <p:pic>
        <p:nvPicPr>
          <p:cNvPr id="9" name="Obrázek 8"/>
          <p:cNvPicPr>
            <a:picLocks/>
          </p:cNvPicPr>
          <p:nvPr userDrawn="1"/>
        </p:nvPicPr>
        <p:blipFill>
          <a:blip r:embed="rId4" cstate="print">
            <a:extLst>
              <a:ext uri="{28A0092B-C50C-407E-A947-70E740481C1C}">
                <a14:useLocalDpi xmlns:a14="http://schemas.microsoft.com/office/drawing/2010/main" val="0"/>
              </a:ext>
            </a:extLst>
          </a:blip>
          <a:stretch>
            <a:fillRect/>
          </a:stretch>
        </p:blipFill>
        <p:spPr>
          <a:xfrm>
            <a:off x="0" y="1404000"/>
            <a:ext cx="12192000" cy="54000"/>
          </a:xfrm>
          <a:prstGeom prst="rect">
            <a:avLst/>
          </a:prstGeom>
        </p:spPr>
      </p:pic>
      <p:pic>
        <p:nvPicPr>
          <p:cNvPr id="10" name="Obrázek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11472598" y="5949281"/>
            <a:ext cx="629921" cy="256033"/>
          </a:xfrm>
          <a:prstGeom prst="rect">
            <a:avLst/>
          </a:prstGeom>
        </p:spPr>
      </p:pic>
    </p:spTree>
    <p:extLst>
      <p:ext uri="{BB962C8B-B14F-4D97-AF65-F5344CB8AC3E}">
        <p14:creationId xmlns:p14="http://schemas.microsoft.com/office/powerpoint/2010/main" val="1500885252"/>
      </p:ext>
    </p:extLst>
  </p:cSld>
  <p:clrMapOvr>
    <a:masterClrMapping/>
  </p:clrMapOvr>
  <p:transition spd="med">
    <p:cover dir="r"/>
    <p:sndAc>
      <p:stSnd>
        <p:snd r:embed="rId1" name="hammer.wav"/>
      </p:stSnd>
    </p:sndAc>
  </p:transition>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cs-CZ" smtClean="0"/>
              <a:t>Kliknutím lze upravit styl.</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Date Placeholder 4"/>
          <p:cNvSpPr>
            <a:spLocks noGrp="1"/>
          </p:cNvSpPr>
          <p:nvPr>
            <p:ph type="dt" sz="half" idx="10"/>
          </p:nvPr>
        </p:nvSpPr>
        <p:spPr/>
        <p:txBody>
          <a:bodyPr/>
          <a:lstStyle/>
          <a:p>
            <a:fld id="{AD4F4287-10BE-4E41-AE2C-21C3AB649AAE}" type="datetimeFigureOut">
              <a:rPr lang="cs-CZ" smtClean="0"/>
              <a:pPr/>
              <a:t>13.10.2018</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0D74E6F8-A6EE-4107-A8E5-2901172B5348}" type="slidenum">
              <a:rPr lang="cs-CZ" smtClean="0"/>
              <a:pPr/>
              <a:t>‹#›</a:t>
            </a:fld>
            <a:endParaRPr lang="cs-CZ"/>
          </a:p>
        </p:txBody>
      </p:sp>
      <p:pic>
        <p:nvPicPr>
          <p:cNvPr id="8" name="Obrázek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0" y="0"/>
            <a:ext cx="12192000" cy="1416106"/>
          </a:xfrm>
          <a:prstGeom prst="flowChartDocument">
            <a:avLst/>
          </a:prstGeom>
        </p:spPr>
      </p:pic>
      <p:pic>
        <p:nvPicPr>
          <p:cNvPr id="9" name="Obrázek 8"/>
          <p:cNvPicPr>
            <a:picLocks/>
          </p:cNvPicPr>
          <p:nvPr userDrawn="1"/>
        </p:nvPicPr>
        <p:blipFill>
          <a:blip r:embed="rId4" cstate="print">
            <a:extLst>
              <a:ext uri="{28A0092B-C50C-407E-A947-70E740481C1C}">
                <a14:useLocalDpi xmlns:a14="http://schemas.microsoft.com/office/drawing/2010/main" val="0"/>
              </a:ext>
            </a:extLst>
          </a:blip>
          <a:stretch>
            <a:fillRect/>
          </a:stretch>
        </p:blipFill>
        <p:spPr>
          <a:xfrm>
            <a:off x="0" y="1484784"/>
            <a:ext cx="12192000" cy="54000"/>
          </a:xfrm>
          <a:prstGeom prst="rect">
            <a:avLst/>
          </a:prstGeom>
        </p:spPr>
      </p:pic>
      <p:pic>
        <p:nvPicPr>
          <p:cNvPr id="10" name="Obrázek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11472598" y="5949281"/>
            <a:ext cx="629921" cy="256033"/>
          </a:xfrm>
          <a:prstGeom prst="rect">
            <a:avLst/>
          </a:prstGeom>
        </p:spPr>
      </p:pic>
    </p:spTree>
    <p:extLst>
      <p:ext uri="{BB962C8B-B14F-4D97-AF65-F5344CB8AC3E}">
        <p14:creationId xmlns:p14="http://schemas.microsoft.com/office/powerpoint/2010/main" val="2876732379"/>
      </p:ext>
    </p:extLst>
  </p:cSld>
  <p:clrMapOvr>
    <a:masterClrMapping/>
  </p:clrMapOvr>
  <p:transition spd="med">
    <p:cover dir="r"/>
    <p:sndAc>
      <p:stSnd>
        <p:snd r:embed="rId1" name="hammer.wav"/>
      </p:stSnd>
    </p:sndAc>
  </p:transition>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cs-CZ" smtClean="0"/>
              <a:t>Kliknutím lze upravit styl.</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7" name="Date Placeholder 6"/>
          <p:cNvSpPr>
            <a:spLocks noGrp="1"/>
          </p:cNvSpPr>
          <p:nvPr>
            <p:ph type="dt" sz="half" idx="10"/>
          </p:nvPr>
        </p:nvSpPr>
        <p:spPr/>
        <p:txBody>
          <a:bodyPr/>
          <a:lstStyle/>
          <a:p>
            <a:fld id="{AD4F4287-10BE-4E41-AE2C-21C3AB649AAE}" type="datetimeFigureOut">
              <a:rPr lang="cs-CZ" smtClean="0"/>
              <a:pPr/>
              <a:t>13.10.2018</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0D74E6F8-A6EE-4107-A8E5-2901172B5348}" type="slidenum">
              <a:rPr lang="cs-CZ" smtClean="0"/>
              <a:pPr/>
              <a:t>‹#›</a:t>
            </a:fld>
            <a:endParaRPr lang="cs-CZ"/>
          </a:p>
        </p:txBody>
      </p:sp>
      <p:pic>
        <p:nvPicPr>
          <p:cNvPr id="10" name="Obrázek 9"/>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0" y="0"/>
            <a:ext cx="12192000" cy="1416106"/>
          </a:xfrm>
          <a:prstGeom prst="flowChartDocument">
            <a:avLst/>
          </a:prstGeom>
        </p:spPr>
      </p:pic>
      <p:pic>
        <p:nvPicPr>
          <p:cNvPr id="11" name="Obrázek 10"/>
          <p:cNvPicPr>
            <a:picLocks/>
          </p:cNvPicPr>
          <p:nvPr userDrawn="1"/>
        </p:nvPicPr>
        <p:blipFill>
          <a:blip r:embed="rId4" cstate="print">
            <a:extLst>
              <a:ext uri="{28A0092B-C50C-407E-A947-70E740481C1C}">
                <a14:useLocalDpi xmlns:a14="http://schemas.microsoft.com/office/drawing/2010/main" val="0"/>
              </a:ext>
            </a:extLst>
          </a:blip>
          <a:stretch>
            <a:fillRect/>
          </a:stretch>
        </p:blipFill>
        <p:spPr>
          <a:xfrm>
            <a:off x="0" y="1458000"/>
            <a:ext cx="12192000" cy="54000"/>
          </a:xfrm>
          <a:prstGeom prst="rect">
            <a:avLst/>
          </a:prstGeom>
        </p:spPr>
      </p:pic>
      <p:pic>
        <p:nvPicPr>
          <p:cNvPr id="12" name="Obrázek 11"/>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11472598" y="5949281"/>
            <a:ext cx="629921" cy="256033"/>
          </a:xfrm>
          <a:prstGeom prst="rect">
            <a:avLst/>
          </a:prstGeom>
        </p:spPr>
      </p:pic>
    </p:spTree>
    <p:extLst>
      <p:ext uri="{BB962C8B-B14F-4D97-AF65-F5344CB8AC3E}">
        <p14:creationId xmlns:p14="http://schemas.microsoft.com/office/powerpoint/2010/main" val="2683388575"/>
      </p:ext>
    </p:extLst>
  </p:cSld>
  <p:clrMapOvr>
    <a:masterClrMapping/>
  </p:clrMapOvr>
  <p:transition spd="med">
    <p:cover dir="r"/>
    <p:sndAc>
      <p:stSnd>
        <p:snd r:embed="rId1" name="hammer.wav"/>
      </p:stSnd>
    </p:sndAc>
  </p:transition>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Date Placeholder 2"/>
          <p:cNvSpPr>
            <a:spLocks noGrp="1"/>
          </p:cNvSpPr>
          <p:nvPr>
            <p:ph type="dt" sz="half" idx="10"/>
          </p:nvPr>
        </p:nvSpPr>
        <p:spPr/>
        <p:txBody>
          <a:bodyPr/>
          <a:lstStyle/>
          <a:p>
            <a:fld id="{AD4F4287-10BE-4E41-AE2C-21C3AB649AAE}" type="datetimeFigureOut">
              <a:rPr lang="cs-CZ" smtClean="0"/>
              <a:pPr/>
              <a:t>13.10.2018</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0D74E6F8-A6EE-4107-A8E5-2901172B5348}" type="slidenum">
              <a:rPr lang="cs-CZ" smtClean="0"/>
              <a:pPr/>
              <a:t>‹#›</a:t>
            </a:fld>
            <a:endParaRPr lang="cs-CZ"/>
          </a:p>
        </p:txBody>
      </p:sp>
      <p:pic>
        <p:nvPicPr>
          <p:cNvPr id="6" name="Obrázek 5"/>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0" y="0"/>
            <a:ext cx="12192000" cy="1416106"/>
          </a:xfrm>
          <a:prstGeom prst="flowChartDocument">
            <a:avLst/>
          </a:prstGeom>
        </p:spPr>
      </p:pic>
      <p:pic>
        <p:nvPicPr>
          <p:cNvPr id="7" name="Obrázek 6"/>
          <p:cNvPicPr>
            <a:picLocks/>
          </p:cNvPicPr>
          <p:nvPr userDrawn="1"/>
        </p:nvPicPr>
        <p:blipFill>
          <a:blip r:embed="rId4" cstate="print">
            <a:extLst>
              <a:ext uri="{28A0092B-C50C-407E-A947-70E740481C1C}">
                <a14:useLocalDpi xmlns:a14="http://schemas.microsoft.com/office/drawing/2010/main" val="0"/>
              </a:ext>
            </a:extLst>
          </a:blip>
          <a:stretch>
            <a:fillRect/>
          </a:stretch>
        </p:blipFill>
        <p:spPr>
          <a:xfrm>
            <a:off x="0" y="1484784"/>
            <a:ext cx="12192000" cy="54000"/>
          </a:xfrm>
          <a:prstGeom prst="rect">
            <a:avLst/>
          </a:prstGeom>
        </p:spPr>
      </p:pic>
      <p:pic>
        <p:nvPicPr>
          <p:cNvPr id="8" name="Obrázek 7"/>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11472598" y="5949281"/>
            <a:ext cx="629921" cy="256033"/>
          </a:xfrm>
          <a:prstGeom prst="rect">
            <a:avLst/>
          </a:prstGeom>
        </p:spPr>
      </p:pic>
    </p:spTree>
    <p:extLst>
      <p:ext uri="{BB962C8B-B14F-4D97-AF65-F5344CB8AC3E}">
        <p14:creationId xmlns:p14="http://schemas.microsoft.com/office/powerpoint/2010/main" val="2847303936"/>
      </p:ext>
    </p:extLst>
  </p:cSld>
  <p:clrMapOvr>
    <a:masterClrMapping/>
  </p:clrMapOvr>
  <p:transition spd="med">
    <p:cover dir="r"/>
    <p:sndAc>
      <p:stSnd>
        <p:snd r:embed="rId1" name="hammer.wav"/>
      </p:stSnd>
    </p:sndAc>
  </p:transition>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4F4287-10BE-4E41-AE2C-21C3AB649AAE}" type="datetimeFigureOut">
              <a:rPr lang="cs-CZ" smtClean="0"/>
              <a:pPr/>
              <a:t>13.10.2018</a:t>
            </a:fld>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0D74E6F8-A6EE-4107-A8E5-2901172B5348}" type="slidenum">
              <a:rPr lang="cs-CZ" smtClean="0"/>
              <a:pPr/>
              <a:t>‹#›</a:t>
            </a:fld>
            <a:endParaRPr lang="cs-CZ"/>
          </a:p>
        </p:txBody>
      </p:sp>
      <p:pic>
        <p:nvPicPr>
          <p:cNvPr id="5" name="Obrázek 4"/>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0" y="0"/>
            <a:ext cx="12192000" cy="1416106"/>
          </a:xfrm>
          <a:prstGeom prst="rect">
            <a:avLst/>
          </a:prstGeom>
        </p:spPr>
      </p:pic>
      <p:sp>
        <p:nvSpPr>
          <p:cNvPr id="6" name="Nadpis 1"/>
          <p:cNvSpPr txBox="1">
            <a:spLocks/>
          </p:cNvSpPr>
          <p:nvPr userDrawn="1"/>
        </p:nvSpPr>
        <p:spPr>
          <a:xfrm>
            <a:off x="0" y="0"/>
            <a:ext cx="10363200" cy="14148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400" kern="1200">
                <a:solidFill>
                  <a:schemeClr val="tx1"/>
                </a:solidFill>
                <a:latin typeface="+mj-lt"/>
                <a:ea typeface="+mj-ea"/>
                <a:cs typeface="+mj-cs"/>
              </a:defRPr>
            </a:lvl1pPr>
          </a:lstStyle>
          <a:p>
            <a:r>
              <a:rPr lang="cs-CZ" sz="2800" b="1" dirty="0" smtClean="0">
                <a:solidFill>
                  <a:schemeClr val="bg1">
                    <a:lumMod val="85000"/>
                  </a:schemeClr>
                </a:solidFill>
                <a:latin typeface="+mj-lt"/>
                <a:ea typeface="Verdana" pitchFamily="34" charset="0"/>
                <a:cs typeface="Verdana" pitchFamily="34" charset="0"/>
              </a:rPr>
              <a:t>Katedra</a:t>
            </a:r>
            <a:r>
              <a:rPr lang="cs-CZ" sz="2800" b="1" baseline="0" dirty="0" smtClean="0">
                <a:solidFill>
                  <a:schemeClr val="bg1">
                    <a:lumMod val="85000"/>
                  </a:schemeClr>
                </a:solidFill>
                <a:latin typeface="+mj-lt"/>
                <a:ea typeface="Verdana" pitchFamily="34" charset="0"/>
                <a:cs typeface="Verdana" pitchFamily="34" charset="0"/>
              </a:rPr>
              <a:t> ekonomie</a:t>
            </a:r>
            <a:endParaRPr lang="cs-CZ" sz="2800" b="1" dirty="0" smtClean="0">
              <a:solidFill>
                <a:schemeClr val="bg1">
                  <a:lumMod val="85000"/>
                </a:schemeClr>
              </a:solidFill>
              <a:latin typeface="+mj-lt"/>
              <a:ea typeface="Verdana" pitchFamily="34" charset="0"/>
              <a:cs typeface="Verdana" pitchFamily="34" charset="0"/>
            </a:endParaRPr>
          </a:p>
          <a:p>
            <a:r>
              <a:rPr lang="cs-CZ" sz="1400" b="0" i="1" dirty="0" err="1" smtClean="0">
                <a:solidFill>
                  <a:schemeClr val="bg1">
                    <a:lumMod val="85000"/>
                  </a:schemeClr>
                </a:solidFill>
                <a:latin typeface="+mj-lt"/>
                <a:ea typeface="Verdana" pitchFamily="34" charset="0"/>
                <a:cs typeface="Verdana" pitchFamily="34" charset="0"/>
              </a:rPr>
              <a:t>kek@opf.slu.cz</a:t>
            </a:r>
            <a:endParaRPr lang="cs-CZ" sz="1400" b="0" i="1" dirty="0" smtClean="0">
              <a:solidFill>
                <a:schemeClr val="bg1">
                  <a:lumMod val="85000"/>
                </a:schemeClr>
              </a:solidFill>
              <a:latin typeface="+mj-lt"/>
              <a:ea typeface="Verdana" pitchFamily="34" charset="0"/>
              <a:cs typeface="Verdana" pitchFamily="34" charset="0"/>
            </a:endParaRPr>
          </a:p>
          <a:p>
            <a:r>
              <a:rPr lang="cs-CZ" sz="1400" b="0" i="1" dirty="0" err="1" smtClean="0">
                <a:solidFill>
                  <a:schemeClr val="bg1">
                    <a:lumMod val="85000"/>
                  </a:schemeClr>
                </a:solidFill>
                <a:latin typeface="+mj-lt"/>
                <a:ea typeface="Verdana" pitchFamily="34" charset="0"/>
                <a:cs typeface="Verdana" pitchFamily="34" charset="0"/>
              </a:rPr>
              <a:t>kek.rs.opf.slu.cz</a:t>
            </a:r>
            <a:endParaRPr lang="cs-CZ" sz="1400" b="0" i="1" dirty="0" smtClean="0">
              <a:solidFill>
                <a:schemeClr val="bg1">
                  <a:lumMod val="85000"/>
                </a:schemeClr>
              </a:solidFill>
              <a:latin typeface="+mj-lt"/>
              <a:ea typeface="Verdana" pitchFamily="34" charset="0"/>
              <a:cs typeface="Verdana" pitchFamily="34" charset="0"/>
            </a:endParaRPr>
          </a:p>
          <a:p>
            <a:endParaRPr lang="cs-CZ" sz="1800" b="1" dirty="0" smtClean="0">
              <a:solidFill>
                <a:schemeClr val="bg1">
                  <a:lumMod val="85000"/>
                </a:schemeClr>
              </a:solidFill>
              <a:latin typeface="+mj-lt"/>
              <a:ea typeface="Verdana" pitchFamily="34" charset="0"/>
              <a:cs typeface="Verdana" pitchFamily="34" charset="0"/>
            </a:endParaRPr>
          </a:p>
        </p:txBody>
      </p:sp>
      <p:pic>
        <p:nvPicPr>
          <p:cNvPr id="7" name="Obrázek 6"/>
          <p:cNvPicPr>
            <a:picLocks/>
          </p:cNvPicPr>
          <p:nvPr userDrawn="1"/>
        </p:nvPicPr>
        <p:blipFill>
          <a:blip r:embed="rId4" cstate="print">
            <a:extLst>
              <a:ext uri="{28A0092B-C50C-407E-A947-70E740481C1C}">
                <a14:useLocalDpi xmlns:a14="http://schemas.microsoft.com/office/drawing/2010/main" val="0"/>
              </a:ext>
            </a:extLst>
          </a:blip>
          <a:stretch>
            <a:fillRect/>
          </a:stretch>
        </p:blipFill>
        <p:spPr>
          <a:xfrm>
            <a:off x="0" y="1404000"/>
            <a:ext cx="12192000" cy="54000"/>
          </a:xfrm>
          <a:prstGeom prst="rect">
            <a:avLst/>
          </a:prstGeom>
        </p:spPr>
      </p:pic>
      <p:pic>
        <p:nvPicPr>
          <p:cNvPr id="8" name="Obrázek 7"/>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11472598" y="5949281"/>
            <a:ext cx="629921" cy="256033"/>
          </a:xfrm>
          <a:prstGeom prst="rect">
            <a:avLst/>
          </a:prstGeom>
        </p:spPr>
      </p:pic>
    </p:spTree>
    <p:extLst>
      <p:ext uri="{BB962C8B-B14F-4D97-AF65-F5344CB8AC3E}">
        <p14:creationId xmlns:p14="http://schemas.microsoft.com/office/powerpoint/2010/main" val="901569745"/>
      </p:ext>
    </p:extLst>
  </p:cSld>
  <p:clrMapOvr>
    <a:masterClrMapping/>
  </p:clrMapOvr>
  <p:transition spd="med">
    <p:cover dir="r"/>
    <p:sndAc>
      <p:stSnd>
        <p:snd r:embed="rId1" name="hammer.wav"/>
      </p:stSnd>
    </p:sndAc>
  </p:transition>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cs-CZ" smtClean="0"/>
              <a:t>Kliknutím lze upravit styl.</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AD4F4287-10BE-4E41-AE2C-21C3AB649AAE}" type="datetimeFigureOut">
              <a:rPr lang="cs-CZ" smtClean="0"/>
              <a:pPr/>
              <a:t>13.10.2018</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0D74E6F8-A6EE-4107-A8E5-2901172B5348}" type="slidenum">
              <a:rPr lang="cs-CZ" smtClean="0"/>
              <a:pPr/>
              <a:t>‹#›</a:t>
            </a:fld>
            <a:endParaRPr lang="cs-CZ"/>
          </a:p>
        </p:txBody>
      </p:sp>
      <p:pic>
        <p:nvPicPr>
          <p:cNvPr id="8" name="Obrázek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0" y="0"/>
            <a:ext cx="12192000" cy="1416106"/>
          </a:xfrm>
          <a:prstGeom prst="flowChartDocument">
            <a:avLst/>
          </a:prstGeom>
        </p:spPr>
      </p:pic>
      <p:pic>
        <p:nvPicPr>
          <p:cNvPr id="9" name="Obrázek 8"/>
          <p:cNvPicPr>
            <a:picLocks/>
          </p:cNvPicPr>
          <p:nvPr userDrawn="1"/>
        </p:nvPicPr>
        <p:blipFill>
          <a:blip r:embed="rId4" cstate="print">
            <a:extLst>
              <a:ext uri="{28A0092B-C50C-407E-A947-70E740481C1C}">
                <a14:useLocalDpi xmlns:a14="http://schemas.microsoft.com/office/drawing/2010/main" val="0"/>
              </a:ext>
            </a:extLst>
          </a:blip>
          <a:stretch>
            <a:fillRect/>
          </a:stretch>
        </p:blipFill>
        <p:spPr>
          <a:xfrm>
            <a:off x="609600" y="1411200"/>
            <a:ext cx="4012800" cy="54000"/>
          </a:xfrm>
          <a:prstGeom prst="rect">
            <a:avLst/>
          </a:prstGeom>
        </p:spPr>
      </p:pic>
      <p:pic>
        <p:nvPicPr>
          <p:cNvPr id="10" name="Obrázek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11472598" y="5949281"/>
            <a:ext cx="629921" cy="256033"/>
          </a:xfrm>
          <a:prstGeom prst="rect">
            <a:avLst/>
          </a:prstGeom>
        </p:spPr>
      </p:pic>
    </p:spTree>
    <p:extLst>
      <p:ext uri="{BB962C8B-B14F-4D97-AF65-F5344CB8AC3E}">
        <p14:creationId xmlns:p14="http://schemas.microsoft.com/office/powerpoint/2010/main" val="1176034336"/>
      </p:ext>
    </p:extLst>
  </p:cSld>
  <p:clrMapOvr>
    <a:masterClrMapping/>
  </p:clrMapOvr>
  <p:transition spd="med">
    <p:cover dir="r"/>
    <p:sndAc>
      <p:stSnd>
        <p:snd r:embed="rId1" name="hammer.wav"/>
      </p:stSnd>
    </p:sndAc>
  </p:transition>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cs-CZ" smtClean="0"/>
              <a:t>Kliknutím lze upravit styl.</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smtClean="0"/>
              <a:t>Kliknutím na ikonu přidáte obrázek.</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AD4F4287-10BE-4E41-AE2C-21C3AB649AAE}" type="datetimeFigureOut">
              <a:rPr lang="cs-CZ" smtClean="0"/>
              <a:pPr/>
              <a:t>13.10.2018</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0D74E6F8-A6EE-4107-A8E5-2901172B5348}" type="slidenum">
              <a:rPr lang="cs-CZ" smtClean="0"/>
              <a:pPr/>
              <a:t>‹#›</a:t>
            </a:fld>
            <a:endParaRPr lang="cs-CZ"/>
          </a:p>
        </p:txBody>
      </p:sp>
      <p:pic>
        <p:nvPicPr>
          <p:cNvPr id="8" name="Obrázek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0" y="0"/>
            <a:ext cx="12192000" cy="1416106"/>
          </a:xfrm>
          <a:prstGeom prst="flowChartDocument">
            <a:avLst/>
          </a:prstGeom>
        </p:spPr>
      </p:pic>
      <p:pic>
        <p:nvPicPr>
          <p:cNvPr id="9" name="Obrázek 8"/>
          <p:cNvPicPr>
            <a:picLocks/>
          </p:cNvPicPr>
          <p:nvPr userDrawn="1"/>
        </p:nvPicPr>
        <p:blipFill>
          <a:blip r:embed="rId4" cstate="print">
            <a:extLst>
              <a:ext uri="{28A0092B-C50C-407E-A947-70E740481C1C}">
                <a14:useLocalDpi xmlns:a14="http://schemas.microsoft.com/office/drawing/2010/main" val="0"/>
              </a:ext>
            </a:extLst>
          </a:blip>
          <a:stretch>
            <a:fillRect/>
          </a:stretch>
        </p:blipFill>
        <p:spPr>
          <a:xfrm>
            <a:off x="0" y="5319216"/>
            <a:ext cx="12192000" cy="54000"/>
          </a:xfrm>
          <a:prstGeom prst="rect">
            <a:avLst/>
          </a:prstGeom>
        </p:spPr>
      </p:pic>
      <p:pic>
        <p:nvPicPr>
          <p:cNvPr id="10" name="Obrázek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11472598" y="5949281"/>
            <a:ext cx="629921" cy="256033"/>
          </a:xfrm>
          <a:prstGeom prst="rect">
            <a:avLst/>
          </a:prstGeom>
        </p:spPr>
      </p:pic>
    </p:spTree>
    <p:extLst>
      <p:ext uri="{BB962C8B-B14F-4D97-AF65-F5344CB8AC3E}">
        <p14:creationId xmlns:p14="http://schemas.microsoft.com/office/powerpoint/2010/main" val="4236387185"/>
      </p:ext>
    </p:extLst>
  </p:cSld>
  <p:clrMapOvr>
    <a:masterClrMapping/>
  </p:clrMapOvr>
  <p:transition spd="med">
    <p:cover dir="r"/>
    <p:sndAc>
      <p:stSnd>
        <p:snd r:embed="rId1" name="hammer.wav"/>
      </p:stSnd>
    </p:sndAc>
  </p:transition>
  <p:timing>
    <p:tnLst>
      <p:par>
        <p:cTn id="1" dur="indefinite" restart="never" nodeType="tmRoot"/>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Panoramatický obrázek s popiskem">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cs-CZ" smtClean="0"/>
              <a:t>Kliknutím lze upravit styl.</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smtClean="0"/>
              <a:t>Kliknutím na ikonu přidáte obrázek.</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AD4F4287-10BE-4E41-AE2C-21C3AB649AAE}" type="datetimeFigureOut">
              <a:rPr lang="cs-CZ" smtClean="0"/>
              <a:pPr/>
              <a:t>13.10.2018</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0D74E6F8-A6EE-4107-A8E5-2901172B5348}" type="slidenum">
              <a:rPr lang="cs-CZ" smtClean="0"/>
              <a:pPr/>
              <a:t>‹#›</a:t>
            </a:fld>
            <a:endParaRPr lang="cs-CZ"/>
          </a:p>
        </p:txBody>
      </p:sp>
    </p:spTree>
    <p:extLst>
      <p:ext uri="{BB962C8B-B14F-4D97-AF65-F5344CB8AC3E}">
        <p14:creationId xmlns:p14="http://schemas.microsoft.com/office/powerpoint/2010/main" val="2504105654"/>
      </p:ext>
    </p:extLst>
  </p:cSld>
  <p:clrMapOvr>
    <a:masterClrMapping/>
  </p:clrMapOvr>
  <p:timing>
    <p:tnLst>
      <p:par>
        <p:cTn id="1" dur="indefinite" restart="never" nodeType="tmRoot"/>
      </p:par>
    </p:tnLst>
  </p:timing>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Název a popisek">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cs-CZ" smtClean="0"/>
              <a:t>Kliknutím lze upravit styl.</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Date Placeholder 3"/>
          <p:cNvSpPr>
            <a:spLocks noGrp="1"/>
          </p:cNvSpPr>
          <p:nvPr>
            <p:ph type="dt" sz="half" idx="10"/>
          </p:nvPr>
        </p:nvSpPr>
        <p:spPr/>
        <p:txBody>
          <a:bodyPr/>
          <a:lstStyle/>
          <a:p>
            <a:fld id="{AD4F4287-10BE-4E41-AE2C-21C3AB649AAE}" type="datetimeFigureOut">
              <a:rPr lang="cs-CZ" smtClean="0"/>
              <a:pPr/>
              <a:t>13.10.2018</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0D74E6F8-A6EE-4107-A8E5-2901172B5348}" type="slidenum">
              <a:rPr lang="cs-CZ" smtClean="0"/>
              <a:pPr/>
              <a:t>‹#›</a:t>
            </a:fld>
            <a:endParaRPr lang="cs-CZ"/>
          </a:p>
        </p:txBody>
      </p:sp>
    </p:spTree>
    <p:extLst>
      <p:ext uri="{BB962C8B-B14F-4D97-AF65-F5344CB8AC3E}">
        <p14:creationId xmlns:p14="http://schemas.microsoft.com/office/powerpoint/2010/main" val="2455848501"/>
      </p:ext>
    </p:extLst>
  </p:cSld>
  <p:clrMapOvr>
    <a:masterClrMapping/>
  </p:clrMapOvr>
  <p:timing>
    <p:tnLst>
      <p:par>
        <p:cTn id="1" dur="indefinite" restart="never" nodeType="tmRoot"/>
      </p:par>
    </p:tnLst>
  </p:timing>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Citace s popiskem">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cs-CZ" smtClean="0"/>
              <a:t>Kliknutím lze upravit styl.</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smtClean="0"/>
              <a:t>Kliknutím lze upravit styly předlohy textu.</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Date Placeholder 3"/>
          <p:cNvSpPr>
            <a:spLocks noGrp="1"/>
          </p:cNvSpPr>
          <p:nvPr>
            <p:ph type="dt" sz="half" idx="10"/>
          </p:nvPr>
        </p:nvSpPr>
        <p:spPr/>
        <p:txBody>
          <a:bodyPr/>
          <a:lstStyle/>
          <a:p>
            <a:fld id="{AD4F4287-10BE-4E41-AE2C-21C3AB649AAE}" type="datetimeFigureOut">
              <a:rPr lang="cs-CZ" smtClean="0"/>
              <a:pPr/>
              <a:t>13.10.2018</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0D74E6F8-A6EE-4107-A8E5-2901172B5348}" type="slidenum">
              <a:rPr lang="cs-CZ" smtClean="0"/>
              <a:pPr/>
              <a:t>‹#›</a:t>
            </a:fld>
            <a:endParaRPr lang="cs-CZ"/>
          </a:p>
        </p:txBody>
      </p:sp>
    </p:spTree>
    <p:extLst>
      <p:ext uri="{BB962C8B-B14F-4D97-AF65-F5344CB8AC3E}">
        <p14:creationId xmlns:p14="http://schemas.microsoft.com/office/powerpoint/2010/main" val="354712514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cs-CZ" smtClean="0"/>
              <a:t>Kliknutím lze upravit styl.</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Upravte styly předlohy textu.</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05C0BD16-CA45-4F41-9C67-4D80AF66A587}" type="slidenum">
              <a:rPr lang="en-US" smtClean="0"/>
              <a:pPr>
                <a:defRPr/>
              </a:pPr>
              <a:t>‹#›</a:t>
            </a:fld>
            <a:endParaRPr lang="en-US"/>
          </a:p>
        </p:txBody>
      </p:sp>
    </p:spTree>
    <p:extLst>
      <p:ext uri="{BB962C8B-B14F-4D97-AF65-F5344CB8AC3E}">
        <p14:creationId xmlns:p14="http://schemas.microsoft.com/office/powerpoint/2010/main" val="773387525"/>
      </p:ext>
    </p:extLst>
  </p:cSld>
  <p:clrMapOvr>
    <a:masterClrMapping/>
  </p:clrMapOvr>
  <p:transition spd="med">
    <p:cover dir="r"/>
    <p:sndAc>
      <p:stSnd>
        <p:snd r:embed="rId1" name="hammer.wav"/>
      </p:stSnd>
    </p:sndAc>
  </p:transition>
  <p:timing>
    <p:tnLst>
      <p:par>
        <p:cTn id="1" dur="indefinite" restart="never" nodeType="tmRoot"/>
      </p:par>
    </p:tn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Jmenovka">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cs-CZ" smtClean="0"/>
              <a:t>Kliknutím lze upravit styl.</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Date Placeholder 3"/>
          <p:cNvSpPr>
            <a:spLocks noGrp="1"/>
          </p:cNvSpPr>
          <p:nvPr>
            <p:ph type="dt" sz="half" idx="10"/>
          </p:nvPr>
        </p:nvSpPr>
        <p:spPr/>
        <p:txBody>
          <a:bodyPr/>
          <a:lstStyle/>
          <a:p>
            <a:fld id="{AD4F4287-10BE-4E41-AE2C-21C3AB649AAE}" type="datetimeFigureOut">
              <a:rPr lang="cs-CZ" smtClean="0"/>
              <a:pPr/>
              <a:t>13.10.2018</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0D74E6F8-A6EE-4107-A8E5-2901172B5348}" type="slidenum">
              <a:rPr lang="cs-CZ" smtClean="0"/>
              <a:pPr/>
              <a:t>‹#›</a:t>
            </a:fld>
            <a:endParaRPr lang="cs-CZ"/>
          </a:p>
        </p:txBody>
      </p:sp>
    </p:spTree>
    <p:extLst>
      <p:ext uri="{BB962C8B-B14F-4D97-AF65-F5344CB8AC3E}">
        <p14:creationId xmlns:p14="http://schemas.microsoft.com/office/powerpoint/2010/main" val="999567133"/>
      </p:ext>
    </p:extLst>
  </p:cSld>
  <p:clrMapOvr>
    <a:masterClrMapping/>
  </p:clrMapOvr>
  <p:timing>
    <p:tnLst>
      <p:par>
        <p:cTn id="1" dur="indefinite" restart="never" nodeType="tmRoot"/>
      </p:par>
    </p:tnLst>
  </p:timing>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p:cSld name="Jmenovka s citací">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cs-CZ" smtClean="0"/>
              <a:t>Kliknutím lze upravit styl.</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cs-CZ" smtClean="0"/>
              <a:t>Kliknutím lze upravit styly předlohy textu.</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Date Placeholder 3"/>
          <p:cNvSpPr>
            <a:spLocks noGrp="1"/>
          </p:cNvSpPr>
          <p:nvPr>
            <p:ph type="dt" sz="half" idx="10"/>
          </p:nvPr>
        </p:nvSpPr>
        <p:spPr/>
        <p:txBody>
          <a:bodyPr/>
          <a:lstStyle/>
          <a:p>
            <a:fld id="{AD4F4287-10BE-4E41-AE2C-21C3AB649AAE}" type="datetimeFigureOut">
              <a:rPr lang="cs-CZ" smtClean="0"/>
              <a:pPr/>
              <a:t>13.10.2018</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0D74E6F8-A6EE-4107-A8E5-2901172B5348}" type="slidenum">
              <a:rPr lang="cs-CZ" smtClean="0"/>
              <a:pPr/>
              <a:t>‹#›</a:t>
            </a:fld>
            <a:endParaRPr lang="cs-CZ"/>
          </a:p>
        </p:txBody>
      </p:sp>
    </p:spTree>
    <p:extLst>
      <p:ext uri="{BB962C8B-B14F-4D97-AF65-F5344CB8AC3E}">
        <p14:creationId xmlns:p14="http://schemas.microsoft.com/office/powerpoint/2010/main" val="2978116431"/>
      </p:ext>
    </p:extLst>
  </p:cSld>
  <p:clrMapOvr>
    <a:masterClrMapping/>
  </p:clrMapOvr>
  <p:timing>
    <p:tnLst>
      <p:par>
        <p:cTn id="1" dur="indefinite" restart="never" nodeType="tmRoot"/>
      </p:par>
    </p:tnLst>
  </p:timing>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p:cSld name="Pravda nebo nepravda">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cs-CZ" smtClean="0"/>
              <a:t>Kliknutím lze upravit styl.</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cs-CZ" smtClean="0"/>
              <a:t>Kliknutím lze upravit styly předlohy textu.</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Date Placeholder 3"/>
          <p:cNvSpPr>
            <a:spLocks noGrp="1"/>
          </p:cNvSpPr>
          <p:nvPr>
            <p:ph type="dt" sz="half" idx="10"/>
          </p:nvPr>
        </p:nvSpPr>
        <p:spPr/>
        <p:txBody>
          <a:bodyPr/>
          <a:lstStyle/>
          <a:p>
            <a:fld id="{AD4F4287-10BE-4E41-AE2C-21C3AB649AAE}" type="datetimeFigureOut">
              <a:rPr lang="cs-CZ" smtClean="0"/>
              <a:pPr/>
              <a:t>13.10.2018</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0D74E6F8-A6EE-4107-A8E5-2901172B5348}" type="slidenum">
              <a:rPr lang="cs-CZ" smtClean="0"/>
              <a:pPr/>
              <a:t>‹#›</a:t>
            </a:fld>
            <a:endParaRPr lang="cs-CZ"/>
          </a:p>
        </p:txBody>
      </p:sp>
    </p:spTree>
    <p:extLst>
      <p:ext uri="{BB962C8B-B14F-4D97-AF65-F5344CB8AC3E}">
        <p14:creationId xmlns:p14="http://schemas.microsoft.com/office/powerpoint/2010/main" val="3779869239"/>
      </p:ext>
    </p:extLst>
  </p:cSld>
  <p:clrMapOvr>
    <a:masterClrMapping/>
  </p:clrMapOvr>
  <p:timing>
    <p:tnLst>
      <p:par>
        <p:cTn id="1" dur="indefinite" restart="never" nodeType="tmRoot"/>
      </p:par>
    </p:tnLst>
  </p:timing>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cs-CZ" smtClean="0"/>
              <a:t>Kliknutím lze upravit styl.</a:t>
            </a:r>
            <a:endParaRPr lang="en-US" dirty="0"/>
          </a:p>
        </p:txBody>
      </p:sp>
      <p:sp>
        <p:nvSpPr>
          <p:cNvPr id="3" name="Vertical Text Placeholder 2"/>
          <p:cNvSpPr>
            <a:spLocks noGrp="1"/>
          </p:cNvSpPr>
          <p:nvPr>
            <p:ph type="body" orient="vert" idx="1"/>
          </p:nvPr>
        </p:nvSpPr>
        <p:spPr/>
        <p:txBody>
          <a:bodyPr vert="eaVert" ancho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AD4F4287-10BE-4E41-AE2C-21C3AB649AAE}" type="datetimeFigureOut">
              <a:rPr lang="cs-CZ" smtClean="0"/>
              <a:pPr/>
              <a:t>13.10.2018</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0D74E6F8-A6EE-4107-A8E5-2901172B5348}" type="slidenum">
              <a:rPr lang="cs-CZ" smtClean="0"/>
              <a:pPr/>
              <a:t>‹#›</a:t>
            </a:fld>
            <a:endParaRPr lang="cs-CZ"/>
          </a:p>
        </p:txBody>
      </p:sp>
      <p:pic>
        <p:nvPicPr>
          <p:cNvPr id="7" name="Obrázek 6"/>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0" y="0"/>
            <a:ext cx="12192000" cy="1416106"/>
          </a:xfrm>
          <a:prstGeom prst="flowChartDocument">
            <a:avLst/>
          </a:prstGeom>
        </p:spPr>
      </p:pic>
      <p:pic>
        <p:nvPicPr>
          <p:cNvPr id="8" name="Obrázek 7"/>
          <p:cNvPicPr>
            <a:picLocks/>
          </p:cNvPicPr>
          <p:nvPr userDrawn="1"/>
        </p:nvPicPr>
        <p:blipFill>
          <a:blip r:embed="rId4" cstate="print">
            <a:extLst>
              <a:ext uri="{28A0092B-C50C-407E-A947-70E740481C1C}">
                <a14:useLocalDpi xmlns:a14="http://schemas.microsoft.com/office/drawing/2010/main" val="0"/>
              </a:ext>
            </a:extLst>
          </a:blip>
          <a:stretch>
            <a:fillRect/>
          </a:stretch>
        </p:blipFill>
        <p:spPr>
          <a:xfrm>
            <a:off x="0" y="1484784"/>
            <a:ext cx="12192000" cy="54000"/>
          </a:xfrm>
          <a:prstGeom prst="rect">
            <a:avLst/>
          </a:prstGeom>
        </p:spPr>
      </p:pic>
      <p:pic>
        <p:nvPicPr>
          <p:cNvPr id="9" name="Obrázek 8"/>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rot="5400000">
            <a:off x="77808" y="5798789"/>
            <a:ext cx="472441" cy="341377"/>
          </a:xfrm>
          <a:prstGeom prst="rect">
            <a:avLst/>
          </a:prstGeom>
        </p:spPr>
      </p:pic>
    </p:spTree>
    <p:extLst>
      <p:ext uri="{BB962C8B-B14F-4D97-AF65-F5344CB8AC3E}">
        <p14:creationId xmlns:p14="http://schemas.microsoft.com/office/powerpoint/2010/main" val="2138188560"/>
      </p:ext>
    </p:extLst>
  </p:cSld>
  <p:clrMapOvr>
    <a:masterClrMapping/>
  </p:clrMapOvr>
  <p:transition spd="med">
    <p:cover dir="r"/>
    <p:sndAc>
      <p:stSnd>
        <p:snd r:embed="rId1" name="hammer.wav"/>
      </p:stSnd>
    </p:sndAc>
  </p:transition>
  <p:timing>
    <p:tnLst>
      <p:par>
        <p:cTn id="1" dur="indefinite" restart="never" nodeType="tmRoot"/>
      </p:par>
    </p:tnLst>
  </p:timing>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cs-CZ" smtClean="0"/>
              <a:t>Kliknutím lze upravit styl.</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AD4F4287-10BE-4E41-AE2C-21C3AB649AAE}" type="datetimeFigureOut">
              <a:rPr lang="cs-CZ" smtClean="0"/>
              <a:pPr/>
              <a:t>13.10.2018</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0D74E6F8-A6EE-4107-A8E5-2901172B5348}" type="slidenum">
              <a:rPr lang="cs-CZ" smtClean="0"/>
              <a:pPr/>
              <a:t>‹#›</a:t>
            </a:fld>
            <a:endParaRPr lang="cs-CZ"/>
          </a:p>
        </p:txBody>
      </p:sp>
      <p:pic>
        <p:nvPicPr>
          <p:cNvPr id="7" name="Obrázek 6"/>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0" y="0"/>
            <a:ext cx="12192000" cy="1416106"/>
          </a:xfrm>
          <a:prstGeom prst="flowChartDocument">
            <a:avLst/>
          </a:prstGeom>
        </p:spPr>
      </p:pic>
      <p:pic>
        <p:nvPicPr>
          <p:cNvPr id="8" name="Obrázek 7"/>
          <p:cNvPicPr>
            <a:picLocks/>
          </p:cNvPicPr>
          <p:nvPr userDrawn="1"/>
        </p:nvPicPr>
        <p:blipFill>
          <a:blip r:embed="rId4" cstate="print">
            <a:extLst>
              <a:ext uri="{28A0092B-C50C-407E-A947-70E740481C1C}">
                <a14:useLocalDpi xmlns:a14="http://schemas.microsoft.com/office/drawing/2010/main" val="0"/>
              </a:ext>
            </a:extLst>
          </a:blip>
          <a:stretch>
            <a:fillRect/>
          </a:stretch>
        </p:blipFill>
        <p:spPr>
          <a:xfrm rot="5400000">
            <a:off x="5816400" y="3169800"/>
            <a:ext cx="5868000" cy="72000"/>
          </a:xfrm>
          <a:prstGeom prst="rect">
            <a:avLst/>
          </a:prstGeom>
        </p:spPr>
      </p:pic>
      <p:pic>
        <p:nvPicPr>
          <p:cNvPr id="9" name="Obrázek 8"/>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rot="5400000">
            <a:off x="77808" y="5798789"/>
            <a:ext cx="472441" cy="341377"/>
          </a:xfrm>
          <a:prstGeom prst="rect">
            <a:avLst/>
          </a:prstGeom>
        </p:spPr>
      </p:pic>
    </p:spTree>
    <p:extLst>
      <p:ext uri="{BB962C8B-B14F-4D97-AF65-F5344CB8AC3E}">
        <p14:creationId xmlns:p14="http://schemas.microsoft.com/office/powerpoint/2010/main" val="620783454"/>
      </p:ext>
    </p:extLst>
  </p:cSld>
  <p:clrMapOvr>
    <a:masterClrMapping/>
  </p:clrMapOvr>
  <p:transition spd="med">
    <p:cover dir="r"/>
    <p:sndAc>
      <p:stSnd>
        <p:snd r:embed="rId1" name="hammer.wav"/>
      </p:stSnd>
    </p:sndAc>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cs-CZ" smtClean="0"/>
              <a:t>Kliknutím lze upravit styl.</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BE67FA83-F8ED-4D99-85DE-3012C38EAC6C}" type="slidenum">
              <a:rPr lang="en-US" smtClean="0"/>
              <a:pPr>
                <a:defRPr/>
              </a:pPr>
              <a:t>‹#›</a:t>
            </a:fld>
            <a:endParaRPr lang="en-US"/>
          </a:p>
        </p:txBody>
      </p:sp>
    </p:spTree>
    <p:extLst>
      <p:ext uri="{BB962C8B-B14F-4D97-AF65-F5344CB8AC3E}">
        <p14:creationId xmlns:p14="http://schemas.microsoft.com/office/powerpoint/2010/main" val="4049430936"/>
      </p:ext>
    </p:extLst>
  </p:cSld>
  <p:clrMapOvr>
    <a:masterClrMapping/>
  </p:clrMapOvr>
  <p:transition spd="med">
    <p:cover dir="r"/>
    <p:sndAc>
      <p:stSnd>
        <p:snd r:embed="rId1" name="hammer.wav"/>
      </p:stSnd>
    </p:sndAc>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cs-CZ" smtClean="0"/>
              <a:t>Kliknutím lze upravit styl.</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7" name="Date Placeholder 6"/>
          <p:cNvSpPr>
            <a:spLocks noGrp="1"/>
          </p:cNvSpPr>
          <p:nvPr>
            <p:ph type="dt" sz="half" idx="10"/>
          </p:nvPr>
        </p:nvSpPr>
        <p:spPr/>
        <p:txBody>
          <a:bodyPr/>
          <a:lstStyle/>
          <a:p>
            <a:pPr>
              <a:defRPr/>
            </a:pPr>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150F27E7-C6D8-4116-AD97-EEA35F996455}" type="slidenum">
              <a:rPr lang="en-US" smtClean="0"/>
              <a:pPr>
                <a:defRPr/>
              </a:pPr>
              <a:t>‹#›</a:t>
            </a:fld>
            <a:endParaRPr lang="en-US"/>
          </a:p>
        </p:txBody>
      </p:sp>
    </p:spTree>
    <p:extLst>
      <p:ext uri="{BB962C8B-B14F-4D97-AF65-F5344CB8AC3E}">
        <p14:creationId xmlns:p14="http://schemas.microsoft.com/office/powerpoint/2010/main" val="683873386"/>
      </p:ext>
    </p:extLst>
  </p:cSld>
  <p:clrMapOvr>
    <a:masterClrMapping/>
  </p:clrMapOvr>
  <p:transition spd="med">
    <p:cover dir="r"/>
    <p:sndAc>
      <p:stSnd>
        <p:snd r:embed="rId1" name="hammer.wav"/>
      </p:stSnd>
    </p:sndAc>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Date Placeholder 2"/>
          <p:cNvSpPr>
            <a:spLocks noGrp="1"/>
          </p:cNvSpPr>
          <p:nvPr>
            <p:ph type="dt" sz="half" idx="10"/>
          </p:nvPr>
        </p:nvSpPr>
        <p:spPr/>
        <p:txBody>
          <a:bodyPr/>
          <a:lstStyle/>
          <a:p>
            <a:pPr>
              <a:defRPr/>
            </a:pPr>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556A86DB-8E74-40E3-9F1E-D53D2A4AB742}" type="slidenum">
              <a:rPr lang="en-US" smtClean="0"/>
              <a:pPr>
                <a:defRPr/>
              </a:pPr>
              <a:t>‹#›</a:t>
            </a:fld>
            <a:endParaRPr lang="en-US"/>
          </a:p>
        </p:txBody>
      </p:sp>
    </p:spTree>
    <p:extLst>
      <p:ext uri="{BB962C8B-B14F-4D97-AF65-F5344CB8AC3E}">
        <p14:creationId xmlns:p14="http://schemas.microsoft.com/office/powerpoint/2010/main" val="1867061001"/>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98388D08-1C97-41B4-8AD8-BF627C85D1BC}" type="slidenum">
              <a:rPr lang="en-US" smtClean="0"/>
              <a:pPr>
                <a:defRPr/>
              </a:pPr>
              <a:t>‹#›</a:t>
            </a:fld>
            <a:endParaRPr lang="en-US"/>
          </a:p>
        </p:txBody>
      </p:sp>
    </p:spTree>
    <p:extLst>
      <p:ext uri="{BB962C8B-B14F-4D97-AF65-F5344CB8AC3E}">
        <p14:creationId xmlns:p14="http://schemas.microsoft.com/office/powerpoint/2010/main" val="3435350384"/>
      </p:ext>
    </p:extLst>
  </p:cSld>
  <p:clrMapOvr>
    <a:masterClrMapping/>
  </p:clrMapOvr>
  <p:transition spd="med">
    <p:cover dir="r"/>
    <p:sndAc>
      <p:stSnd>
        <p:snd r:embed="rId1" name="hammer.wav"/>
      </p:stSnd>
    </p:sndAc>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cs-CZ" smtClean="0"/>
              <a:t>Kliknutím lze upravit styl.</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Upravte styly předlohy textu.</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26189454-BE57-4586-86BA-0E44EFF96980}" type="slidenum">
              <a:rPr lang="en-US" smtClean="0"/>
              <a:pPr>
                <a:defRPr/>
              </a:pPr>
              <a:t>‹#›</a:t>
            </a:fld>
            <a:endParaRPr lang="en-US"/>
          </a:p>
        </p:txBody>
      </p:sp>
    </p:spTree>
    <p:extLst>
      <p:ext uri="{BB962C8B-B14F-4D97-AF65-F5344CB8AC3E}">
        <p14:creationId xmlns:p14="http://schemas.microsoft.com/office/powerpoint/2010/main" val="2789477378"/>
      </p:ext>
    </p:extLst>
  </p:cSld>
  <p:clrMapOvr>
    <a:masterClrMapping/>
  </p:clrMapOvr>
  <p:transition spd="med">
    <p:cover dir="r"/>
    <p:sndAc>
      <p:stSnd>
        <p:snd r:embed="rId1" name="hammer.wav"/>
      </p:stSnd>
    </p:sndAc>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cs-CZ" smtClean="0"/>
              <a:t>Kliknutím lze upravit styl.</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smtClean="0"/>
              <a:t>Kliknutím na ikonu přidáte obrázek.</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Upravte styly předlohy textu.</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85DD8963-53F8-4B46-8A83-805C7CAEEF6E}" type="slidenum">
              <a:rPr lang="en-US" smtClean="0"/>
              <a:pPr>
                <a:defRPr/>
              </a:pPr>
              <a:t>‹#›</a:t>
            </a:fld>
            <a:endParaRPr lang="en-US"/>
          </a:p>
        </p:txBody>
      </p:sp>
    </p:spTree>
    <p:extLst>
      <p:ext uri="{BB962C8B-B14F-4D97-AF65-F5344CB8AC3E}">
        <p14:creationId xmlns:p14="http://schemas.microsoft.com/office/powerpoint/2010/main" val="3625049346"/>
      </p:ext>
    </p:extLst>
  </p:cSld>
  <p:clrMapOvr>
    <a:masterClrMapping/>
  </p:clrMapOvr>
  <p:transition spd="med">
    <p:cover dir="r"/>
    <p:sndAc>
      <p:stSnd>
        <p:snd r:embed="rId1" name="hammer.wav"/>
      </p:stSnd>
    </p:sndAc>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audio" Target="../media/audio2.wav"/><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audio" Target="../media/audio1.wav"/><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5.xml"/><Relationship Id="rId13" Type="http://schemas.openxmlformats.org/officeDocument/2006/relationships/slideLayout" Target="../slideLayouts/slideLayout30.xml"/><Relationship Id="rId18" Type="http://schemas.openxmlformats.org/officeDocument/2006/relationships/theme" Target="../theme/theme2.xml"/><Relationship Id="rId3" Type="http://schemas.openxmlformats.org/officeDocument/2006/relationships/slideLayout" Target="../slideLayouts/slideLayout20.xml"/><Relationship Id="rId7" Type="http://schemas.openxmlformats.org/officeDocument/2006/relationships/slideLayout" Target="../slideLayouts/slideLayout24.xml"/><Relationship Id="rId12" Type="http://schemas.openxmlformats.org/officeDocument/2006/relationships/slideLayout" Target="../slideLayouts/slideLayout29.xml"/><Relationship Id="rId17" Type="http://schemas.openxmlformats.org/officeDocument/2006/relationships/slideLayout" Target="../slideLayouts/slideLayout34.xml"/><Relationship Id="rId2" Type="http://schemas.openxmlformats.org/officeDocument/2006/relationships/slideLayout" Target="../slideLayouts/slideLayout19.xml"/><Relationship Id="rId16" Type="http://schemas.openxmlformats.org/officeDocument/2006/relationships/slideLayout" Target="../slideLayouts/slideLayout33.xml"/><Relationship Id="rId20" Type="http://schemas.openxmlformats.org/officeDocument/2006/relationships/audio" Target="../media/audio2.wav"/><Relationship Id="rId1" Type="http://schemas.openxmlformats.org/officeDocument/2006/relationships/slideLayout" Target="../slideLayouts/slideLayout18.xml"/><Relationship Id="rId6" Type="http://schemas.openxmlformats.org/officeDocument/2006/relationships/slideLayout" Target="../slideLayouts/slideLayout23.xml"/><Relationship Id="rId11" Type="http://schemas.openxmlformats.org/officeDocument/2006/relationships/slideLayout" Target="../slideLayouts/slideLayout28.xml"/><Relationship Id="rId5" Type="http://schemas.openxmlformats.org/officeDocument/2006/relationships/slideLayout" Target="../slideLayouts/slideLayout22.xml"/><Relationship Id="rId15" Type="http://schemas.openxmlformats.org/officeDocument/2006/relationships/slideLayout" Target="../slideLayouts/slideLayout32.xml"/><Relationship Id="rId10" Type="http://schemas.openxmlformats.org/officeDocument/2006/relationships/slideLayout" Target="../slideLayouts/slideLayout27.xml"/><Relationship Id="rId19" Type="http://schemas.openxmlformats.org/officeDocument/2006/relationships/audio" Target="../media/audio1.wav"/><Relationship Id="rId4" Type="http://schemas.openxmlformats.org/officeDocument/2006/relationships/slideLayout" Target="../slideLayouts/slideLayout21.xml"/><Relationship Id="rId9" Type="http://schemas.openxmlformats.org/officeDocument/2006/relationships/slideLayout" Target="../slideLayouts/slideLayout26.xml"/><Relationship Id="rId14"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cs-CZ" smtClean="0"/>
              <a:t>Kliknutím lze upravit styl.</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pPr>
              <a:defRPr/>
            </a:pPr>
            <a:endParaRPr lang="en-US"/>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pPr>
              <a:defRPr/>
            </a:pPr>
            <a:endParaRPr lang="en-US"/>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pPr>
              <a:defRPr/>
            </a:pPr>
            <a:fld id="{556A86DB-8E74-40E3-9F1E-D53D2A4AB742}" type="slidenum">
              <a:rPr lang="en-US" smtClean="0"/>
              <a:pPr>
                <a:defRPr/>
              </a:pPr>
              <a:t>‹#›</a:t>
            </a:fld>
            <a:endParaRPr lang="en-US"/>
          </a:p>
        </p:txBody>
      </p:sp>
    </p:spTree>
    <p:extLst>
      <p:ext uri="{BB962C8B-B14F-4D97-AF65-F5344CB8AC3E}">
        <p14:creationId xmlns:p14="http://schemas.microsoft.com/office/powerpoint/2010/main" val="2794556999"/>
      </p:ext>
    </p:extLst>
  </p:cSld>
  <p:clrMap bg1="lt1" tx1="dk1" bg2="lt2" tx2="dk2" accent1="accent1" accent2="accent2" accent3="accent3" accent4="accent4" accent5="accent5" accent6="accent6" hlink="hlink" folHlink="folHlink"/>
  <p:sldLayoutIdLst>
    <p:sldLayoutId id="2147483705" r:id="rId1"/>
    <p:sldLayoutId id="2147483706" r:id="rId2"/>
    <p:sldLayoutId id="2147483707" r:id="rId3"/>
    <p:sldLayoutId id="2147483708" r:id="rId4"/>
    <p:sldLayoutId id="2147483709" r:id="rId5"/>
    <p:sldLayoutId id="2147483710" r:id="rId6"/>
    <p:sldLayoutId id="2147483711" r:id="rId7"/>
    <p:sldLayoutId id="2147483712" r:id="rId8"/>
    <p:sldLayoutId id="2147483713" r:id="rId9"/>
    <p:sldLayoutId id="2147483714" r:id="rId10"/>
    <p:sldLayoutId id="2147483715" r:id="rId11"/>
    <p:sldLayoutId id="2147483716" r:id="rId12"/>
    <p:sldLayoutId id="2147483717" r:id="rId13"/>
    <p:sldLayoutId id="2147483718" r:id="rId14"/>
    <p:sldLayoutId id="2147483719" r:id="rId15"/>
    <p:sldLayoutId id="2147483720" r:id="rId16"/>
    <p:sldLayoutId id="2147483721" r:id="rId17"/>
  </p:sldLayoutIdLst>
  <p:transition spd="med">
    <p:cover dir="r"/>
    <p:sndAc>
      <p:stSnd>
        <p:snd r:embed="rId19" name="hammer.wav"/>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accel="50000" decel="5000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2000" fill="hold"/>
                                        <p:tgtEl>
                                          <p:spTgt spid="2"/>
                                        </p:tgtEl>
                                        <p:attrNameLst>
                                          <p:attrName>ppt_x</p:attrName>
                                        </p:attrNameLst>
                                      </p:cBhvr>
                                      <p:tavLst>
                                        <p:tav tm="0">
                                          <p:val>
                                            <p:strVal val="0-#ppt_w/2"/>
                                          </p:val>
                                        </p:tav>
                                        <p:tav tm="100000">
                                          <p:val>
                                            <p:strVal val="#ppt_x"/>
                                          </p:val>
                                        </p:tav>
                                      </p:tavLst>
                                    </p:anim>
                                    <p:anim calcmode="lin" valueType="num">
                                      <p:cBhvr additive="base">
                                        <p:cTn id="8" dur="2000" fill="hold"/>
                                        <p:tgtEl>
                                          <p:spTgt spid="2"/>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0" name="click.wav"/>
                                        </p:tgtEl>
                                      </p:cMediaNode>
                                    </p:audio>
                                  </p:subTnLst>
                                </p:cTn>
                              </p:par>
                            </p:childTnLst>
                          </p:cTn>
                        </p:par>
                      </p:childTnLst>
                    </p:cTn>
                  </p:par>
                  <p:par>
                    <p:cTn id="9" fill="hold">
                      <p:stCondLst>
                        <p:cond delay="indefinite"/>
                      </p:stCondLst>
                      <p:childTnLst>
                        <p:par>
                          <p:cTn id="10" fill="hold">
                            <p:stCondLst>
                              <p:cond delay="0"/>
                            </p:stCondLst>
                            <p:childTnLst>
                              <p:par>
                                <p:cTn id="11" presetID="2" presetClass="entr" presetSubtype="8" accel="50000" decel="50000" fill="hold" grpId="0" nodeType="clickEffect">
                                  <p:stCondLst>
                                    <p:cond delay="50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ppt_y"/>
                                          </p:val>
                                        </p:tav>
                                        <p:tav tm="100000">
                                          <p:val>
                                            <p:strVal val="#ppt_y"/>
                                          </p:val>
                                        </p:tav>
                                      </p:tavLst>
                                    </p:anim>
                                  </p:childTnLst>
                                </p:cTn>
                              </p:par>
                              <p:par>
                                <p:cTn id="15" presetID="2" presetClass="entr" presetSubtype="8" accel="50000" decel="50000" fill="hold" grpId="0" nodeType="withEffect">
                                  <p:stCondLst>
                                    <p:cond delay="500"/>
                                  </p:stCondLst>
                                  <p:childTnLst>
                                    <p:set>
                                      <p:cBhvr>
                                        <p:cTn id="16" dur="1" fill="hold">
                                          <p:stCondLst>
                                            <p:cond delay="0"/>
                                          </p:stCondLst>
                                        </p:cTn>
                                        <p:tgtEl>
                                          <p:spTgt spid="3">
                                            <p:txEl>
                                              <p:pRg st="1" end="1"/>
                                            </p:txEl>
                                          </p:spTgt>
                                        </p:tgtEl>
                                        <p:attrNameLst>
                                          <p:attrName>style.visibility</p:attrName>
                                        </p:attrNameLst>
                                      </p:cBhvr>
                                      <p:to>
                                        <p:strVal val="visible"/>
                                      </p:to>
                                    </p:set>
                                    <p:anim calcmode="lin" valueType="num">
                                      <p:cBhvr additive="base">
                                        <p:cTn id="17"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3">
                                            <p:txEl>
                                              <p:pRg st="1" end="1"/>
                                            </p:txEl>
                                          </p:spTgt>
                                        </p:tgtEl>
                                        <p:attrNameLst>
                                          <p:attrName>ppt_y</p:attrName>
                                        </p:attrNameLst>
                                      </p:cBhvr>
                                      <p:tavLst>
                                        <p:tav tm="0">
                                          <p:val>
                                            <p:strVal val="#ppt_y"/>
                                          </p:val>
                                        </p:tav>
                                        <p:tav tm="100000">
                                          <p:val>
                                            <p:strVal val="#ppt_y"/>
                                          </p:val>
                                        </p:tav>
                                      </p:tavLst>
                                    </p:anim>
                                  </p:childTnLst>
                                </p:cTn>
                              </p:par>
                              <p:par>
                                <p:cTn id="19" presetID="2" presetClass="entr" presetSubtype="8" accel="50000" decel="50000" fill="hold" grpId="0" nodeType="withEffect">
                                  <p:stCondLst>
                                    <p:cond delay="50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additive="base">
                                        <p:cTn id="21"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22" dur="500" fill="hold"/>
                                        <p:tgtEl>
                                          <p:spTgt spid="3">
                                            <p:txEl>
                                              <p:pRg st="2" end="2"/>
                                            </p:txEl>
                                          </p:spTgt>
                                        </p:tgtEl>
                                        <p:attrNameLst>
                                          <p:attrName>ppt_y</p:attrName>
                                        </p:attrNameLst>
                                      </p:cBhvr>
                                      <p:tavLst>
                                        <p:tav tm="0">
                                          <p:val>
                                            <p:strVal val="#ppt_y"/>
                                          </p:val>
                                        </p:tav>
                                        <p:tav tm="100000">
                                          <p:val>
                                            <p:strVal val="#ppt_y"/>
                                          </p:val>
                                        </p:tav>
                                      </p:tavLst>
                                    </p:anim>
                                  </p:childTnLst>
                                </p:cTn>
                              </p:par>
                              <p:par>
                                <p:cTn id="23" presetID="2" presetClass="entr" presetSubtype="8" accel="50000" decel="50000" fill="hold" grpId="0" nodeType="withEffect">
                                  <p:stCondLst>
                                    <p:cond delay="50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ppt_y"/>
                                          </p:val>
                                        </p:tav>
                                        <p:tav tm="100000">
                                          <p:val>
                                            <p:strVal val="#ppt_y"/>
                                          </p:val>
                                        </p:tav>
                                      </p:tavLst>
                                    </p:anim>
                                  </p:childTnLst>
                                </p:cTn>
                              </p:par>
                              <p:par>
                                <p:cTn id="27" presetID="2" presetClass="entr" presetSubtype="8" accel="50000" decel="50000" fill="hold" grpId="0" nodeType="withEffect">
                                  <p:stCondLst>
                                    <p:cond delay="500"/>
                                  </p:stCondLst>
                                  <p:childTnLst>
                                    <p:set>
                                      <p:cBhvr>
                                        <p:cTn id="28" dur="1" fill="hold">
                                          <p:stCondLst>
                                            <p:cond delay="0"/>
                                          </p:stCondLst>
                                        </p:cTn>
                                        <p:tgtEl>
                                          <p:spTgt spid="3">
                                            <p:txEl>
                                              <p:pRg st="4" end="4"/>
                                            </p:txEl>
                                          </p:spTgt>
                                        </p:tgtEl>
                                        <p:attrNameLst>
                                          <p:attrName>style.visibility</p:attrName>
                                        </p:attrNameLst>
                                      </p:cBhvr>
                                      <p:to>
                                        <p:strVal val="visible"/>
                                      </p:to>
                                    </p:set>
                                    <p:anim calcmode="lin" valueType="num">
                                      <p:cBhvr additive="base">
                                        <p:cTn id="29"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30"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cs-CZ" smtClean="0"/>
              <a:t>Kliknutím lze upravit styl.</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AD4F4287-10BE-4E41-AE2C-21C3AB649AAE}" type="datetimeFigureOut">
              <a:rPr lang="cs-CZ" smtClean="0"/>
              <a:pPr/>
              <a:t>13.10.2018</a:t>
            </a:fld>
            <a:endParaRPr lang="cs-CZ"/>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cs-CZ"/>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0D74E6F8-A6EE-4107-A8E5-2901172B5348}" type="slidenum">
              <a:rPr lang="cs-CZ" smtClean="0"/>
              <a:pPr/>
              <a:t>‹#›</a:t>
            </a:fld>
            <a:endParaRPr lang="cs-CZ"/>
          </a:p>
        </p:txBody>
      </p:sp>
    </p:spTree>
    <p:extLst>
      <p:ext uri="{BB962C8B-B14F-4D97-AF65-F5344CB8AC3E}">
        <p14:creationId xmlns:p14="http://schemas.microsoft.com/office/powerpoint/2010/main" val="3664775234"/>
      </p:ext>
    </p:extLst>
  </p:cSld>
  <p:clrMap bg1="lt1" tx1="dk1" bg2="lt2" tx2="dk2" accent1="accent1" accent2="accent2" accent3="accent3" accent4="accent4" accent5="accent5" accent6="accent6" hlink="hlink" folHlink="folHlink"/>
  <p:sldLayoutIdLst>
    <p:sldLayoutId id="2147483723" r:id="rId1"/>
    <p:sldLayoutId id="2147483724" r:id="rId2"/>
    <p:sldLayoutId id="2147483725" r:id="rId3"/>
    <p:sldLayoutId id="2147483726" r:id="rId4"/>
    <p:sldLayoutId id="2147483727" r:id="rId5"/>
    <p:sldLayoutId id="2147483728" r:id="rId6"/>
    <p:sldLayoutId id="2147483729" r:id="rId7"/>
    <p:sldLayoutId id="2147483730" r:id="rId8"/>
    <p:sldLayoutId id="2147483731" r:id="rId9"/>
    <p:sldLayoutId id="2147483732" r:id="rId10"/>
    <p:sldLayoutId id="2147483733" r:id="rId11"/>
    <p:sldLayoutId id="2147483734" r:id="rId12"/>
    <p:sldLayoutId id="2147483735" r:id="rId13"/>
    <p:sldLayoutId id="2147483736" r:id="rId14"/>
    <p:sldLayoutId id="2147483737" r:id="rId15"/>
    <p:sldLayoutId id="2147483738" r:id="rId16"/>
    <p:sldLayoutId id="2147483739" r:id="rId17"/>
  </p:sldLayoutIdLst>
  <p:transition spd="med">
    <p:cover dir="r"/>
    <p:sndAc>
      <p:stSnd>
        <p:snd r:embed="rId19" name="hammer.wav"/>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accel="50000" decel="5000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2000" fill="hold"/>
                                        <p:tgtEl>
                                          <p:spTgt spid="2"/>
                                        </p:tgtEl>
                                        <p:attrNameLst>
                                          <p:attrName>ppt_x</p:attrName>
                                        </p:attrNameLst>
                                      </p:cBhvr>
                                      <p:tavLst>
                                        <p:tav tm="0">
                                          <p:val>
                                            <p:strVal val="0-#ppt_w/2"/>
                                          </p:val>
                                        </p:tav>
                                        <p:tav tm="100000">
                                          <p:val>
                                            <p:strVal val="#ppt_x"/>
                                          </p:val>
                                        </p:tav>
                                      </p:tavLst>
                                    </p:anim>
                                    <p:anim calcmode="lin" valueType="num">
                                      <p:cBhvr additive="base">
                                        <p:cTn id="8" dur="2000" fill="hold"/>
                                        <p:tgtEl>
                                          <p:spTgt spid="2"/>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0" name="click.wav"/>
                                        </p:tgtEl>
                                      </p:cMediaNode>
                                    </p:audio>
                                  </p:subTnLst>
                                </p:cTn>
                              </p:par>
                            </p:childTnLst>
                          </p:cTn>
                        </p:par>
                      </p:childTnLst>
                    </p:cTn>
                  </p:par>
                  <p:par>
                    <p:cTn id="9" fill="hold">
                      <p:stCondLst>
                        <p:cond delay="indefinite"/>
                      </p:stCondLst>
                      <p:childTnLst>
                        <p:par>
                          <p:cTn id="10" fill="hold">
                            <p:stCondLst>
                              <p:cond delay="0"/>
                            </p:stCondLst>
                            <p:childTnLst>
                              <p:par>
                                <p:cTn id="11" presetID="2" presetClass="entr" presetSubtype="8" accel="50000" decel="50000" fill="hold" grpId="0" nodeType="clickEffect">
                                  <p:stCondLst>
                                    <p:cond delay="50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ppt_y"/>
                                          </p:val>
                                        </p:tav>
                                        <p:tav tm="100000">
                                          <p:val>
                                            <p:strVal val="#ppt_y"/>
                                          </p:val>
                                        </p:tav>
                                      </p:tavLst>
                                    </p:anim>
                                  </p:childTnLst>
                                </p:cTn>
                              </p:par>
                              <p:par>
                                <p:cTn id="15" presetID="2" presetClass="entr" presetSubtype="8" accel="50000" decel="50000" fill="hold" grpId="0" nodeType="withEffect">
                                  <p:stCondLst>
                                    <p:cond delay="500"/>
                                  </p:stCondLst>
                                  <p:childTnLst>
                                    <p:set>
                                      <p:cBhvr>
                                        <p:cTn id="16" dur="1" fill="hold">
                                          <p:stCondLst>
                                            <p:cond delay="0"/>
                                          </p:stCondLst>
                                        </p:cTn>
                                        <p:tgtEl>
                                          <p:spTgt spid="3">
                                            <p:txEl>
                                              <p:pRg st="1" end="1"/>
                                            </p:txEl>
                                          </p:spTgt>
                                        </p:tgtEl>
                                        <p:attrNameLst>
                                          <p:attrName>style.visibility</p:attrName>
                                        </p:attrNameLst>
                                      </p:cBhvr>
                                      <p:to>
                                        <p:strVal val="visible"/>
                                      </p:to>
                                    </p:set>
                                    <p:anim calcmode="lin" valueType="num">
                                      <p:cBhvr additive="base">
                                        <p:cTn id="17"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3">
                                            <p:txEl>
                                              <p:pRg st="1" end="1"/>
                                            </p:txEl>
                                          </p:spTgt>
                                        </p:tgtEl>
                                        <p:attrNameLst>
                                          <p:attrName>ppt_y</p:attrName>
                                        </p:attrNameLst>
                                      </p:cBhvr>
                                      <p:tavLst>
                                        <p:tav tm="0">
                                          <p:val>
                                            <p:strVal val="#ppt_y"/>
                                          </p:val>
                                        </p:tav>
                                        <p:tav tm="100000">
                                          <p:val>
                                            <p:strVal val="#ppt_y"/>
                                          </p:val>
                                        </p:tav>
                                      </p:tavLst>
                                    </p:anim>
                                  </p:childTnLst>
                                </p:cTn>
                              </p:par>
                              <p:par>
                                <p:cTn id="19" presetID="2" presetClass="entr" presetSubtype="8" accel="50000" decel="50000" fill="hold" grpId="0" nodeType="withEffect">
                                  <p:stCondLst>
                                    <p:cond delay="50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additive="base">
                                        <p:cTn id="21"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22" dur="500" fill="hold"/>
                                        <p:tgtEl>
                                          <p:spTgt spid="3">
                                            <p:txEl>
                                              <p:pRg st="2" end="2"/>
                                            </p:txEl>
                                          </p:spTgt>
                                        </p:tgtEl>
                                        <p:attrNameLst>
                                          <p:attrName>ppt_y</p:attrName>
                                        </p:attrNameLst>
                                      </p:cBhvr>
                                      <p:tavLst>
                                        <p:tav tm="0">
                                          <p:val>
                                            <p:strVal val="#ppt_y"/>
                                          </p:val>
                                        </p:tav>
                                        <p:tav tm="100000">
                                          <p:val>
                                            <p:strVal val="#ppt_y"/>
                                          </p:val>
                                        </p:tav>
                                      </p:tavLst>
                                    </p:anim>
                                  </p:childTnLst>
                                </p:cTn>
                              </p:par>
                              <p:par>
                                <p:cTn id="23" presetID="2" presetClass="entr" presetSubtype="8" accel="50000" decel="50000" fill="hold" grpId="0" nodeType="withEffect">
                                  <p:stCondLst>
                                    <p:cond delay="50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ppt_y"/>
                                          </p:val>
                                        </p:tav>
                                        <p:tav tm="100000">
                                          <p:val>
                                            <p:strVal val="#ppt_y"/>
                                          </p:val>
                                        </p:tav>
                                      </p:tavLst>
                                    </p:anim>
                                  </p:childTnLst>
                                </p:cTn>
                              </p:par>
                              <p:par>
                                <p:cTn id="27" presetID="2" presetClass="entr" presetSubtype="8" accel="50000" decel="50000" fill="hold" grpId="0" nodeType="withEffect">
                                  <p:stCondLst>
                                    <p:cond delay="500"/>
                                  </p:stCondLst>
                                  <p:childTnLst>
                                    <p:set>
                                      <p:cBhvr>
                                        <p:cTn id="28" dur="1" fill="hold">
                                          <p:stCondLst>
                                            <p:cond delay="0"/>
                                          </p:stCondLst>
                                        </p:cTn>
                                        <p:tgtEl>
                                          <p:spTgt spid="3">
                                            <p:txEl>
                                              <p:pRg st="4" end="4"/>
                                            </p:txEl>
                                          </p:spTgt>
                                        </p:tgtEl>
                                        <p:attrNameLst>
                                          <p:attrName>style.visibility</p:attrName>
                                        </p:attrNameLst>
                                      </p:cBhvr>
                                      <p:to>
                                        <p:strVal val="visible"/>
                                      </p:to>
                                    </p:set>
                                    <p:anim calcmode="lin" valueType="num">
                                      <p:cBhvr additive="base">
                                        <p:cTn id="29"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30"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10.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514432" y="1052736"/>
            <a:ext cx="10018711" cy="3048000"/>
          </a:xfrm>
        </p:spPr>
        <p:txBody>
          <a:bodyPr>
            <a:normAutofit/>
          </a:bodyPr>
          <a:lstStyle/>
          <a:p>
            <a:r>
              <a:rPr lang="cs-CZ" b="1" dirty="0"/>
              <a:t>5</a:t>
            </a:r>
            <a:r>
              <a:rPr lang="cs-CZ" b="1" dirty="0" smtClean="0"/>
              <a:t>. </a:t>
            </a:r>
            <a:r>
              <a:rPr lang="cs-CZ" b="1" dirty="0" smtClean="0"/>
              <a:t>přednáška</a:t>
            </a:r>
            <a:br>
              <a:rPr lang="cs-CZ" b="1" dirty="0" smtClean="0"/>
            </a:br>
            <a:r>
              <a:rPr lang="cs-CZ" b="1" dirty="0"/>
              <a:t/>
            </a:r>
            <a:br>
              <a:rPr lang="cs-CZ" b="1" dirty="0"/>
            </a:br>
            <a:r>
              <a:rPr lang="cs-CZ" sz="3600" b="1" dirty="0" smtClean="0"/>
              <a:t>Fundace</a:t>
            </a:r>
            <a:r>
              <a:rPr lang="cs-CZ" b="1" dirty="0"/>
              <a:t/>
            </a:r>
            <a:br>
              <a:rPr lang="cs-CZ" b="1" dirty="0"/>
            </a:br>
            <a:r>
              <a:rPr lang="cs-CZ" dirty="0"/>
              <a:t/>
            </a:r>
            <a:br>
              <a:rPr lang="cs-CZ" dirty="0"/>
            </a:br>
            <a:r>
              <a:rPr lang="cs-CZ" dirty="0"/>
              <a:t>Ing. Karin Gajdová, Ph.D</a:t>
            </a:r>
            <a:r>
              <a:rPr lang="cs-CZ" dirty="0" smtClean="0"/>
              <a:t>.</a:t>
            </a:r>
            <a:endParaRPr lang="cs-CZ" dirty="0"/>
          </a:p>
        </p:txBody>
      </p:sp>
      <p:sp>
        <p:nvSpPr>
          <p:cNvPr id="3" name="Zástupný symbol pro text 2"/>
          <p:cNvSpPr>
            <a:spLocks noGrp="1"/>
          </p:cNvSpPr>
          <p:nvPr>
            <p:ph type="body" idx="1"/>
          </p:nvPr>
        </p:nvSpPr>
        <p:spPr/>
        <p:txBody>
          <a:bodyPr/>
          <a:lstStyle/>
          <a:p>
            <a:r>
              <a:rPr lang="cs-CZ" dirty="0" smtClean="0"/>
              <a:t>Ekonomika neziskových organizací</a:t>
            </a:r>
            <a:endParaRPr lang="cs-CZ" dirty="0"/>
          </a:p>
        </p:txBody>
      </p:sp>
    </p:spTree>
    <p:extLst>
      <p:ext uri="{BB962C8B-B14F-4D97-AF65-F5344CB8AC3E}">
        <p14:creationId xmlns:p14="http://schemas.microsoft.com/office/powerpoint/2010/main" val="297350764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487488" y="0"/>
            <a:ext cx="10018713" cy="1752599"/>
          </a:xfrm>
        </p:spPr>
        <p:txBody>
          <a:bodyPr/>
          <a:lstStyle/>
          <a:p>
            <a:r>
              <a:rPr lang="cs-CZ" dirty="0" smtClean="0"/>
              <a:t>Zakládací listina</a:t>
            </a:r>
            <a:endParaRPr lang="cs-CZ" dirty="0"/>
          </a:p>
        </p:txBody>
      </p:sp>
      <p:sp>
        <p:nvSpPr>
          <p:cNvPr id="3" name="Zástupný symbol pro obsah 2"/>
          <p:cNvSpPr>
            <a:spLocks noGrp="1"/>
          </p:cNvSpPr>
          <p:nvPr>
            <p:ph idx="1"/>
          </p:nvPr>
        </p:nvSpPr>
        <p:spPr>
          <a:xfrm>
            <a:off x="1810667" y="1457400"/>
            <a:ext cx="8856984" cy="5211960"/>
          </a:xfrm>
        </p:spPr>
        <p:txBody>
          <a:bodyPr>
            <a:normAutofit fontScale="62500" lnSpcReduction="20000"/>
          </a:bodyPr>
          <a:lstStyle/>
          <a:p>
            <a:pPr marL="0" indent="0">
              <a:buNone/>
            </a:pPr>
            <a:r>
              <a:rPr lang="cs-CZ" dirty="0" smtClean="0"/>
              <a:t>a</a:t>
            </a:r>
            <a:r>
              <a:rPr lang="cs-CZ" dirty="0"/>
              <a:t>) název a sídlo nadace</a:t>
            </a:r>
            <a:r>
              <a:rPr lang="cs-CZ" dirty="0" smtClean="0"/>
              <a:t>,</a:t>
            </a:r>
          </a:p>
          <a:p>
            <a:pPr marL="0" indent="0">
              <a:buNone/>
            </a:pPr>
            <a:r>
              <a:rPr lang="cs-CZ" dirty="0"/>
              <a:t/>
            </a:r>
            <a:br>
              <a:rPr lang="cs-CZ" dirty="0"/>
            </a:br>
            <a:r>
              <a:rPr lang="cs-CZ" dirty="0"/>
              <a:t>b) jméno zakladatele a jeho bydliště nebo sídlo</a:t>
            </a:r>
            <a:r>
              <a:rPr lang="cs-CZ" dirty="0" smtClean="0"/>
              <a:t>,</a:t>
            </a:r>
          </a:p>
          <a:p>
            <a:pPr marL="0" indent="0">
              <a:buNone/>
            </a:pPr>
            <a:r>
              <a:rPr lang="cs-CZ" dirty="0"/>
              <a:t/>
            </a:r>
            <a:br>
              <a:rPr lang="cs-CZ" dirty="0"/>
            </a:br>
            <a:r>
              <a:rPr lang="cs-CZ" dirty="0"/>
              <a:t>c) vymezení účelu, pro který se nadace zakládá</a:t>
            </a:r>
            <a:r>
              <a:rPr lang="cs-CZ" dirty="0" smtClean="0"/>
              <a:t>,</a:t>
            </a:r>
          </a:p>
          <a:p>
            <a:pPr marL="0" indent="0">
              <a:buNone/>
            </a:pPr>
            <a:r>
              <a:rPr lang="cs-CZ" dirty="0"/>
              <a:t/>
            </a:r>
            <a:br>
              <a:rPr lang="cs-CZ" dirty="0"/>
            </a:br>
            <a:r>
              <a:rPr lang="cs-CZ" dirty="0"/>
              <a:t>d) údaj o výši vkladu každého zakladatele</a:t>
            </a:r>
            <a:r>
              <a:rPr lang="cs-CZ" dirty="0" smtClean="0"/>
              <a:t>,</a:t>
            </a:r>
          </a:p>
          <a:p>
            <a:pPr marL="0" indent="0">
              <a:buNone/>
            </a:pPr>
            <a:r>
              <a:rPr lang="cs-CZ" dirty="0"/>
              <a:t/>
            </a:r>
            <a:br>
              <a:rPr lang="cs-CZ" dirty="0"/>
            </a:br>
            <a:r>
              <a:rPr lang="cs-CZ" dirty="0"/>
              <a:t>e) údaj o výši nadačního kapitálu</a:t>
            </a:r>
            <a:r>
              <a:rPr lang="cs-CZ" dirty="0" smtClean="0"/>
              <a:t>,</a:t>
            </a:r>
          </a:p>
          <a:p>
            <a:pPr marL="0" indent="0">
              <a:buNone/>
            </a:pPr>
            <a:r>
              <a:rPr lang="cs-CZ" dirty="0"/>
              <a:t/>
            </a:r>
            <a:br>
              <a:rPr lang="cs-CZ" dirty="0"/>
            </a:br>
            <a:r>
              <a:rPr lang="cs-CZ" dirty="0"/>
              <a:t>f) počet členů správní rady i jména a bydliště jejích prvních členů a údaj, jakým způsobem členové správní rady za nadaci jednají</a:t>
            </a:r>
            <a:r>
              <a:rPr lang="cs-CZ" dirty="0" smtClean="0"/>
              <a:t>,</a:t>
            </a:r>
          </a:p>
          <a:p>
            <a:pPr marL="0" indent="0">
              <a:buNone/>
            </a:pPr>
            <a:r>
              <a:rPr lang="cs-CZ" dirty="0"/>
              <a:t/>
            </a:r>
            <a:br>
              <a:rPr lang="cs-CZ" dirty="0"/>
            </a:br>
            <a:r>
              <a:rPr lang="cs-CZ" dirty="0"/>
              <a:t>g) počet členů dozorčí rady i jména a bydliště jejích prvních členů, případně, není-li dozorčí rada zřizována, jméno a bydliště prvního revizora</a:t>
            </a:r>
            <a:r>
              <a:rPr lang="cs-CZ" dirty="0" smtClean="0"/>
              <a:t>,</a:t>
            </a:r>
          </a:p>
          <a:p>
            <a:pPr marL="0" indent="0">
              <a:buNone/>
            </a:pPr>
            <a:r>
              <a:rPr lang="cs-CZ" dirty="0"/>
              <a:t/>
            </a:r>
            <a:br>
              <a:rPr lang="cs-CZ" dirty="0"/>
            </a:br>
            <a:r>
              <a:rPr lang="cs-CZ" dirty="0"/>
              <a:t>h) určení správce vkladů </a:t>
            </a:r>
            <a:r>
              <a:rPr lang="cs-CZ" dirty="0" smtClean="0"/>
              <a:t>a</a:t>
            </a:r>
          </a:p>
          <a:p>
            <a:pPr marL="0" indent="0">
              <a:buNone/>
            </a:pPr>
            <a:r>
              <a:rPr lang="cs-CZ" dirty="0"/>
              <a:t/>
            </a:r>
            <a:br>
              <a:rPr lang="cs-CZ" dirty="0"/>
            </a:br>
            <a:r>
              <a:rPr lang="cs-CZ" dirty="0"/>
              <a:t>i) podmínky pro poskytování nadačních příspěvků, případně okruh osob, jimž je lze poskytnout, nebo okruh činností, jež nadace může vzhledem k svému účelu vykonávat, anebo určení, že tyto náležitosti stanoví statut nadace</a:t>
            </a:r>
            <a:r>
              <a:rPr lang="cs-CZ" dirty="0" smtClean="0"/>
              <a:t>.</a:t>
            </a:r>
            <a:endParaRPr lang="cs-CZ" dirty="0"/>
          </a:p>
        </p:txBody>
      </p:sp>
    </p:spTree>
    <p:extLst>
      <p:ext uri="{BB962C8B-B14F-4D97-AF65-F5344CB8AC3E}">
        <p14:creationId xmlns:p14="http://schemas.microsoft.com/office/powerpoint/2010/main" val="1871957996"/>
      </p:ext>
    </p:extLst>
  </p:cSld>
  <p:clrMapOvr>
    <a:masterClrMapping/>
  </p:clrMapOvr>
  <p:transition spd="med">
    <p:cover dir="r"/>
    <p:sndAc>
      <p:stSnd>
        <p:snd r:embed="rId2" name="hammer.wav"/>
      </p:stSnd>
    </p:sndAc>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Statut nadace</a:t>
            </a:r>
            <a:endParaRPr lang="cs-CZ" dirty="0"/>
          </a:p>
        </p:txBody>
      </p:sp>
      <p:sp>
        <p:nvSpPr>
          <p:cNvPr id="3" name="Zástupný symbol pro obsah 2"/>
          <p:cNvSpPr>
            <a:spLocks noGrp="1"/>
          </p:cNvSpPr>
          <p:nvPr>
            <p:ph idx="1"/>
          </p:nvPr>
        </p:nvSpPr>
        <p:spPr/>
        <p:txBody>
          <a:bodyPr>
            <a:normAutofit fontScale="70000" lnSpcReduction="20000"/>
          </a:bodyPr>
          <a:lstStyle/>
          <a:p>
            <a:pPr algn="l"/>
            <a:r>
              <a:rPr lang="cs-CZ" dirty="0"/>
              <a:t>Statut nadace upraví </a:t>
            </a:r>
            <a:r>
              <a:rPr lang="cs-CZ" dirty="0" smtClean="0"/>
              <a:t>alespoň:</a:t>
            </a:r>
          </a:p>
          <a:p>
            <a:pPr marL="0" indent="0">
              <a:buNone/>
            </a:pPr>
            <a:r>
              <a:rPr lang="cs-CZ" dirty="0"/>
              <a:t>	</a:t>
            </a:r>
            <a:r>
              <a:rPr lang="cs-CZ" dirty="0" smtClean="0"/>
              <a:t>a</a:t>
            </a:r>
            <a:r>
              <a:rPr lang="cs-CZ" dirty="0"/>
              <a:t>) způsob jednání orgánů nadace a</a:t>
            </a:r>
            <a:br>
              <a:rPr lang="cs-CZ" dirty="0"/>
            </a:br>
            <a:r>
              <a:rPr lang="cs-CZ" dirty="0" smtClean="0"/>
              <a:t>	b</a:t>
            </a:r>
            <a:r>
              <a:rPr lang="cs-CZ" dirty="0"/>
              <a:t>) podmínky pro poskytování nadačních příspěvků, případně též okruh osob, kterým je lze poskytovat.</a:t>
            </a:r>
            <a:br>
              <a:rPr lang="cs-CZ" dirty="0"/>
            </a:br>
            <a:endParaRPr lang="cs-CZ" dirty="0"/>
          </a:p>
          <a:p>
            <a:pPr algn="l"/>
            <a:r>
              <a:rPr lang="cs-CZ" dirty="0" smtClean="0"/>
              <a:t>Nevydá-li </a:t>
            </a:r>
            <a:r>
              <a:rPr lang="cs-CZ" dirty="0"/>
              <a:t>zakladatel statut nadace společně s nadační listinou, vydá jej po předchozím souhlasu dozorčí rady správní rada do jednoho měsíce ode dne vzniku nadace. Nevyloučí-li to nadační listina, rozhoduje o změnách statutu po předchozím souhlasu dozorčí rady správní rada</a:t>
            </a:r>
            <a:r>
              <a:rPr lang="cs-CZ" dirty="0" smtClean="0"/>
              <a:t>.</a:t>
            </a:r>
          </a:p>
          <a:p>
            <a:pPr marL="0" indent="0">
              <a:buNone/>
            </a:pPr>
            <a:endParaRPr lang="cs-CZ" dirty="0" smtClean="0"/>
          </a:p>
          <a:p>
            <a:pPr algn="l"/>
            <a:r>
              <a:rPr lang="cs-CZ" dirty="0" smtClean="0"/>
              <a:t>Nadace </a:t>
            </a:r>
            <a:r>
              <a:rPr lang="cs-CZ" dirty="0"/>
              <a:t>statut uveřejní uložením do sbírky listin. Každý může ve veřejném rejstříku do statutu nahlížet a pořizovat si z něj výpisy, opisy nebo kopie. Stejné právo lze uplatnit také v sídle nadace.</a:t>
            </a:r>
          </a:p>
        </p:txBody>
      </p:sp>
    </p:spTree>
    <p:extLst>
      <p:ext uri="{BB962C8B-B14F-4D97-AF65-F5344CB8AC3E}">
        <p14:creationId xmlns:p14="http://schemas.microsoft.com/office/powerpoint/2010/main" val="1388650859"/>
      </p:ext>
    </p:extLst>
  </p:cSld>
  <p:clrMapOvr>
    <a:masterClrMapping/>
  </p:clrMapOvr>
  <p:transition spd="med">
    <p:cover dir="r"/>
    <p:sndAc>
      <p:stSnd>
        <p:snd r:embed="rId2" name="hammer.wav"/>
      </p:stSnd>
    </p:sndAc>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Změna účelu nadace</a:t>
            </a:r>
            <a:endParaRPr lang="cs-CZ" dirty="0"/>
          </a:p>
        </p:txBody>
      </p:sp>
      <p:sp>
        <p:nvSpPr>
          <p:cNvPr id="3" name="Zástupný symbol pro obsah 2"/>
          <p:cNvSpPr>
            <a:spLocks noGrp="1"/>
          </p:cNvSpPr>
          <p:nvPr>
            <p:ph idx="1"/>
          </p:nvPr>
        </p:nvSpPr>
        <p:spPr>
          <a:xfrm>
            <a:off x="1811524" y="1376772"/>
            <a:ext cx="8640960" cy="5220580"/>
          </a:xfrm>
        </p:spPr>
        <p:txBody>
          <a:bodyPr>
            <a:normAutofit fontScale="62500" lnSpcReduction="20000"/>
          </a:bodyPr>
          <a:lstStyle/>
          <a:p>
            <a:pPr algn="l"/>
            <a:r>
              <a:rPr lang="cs-CZ" dirty="0"/>
              <a:t>Nezakládá-li nadační listina právo změnit účel nadace zakladateli nebo některému orgánu nadace, může tento účel změnit soud na návrh nadace schválený správní i dozorčí radou. Nesouhlasí-li však s takovou změnou zakladatel nebo osoba určená v nadační listině, soud návrh zamítne</a:t>
            </a:r>
            <a:r>
              <a:rPr lang="cs-CZ" dirty="0" smtClean="0"/>
              <a:t>.</a:t>
            </a:r>
          </a:p>
          <a:p>
            <a:pPr marL="0" indent="0">
              <a:buNone/>
            </a:pPr>
            <a:endParaRPr lang="cs-CZ" dirty="0" smtClean="0"/>
          </a:p>
          <a:p>
            <a:pPr algn="l"/>
            <a:r>
              <a:rPr lang="cs-CZ" dirty="0" smtClean="0"/>
              <a:t>Nadace </a:t>
            </a:r>
            <a:r>
              <a:rPr lang="cs-CZ" dirty="0"/>
              <a:t>zveřejní bez zbytečného odkladu po podání návrhu oznámení o navrhované změně. Každý, kdo na tom má právní zájem, může proti návrhu u soudu odporovat ve lhůtě jednoho měsíce ode dne, kdy bylo oznámení zveřejněno.</a:t>
            </a:r>
            <a:br>
              <a:rPr lang="cs-CZ" dirty="0"/>
            </a:br>
            <a:endParaRPr lang="cs-CZ" dirty="0" smtClean="0"/>
          </a:p>
          <a:p>
            <a:pPr algn="l"/>
            <a:r>
              <a:rPr lang="cs-CZ" dirty="0" smtClean="0"/>
              <a:t>Je-li </a:t>
            </a:r>
            <a:r>
              <a:rPr lang="cs-CZ" dirty="0"/>
              <a:t>dosažení účelu nadace nemožné nebo obtížně dosažitelné z příčin zakladateli neznámých nebo pro něho nepředvídatelných, nahradí soud na návrh zakladatele nebo osoby, která na tom má právní zájem, dosavadní účel nadace podobným účelem, ledaže nadační listina určuje něco jiného.</a:t>
            </a:r>
            <a:br>
              <a:rPr lang="cs-CZ" dirty="0"/>
            </a:br>
            <a:endParaRPr lang="cs-CZ" dirty="0" smtClean="0"/>
          </a:p>
          <a:p>
            <a:pPr algn="l"/>
            <a:r>
              <a:rPr lang="cs-CZ" dirty="0" smtClean="0"/>
              <a:t>Není-li </a:t>
            </a:r>
            <a:r>
              <a:rPr lang="cs-CZ" dirty="0"/>
              <a:t>tu již zakladatel a není-li ani osoba, které zakladatel popřípadě založil právo souhlasit se změnou účelu nadace nebo takový souhlas odmítnout, soud vezme při rozhodování o změně účelu nadace zřetel na známé zakladatelovy úmysly a přání, i když nejsou z nadační listiny zřejmé.</a:t>
            </a:r>
            <a:br>
              <a:rPr lang="cs-CZ" dirty="0"/>
            </a:br>
            <a:endParaRPr lang="cs-CZ" dirty="0" smtClean="0"/>
          </a:p>
          <a:p>
            <a:pPr algn="l"/>
            <a:r>
              <a:rPr lang="cs-CZ" dirty="0" smtClean="0"/>
              <a:t>Když </a:t>
            </a:r>
            <a:r>
              <a:rPr lang="cs-CZ" dirty="0"/>
              <a:t>se účel nadace změní, musí být dary poskytnuté ve prospěch původního účelu i výnosy z nich použity k poskytování nadačních příspěvků podle původního účelu, ledaže dárce projeví jinou vůli.</a:t>
            </a:r>
          </a:p>
        </p:txBody>
      </p:sp>
    </p:spTree>
    <p:extLst>
      <p:ext uri="{BB962C8B-B14F-4D97-AF65-F5344CB8AC3E}">
        <p14:creationId xmlns:p14="http://schemas.microsoft.com/office/powerpoint/2010/main" val="2285654224"/>
      </p:ext>
    </p:extLst>
  </p:cSld>
  <p:clrMapOvr>
    <a:masterClrMapping/>
  </p:clrMapOvr>
  <p:transition spd="med">
    <p:cover dir="r"/>
    <p:sndAc>
      <p:stSnd>
        <p:snd r:embed="rId2" name="hammer.wav"/>
      </p:stSnd>
    </p:sndAc>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379476" y="1256"/>
            <a:ext cx="10018713" cy="1752599"/>
          </a:xfrm>
        </p:spPr>
        <p:txBody>
          <a:bodyPr/>
          <a:lstStyle/>
          <a:p>
            <a:r>
              <a:rPr lang="cs-CZ" dirty="0" smtClean="0"/>
              <a:t>Vklady do nadace</a:t>
            </a:r>
            <a:endParaRPr lang="cs-CZ" dirty="0"/>
          </a:p>
        </p:txBody>
      </p:sp>
      <p:sp>
        <p:nvSpPr>
          <p:cNvPr id="3" name="Zástupný symbol pro obsah 2"/>
          <p:cNvSpPr>
            <a:spLocks noGrp="1"/>
          </p:cNvSpPr>
          <p:nvPr>
            <p:ph idx="1"/>
          </p:nvPr>
        </p:nvSpPr>
        <p:spPr>
          <a:xfrm>
            <a:off x="1703512" y="1600200"/>
            <a:ext cx="8820980" cy="4781128"/>
          </a:xfrm>
        </p:spPr>
        <p:txBody>
          <a:bodyPr>
            <a:noAutofit/>
          </a:bodyPr>
          <a:lstStyle/>
          <a:p>
            <a:pPr algn="l"/>
            <a:r>
              <a:rPr lang="cs-CZ" sz="1800" dirty="0"/>
              <a:t>Před vznikem nadace se vkladová povinnost splní alespoň tak, aby souhrnná výše vkladů odpovídala alespoň částce 500 000 Kč</a:t>
            </a:r>
            <a:r>
              <a:rPr lang="cs-CZ" sz="1800" dirty="0"/>
              <a:t>.</a:t>
            </a:r>
          </a:p>
          <a:p>
            <a:pPr marL="0" indent="0">
              <a:buNone/>
            </a:pPr>
            <a:endParaRPr lang="cs-CZ" sz="1800" dirty="0"/>
          </a:p>
          <a:p>
            <a:pPr algn="l"/>
            <a:r>
              <a:rPr lang="cs-CZ" sz="1800" dirty="0"/>
              <a:t>Vklady </a:t>
            </a:r>
            <a:r>
              <a:rPr lang="cs-CZ" sz="1800" dirty="0"/>
              <a:t>do nadace přijme před jejím vznikem osoba, kterou nadační listina určila jako </a:t>
            </a:r>
            <a:r>
              <a:rPr lang="cs-CZ" sz="1800" b="1" dirty="0"/>
              <a:t>správce vkladů</a:t>
            </a:r>
            <a:r>
              <a:rPr lang="cs-CZ" sz="1800" dirty="0"/>
              <a:t>. </a:t>
            </a:r>
          </a:p>
          <a:p>
            <a:pPr marL="0" indent="0">
              <a:buNone/>
            </a:pPr>
            <a:endParaRPr lang="cs-CZ" sz="1800" dirty="0"/>
          </a:p>
          <a:p>
            <a:pPr algn="l"/>
            <a:r>
              <a:rPr lang="cs-CZ" sz="1800" dirty="0"/>
              <a:t> </a:t>
            </a:r>
            <a:r>
              <a:rPr lang="cs-CZ" sz="1800" dirty="0"/>
              <a:t>Vkladová povinnost se splní předáním předmětu vkladu správci vkladů. Nadace nabývá vlastnické právo k předmětu vkladu dnem svého vzniku, váže-li však zákon nabytí vlastnického práva na zápis do veřejného seznamu, nabude nadace předmět vkladu do vlastnictví až tímto zápisem</a:t>
            </a:r>
            <a:r>
              <a:rPr lang="cs-CZ" sz="1800" dirty="0"/>
              <a:t>.</a:t>
            </a:r>
          </a:p>
          <a:p>
            <a:pPr algn="l"/>
            <a:r>
              <a:rPr lang="cs-CZ" sz="1800"/>
              <a:t>Je-li </a:t>
            </a:r>
            <a:r>
              <a:rPr lang="cs-CZ" sz="1800" dirty="0"/>
              <a:t>předmět vkladu peněžitý, složí jej správce vkladů na zvláštní účet u banky nebo spořitelního a úvěrního družstva, který pro nadaci a na její jméno zřídí. </a:t>
            </a:r>
            <a:endParaRPr lang="cs-CZ" sz="1800" dirty="0"/>
          </a:p>
          <a:p>
            <a:pPr algn="l"/>
            <a:r>
              <a:rPr lang="cs-CZ" sz="1800" dirty="0"/>
              <a:t>Je-li </a:t>
            </a:r>
            <a:r>
              <a:rPr lang="cs-CZ" sz="1800" dirty="0"/>
              <a:t>předmětem vkladu věc zapsaná do veřejného seznamu, předá vkladatel správci vkladů i prohlášení o vnesení vkladu; po vzniku nadace se její vlastnické právo do veřejného seznamu zapíše na základě tohoto prohlášení. </a:t>
            </a:r>
            <a:endParaRPr lang="cs-CZ" sz="1800" dirty="0"/>
          </a:p>
        </p:txBody>
      </p:sp>
    </p:spTree>
    <p:extLst>
      <p:ext uri="{BB962C8B-B14F-4D97-AF65-F5344CB8AC3E}">
        <p14:creationId xmlns:p14="http://schemas.microsoft.com/office/powerpoint/2010/main" val="2698394741"/>
      </p:ext>
    </p:extLst>
  </p:cSld>
  <p:clrMapOvr>
    <a:masterClrMapping/>
  </p:clrMapOvr>
  <p:transition spd="med">
    <p:cover dir="r"/>
    <p:sndAc>
      <p:stSnd>
        <p:snd r:embed="rId2" name="hammer.wav"/>
      </p:stSnd>
    </p:sndAc>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487488" y="7763"/>
            <a:ext cx="10018713" cy="1752599"/>
          </a:xfrm>
        </p:spPr>
        <p:txBody>
          <a:bodyPr/>
          <a:lstStyle/>
          <a:p>
            <a:r>
              <a:rPr lang="cs-CZ" dirty="0" smtClean="0"/>
              <a:t>Majetek nadace a nadační kapitál</a:t>
            </a:r>
            <a:endParaRPr lang="cs-CZ" dirty="0"/>
          </a:p>
        </p:txBody>
      </p:sp>
      <p:sp>
        <p:nvSpPr>
          <p:cNvPr id="3" name="Zástupný symbol pro obsah 2"/>
          <p:cNvSpPr>
            <a:spLocks noGrp="1"/>
          </p:cNvSpPr>
          <p:nvPr>
            <p:ph idx="1"/>
          </p:nvPr>
        </p:nvSpPr>
        <p:spPr>
          <a:xfrm>
            <a:off x="1811524" y="1600200"/>
            <a:ext cx="8399276" cy="4745124"/>
          </a:xfrm>
        </p:spPr>
        <p:txBody>
          <a:bodyPr>
            <a:normAutofit fontScale="85000" lnSpcReduction="20000"/>
          </a:bodyPr>
          <a:lstStyle/>
          <a:p>
            <a:pPr algn="l"/>
            <a:r>
              <a:rPr lang="cs-CZ" dirty="0"/>
              <a:t>Majetek nadace tvoří nadační jistina a ostatní majetek.</a:t>
            </a:r>
            <a:br>
              <a:rPr lang="cs-CZ" dirty="0"/>
            </a:br>
            <a:endParaRPr lang="cs-CZ" dirty="0" smtClean="0"/>
          </a:p>
          <a:p>
            <a:pPr algn="l"/>
            <a:r>
              <a:rPr lang="cs-CZ" dirty="0" smtClean="0"/>
              <a:t>Nadační </a:t>
            </a:r>
            <a:r>
              <a:rPr lang="cs-CZ" dirty="0"/>
              <a:t>jistinu tvoří soubor předmětů vkladů do nadace, popřípadě i nadačních </a:t>
            </a:r>
            <a:r>
              <a:rPr lang="cs-CZ" dirty="0" smtClean="0"/>
              <a:t>darů.</a:t>
            </a:r>
          </a:p>
          <a:p>
            <a:pPr marL="0" indent="0">
              <a:buNone/>
            </a:pPr>
            <a:endParaRPr lang="cs-CZ" dirty="0" smtClean="0"/>
          </a:p>
          <a:p>
            <a:pPr algn="l"/>
            <a:r>
              <a:rPr lang="cs-CZ" dirty="0" smtClean="0"/>
              <a:t>Nadační </a:t>
            </a:r>
            <a:r>
              <a:rPr lang="cs-CZ" dirty="0"/>
              <a:t>jistina musí mít celkovou hodnotu odpovídající alespoň výši 500 000 Kč.</a:t>
            </a:r>
            <a:br>
              <a:rPr lang="cs-CZ" dirty="0"/>
            </a:br>
            <a:endParaRPr lang="cs-CZ" dirty="0" smtClean="0"/>
          </a:p>
          <a:p>
            <a:pPr algn="l"/>
            <a:r>
              <a:rPr lang="cs-CZ" dirty="0" smtClean="0"/>
              <a:t>Peněžní </a:t>
            </a:r>
            <a:r>
              <a:rPr lang="cs-CZ" dirty="0"/>
              <a:t>vyjádření nadační jistiny je nadační kapitál. Výše nadačního kapitálu se zapisuje do veřejného rejstříku.</a:t>
            </a:r>
            <a:br>
              <a:rPr lang="cs-CZ" dirty="0"/>
            </a:br>
            <a:endParaRPr lang="cs-CZ" dirty="0" smtClean="0"/>
          </a:p>
          <a:p>
            <a:pPr algn="l"/>
            <a:r>
              <a:rPr lang="cs-CZ" dirty="0" smtClean="0"/>
              <a:t>Nadace </a:t>
            </a:r>
            <a:r>
              <a:rPr lang="cs-CZ" dirty="0"/>
              <a:t>používá svůj majetek v souladu s účelem uvedeným v nadační listině i ve statutu a za podmínek tam určených k poskytování nadačních příspěvků, k zajištění vlastní činnosti k naplnění svého účelu a k úhradě nákladů na zhodnocení nadační jistiny i nákladů na vlastní správu</a:t>
            </a:r>
            <a:r>
              <a:rPr lang="cs-CZ" dirty="0" smtClean="0"/>
              <a:t>.</a:t>
            </a:r>
            <a:endParaRPr lang="cs-CZ" dirty="0"/>
          </a:p>
        </p:txBody>
      </p:sp>
    </p:spTree>
    <p:extLst>
      <p:ext uri="{BB962C8B-B14F-4D97-AF65-F5344CB8AC3E}">
        <p14:creationId xmlns:p14="http://schemas.microsoft.com/office/powerpoint/2010/main" val="3159907464"/>
      </p:ext>
    </p:extLst>
  </p:cSld>
  <p:clrMapOvr>
    <a:masterClrMapping/>
  </p:clrMapOvr>
  <p:transition spd="med">
    <p:cover dir="r"/>
    <p:sndAc>
      <p:stSnd>
        <p:snd r:embed="rId2" name="hammer.wav"/>
      </p:stSnd>
    </p:sndAc>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a:xfrm>
            <a:off x="1847528" y="512676"/>
            <a:ext cx="9036496" cy="1492250"/>
          </a:xfrm>
        </p:spPr>
        <p:txBody>
          <a:bodyPr>
            <a:normAutofit/>
          </a:bodyPr>
          <a:lstStyle/>
          <a:p>
            <a:pPr eaLnBrk="1" hangingPunct="1">
              <a:defRPr/>
            </a:pPr>
            <a:r>
              <a:rPr lang="cs-CZ" dirty="0"/>
              <a:t>Místo podání návrhu na zápis do nadačního rejstříku </a:t>
            </a:r>
          </a:p>
        </p:txBody>
      </p:sp>
      <p:sp>
        <p:nvSpPr>
          <p:cNvPr id="75779" name="Rectangle 3"/>
          <p:cNvSpPr>
            <a:spLocks noGrp="1" noChangeArrowheads="1"/>
          </p:cNvSpPr>
          <p:nvPr>
            <p:ph idx="1"/>
          </p:nvPr>
        </p:nvSpPr>
        <p:spPr>
          <a:xfrm>
            <a:off x="1856729" y="2420888"/>
            <a:ext cx="8352928" cy="3276215"/>
          </a:xfrm>
        </p:spPr>
        <p:txBody>
          <a:bodyPr/>
          <a:lstStyle/>
          <a:p>
            <a:pPr eaLnBrk="1" hangingPunct="1">
              <a:defRPr/>
            </a:pPr>
            <a:r>
              <a:rPr lang="cs-CZ" sz="3600" dirty="0"/>
              <a:t>návrh se podává u Krajského soudu, v jehož obvodu mají nadace a nadační fond sídlo</a:t>
            </a:r>
          </a:p>
          <a:p>
            <a:pPr eaLnBrk="1" hangingPunct="1">
              <a:defRPr/>
            </a:pPr>
            <a:r>
              <a:rPr lang="cs-CZ" sz="3600" dirty="0"/>
              <a:t>nadační rejstřík vede příslušný krajský soud</a:t>
            </a:r>
          </a:p>
        </p:txBody>
      </p:sp>
    </p:spTree>
  </p:cSld>
  <p:clrMapOvr>
    <a:masterClrMapping/>
  </p:clrMapOvr>
  <p:transition spd="med">
    <p:cover dir="r"/>
    <p:sndAc>
      <p:stSnd>
        <p:snd r:embed="rId2" name="hammer.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0" presetClass="entr" presetSubtype="0" fill="hold" grpId="0" nodeType="afterEffect">
                                  <p:stCondLst>
                                    <p:cond delay="0"/>
                                  </p:stCondLst>
                                  <p:iterate type="lt">
                                    <p:tmPct val="10000"/>
                                  </p:iterate>
                                  <p:childTnLst>
                                    <p:set>
                                      <p:cBhvr>
                                        <p:cTn id="6" dur="1" fill="hold">
                                          <p:stCondLst>
                                            <p:cond delay="0"/>
                                          </p:stCondLst>
                                        </p:cTn>
                                        <p:tgtEl>
                                          <p:spTgt spid="75778"/>
                                        </p:tgtEl>
                                        <p:attrNameLst>
                                          <p:attrName>style.visibility</p:attrName>
                                        </p:attrNameLst>
                                      </p:cBhvr>
                                      <p:to>
                                        <p:strVal val="visible"/>
                                      </p:to>
                                    </p:set>
                                    <p:animEffect transition="in" filter="fade">
                                      <p:cBhvr>
                                        <p:cTn id="7" dur="1600" decel="100000"/>
                                        <p:tgtEl>
                                          <p:spTgt spid="75778"/>
                                        </p:tgtEl>
                                      </p:cBhvr>
                                    </p:animEffect>
                                    <p:anim calcmode="lin" valueType="num">
                                      <p:cBhvr>
                                        <p:cTn id="8" dur="1600" decel="100000" fill="hold"/>
                                        <p:tgtEl>
                                          <p:spTgt spid="75778"/>
                                        </p:tgtEl>
                                        <p:attrNameLst>
                                          <p:attrName>style.rotation</p:attrName>
                                        </p:attrNameLst>
                                      </p:cBhvr>
                                      <p:tavLst>
                                        <p:tav tm="0">
                                          <p:val>
                                            <p:fltVal val="-90"/>
                                          </p:val>
                                        </p:tav>
                                        <p:tav tm="100000">
                                          <p:val>
                                            <p:fltVal val="0"/>
                                          </p:val>
                                        </p:tav>
                                      </p:tavLst>
                                    </p:anim>
                                    <p:anim calcmode="lin" valueType="num">
                                      <p:cBhvr>
                                        <p:cTn id="9" dur="1600" decel="100000" fill="hold"/>
                                        <p:tgtEl>
                                          <p:spTgt spid="75778"/>
                                        </p:tgtEl>
                                        <p:attrNameLst>
                                          <p:attrName>ppt_x</p:attrName>
                                        </p:attrNameLst>
                                      </p:cBhvr>
                                      <p:tavLst>
                                        <p:tav tm="0">
                                          <p:val>
                                            <p:strVal val="#ppt_x+0.4"/>
                                          </p:val>
                                        </p:tav>
                                        <p:tav tm="100000">
                                          <p:val>
                                            <p:strVal val="#ppt_x-0.05"/>
                                          </p:val>
                                        </p:tav>
                                      </p:tavLst>
                                    </p:anim>
                                    <p:anim calcmode="lin" valueType="num">
                                      <p:cBhvr>
                                        <p:cTn id="10" dur="1600" decel="100000" fill="hold"/>
                                        <p:tgtEl>
                                          <p:spTgt spid="75778"/>
                                        </p:tgtEl>
                                        <p:attrNameLst>
                                          <p:attrName>ppt_y</p:attrName>
                                        </p:attrNameLst>
                                      </p:cBhvr>
                                      <p:tavLst>
                                        <p:tav tm="0">
                                          <p:val>
                                            <p:strVal val="#ppt_y-0.4"/>
                                          </p:val>
                                        </p:tav>
                                        <p:tav tm="100000">
                                          <p:val>
                                            <p:strVal val="#ppt_y+0.1"/>
                                          </p:val>
                                        </p:tav>
                                      </p:tavLst>
                                    </p:anim>
                                    <p:anim calcmode="lin" valueType="num">
                                      <p:cBhvr>
                                        <p:cTn id="11" dur="400" accel="100000" fill="hold">
                                          <p:stCondLst>
                                            <p:cond delay="1600"/>
                                          </p:stCondLst>
                                        </p:cTn>
                                        <p:tgtEl>
                                          <p:spTgt spid="75778"/>
                                        </p:tgtEl>
                                        <p:attrNameLst>
                                          <p:attrName>ppt_x</p:attrName>
                                        </p:attrNameLst>
                                      </p:cBhvr>
                                      <p:tavLst>
                                        <p:tav tm="0">
                                          <p:val>
                                            <p:strVal val="#ppt_x-0.05"/>
                                          </p:val>
                                        </p:tav>
                                        <p:tav tm="100000">
                                          <p:val>
                                            <p:strVal val="#ppt_x"/>
                                          </p:val>
                                        </p:tav>
                                      </p:tavLst>
                                    </p:anim>
                                    <p:anim calcmode="lin" valueType="num">
                                      <p:cBhvr>
                                        <p:cTn id="12" dur="400" accel="100000" fill="hold">
                                          <p:stCondLst>
                                            <p:cond delay="1600"/>
                                          </p:stCondLst>
                                        </p:cTn>
                                        <p:tgtEl>
                                          <p:spTgt spid="75778"/>
                                        </p:tgtEl>
                                        <p:attrNameLst>
                                          <p:attrName>ppt_y</p:attrName>
                                        </p:attrNameLst>
                                      </p:cBhvr>
                                      <p:tavLst>
                                        <p:tav tm="0">
                                          <p:val>
                                            <p:strVal val="#ppt_y+0.1"/>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75779">
                                            <p:txEl>
                                              <p:pRg st="0" end="0"/>
                                            </p:txEl>
                                          </p:spTgt>
                                        </p:tgtEl>
                                        <p:attrNameLst>
                                          <p:attrName>style.visibility</p:attrName>
                                        </p:attrNameLst>
                                      </p:cBhvr>
                                      <p:to>
                                        <p:strVal val="visible"/>
                                      </p:to>
                                    </p:set>
                                    <p:animEffect transition="in" filter="dissolve">
                                      <p:cBhvr>
                                        <p:cTn id="17" dur="2000"/>
                                        <p:tgtEl>
                                          <p:spTgt spid="75779">
                                            <p:txEl>
                                              <p:pRg st="0" end="0"/>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75779">
                                            <p:txEl>
                                              <p:pRg st="1" end="1"/>
                                            </p:txEl>
                                          </p:spTgt>
                                        </p:tgtEl>
                                        <p:attrNameLst>
                                          <p:attrName>style.visibility</p:attrName>
                                        </p:attrNameLst>
                                      </p:cBhvr>
                                      <p:to>
                                        <p:strVal val="visible"/>
                                      </p:to>
                                    </p:set>
                                    <p:animEffect transition="in" filter="dissolve">
                                      <p:cBhvr>
                                        <p:cTn id="22" dur="2000"/>
                                        <p:tgtEl>
                                          <p:spTgt spid="7577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5778" grpId="0"/>
      <p:bldP spid="75779"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title"/>
          </p:nvPr>
        </p:nvSpPr>
        <p:spPr>
          <a:xfrm>
            <a:off x="1739517" y="332656"/>
            <a:ext cx="7885113" cy="915988"/>
          </a:xfrm>
        </p:spPr>
        <p:txBody>
          <a:bodyPr/>
          <a:lstStyle/>
          <a:p>
            <a:pPr eaLnBrk="1" hangingPunct="1">
              <a:defRPr/>
            </a:pPr>
            <a:r>
              <a:rPr lang="cs-CZ" sz="4800" dirty="0"/>
              <a:t>Obsah podání</a:t>
            </a:r>
          </a:p>
        </p:txBody>
      </p:sp>
      <p:sp>
        <p:nvSpPr>
          <p:cNvPr id="76803" name="Rectangle 3"/>
          <p:cNvSpPr>
            <a:spLocks noGrp="1" noChangeArrowheads="1"/>
          </p:cNvSpPr>
          <p:nvPr>
            <p:ph idx="1"/>
          </p:nvPr>
        </p:nvSpPr>
        <p:spPr>
          <a:xfrm>
            <a:off x="1775521" y="1484784"/>
            <a:ext cx="8027987" cy="4248150"/>
          </a:xfrm>
        </p:spPr>
        <p:txBody>
          <a:bodyPr/>
          <a:lstStyle/>
          <a:p>
            <a:pPr marL="609600" indent="-609600">
              <a:buFontTx/>
              <a:buAutoNum type="arabicPeriod"/>
              <a:defRPr/>
            </a:pPr>
            <a:r>
              <a:rPr lang="cs-CZ" sz="3000" dirty="0"/>
              <a:t>návrh na zápis do nadačního rejstříků </a:t>
            </a:r>
          </a:p>
          <a:p>
            <a:pPr marL="609600" indent="-609600">
              <a:buFontTx/>
              <a:buAutoNum type="arabicPeriod"/>
              <a:defRPr/>
            </a:pPr>
            <a:r>
              <a:rPr lang="cs-CZ" sz="3000" dirty="0"/>
              <a:t>zakládací smlouvu nebo listinu (2x)</a:t>
            </a:r>
          </a:p>
          <a:p>
            <a:pPr marL="609600" indent="-609600">
              <a:buFontTx/>
              <a:buAutoNum type="arabicPeriod"/>
              <a:defRPr/>
            </a:pPr>
            <a:r>
              <a:rPr lang="cs-CZ" sz="3000" dirty="0"/>
              <a:t>čestná prohlášení členů správní rady a dozorčí rady</a:t>
            </a:r>
          </a:p>
          <a:p>
            <a:pPr marL="609600" indent="-609600">
              <a:buFontTx/>
              <a:buAutoNum type="arabicPeriod"/>
              <a:defRPr/>
            </a:pPr>
            <a:r>
              <a:rPr lang="cs-CZ" sz="3000" dirty="0"/>
              <a:t>jejich výpisy z rejstříků trestů</a:t>
            </a:r>
          </a:p>
          <a:p>
            <a:pPr marL="609600" indent="-609600">
              <a:buFontTx/>
              <a:buAutoNum type="arabicPeriod"/>
              <a:defRPr/>
            </a:pPr>
            <a:r>
              <a:rPr lang="cs-CZ" sz="3000" dirty="0"/>
              <a:t>doklad o splacení peněžitého vkladu nebo převzetí nepeněžitého vkladu zřizovatelů</a:t>
            </a:r>
          </a:p>
        </p:txBody>
      </p:sp>
    </p:spTree>
  </p:cSld>
  <p:clrMapOvr>
    <a:masterClrMapping/>
  </p:clrMapOvr>
  <p:transition spd="med">
    <p:cover dir="r"/>
    <p:sndAc>
      <p:stSnd>
        <p:snd r:embed="rId2" name="hammer.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1" presetClass="entr" presetSubtype="0" fill="hold" grpId="0" nodeType="afterEffect">
                                  <p:stCondLst>
                                    <p:cond delay="0"/>
                                  </p:stCondLst>
                                  <p:iterate type="lt">
                                    <p:tmPct val="5000"/>
                                  </p:iterate>
                                  <p:childTnLst>
                                    <p:set>
                                      <p:cBhvr>
                                        <p:cTn id="6" dur="1" fill="hold">
                                          <p:stCondLst>
                                            <p:cond delay="0"/>
                                          </p:stCondLst>
                                        </p:cTn>
                                        <p:tgtEl>
                                          <p:spTgt spid="76802"/>
                                        </p:tgtEl>
                                        <p:attrNameLst>
                                          <p:attrName>style.visibility</p:attrName>
                                        </p:attrNameLst>
                                      </p:cBhvr>
                                      <p:to>
                                        <p:strVal val="visible"/>
                                      </p:to>
                                    </p:set>
                                    <p:anim calcmode="lin" valueType="num">
                                      <p:cBhvr>
                                        <p:cTn id="7" dur="2000" fill="hold"/>
                                        <p:tgtEl>
                                          <p:spTgt spid="76802"/>
                                        </p:tgtEl>
                                        <p:attrNameLst>
                                          <p:attrName>ppt_w</p:attrName>
                                        </p:attrNameLst>
                                      </p:cBhvr>
                                      <p:tavLst>
                                        <p:tav tm="0">
                                          <p:val>
                                            <p:fltVal val="0"/>
                                          </p:val>
                                        </p:tav>
                                        <p:tav tm="100000">
                                          <p:val>
                                            <p:strVal val="#ppt_w"/>
                                          </p:val>
                                        </p:tav>
                                      </p:tavLst>
                                    </p:anim>
                                    <p:anim calcmode="lin" valueType="num">
                                      <p:cBhvr>
                                        <p:cTn id="8" dur="2000" fill="hold"/>
                                        <p:tgtEl>
                                          <p:spTgt spid="76802"/>
                                        </p:tgtEl>
                                        <p:attrNameLst>
                                          <p:attrName>ppt_h</p:attrName>
                                        </p:attrNameLst>
                                      </p:cBhvr>
                                      <p:tavLst>
                                        <p:tav tm="0">
                                          <p:val>
                                            <p:fltVal val="0"/>
                                          </p:val>
                                        </p:tav>
                                        <p:tav tm="100000">
                                          <p:val>
                                            <p:strVal val="#ppt_h"/>
                                          </p:val>
                                        </p:tav>
                                      </p:tavLst>
                                    </p:anim>
                                    <p:anim calcmode="lin" valueType="num">
                                      <p:cBhvr>
                                        <p:cTn id="9" dur="2000" fill="hold"/>
                                        <p:tgtEl>
                                          <p:spTgt spid="76802"/>
                                        </p:tgtEl>
                                        <p:attrNameLst>
                                          <p:attrName>style.rotation</p:attrName>
                                        </p:attrNameLst>
                                      </p:cBhvr>
                                      <p:tavLst>
                                        <p:tav tm="0">
                                          <p:val>
                                            <p:fltVal val="90"/>
                                          </p:val>
                                        </p:tav>
                                        <p:tav tm="100000">
                                          <p:val>
                                            <p:fltVal val="0"/>
                                          </p:val>
                                        </p:tav>
                                      </p:tavLst>
                                    </p:anim>
                                    <p:animEffect transition="in" filter="fade">
                                      <p:cBhvr>
                                        <p:cTn id="10" dur="2000"/>
                                        <p:tgtEl>
                                          <p:spTgt spid="76802"/>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16" presetClass="entr" presetSubtype="42" fill="hold" grpId="0" nodeType="clickEffect">
                                  <p:stCondLst>
                                    <p:cond delay="0"/>
                                  </p:stCondLst>
                                  <p:childTnLst>
                                    <p:set>
                                      <p:cBhvr>
                                        <p:cTn id="14" dur="1" fill="hold">
                                          <p:stCondLst>
                                            <p:cond delay="0"/>
                                          </p:stCondLst>
                                        </p:cTn>
                                        <p:tgtEl>
                                          <p:spTgt spid="76803">
                                            <p:txEl>
                                              <p:pRg st="0" end="0"/>
                                            </p:txEl>
                                          </p:spTgt>
                                        </p:tgtEl>
                                        <p:attrNameLst>
                                          <p:attrName>style.visibility</p:attrName>
                                        </p:attrNameLst>
                                      </p:cBhvr>
                                      <p:to>
                                        <p:strVal val="visible"/>
                                      </p:to>
                                    </p:set>
                                    <p:animEffect transition="in" filter="barn(outHorizontal)">
                                      <p:cBhvr>
                                        <p:cTn id="15" dur="2000"/>
                                        <p:tgtEl>
                                          <p:spTgt spid="76803">
                                            <p:txEl>
                                              <p:pRg st="0" end="0"/>
                                            </p:txEl>
                                          </p:spTgt>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16" presetClass="entr" presetSubtype="42" fill="hold" grpId="0" nodeType="clickEffect">
                                  <p:stCondLst>
                                    <p:cond delay="0"/>
                                  </p:stCondLst>
                                  <p:childTnLst>
                                    <p:set>
                                      <p:cBhvr>
                                        <p:cTn id="19" dur="1" fill="hold">
                                          <p:stCondLst>
                                            <p:cond delay="0"/>
                                          </p:stCondLst>
                                        </p:cTn>
                                        <p:tgtEl>
                                          <p:spTgt spid="76803">
                                            <p:txEl>
                                              <p:pRg st="1" end="1"/>
                                            </p:txEl>
                                          </p:spTgt>
                                        </p:tgtEl>
                                        <p:attrNameLst>
                                          <p:attrName>style.visibility</p:attrName>
                                        </p:attrNameLst>
                                      </p:cBhvr>
                                      <p:to>
                                        <p:strVal val="visible"/>
                                      </p:to>
                                    </p:set>
                                    <p:animEffect transition="in" filter="barn(outHorizontal)">
                                      <p:cBhvr>
                                        <p:cTn id="20" dur="2000"/>
                                        <p:tgtEl>
                                          <p:spTgt spid="76803">
                                            <p:txEl>
                                              <p:pRg st="1" end="1"/>
                                            </p:txEl>
                                          </p:spTgt>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16" presetClass="entr" presetSubtype="42" fill="hold" grpId="0" nodeType="clickEffect">
                                  <p:stCondLst>
                                    <p:cond delay="0"/>
                                  </p:stCondLst>
                                  <p:childTnLst>
                                    <p:set>
                                      <p:cBhvr>
                                        <p:cTn id="24" dur="1" fill="hold">
                                          <p:stCondLst>
                                            <p:cond delay="0"/>
                                          </p:stCondLst>
                                        </p:cTn>
                                        <p:tgtEl>
                                          <p:spTgt spid="76803">
                                            <p:txEl>
                                              <p:pRg st="2" end="2"/>
                                            </p:txEl>
                                          </p:spTgt>
                                        </p:tgtEl>
                                        <p:attrNameLst>
                                          <p:attrName>style.visibility</p:attrName>
                                        </p:attrNameLst>
                                      </p:cBhvr>
                                      <p:to>
                                        <p:strVal val="visible"/>
                                      </p:to>
                                    </p:set>
                                    <p:animEffect transition="in" filter="barn(outHorizontal)">
                                      <p:cBhvr>
                                        <p:cTn id="25" dur="2000"/>
                                        <p:tgtEl>
                                          <p:spTgt spid="76803">
                                            <p:txEl>
                                              <p:pRg st="2" end="2"/>
                                            </p:txEl>
                                          </p:spTgt>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16" presetClass="entr" presetSubtype="42" fill="hold" grpId="0" nodeType="clickEffect">
                                  <p:stCondLst>
                                    <p:cond delay="0"/>
                                  </p:stCondLst>
                                  <p:childTnLst>
                                    <p:set>
                                      <p:cBhvr>
                                        <p:cTn id="29" dur="1" fill="hold">
                                          <p:stCondLst>
                                            <p:cond delay="0"/>
                                          </p:stCondLst>
                                        </p:cTn>
                                        <p:tgtEl>
                                          <p:spTgt spid="76803">
                                            <p:txEl>
                                              <p:pRg st="3" end="3"/>
                                            </p:txEl>
                                          </p:spTgt>
                                        </p:tgtEl>
                                        <p:attrNameLst>
                                          <p:attrName>style.visibility</p:attrName>
                                        </p:attrNameLst>
                                      </p:cBhvr>
                                      <p:to>
                                        <p:strVal val="visible"/>
                                      </p:to>
                                    </p:set>
                                    <p:animEffect transition="in" filter="barn(outHorizontal)">
                                      <p:cBhvr>
                                        <p:cTn id="30" dur="2000"/>
                                        <p:tgtEl>
                                          <p:spTgt spid="76803">
                                            <p:txEl>
                                              <p:pRg st="3" end="3"/>
                                            </p:txEl>
                                          </p:spTgt>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16" presetClass="entr" presetSubtype="42" fill="hold" grpId="0" nodeType="clickEffect">
                                  <p:stCondLst>
                                    <p:cond delay="0"/>
                                  </p:stCondLst>
                                  <p:childTnLst>
                                    <p:set>
                                      <p:cBhvr>
                                        <p:cTn id="34" dur="1" fill="hold">
                                          <p:stCondLst>
                                            <p:cond delay="0"/>
                                          </p:stCondLst>
                                        </p:cTn>
                                        <p:tgtEl>
                                          <p:spTgt spid="76803">
                                            <p:txEl>
                                              <p:pRg st="4" end="4"/>
                                            </p:txEl>
                                          </p:spTgt>
                                        </p:tgtEl>
                                        <p:attrNameLst>
                                          <p:attrName>style.visibility</p:attrName>
                                        </p:attrNameLst>
                                      </p:cBhvr>
                                      <p:to>
                                        <p:strVal val="visible"/>
                                      </p:to>
                                    </p:set>
                                    <p:animEffect transition="in" filter="barn(outHorizontal)">
                                      <p:cBhvr>
                                        <p:cTn id="35" dur="2000"/>
                                        <p:tgtEl>
                                          <p:spTgt spid="7680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6802" grpId="0"/>
      <p:bldP spid="7680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ChangeArrowheads="1"/>
          </p:cNvSpPr>
          <p:nvPr>
            <p:ph type="title"/>
          </p:nvPr>
        </p:nvSpPr>
        <p:spPr>
          <a:xfrm>
            <a:off x="1739900" y="225426"/>
            <a:ext cx="8568568" cy="1266825"/>
          </a:xfrm>
        </p:spPr>
        <p:txBody>
          <a:bodyPr/>
          <a:lstStyle/>
          <a:p>
            <a:pPr eaLnBrk="1" hangingPunct="1">
              <a:defRPr/>
            </a:pPr>
            <a:r>
              <a:rPr lang="cs-CZ" sz="3800" dirty="0"/>
              <a:t>Průběh řízení o zápisu do nadačního rejstříku</a:t>
            </a:r>
          </a:p>
        </p:txBody>
      </p:sp>
      <p:sp>
        <p:nvSpPr>
          <p:cNvPr id="79875" name="Rectangle 3"/>
          <p:cNvSpPr>
            <a:spLocks noGrp="1" noChangeArrowheads="1"/>
          </p:cNvSpPr>
          <p:nvPr>
            <p:ph idx="1"/>
          </p:nvPr>
        </p:nvSpPr>
        <p:spPr>
          <a:xfrm>
            <a:off x="1753914" y="2240868"/>
            <a:ext cx="7958138" cy="3851275"/>
          </a:xfrm>
        </p:spPr>
        <p:txBody>
          <a:bodyPr/>
          <a:lstStyle/>
          <a:p>
            <a:pPr eaLnBrk="1" hangingPunct="1">
              <a:defRPr/>
            </a:pPr>
            <a:r>
              <a:rPr lang="cs-CZ" sz="3000" dirty="0"/>
              <a:t>řízení je zahájeno dnem doručení návrhu na zápis u příslušného krajského soudu</a:t>
            </a:r>
          </a:p>
          <a:p>
            <a:pPr eaLnBrk="1" hangingPunct="1">
              <a:defRPr/>
            </a:pPr>
            <a:r>
              <a:rPr lang="cs-CZ" sz="3000" dirty="0"/>
              <a:t>zákon nestanovuje lhůtu, ve které má soud rozhodnout</a:t>
            </a:r>
          </a:p>
          <a:p>
            <a:pPr eaLnBrk="1" hangingPunct="1">
              <a:defRPr/>
            </a:pPr>
            <a:r>
              <a:rPr lang="cs-CZ" sz="3000" dirty="0"/>
              <a:t>proti usnesení soudu se lze odvolat u soudu, který usnesení vydal (do 15 dnů od doručení usnesení soudu)</a:t>
            </a:r>
          </a:p>
          <a:p>
            <a:pPr eaLnBrk="1" hangingPunct="1">
              <a:defRPr/>
            </a:pPr>
            <a:endParaRPr lang="cs-CZ" sz="3000" b="1" dirty="0">
              <a:effectLst>
                <a:outerShdw blurRad="38100" dist="38100" dir="2700000" algn="tl">
                  <a:srgbClr val="C0C0C0"/>
                </a:outerShdw>
              </a:effectLst>
            </a:endParaRPr>
          </a:p>
        </p:txBody>
      </p:sp>
    </p:spTree>
  </p:cSld>
  <p:clrMapOvr>
    <a:masterClrMapping/>
  </p:clrMapOvr>
  <p:transition spd="med">
    <p:cover dir="r"/>
    <p:sndAc>
      <p:stSnd>
        <p:snd r:embed="rId2" name="hammer.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5" presetClass="entr" presetSubtype="0" fill="hold" grpId="0" nodeType="afterEffect">
                                  <p:stCondLst>
                                    <p:cond delay="0"/>
                                  </p:stCondLst>
                                  <p:iterate type="lt">
                                    <p:tmPct val="10000"/>
                                  </p:iterate>
                                  <p:childTnLst>
                                    <p:set>
                                      <p:cBhvr>
                                        <p:cTn id="6" dur="1" fill="hold">
                                          <p:stCondLst>
                                            <p:cond delay="0"/>
                                          </p:stCondLst>
                                        </p:cTn>
                                        <p:tgtEl>
                                          <p:spTgt spid="79874"/>
                                        </p:tgtEl>
                                        <p:attrNameLst>
                                          <p:attrName>style.visibility</p:attrName>
                                        </p:attrNameLst>
                                      </p:cBhvr>
                                      <p:to>
                                        <p:strVal val="visible"/>
                                      </p:to>
                                    </p:set>
                                    <p:anim calcmode="lin" valueType="num">
                                      <p:cBhvr>
                                        <p:cTn id="7" dur="2000" fill="hold"/>
                                        <p:tgtEl>
                                          <p:spTgt spid="79874"/>
                                        </p:tgtEl>
                                        <p:attrNameLst>
                                          <p:attrName>ppt_w</p:attrName>
                                        </p:attrNameLst>
                                      </p:cBhvr>
                                      <p:tavLst>
                                        <p:tav tm="0">
                                          <p:val>
                                            <p:fltVal val="0"/>
                                          </p:val>
                                        </p:tav>
                                        <p:tav tm="100000">
                                          <p:val>
                                            <p:strVal val="#ppt_w"/>
                                          </p:val>
                                        </p:tav>
                                      </p:tavLst>
                                    </p:anim>
                                    <p:anim calcmode="lin" valueType="num">
                                      <p:cBhvr>
                                        <p:cTn id="8" dur="2000" fill="hold"/>
                                        <p:tgtEl>
                                          <p:spTgt spid="79874"/>
                                        </p:tgtEl>
                                        <p:attrNameLst>
                                          <p:attrName>ppt_h</p:attrName>
                                        </p:attrNameLst>
                                      </p:cBhvr>
                                      <p:tavLst>
                                        <p:tav tm="0">
                                          <p:val>
                                            <p:fltVal val="0"/>
                                          </p:val>
                                        </p:tav>
                                        <p:tav tm="100000">
                                          <p:val>
                                            <p:strVal val="#ppt_h"/>
                                          </p:val>
                                        </p:tav>
                                      </p:tavLst>
                                    </p:anim>
                                    <p:anim calcmode="lin" valueType="num">
                                      <p:cBhvr>
                                        <p:cTn id="9" dur="2000" fill="hold"/>
                                        <p:tgtEl>
                                          <p:spTgt spid="79874"/>
                                        </p:tgtEl>
                                        <p:attrNameLst>
                                          <p:attrName>ppt_x</p:attrName>
                                        </p:attrNameLst>
                                      </p:cBhvr>
                                      <p:tavLst>
                                        <p:tav tm="0" fmla="#ppt_x+(cos(-2*pi*(1-$))*-#ppt_x-sin(-2*pi*(1-$))*(1-#ppt_y))*(1-$)">
                                          <p:val>
                                            <p:fltVal val="0"/>
                                          </p:val>
                                        </p:tav>
                                        <p:tav tm="100000">
                                          <p:val>
                                            <p:fltVal val="1"/>
                                          </p:val>
                                        </p:tav>
                                      </p:tavLst>
                                    </p:anim>
                                    <p:anim calcmode="lin" valueType="num">
                                      <p:cBhvr>
                                        <p:cTn id="10" dur="2000" fill="hold"/>
                                        <p:tgtEl>
                                          <p:spTgt spid="79874"/>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2" presetClass="entr" presetSubtype="2" fill="hold" grpId="0" nodeType="clickEffect">
                                  <p:stCondLst>
                                    <p:cond delay="0"/>
                                  </p:stCondLst>
                                  <p:childTnLst>
                                    <p:set>
                                      <p:cBhvr>
                                        <p:cTn id="14" dur="1" fill="hold">
                                          <p:stCondLst>
                                            <p:cond delay="0"/>
                                          </p:stCondLst>
                                        </p:cTn>
                                        <p:tgtEl>
                                          <p:spTgt spid="79875">
                                            <p:txEl>
                                              <p:pRg st="0" end="0"/>
                                            </p:txEl>
                                          </p:spTgt>
                                        </p:tgtEl>
                                        <p:attrNameLst>
                                          <p:attrName>style.visibility</p:attrName>
                                        </p:attrNameLst>
                                      </p:cBhvr>
                                      <p:to>
                                        <p:strVal val="visible"/>
                                      </p:to>
                                    </p:set>
                                    <p:anim calcmode="lin" valueType="num">
                                      <p:cBhvr additive="base">
                                        <p:cTn id="15" dur="2000" fill="hold"/>
                                        <p:tgtEl>
                                          <p:spTgt spid="79875">
                                            <p:txEl>
                                              <p:pRg st="0" end="0"/>
                                            </p:txEl>
                                          </p:spTgt>
                                        </p:tgtEl>
                                        <p:attrNameLst>
                                          <p:attrName>ppt_x</p:attrName>
                                        </p:attrNameLst>
                                      </p:cBhvr>
                                      <p:tavLst>
                                        <p:tav tm="0">
                                          <p:val>
                                            <p:strVal val="1+#ppt_w/2"/>
                                          </p:val>
                                        </p:tav>
                                        <p:tav tm="100000">
                                          <p:val>
                                            <p:strVal val="#ppt_x"/>
                                          </p:val>
                                        </p:tav>
                                      </p:tavLst>
                                    </p:anim>
                                    <p:anim calcmode="lin" valueType="num">
                                      <p:cBhvr additive="base">
                                        <p:cTn id="16" dur="2000" fill="hold"/>
                                        <p:tgtEl>
                                          <p:spTgt spid="7987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2" presetClass="entr" presetSubtype="2" fill="hold" grpId="0" nodeType="clickEffect">
                                  <p:stCondLst>
                                    <p:cond delay="0"/>
                                  </p:stCondLst>
                                  <p:childTnLst>
                                    <p:set>
                                      <p:cBhvr>
                                        <p:cTn id="20" dur="1" fill="hold">
                                          <p:stCondLst>
                                            <p:cond delay="0"/>
                                          </p:stCondLst>
                                        </p:cTn>
                                        <p:tgtEl>
                                          <p:spTgt spid="79875">
                                            <p:txEl>
                                              <p:pRg st="1" end="1"/>
                                            </p:txEl>
                                          </p:spTgt>
                                        </p:tgtEl>
                                        <p:attrNameLst>
                                          <p:attrName>style.visibility</p:attrName>
                                        </p:attrNameLst>
                                      </p:cBhvr>
                                      <p:to>
                                        <p:strVal val="visible"/>
                                      </p:to>
                                    </p:set>
                                    <p:anim calcmode="lin" valueType="num">
                                      <p:cBhvr additive="base">
                                        <p:cTn id="21" dur="2000" fill="hold"/>
                                        <p:tgtEl>
                                          <p:spTgt spid="79875">
                                            <p:txEl>
                                              <p:pRg st="1" end="1"/>
                                            </p:txEl>
                                          </p:spTgt>
                                        </p:tgtEl>
                                        <p:attrNameLst>
                                          <p:attrName>ppt_x</p:attrName>
                                        </p:attrNameLst>
                                      </p:cBhvr>
                                      <p:tavLst>
                                        <p:tav tm="0">
                                          <p:val>
                                            <p:strVal val="1+#ppt_w/2"/>
                                          </p:val>
                                        </p:tav>
                                        <p:tav tm="100000">
                                          <p:val>
                                            <p:strVal val="#ppt_x"/>
                                          </p:val>
                                        </p:tav>
                                      </p:tavLst>
                                    </p:anim>
                                    <p:anim calcmode="lin" valueType="num">
                                      <p:cBhvr additive="base">
                                        <p:cTn id="22" dur="2000" fill="hold"/>
                                        <p:tgtEl>
                                          <p:spTgt spid="79875">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3" fill="hold" nodeType="clickPar">
                      <p:stCondLst>
                        <p:cond delay="indefinite"/>
                      </p:stCondLst>
                      <p:childTnLst>
                        <p:par>
                          <p:cTn id="24" fill="hold" nodeType="withGroup">
                            <p:stCondLst>
                              <p:cond delay="0"/>
                            </p:stCondLst>
                            <p:childTnLst>
                              <p:par>
                                <p:cTn id="25" presetID="2" presetClass="entr" presetSubtype="2" fill="hold" grpId="0" nodeType="clickEffect">
                                  <p:stCondLst>
                                    <p:cond delay="0"/>
                                  </p:stCondLst>
                                  <p:childTnLst>
                                    <p:set>
                                      <p:cBhvr>
                                        <p:cTn id="26" dur="1" fill="hold">
                                          <p:stCondLst>
                                            <p:cond delay="0"/>
                                          </p:stCondLst>
                                        </p:cTn>
                                        <p:tgtEl>
                                          <p:spTgt spid="79875">
                                            <p:txEl>
                                              <p:pRg st="2" end="2"/>
                                            </p:txEl>
                                          </p:spTgt>
                                        </p:tgtEl>
                                        <p:attrNameLst>
                                          <p:attrName>style.visibility</p:attrName>
                                        </p:attrNameLst>
                                      </p:cBhvr>
                                      <p:to>
                                        <p:strVal val="visible"/>
                                      </p:to>
                                    </p:set>
                                    <p:anim calcmode="lin" valueType="num">
                                      <p:cBhvr additive="base">
                                        <p:cTn id="27" dur="2000" fill="hold"/>
                                        <p:tgtEl>
                                          <p:spTgt spid="79875">
                                            <p:txEl>
                                              <p:pRg st="2" end="2"/>
                                            </p:txEl>
                                          </p:spTgt>
                                        </p:tgtEl>
                                        <p:attrNameLst>
                                          <p:attrName>ppt_x</p:attrName>
                                        </p:attrNameLst>
                                      </p:cBhvr>
                                      <p:tavLst>
                                        <p:tav tm="0">
                                          <p:val>
                                            <p:strVal val="1+#ppt_w/2"/>
                                          </p:val>
                                        </p:tav>
                                        <p:tav tm="100000">
                                          <p:val>
                                            <p:strVal val="#ppt_x"/>
                                          </p:val>
                                        </p:tav>
                                      </p:tavLst>
                                    </p:anim>
                                    <p:anim calcmode="lin" valueType="num">
                                      <p:cBhvr additive="base">
                                        <p:cTn id="28" dur="2000" fill="hold"/>
                                        <p:tgtEl>
                                          <p:spTgt spid="79875">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9874" grpId="0"/>
      <p:bldP spid="79875" grpId="0" build="p"/>
    </p:bld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8370" name="Rectangle 1026"/>
          <p:cNvSpPr>
            <a:spLocks noGrp="1" noChangeArrowheads="1"/>
          </p:cNvSpPr>
          <p:nvPr>
            <p:ph type="title"/>
          </p:nvPr>
        </p:nvSpPr>
        <p:spPr>
          <a:xfrm>
            <a:off x="1847528" y="836712"/>
            <a:ext cx="8245226" cy="1554163"/>
          </a:xfrm>
        </p:spPr>
        <p:txBody>
          <a:bodyPr>
            <a:normAutofit fontScale="90000"/>
          </a:bodyPr>
          <a:lstStyle/>
          <a:p>
            <a:pPr eaLnBrk="1" hangingPunct="1">
              <a:defRPr/>
            </a:pPr>
            <a:r>
              <a:rPr lang="cs-CZ" sz="4800" dirty="0"/>
              <a:t>Nadační příspěvek a nadační dar</a:t>
            </a:r>
          </a:p>
        </p:txBody>
      </p:sp>
      <p:sp>
        <p:nvSpPr>
          <p:cNvPr id="58371" name="Rectangle 1027"/>
          <p:cNvSpPr>
            <a:spLocks noGrp="1" noChangeArrowheads="1"/>
          </p:cNvSpPr>
          <p:nvPr>
            <p:ph idx="1"/>
          </p:nvPr>
        </p:nvSpPr>
        <p:spPr>
          <a:xfrm>
            <a:off x="1992313" y="2060575"/>
            <a:ext cx="7696200" cy="3352800"/>
          </a:xfrm>
        </p:spPr>
        <p:txBody>
          <a:bodyPr/>
          <a:lstStyle/>
          <a:p>
            <a:pPr eaLnBrk="1" hangingPunct="1">
              <a:defRPr/>
            </a:pPr>
            <a:r>
              <a:rPr lang="cs-CZ" b="1" dirty="0" smtClean="0"/>
              <a:t>nadační příspěvek </a:t>
            </a:r>
            <a:r>
              <a:rPr lang="cs-CZ" dirty="0" smtClean="0"/>
              <a:t>= vše, co je poskytnuto třetí osobě k účelu, pro který byla nadace zřízena</a:t>
            </a:r>
          </a:p>
          <a:p>
            <a:pPr eaLnBrk="1" hangingPunct="1">
              <a:defRPr/>
            </a:pPr>
            <a:r>
              <a:rPr lang="cs-CZ" b="1" dirty="0" smtClean="0"/>
              <a:t>nadační dar </a:t>
            </a:r>
            <a:r>
              <a:rPr lang="cs-CZ" dirty="0" smtClean="0"/>
              <a:t>= vše, co je poskytnuto třetí osobou k dosahování účelu, pro který byla nadace zřízena </a:t>
            </a:r>
          </a:p>
        </p:txBody>
      </p:sp>
    </p:spTree>
  </p:cSld>
  <p:clrMapOvr>
    <a:masterClrMapping/>
  </p:clrMapOvr>
  <p:transition spd="med">
    <p:cover dir="r"/>
    <p:sndAc>
      <p:stSnd>
        <p:snd r:embed="rId2" name="hammer.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8" presetClass="entr" presetSubtype="0" accel="50000" fill="hold" grpId="0" nodeType="afterEffect">
                                  <p:stCondLst>
                                    <p:cond delay="0"/>
                                  </p:stCondLst>
                                  <p:iterate type="lt">
                                    <p:tmPct val="10000"/>
                                  </p:iterate>
                                  <p:childTnLst>
                                    <p:set>
                                      <p:cBhvr>
                                        <p:cTn id="6" dur="1" fill="hold">
                                          <p:stCondLst>
                                            <p:cond delay="0"/>
                                          </p:stCondLst>
                                        </p:cTn>
                                        <p:tgtEl>
                                          <p:spTgt spid="58370"/>
                                        </p:tgtEl>
                                        <p:attrNameLst>
                                          <p:attrName>style.visibility</p:attrName>
                                        </p:attrNameLst>
                                      </p:cBhvr>
                                      <p:to>
                                        <p:strVal val="visible"/>
                                      </p:to>
                                    </p:set>
                                    <p:anim calcmode="lin" valueType="num">
                                      <p:cBhvr>
                                        <p:cTn id="7" dur="2000" fill="hold"/>
                                        <p:tgtEl>
                                          <p:spTgt spid="58370"/>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8" dur="2000" fill="hold"/>
                                        <p:tgtEl>
                                          <p:spTgt spid="58370"/>
                                        </p:tgtEl>
                                        <p:attrNameLst>
                                          <p:attrName>ppt_x</p:attrName>
                                        </p:attrNameLst>
                                      </p:cBhvr>
                                      <p:tavLst>
                                        <p:tav tm="0">
                                          <p:val>
                                            <p:fltVal val="-1"/>
                                          </p:val>
                                        </p:tav>
                                        <p:tav tm="50000">
                                          <p:val>
                                            <p:fltVal val="0.95"/>
                                          </p:val>
                                        </p:tav>
                                        <p:tav tm="100000">
                                          <p:val>
                                            <p:strVal val="#ppt_x"/>
                                          </p:val>
                                        </p:tav>
                                      </p:tavLst>
                                    </p:anim>
                                    <p:anim calcmode="lin" valueType="num">
                                      <p:cBhvr>
                                        <p:cTn id="9" dur="2000" fill="hold"/>
                                        <p:tgtEl>
                                          <p:spTgt spid="58370"/>
                                        </p:tgtEl>
                                        <p:attrNameLst>
                                          <p:attrName>ppt_y</p:attrName>
                                        </p:attrNameLst>
                                      </p:cBhvr>
                                      <p:tavLst>
                                        <p:tav tm="0">
                                          <p:val>
                                            <p:strVal val="#ppt_y"/>
                                          </p:val>
                                        </p:tav>
                                        <p:tav tm="100000">
                                          <p:val>
                                            <p:strVal val="#ppt_y"/>
                                          </p:val>
                                        </p:tav>
                                      </p:tavLst>
                                    </p:anim>
                                    <p:animEffect transition="in" filter="fade">
                                      <p:cBhvr>
                                        <p:cTn id="10" dur="2000"/>
                                        <p:tgtEl>
                                          <p:spTgt spid="58370"/>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47" presetClass="entr" presetSubtype="0" fill="hold" grpId="0" nodeType="clickEffect">
                                  <p:stCondLst>
                                    <p:cond delay="0"/>
                                  </p:stCondLst>
                                  <p:childTnLst>
                                    <p:set>
                                      <p:cBhvr>
                                        <p:cTn id="14" dur="1" fill="hold">
                                          <p:stCondLst>
                                            <p:cond delay="0"/>
                                          </p:stCondLst>
                                        </p:cTn>
                                        <p:tgtEl>
                                          <p:spTgt spid="58371">
                                            <p:txEl>
                                              <p:pRg st="0" end="0"/>
                                            </p:txEl>
                                          </p:spTgt>
                                        </p:tgtEl>
                                        <p:attrNameLst>
                                          <p:attrName>style.visibility</p:attrName>
                                        </p:attrNameLst>
                                      </p:cBhvr>
                                      <p:to>
                                        <p:strVal val="visible"/>
                                      </p:to>
                                    </p:set>
                                    <p:animEffect transition="in" filter="fade">
                                      <p:cBhvr>
                                        <p:cTn id="15" dur="2000"/>
                                        <p:tgtEl>
                                          <p:spTgt spid="58371">
                                            <p:txEl>
                                              <p:pRg st="0" end="0"/>
                                            </p:txEl>
                                          </p:spTgt>
                                        </p:tgtEl>
                                      </p:cBhvr>
                                    </p:animEffect>
                                    <p:anim calcmode="lin" valueType="num">
                                      <p:cBhvr>
                                        <p:cTn id="16" dur="2000" fill="hold"/>
                                        <p:tgtEl>
                                          <p:spTgt spid="58371">
                                            <p:txEl>
                                              <p:pRg st="0" end="0"/>
                                            </p:txEl>
                                          </p:spTgt>
                                        </p:tgtEl>
                                        <p:attrNameLst>
                                          <p:attrName>ppt_x</p:attrName>
                                        </p:attrNameLst>
                                      </p:cBhvr>
                                      <p:tavLst>
                                        <p:tav tm="0">
                                          <p:val>
                                            <p:strVal val="#ppt_x"/>
                                          </p:val>
                                        </p:tav>
                                        <p:tav tm="100000">
                                          <p:val>
                                            <p:strVal val="#ppt_x"/>
                                          </p:val>
                                        </p:tav>
                                      </p:tavLst>
                                    </p:anim>
                                    <p:anim calcmode="lin" valueType="num">
                                      <p:cBhvr>
                                        <p:cTn id="17" dur="2000" fill="hold"/>
                                        <p:tgtEl>
                                          <p:spTgt spid="58371">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8" fill="hold" nodeType="clickPar">
                      <p:stCondLst>
                        <p:cond delay="indefinite"/>
                      </p:stCondLst>
                      <p:childTnLst>
                        <p:par>
                          <p:cTn id="19" fill="hold" nodeType="withGroup">
                            <p:stCondLst>
                              <p:cond delay="0"/>
                            </p:stCondLst>
                            <p:childTnLst>
                              <p:par>
                                <p:cTn id="20" presetID="47" presetClass="entr" presetSubtype="0" fill="hold" grpId="0" nodeType="clickEffect">
                                  <p:stCondLst>
                                    <p:cond delay="0"/>
                                  </p:stCondLst>
                                  <p:childTnLst>
                                    <p:set>
                                      <p:cBhvr>
                                        <p:cTn id="21" dur="1" fill="hold">
                                          <p:stCondLst>
                                            <p:cond delay="0"/>
                                          </p:stCondLst>
                                        </p:cTn>
                                        <p:tgtEl>
                                          <p:spTgt spid="58371">
                                            <p:txEl>
                                              <p:pRg st="1" end="1"/>
                                            </p:txEl>
                                          </p:spTgt>
                                        </p:tgtEl>
                                        <p:attrNameLst>
                                          <p:attrName>style.visibility</p:attrName>
                                        </p:attrNameLst>
                                      </p:cBhvr>
                                      <p:to>
                                        <p:strVal val="visible"/>
                                      </p:to>
                                    </p:set>
                                    <p:animEffect transition="in" filter="fade">
                                      <p:cBhvr>
                                        <p:cTn id="22" dur="2000"/>
                                        <p:tgtEl>
                                          <p:spTgt spid="58371">
                                            <p:txEl>
                                              <p:pRg st="1" end="1"/>
                                            </p:txEl>
                                          </p:spTgt>
                                        </p:tgtEl>
                                      </p:cBhvr>
                                    </p:animEffect>
                                    <p:anim calcmode="lin" valueType="num">
                                      <p:cBhvr>
                                        <p:cTn id="23" dur="2000" fill="hold"/>
                                        <p:tgtEl>
                                          <p:spTgt spid="58371">
                                            <p:txEl>
                                              <p:pRg st="1" end="1"/>
                                            </p:txEl>
                                          </p:spTgt>
                                        </p:tgtEl>
                                        <p:attrNameLst>
                                          <p:attrName>ppt_x</p:attrName>
                                        </p:attrNameLst>
                                      </p:cBhvr>
                                      <p:tavLst>
                                        <p:tav tm="0">
                                          <p:val>
                                            <p:strVal val="#ppt_x"/>
                                          </p:val>
                                        </p:tav>
                                        <p:tav tm="100000">
                                          <p:val>
                                            <p:strVal val="#ppt_x"/>
                                          </p:val>
                                        </p:tav>
                                      </p:tavLst>
                                    </p:anim>
                                    <p:anim calcmode="lin" valueType="num">
                                      <p:cBhvr>
                                        <p:cTn id="24" dur="2000" fill="hold"/>
                                        <p:tgtEl>
                                          <p:spTgt spid="58371">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370" grpId="0" autoUpdateAnimBg="0"/>
      <p:bldP spid="58371" grpId="0" build="p"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a:xfrm>
            <a:off x="2099556" y="260648"/>
            <a:ext cx="7315200" cy="1016000"/>
          </a:xfrm>
        </p:spPr>
        <p:txBody>
          <a:bodyPr/>
          <a:lstStyle/>
          <a:p>
            <a:pPr eaLnBrk="1" hangingPunct="1">
              <a:defRPr/>
            </a:pPr>
            <a:r>
              <a:rPr lang="cs-CZ" sz="4800" dirty="0"/>
              <a:t>Podmínky hospodaření</a:t>
            </a:r>
          </a:p>
        </p:txBody>
      </p:sp>
      <p:sp>
        <p:nvSpPr>
          <p:cNvPr id="52227" name="Rectangle 3"/>
          <p:cNvSpPr>
            <a:spLocks noGrp="1" noChangeArrowheads="1"/>
          </p:cNvSpPr>
          <p:nvPr>
            <p:ph idx="1"/>
          </p:nvPr>
        </p:nvSpPr>
        <p:spPr>
          <a:xfrm>
            <a:off x="1775520" y="1484784"/>
            <a:ext cx="8388350" cy="4679950"/>
          </a:xfrm>
        </p:spPr>
        <p:txBody>
          <a:bodyPr/>
          <a:lstStyle/>
          <a:p>
            <a:pPr eaLnBrk="1" hangingPunct="1">
              <a:buFontTx/>
              <a:buNone/>
              <a:defRPr/>
            </a:pPr>
            <a:r>
              <a:rPr lang="cs-CZ" sz="2600" dirty="0"/>
              <a:t>Limit pro výši nákladů, které souvisí se správou nadace či nadačního fondu je stanoven jako procento z:</a:t>
            </a:r>
          </a:p>
          <a:p>
            <a:pPr eaLnBrk="1" hangingPunct="1">
              <a:defRPr/>
            </a:pPr>
            <a:r>
              <a:rPr lang="cs-CZ" dirty="0"/>
              <a:t>ročních celkových výnosů nadačního jmění nebo majetku nadačního fondu</a:t>
            </a:r>
          </a:p>
          <a:p>
            <a:pPr eaLnBrk="1" hangingPunct="1">
              <a:defRPr/>
            </a:pPr>
            <a:r>
              <a:rPr lang="cs-CZ" dirty="0"/>
              <a:t>hodnoty ročně poskytnutých nadačních příspěvků</a:t>
            </a:r>
          </a:p>
          <a:p>
            <a:pPr eaLnBrk="1" hangingPunct="1">
              <a:defRPr/>
            </a:pPr>
            <a:r>
              <a:rPr lang="cs-CZ" dirty="0"/>
              <a:t>nadačního jmění nebo majetku nadačního fondu podle jeho stavu k 31.12. daného roku</a:t>
            </a:r>
          </a:p>
          <a:p>
            <a:pPr marL="0" indent="0">
              <a:buNone/>
              <a:defRPr/>
            </a:pPr>
            <a:endParaRPr lang="cs-CZ" dirty="0"/>
          </a:p>
          <a:p>
            <a:pPr eaLnBrk="1" hangingPunct="1">
              <a:buFontTx/>
              <a:buNone/>
              <a:defRPr/>
            </a:pPr>
            <a:r>
              <a:rPr lang="cs-CZ" sz="2600" dirty="0"/>
              <a:t>Náklady související se správou musí vést nadace nebo nadační fond odděleně od nadačních příspěvků.</a:t>
            </a:r>
          </a:p>
        </p:txBody>
      </p:sp>
    </p:spTree>
  </p:cSld>
  <p:clrMapOvr>
    <a:masterClrMapping/>
  </p:clrMapOvr>
  <p:transition spd="med">
    <p:cover dir="r"/>
    <p:sndAc>
      <p:stSnd>
        <p:snd r:embed="rId2" name="hammer.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9" presetClass="entr" presetSubtype="0" decel="100000" fill="hold" grpId="0" nodeType="afterEffect">
                                  <p:stCondLst>
                                    <p:cond delay="0"/>
                                  </p:stCondLst>
                                  <p:iterate type="lt">
                                    <p:tmPct val="10000"/>
                                  </p:iterate>
                                  <p:childTnLst>
                                    <p:set>
                                      <p:cBhvr>
                                        <p:cTn id="6" dur="1" fill="hold">
                                          <p:stCondLst>
                                            <p:cond delay="0"/>
                                          </p:stCondLst>
                                        </p:cTn>
                                        <p:tgtEl>
                                          <p:spTgt spid="52226"/>
                                        </p:tgtEl>
                                        <p:attrNameLst>
                                          <p:attrName>style.visibility</p:attrName>
                                        </p:attrNameLst>
                                      </p:cBhvr>
                                      <p:to>
                                        <p:strVal val="visible"/>
                                      </p:to>
                                    </p:set>
                                    <p:anim calcmode="lin" valueType="num">
                                      <p:cBhvr>
                                        <p:cTn id="7" dur="2000" fill="hold"/>
                                        <p:tgtEl>
                                          <p:spTgt spid="52226"/>
                                        </p:tgtEl>
                                        <p:attrNameLst>
                                          <p:attrName>ppt_w</p:attrName>
                                        </p:attrNameLst>
                                      </p:cBhvr>
                                      <p:tavLst>
                                        <p:tav tm="0">
                                          <p:val>
                                            <p:fltVal val="0"/>
                                          </p:val>
                                        </p:tav>
                                        <p:tav tm="100000">
                                          <p:val>
                                            <p:strVal val="#ppt_w"/>
                                          </p:val>
                                        </p:tav>
                                      </p:tavLst>
                                    </p:anim>
                                    <p:anim calcmode="lin" valueType="num">
                                      <p:cBhvr>
                                        <p:cTn id="8" dur="2000" fill="hold"/>
                                        <p:tgtEl>
                                          <p:spTgt spid="52226"/>
                                        </p:tgtEl>
                                        <p:attrNameLst>
                                          <p:attrName>ppt_h</p:attrName>
                                        </p:attrNameLst>
                                      </p:cBhvr>
                                      <p:tavLst>
                                        <p:tav tm="0">
                                          <p:val>
                                            <p:fltVal val="0"/>
                                          </p:val>
                                        </p:tav>
                                        <p:tav tm="100000">
                                          <p:val>
                                            <p:strVal val="#ppt_h"/>
                                          </p:val>
                                        </p:tav>
                                      </p:tavLst>
                                    </p:anim>
                                    <p:anim calcmode="lin" valueType="num">
                                      <p:cBhvr>
                                        <p:cTn id="9" dur="2000" fill="hold"/>
                                        <p:tgtEl>
                                          <p:spTgt spid="52226"/>
                                        </p:tgtEl>
                                        <p:attrNameLst>
                                          <p:attrName>style.rotation</p:attrName>
                                        </p:attrNameLst>
                                      </p:cBhvr>
                                      <p:tavLst>
                                        <p:tav tm="0">
                                          <p:val>
                                            <p:fltVal val="360"/>
                                          </p:val>
                                        </p:tav>
                                        <p:tav tm="100000">
                                          <p:val>
                                            <p:fltVal val="0"/>
                                          </p:val>
                                        </p:tav>
                                      </p:tavLst>
                                    </p:anim>
                                    <p:animEffect transition="in" filter="fade">
                                      <p:cBhvr>
                                        <p:cTn id="10" dur="2000"/>
                                        <p:tgtEl>
                                          <p:spTgt spid="52226"/>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55" presetClass="entr" presetSubtype="0" fill="hold" grpId="0" nodeType="clickEffect">
                                  <p:stCondLst>
                                    <p:cond delay="0"/>
                                  </p:stCondLst>
                                  <p:childTnLst>
                                    <p:set>
                                      <p:cBhvr>
                                        <p:cTn id="14" dur="1" fill="hold">
                                          <p:stCondLst>
                                            <p:cond delay="0"/>
                                          </p:stCondLst>
                                        </p:cTn>
                                        <p:tgtEl>
                                          <p:spTgt spid="52227">
                                            <p:txEl>
                                              <p:pRg st="0" end="0"/>
                                            </p:txEl>
                                          </p:spTgt>
                                        </p:tgtEl>
                                        <p:attrNameLst>
                                          <p:attrName>style.visibility</p:attrName>
                                        </p:attrNameLst>
                                      </p:cBhvr>
                                      <p:to>
                                        <p:strVal val="visible"/>
                                      </p:to>
                                    </p:set>
                                    <p:anim calcmode="lin" valueType="num">
                                      <p:cBhvr>
                                        <p:cTn id="15" dur="2000" fill="hold"/>
                                        <p:tgtEl>
                                          <p:spTgt spid="52227">
                                            <p:txEl>
                                              <p:pRg st="0" end="0"/>
                                            </p:txEl>
                                          </p:spTgt>
                                        </p:tgtEl>
                                        <p:attrNameLst>
                                          <p:attrName>ppt_w</p:attrName>
                                        </p:attrNameLst>
                                      </p:cBhvr>
                                      <p:tavLst>
                                        <p:tav tm="0">
                                          <p:val>
                                            <p:strVal val="#ppt_w*0.70"/>
                                          </p:val>
                                        </p:tav>
                                        <p:tav tm="100000">
                                          <p:val>
                                            <p:strVal val="#ppt_w"/>
                                          </p:val>
                                        </p:tav>
                                      </p:tavLst>
                                    </p:anim>
                                    <p:anim calcmode="lin" valueType="num">
                                      <p:cBhvr>
                                        <p:cTn id="16" dur="2000" fill="hold"/>
                                        <p:tgtEl>
                                          <p:spTgt spid="52227">
                                            <p:txEl>
                                              <p:pRg st="0" end="0"/>
                                            </p:txEl>
                                          </p:spTgt>
                                        </p:tgtEl>
                                        <p:attrNameLst>
                                          <p:attrName>ppt_h</p:attrName>
                                        </p:attrNameLst>
                                      </p:cBhvr>
                                      <p:tavLst>
                                        <p:tav tm="0">
                                          <p:val>
                                            <p:strVal val="#ppt_h"/>
                                          </p:val>
                                        </p:tav>
                                        <p:tav tm="100000">
                                          <p:val>
                                            <p:strVal val="#ppt_h"/>
                                          </p:val>
                                        </p:tav>
                                      </p:tavLst>
                                    </p:anim>
                                    <p:animEffect transition="in" filter="fade">
                                      <p:cBhvr>
                                        <p:cTn id="17" dur="2000"/>
                                        <p:tgtEl>
                                          <p:spTgt spid="52227">
                                            <p:txEl>
                                              <p:pRg st="0" end="0"/>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5" presetClass="entr" presetSubtype="0" fill="hold" grpId="0" nodeType="clickEffect">
                                  <p:stCondLst>
                                    <p:cond delay="0"/>
                                  </p:stCondLst>
                                  <p:childTnLst>
                                    <p:set>
                                      <p:cBhvr>
                                        <p:cTn id="21" dur="1" fill="hold">
                                          <p:stCondLst>
                                            <p:cond delay="0"/>
                                          </p:stCondLst>
                                        </p:cTn>
                                        <p:tgtEl>
                                          <p:spTgt spid="52227">
                                            <p:txEl>
                                              <p:pRg st="1" end="1"/>
                                            </p:txEl>
                                          </p:spTgt>
                                        </p:tgtEl>
                                        <p:attrNameLst>
                                          <p:attrName>style.visibility</p:attrName>
                                        </p:attrNameLst>
                                      </p:cBhvr>
                                      <p:to>
                                        <p:strVal val="visible"/>
                                      </p:to>
                                    </p:set>
                                    <p:anim calcmode="lin" valueType="num">
                                      <p:cBhvr>
                                        <p:cTn id="22" dur="2000" fill="hold"/>
                                        <p:tgtEl>
                                          <p:spTgt spid="52227">
                                            <p:txEl>
                                              <p:pRg st="1" end="1"/>
                                            </p:txEl>
                                          </p:spTgt>
                                        </p:tgtEl>
                                        <p:attrNameLst>
                                          <p:attrName>ppt_w</p:attrName>
                                        </p:attrNameLst>
                                      </p:cBhvr>
                                      <p:tavLst>
                                        <p:tav tm="0">
                                          <p:val>
                                            <p:strVal val="#ppt_w*0.70"/>
                                          </p:val>
                                        </p:tav>
                                        <p:tav tm="100000">
                                          <p:val>
                                            <p:strVal val="#ppt_w"/>
                                          </p:val>
                                        </p:tav>
                                      </p:tavLst>
                                    </p:anim>
                                    <p:anim calcmode="lin" valueType="num">
                                      <p:cBhvr>
                                        <p:cTn id="23" dur="2000" fill="hold"/>
                                        <p:tgtEl>
                                          <p:spTgt spid="52227">
                                            <p:txEl>
                                              <p:pRg st="1" end="1"/>
                                            </p:txEl>
                                          </p:spTgt>
                                        </p:tgtEl>
                                        <p:attrNameLst>
                                          <p:attrName>ppt_h</p:attrName>
                                        </p:attrNameLst>
                                      </p:cBhvr>
                                      <p:tavLst>
                                        <p:tav tm="0">
                                          <p:val>
                                            <p:strVal val="#ppt_h"/>
                                          </p:val>
                                        </p:tav>
                                        <p:tav tm="100000">
                                          <p:val>
                                            <p:strVal val="#ppt_h"/>
                                          </p:val>
                                        </p:tav>
                                      </p:tavLst>
                                    </p:anim>
                                    <p:animEffect transition="in" filter="fade">
                                      <p:cBhvr>
                                        <p:cTn id="24" dur="2000"/>
                                        <p:tgtEl>
                                          <p:spTgt spid="52227">
                                            <p:txEl>
                                              <p:pRg st="1" end="1"/>
                                            </p:txEl>
                                          </p:spTgt>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55" presetClass="entr" presetSubtype="0" fill="hold" grpId="0" nodeType="clickEffect">
                                  <p:stCondLst>
                                    <p:cond delay="0"/>
                                  </p:stCondLst>
                                  <p:childTnLst>
                                    <p:set>
                                      <p:cBhvr>
                                        <p:cTn id="28" dur="1" fill="hold">
                                          <p:stCondLst>
                                            <p:cond delay="0"/>
                                          </p:stCondLst>
                                        </p:cTn>
                                        <p:tgtEl>
                                          <p:spTgt spid="52227">
                                            <p:txEl>
                                              <p:pRg st="2" end="2"/>
                                            </p:txEl>
                                          </p:spTgt>
                                        </p:tgtEl>
                                        <p:attrNameLst>
                                          <p:attrName>style.visibility</p:attrName>
                                        </p:attrNameLst>
                                      </p:cBhvr>
                                      <p:to>
                                        <p:strVal val="visible"/>
                                      </p:to>
                                    </p:set>
                                    <p:anim calcmode="lin" valueType="num">
                                      <p:cBhvr>
                                        <p:cTn id="29" dur="2000" fill="hold"/>
                                        <p:tgtEl>
                                          <p:spTgt spid="52227">
                                            <p:txEl>
                                              <p:pRg st="2" end="2"/>
                                            </p:txEl>
                                          </p:spTgt>
                                        </p:tgtEl>
                                        <p:attrNameLst>
                                          <p:attrName>ppt_w</p:attrName>
                                        </p:attrNameLst>
                                      </p:cBhvr>
                                      <p:tavLst>
                                        <p:tav tm="0">
                                          <p:val>
                                            <p:strVal val="#ppt_w*0.70"/>
                                          </p:val>
                                        </p:tav>
                                        <p:tav tm="100000">
                                          <p:val>
                                            <p:strVal val="#ppt_w"/>
                                          </p:val>
                                        </p:tav>
                                      </p:tavLst>
                                    </p:anim>
                                    <p:anim calcmode="lin" valueType="num">
                                      <p:cBhvr>
                                        <p:cTn id="30" dur="2000" fill="hold"/>
                                        <p:tgtEl>
                                          <p:spTgt spid="52227">
                                            <p:txEl>
                                              <p:pRg st="2" end="2"/>
                                            </p:txEl>
                                          </p:spTgt>
                                        </p:tgtEl>
                                        <p:attrNameLst>
                                          <p:attrName>ppt_h</p:attrName>
                                        </p:attrNameLst>
                                      </p:cBhvr>
                                      <p:tavLst>
                                        <p:tav tm="0">
                                          <p:val>
                                            <p:strVal val="#ppt_h"/>
                                          </p:val>
                                        </p:tav>
                                        <p:tav tm="100000">
                                          <p:val>
                                            <p:strVal val="#ppt_h"/>
                                          </p:val>
                                        </p:tav>
                                      </p:tavLst>
                                    </p:anim>
                                    <p:animEffect transition="in" filter="fade">
                                      <p:cBhvr>
                                        <p:cTn id="31" dur="2000"/>
                                        <p:tgtEl>
                                          <p:spTgt spid="52227">
                                            <p:txEl>
                                              <p:pRg st="2" end="2"/>
                                            </p:txEl>
                                          </p:spTgt>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55" presetClass="entr" presetSubtype="0" fill="hold" grpId="0" nodeType="clickEffect">
                                  <p:stCondLst>
                                    <p:cond delay="0"/>
                                  </p:stCondLst>
                                  <p:childTnLst>
                                    <p:set>
                                      <p:cBhvr>
                                        <p:cTn id="35" dur="1" fill="hold">
                                          <p:stCondLst>
                                            <p:cond delay="0"/>
                                          </p:stCondLst>
                                        </p:cTn>
                                        <p:tgtEl>
                                          <p:spTgt spid="52227">
                                            <p:txEl>
                                              <p:pRg st="3" end="3"/>
                                            </p:txEl>
                                          </p:spTgt>
                                        </p:tgtEl>
                                        <p:attrNameLst>
                                          <p:attrName>style.visibility</p:attrName>
                                        </p:attrNameLst>
                                      </p:cBhvr>
                                      <p:to>
                                        <p:strVal val="visible"/>
                                      </p:to>
                                    </p:set>
                                    <p:anim calcmode="lin" valueType="num">
                                      <p:cBhvr>
                                        <p:cTn id="36" dur="2000" fill="hold"/>
                                        <p:tgtEl>
                                          <p:spTgt spid="52227">
                                            <p:txEl>
                                              <p:pRg st="3" end="3"/>
                                            </p:txEl>
                                          </p:spTgt>
                                        </p:tgtEl>
                                        <p:attrNameLst>
                                          <p:attrName>ppt_w</p:attrName>
                                        </p:attrNameLst>
                                      </p:cBhvr>
                                      <p:tavLst>
                                        <p:tav tm="0">
                                          <p:val>
                                            <p:strVal val="#ppt_w*0.70"/>
                                          </p:val>
                                        </p:tav>
                                        <p:tav tm="100000">
                                          <p:val>
                                            <p:strVal val="#ppt_w"/>
                                          </p:val>
                                        </p:tav>
                                      </p:tavLst>
                                    </p:anim>
                                    <p:anim calcmode="lin" valueType="num">
                                      <p:cBhvr>
                                        <p:cTn id="37" dur="2000" fill="hold"/>
                                        <p:tgtEl>
                                          <p:spTgt spid="52227">
                                            <p:txEl>
                                              <p:pRg st="3" end="3"/>
                                            </p:txEl>
                                          </p:spTgt>
                                        </p:tgtEl>
                                        <p:attrNameLst>
                                          <p:attrName>ppt_h</p:attrName>
                                        </p:attrNameLst>
                                      </p:cBhvr>
                                      <p:tavLst>
                                        <p:tav tm="0">
                                          <p:val>
                                            <p:strVal val="#ppt_h"/>
                                          </p:val>
                                        </p:tav>
                                        <p:tav tm="100000">
                                          <p:val>
                                            <p:strVal val="#ppt_h"/>
                                          </p:val>
                                        </p:tav>
                                      </p:tavLst>
                                    </p:anim>
                                    <p:animEffect transition="in" filter="fade">
                                      <p:cBhvr>
                                        <p:cTn id="38" dur="2000"/>
                                        <p:tgtEl>
                                          <p:spTgt spid="52227">
                                            <p:txEl>
                                              <p:pRg st="3" end="3"/>
                                            </p:txEl>
                                          </p:spTgt>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55" presetClass="entr" presetSubtype="0" fill="hold" grpId="0" nodeType="clickEffect">
                                  <p:stCondLst>
                                    <p:cond delay="0"/>
                                  </p:stCondLst>
                                  <p:childTnLst>
                                    <p:set>
                                      <p:cBhvr>
                                        <p:cTn id="42" dur="1" fill="hold">
                                          <p:stCondLst>
                                            <p:cond delay="0"/>
                                          </p:stCondLst>
                                        </p:cTn>
                                        <p:tgtEl>
                                          <p:spTgt spid="52227">
                                            <p:txEl>
                                              <p:pRg st="5" end="5"/>
                                            </p:txEl>
                                          </p:spTgt>
                                        </p:tgtEl>
                                        <p:attrNameLst>
                                          <p:attrName>style.visibility</p:attrName>
                                        </p:attrNameLst>
                                      </p:cBhvr>
                                      <p:to>
                                        <p:strVal val="visible"/>
                                      </p:to>
                                    </p:set>
                                    <p:anim calcmode="lin" valueType="num">
                                      <p:cBhvr>
                                        <p:cTn id="43" dur="2000" fill="hold"/>
                                        <p:tgtEl>
                                          <p:spTgt spid="52227">
                                            <p:txEl>
                                              <p:pRg st="5" end="5"/>
                                            </p:txEl>
                                          </p:spTgt>
                                        </p:tgtEl>
                                        <p:attrNameLst>
                                          <p:attrName>ppt_w</p:attrName>
                                        </p:attrNameLst>
                                      </p:cBhvr>
                                      <p:tavLst>
                                        <p:tav tm="0">
                                          <p:val>
                                            <p:strVal val="#ppt_w*0.70"/>
                                          </p:val>
                                        </p:tav>
                                        <p:tav tm="100000">
                                          <p:val>
                                            <p:strVal val="#ppt_w"/>
                                          </p:val>
                                        </p:tav>
                                      </p:tavLst>
                                    </p:anim>
                                    <p:anim calcmode="lin" valueType="num">
                                      <p:cBhvr>
                                        <p:cTn id="44" dur="2000" fill="hold"/>
                                        <p:tgtEl>
                                          <p:spTgt spid="52227">
                                            <p:txEl>
                                              <p:pRg st="5" end="5"/>
                                            </p:txEl>
                                          </p:spTgt>
                                        </p:tgtEl>
                                        <p:attrNameLst>
                                          <p:attrName>ppt_h</p:attrName>
                                        </p:attrNameLst>
                                      </p:cBhvr>
                                      <p:tavLst>
                                        <p:tav tm="0">
                                          <p:val>
                                            <p:strVal val="#ppt_h"/>
                                          </p:val>
                                        </p:tav>
                                        <p:tav tm="100000">
                                          <p:val>
                                            <p:strVal val="#ppt_h"/>
                                          </p:val>
                                        </p:tav>
                                      </p:tavLst>
                                    </p:anim>
                                    <p:animEffect transition="in" filter="fade">
                                      <p:cBhvr>
                                        <p:cTn id="45" dur="2000"/>
                                        <p:tgtEl>
                                          <p:spTgt spid="5222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26" grpId="0" autoUpdateAnimBg="0"/>
      <p:bldP spid="52227" grpId="0" build="p"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Struktura přednášky</a:t>
            </a:r>
            <a:endParaRPr lang="cs-CZ" dirty="0"/>
          </a:p>
        </p:txBody>
      </p:sp>
      <p:sp>
        <p:nvSpPr>
          <p:cNvPr id="3" name="Zástupný symbol pro obsah 2"/>
          <p:cNvSpPr>
            <a:spLocks noGrp="1"/>
          </p:cNvSpPr>
          <p:nvPr>
            <p:ph idx="1"/>
          </p:nvPr>
        </p:nvSpPr>
        <p:spPr/>
        <p:txBody>
          <a:bodyPr>
            <a:normAutofit fontScale="92500" lnSpcReduction="10000"/>
          </a:bodyPr>
          <a:lstStyle/>
          <a:p>
            <a:r>
              <a:rPr lang="cs-CZ" dirty="0" smtClean="0"/>
              <a:t>Fund</a:t>
            </a:r>
            <a:r>
              <a:rPr lang="cs-CZ" dirty="0" smtClean="0"/>
              <a:t>ace a původní legislativa</a:t>
            </a:r>
          </a:p>
          <a:p>
            <a:r>
              <a:rPr lang="cs-CZ" dirty="0" smtClean="0"/>
              <a:t>Fundace</a:t>
            </a:r>
          </a:p>
          <a:p>
            <a:r>
              <a:rPr lang="cs-CZ" dirty="0" smtClean="0"/>
              <a:t>Nadace</a:t>
            </a:r>
          </a:p>
          <a:p>
            <a:pPr lvl="1"/>
            <a:r>
              <a:rPr lang="cs-CZ" dirty="0"/>
              <a:t>Účel nadace</a:t>
            </a:r>
          </a:p>
          <a:p>
            <a:pPr lvl="1"/>
            <a:r>
              <a:rPr lang="cs-CZ" dirty="0"/>
              <a:t>Založení nadace</a:t>
            </a:r>
          </a:p>
          <a:p>
            <a:pPr lvl="1"/>
            <a:r>
              <a:rPr lang="cs-CZ" dirty="0"/>
              <a:t>Podmínky hospodaření</a:t>
            </a:r>
          </a:p>
          <a:p>
            <a:r>
              <a:rPr lang="cs-CZ" dirty="0" smtClean="0"/>
              <a:t>Nadační fond</a:t>
            </a:r>
            <a:endParaRPr lang="cs-CZ" dirty="0" smtClean="0"/>
          </a:p>
          <a:p>
            <a:endParaRPr lang="cs-CZ" dirty="0"/>
          </a:p>
        </p:txBody>
      </p:sp>
    </p:spTree>
    <p:extLst>
      <p:ext uri="{BB962C8B-B14F-4D97-AF65-F5344CB8AC3E}">
        <p14:creationId xmlns:p14="http://schemas.microsoft.com/office/powerpoint/2010/main" val="1003643250"/>
      </p:ext>
    </p:extLst>
  </p:cSld>
  <p:clrMapOvr>
    <a:masterClrMapping/>
  </p:clrMapOvr>
  <p:transition spd="med">
    <p:cover dir="r"/>
    <p:sndAc>
      <p:stSnd>
        <p:snd r:embed="rId2" name="hammer.wav"/>
      </p:stSnd>
    </p:sndAc>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Orgány nadace</a:t>
            </a:r>
            <a:endParaRPr lang="cs-CZ" dirty="0"/>
          </a:p>
        </p:txBody>
      </p:sp>
      <p:sp>
        <p:nvSpPr>
          <p:cNvPr id="3" name="Zástupný symbol pro obsah 2"/>
          <p:cNvSpPr>
            <a:spLocks noGrp="1"/>
          </p:cNvSpPr>
          <p:nvPr>
            <p:ph idx="1"/>
          </p:nvPr>
        </p:nvSpPr>
        <p:spPr/>
        <p:txBody>
          <a:bodyPr/>
          <a:lstStyle/>
          <a:p>
            <a:r>
              <a:rPr lang="cs-CZ" dirty="0" smtClean="0"/>
              <a:t>Správní rada – statutární orgán</a:t>
            </a:r>
          </a:p>
          <a:p>
            <a:r>
              <a:rPr lang="cs-CZ" dirty="0" smtClean="0"/>
              <a:t>Dozorčí rada – kontrolní a revizní orgán, musí být zřízena, dosahuje-li nadační kapitál výše alespoň desetkrát vyšší než stanoví NOZ</a:t>
            </a:r>
          </a:p>
          <a:p>
            <a:r>
              <a:rPr lang="cs-CZ" dirty="0" smtClean="0"/>
              <a:t>Revizor – není-li zřízena dozorčí rada, vykonává její působnost revizor</a:t>
            </a:r>
            <a:endParaRPr lang="cs-CZ" dirty="0"/>
          </a:p>
        </p:txBody>
      </p:sp>
    </p:spTree>
    <p:extLst>
      <p:ext uri="{BB962C8B-B14F-4D97-AF65-F5344CB8AC3E}">
        <p14:creationId xmlns:p14="http://schemas.microsoft.com/office/powerpoint/2010/main" val="1783710873"/>
      </p:ext>
    </p:extLst>
  </p:cSld>
  <p:clrMapOvr>
    <a:masterClrMapping/>
  </p:clrMapOvr>
  <p:transition spd="med">
    <p:cover dir="r"/>
    <p:sndAc>
      <p:stSnd>
        <p:snd r:embed="rId2" name="hammer.wav"/>
      </p:stSnd>
    </p:sndAc>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559496" y="0"/>
            <a:ext cx="10018713" cy="1752599"/>
          </a:xfrm>
        </p:spPr>
        <p:txBody>
          <a:bodyPr>
            <a:normAutofit/>
          </a:bodyPr>
          <a:lstStyle/>
          <a:p>
            <a:r>
              <a:rPr lang="cs-CZ" dirty="0" smtClean="0"/>
              <a:t>Změna právní formy nadace na nadační fond</a:t>
            </a:r>
            <a:endParaRPr lang="cs-CZ" dirty="0"/>
          </a:p>
        </p:txBody>
      </p:sp>
      <p:sp>
        <p:nvSpPr>
          <p:cNvPr id="3" name="Zástupný symbol pro obsah 2"/>
          <p:cNvSpPr>
            <a:spLocks noGrp="1"/>
          </p:cNvSpPr>
          <p:nvPr>
            <p:ph idx="1"/>
          </p:nvPr>
        </p:nvSpPr>
        <p:spPr>
          <a:xfrm>
            <a:off x="1739516" y="1448780"/>
            <a:ext cx="8640960" cy="5112568"/>
          </a:xfrm>
        </p:spPr>
        <p:txBody>
          <a:bodyPr>
            <a:normAutofit fontScale="85000" lnSpcReduction="20000"/>
          </a:bodyPr>
          <a:lstStyle/>
          <a:p>
            <a:pPr algn="l"/>
            <a:r>
              <a:rPr lang="cs-CZ" dirty="0"/>
              <a:t>Připustí-li to nadační listina výslovně, může správní rada po předchozím vyjádření dozorčí rady nebo revizora rozhodnout o změně právní formy nadace na nadační fond, avšak jen pokud došlo ke snížení hodnoty nadační jistiny pod výši stanovenou </a:t>
            </a:r>
            <a:r>
              <a:rPr lang="cs-CZ" dirty="0" smtClean="0"/>
              <a:t>v §330</a:t>
            </a:r>
          </a:p>
          <a:p>
            <a:pPr marL="0" indent="0">
              <a:buNone/>
            </a:pPr>
            <a:endParaRPr lang="cs-CZ" dirty="0" smtClean="0"/>
          </a:p>
          <a:p>
            <a:pPr algn="l"/>
            <a:r>
              <a:rPr lang="cs-CZ" dirty="0" smtClean="0"/>
              <a:t>Rozhodnutí </a:t>
            </a:r>
            <a:r>
              <a:rPr lang="cs-CZ" dirty="0"/>
              <a:t>o změně právní formy musí obsahovat </a:t>
            </a:r>
            <a:endParaRPr lang="cs-CZ" dirty="0" smtClean="0"/>
          </a:p>
          <a:p>
            <a:pPr marL="0" indent="0">
              <a:buNone/>
            </a:pPr>
            <a:r>
              <a:rPr lang="cs-CZ" dirty="0"/>
              <a:t>	</a:t>
            </a:r>
            <a:r>
              <a:rPr lang="cs-CZ" dirty="0" smtClean="0"/>
              <a:t>a</a:t>
            </a:r>
            <a:r>
              <a:rPr lang="cs-CZ" dirty="0"/>
              <a:t>) označení nadace názvem, sídlem a identifikujícím údajem,</a:t>
            </a:r>
            <a:br>
              <a:rPr lang="cs-CZ" dirty="0"/>
            </a:br>
            <a:r>
              <a:rPr lang="cs-CZ" dirty="0" smtClean="0"/>
              <a:t>	b</a:t>
            </a:r>
            <a:r>
              <a:rPr lang="cs-CZ" dirty="0"/>
              <a:t>) název nadačního fondu po změně právní formy,</a:t>
            </a:r>
            <a:br>
              <a:rPr lang="cs-CZ" dirty="0"/>
            </a:br>
            <a:r>
              <a:rPr lang="cs-CZ" dirty="0" smtClean="0"/>
              <a:t>	c</a:t>
            </a:r>
            <a:r>
              <a:rPr lang="cs-CZ" dirty="0"/>
              <a:t>) rozhodný den,</a:t>
            </a:r>
            <a:br>
              <a:rPr lang="cs-CZ" dirty="0"/>
            </a:br>
            <a:r>
              <a:rPr lang="cs-CZ" dirty="0" smtClean="0"/>
              <a:t>	d</a:t>
            </a:r>
            <a:r>
              <a:rPr lang="cs-CZ" dirty="0"/>
              <a:t>) údaje o členech orgánů nadačního fondu, které se zapisují do veřejného rejstříku.</a:t>
            </a:r>
            <a:br>
              <a:rPr lang="cs-CZ" dirty="0"/>
            </a:br>
            <a:endParaRPr lang="cs-CZ" dirty="0"/>
          </a:p>
          <a:p>
            <a:pPr algn="l"/>
            <a:r>
              <a:rPr lang="cs-CZ" dirty="0" smtClean="0"/>
              <a:t>Rozhodnutí </a:t>
            </a:r>
            <a:r>
              <a:rPr lang="cs-CZ" dirty="0"/>
              <a:t>vyžaduje formu veřejné </a:t>
            </a:r>
            <a:r>
              <a:rPr lang="cs-CZ" dirty="0" smtClean="0"/>
              <a:t>listiny.</a:t>
            </a:r>
          </a:p>
          <a:p>
            <a:pPr algn="l"/>
            <a:endParaRPr lang="cs-CZ" dirty="0"/>
          </a:p>
          <a:p>
            <a:pPr algn="l"/>
            <a:r>
              <a:rPr lang="cs-CZ" dirty="0" smtClean="0"/>
              <a:t>Rozhodnutí </a:t>
            </a:r>
            <a:r>
              <a:rPr lang="cs-CZ" dirty="0"/>
              <a:t>o změně právní formy nabývá účinnosti dnem zápisu do veřejného rejstříku.</a:t>
            </a:r>
          </a:p>
        </p:txBody>
      </p:sp>
    </p:spTree>
    <p:extLst>
      <p:ext uri="{BB962C8B-B14F-4D97-AF65-F5344CB8AC3E}">
        <p14:creationId xmlns:p14="http://schemas.microsoft.com/office/powerpoint/2010/main" val="2874249623"/>
      </p:ext>
    </p:extLst>
  </p:cSld>
  <p:clrMapOvr>
    <a:masterClrMapping/>
  </p:clrMapOvr>
  <p:transition spd="med">
    <p:cover dir="r"/>
    <p:sndAc>
      <p:stSnd>
        <p:snd r:embed="rId2" name="hammer.wav"/>
      </p:stSnd>
    </p:sndAc>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Nadační fond</a:t>
            </a:r>
            <a:endParaRPr lang="cs-CZ" dirty="0"/>
          </a:p>
        </p:txBody>
      </p:sp>
      <p:sp>
        <p:nvSpPr>
          <p:cNvPr id="3" name="Zástupný symbol pro obsah 2"/>
          <p:cNvSpPr>
            <a:spLocks noGrp="1"/>
          </p:cNvSpPr>
          <p:nvPr>
            <p:ph idx="1"/>
          </p:nvPr>
        </p:nvSpPr>
        <p:spPr/>
        <p:txBody>
          <a:bodyPr>
            <a:normAutofit/>
          </a:bodyPr>
          <a:lstStyle/>
          <a:p>
            <a:r>
              <a:rPr lang="cs-CZ" dirty="0" smtClean="0"/>
              <a:t>§394 – 401</a:t>
            </a:r>
          </a:p>
          <a:p>
            <a:endParaRPr lang="cs-CZ" dirty="0"/>
          </a:p>
          <a:p>
            <a:pPr algn="l"/>
            <a:r>
              <a:rPr lang="cs-CZ" dirty="0"/>
              <a:t>Zakladatel zakládá nadační fond k účelu užitečnému společensky nebo </a:t>
            </a:r>
            <a:r>
              <a:rPr lang="cs-CZ" dirty="0" smtClean="0"/>
              <a:t>hospodářsky.</a:t>
            </a:r>
          </a:p>
          <a:p>
            <a:pPr algn="l"/>
            <a:r>
              <a:rPr lang="cs-CZ" dirty="0" smtClean="0"/>
              <a:t>Název </a:t>
            </a:r>
            <a:r>
              <a:rPr lang="cs-CZ" dirty="0"/>
              <a:t>nadačního fondu musí obsahovat slova "nadační fond</a:t>
            </a:r>
            <a:r>
              <a:rPr lang="cs-CZ" dirty="0" smtClean="0"/>
              <a:t>".</a:t>
            </a:r>
          </a:p>
          <a:p>
            <a:pPr algn="l"/>
            <a:r>
              <a:rPr lang="cs-CZ" dirty="0" smtClean="0"/>
              <a:t>Nadační </a:t>
            </a:r>
            <a:r>
              <a:rPr lang="cs-CZ" dirty="0"/>
              <a:t>fond se zakládá zakládací listinou nebo pořízením pro případ smrti.</a:t>
            </a:r>
          </a:p>
        </p:txBody>
      </p:sp>
    </p:spTree>
    <p:extLst>
      <p:ext uri="{BB962C8B-B14F-4D97-AF65-F5344CB8AC3E}">
        <p14:creationId xmlns:p14="http://schemas.microsoft.com/office/powerpoint/2010/main" val="2847643259"/>
      </p:ext>
    </p:extLst>
  </p:cSld>
  <p:clrMapOvr>
    <a:masterClrMapping/>
  </p:clrMapOvr>
  <p:transition spd="med">
    <p:cover dir="r"/>
    <p:sndAc>
      <p:stSnd>
        <p:snd r:embed="rId2" name="hammer.wav"/>
      </p:stSnd>
    </p:sndAc>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smtClean="0"/>
              <a:t>Nadace a nadační fond – změna od 1.1.2014</a:t>
            </a:r>
            <a:endParaRPr lang="cs-CZ" dirty="0"/>
          </a:p>
        </p:txBody>
      </p:sp>
      <p:sp>
        <p:nvSpPr>
          <p:cNvPr id="3" name="Zástupný symbol pro obsah 2"/>
          <p:cNvSpPr>
            <a:spLocks noGrp="1"/>
          </p:cNvSpPr>
          <p:nvPr>
            <p:ph idx="1"/>
          </p:nvPr>
        </p:nvSpPr>
        <p:spPr/>
        <p:txBody>
          <a:bodyPr/>
          <a:lstStyle/>
          <a:p>
            <a:r>
              <a:rPr lang="cs-CZ" dirty="0" smtClean="0"/>
              <a:t>Obdobný osud jako občanská sdružení</a:t>
            </a:r>
          </a:p>
          <a:p>
            <a:pPr>
              <a:lnSpc>
                <a:spcPct val="90000"/>
              </a:lnSpc>
              <a:defRPr/>
            </a:pPr>
            <a:r>
              <a:rPr lang="cs-CZ" dirty="0" smtClean="0"/>
              <a:t>Zákon </a:t>
            </a:r>
            <a:r>
              <a:rPr lang="cs-CZ" dirty="0"/>
              <a:t>č. 227/1997 Sb. o nadacích a nadačních </a:t>
            </a:r>
            <a:r>
              <a:rPr lang="cs-CZ" dirty="0" smtClean="0"/>
              <a:t>fondech se účinností NOZ ruší.</a:t>
            </a:r>
          </a:p>
          <a:p>
            <a:pPr>
              <a:lnSpc>
                <a:spcPct val="90000"/>
              </a:lnSpc>
              <a:defRPr/>
            </a:pPr>
            <a:r>
              <a:rPr lang="cs-CZ" dirty="0" smtClean="0"/>
              <a:t>Na již vzniklé nadace a nadační fondy se bude pohlížet jako kdyby vznikly na základě ustanovení NOZ</a:t>
            </a:r>
          </a:p>
          <a:p>
            <a:pPr>
              <a:lnSpc>
                <a:spcPct val="90000"/>
              </a:lnSpc>
              <a:defRPr/>
            </a:pPr>
            <a:r>
              <a:rPr lang="cs-CZ" dirty="0" smtClean="0"/>
              <a:t>Nadace a nadační fondy musí věnovat nové právní úpravě pozornost a upravit svoji zakládací listinu, statut a popř. i název</a:t>
            </a:r>
            <a:endParaRPr lang="cs-CZ" dirty="0"/>
          </a:p>
        </p:txBody>
      </p:sp>
    </p:spTree>
    <p:extLst>
      <p:ext uri="{BB962C8B-B14F-4D97-AF65-F5344CB8AC3E}">
        <p14:creationId xmlns:p14="http://schemas.microsoft.com/office/powerpoint/2010/main" val="1893299880"/>
      </p:ext>
    </p:extLst>
  </p:cSld>
  <p:clrMapOvr>
    <a:masterClrMapping/>
  </p:clrMapOvr>
  <p:transition spd="med">
    <p:cover dir="r"/>
    <p:sndAc>
      <p:stSnd>
        <p:snd r:embed="rId2" name="hammer.wav"/>
      </p:stSnd>
    </p:sndAc>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379476" y="152636"/>
            <a:ext cx="10018713" cy="1752599"/>
          </a:xfrm>
        </p:spPr>
        <p:txBody>
          <a:bodyPr>
            <a:normAutofit/>
          </a:bodyPr>
          <a:lstStyle/>
          <a:p>
            <a:r>
              <a:rPr lang="cs-CZ" dirty="0" smtClean="0"/>
              <a:t>Povinnosti původních nadací a nadačních fondů</a:t>
            </a:r>
            <a:endParaRPr lang="cs-CZ" dirty="0"/>
          </a:p>
        </p:txBody>
      </p:sp>
      <p:sp>
        <p:nvSpPr>
          <p:cNvPr id="3" name="Zástupný symbol pro obsah 2"/>
          <p:cNvSpPr>
            <a:spLocks noGrp="1"/>
          </p:cNvSpPr>
          <p:nvPr>
            <p:ph idx="1"/>
          </p:nvPr>
        </p:nvSpPr>
        <p:spPr>
          <a:xfrm>
            <a:off x="1739516" y="1600200"/>
            <a:ext cx="8471284" cy="4709120"/>
          </a:xfrm>
        </p:spPr>
        <p:txBody>
          <a:bodyPr>
            <a:normAutofit lnSpcReduction="10000"/>
          </a:bodyPr>
          <a:lstStyle/>
          <a:p>
            <a:r>
              <a:rPr lang="cs-CZ" dirty="0" smtClean="0"/>
              <a:t>Automaticky se na ně pohlíží jako na nadace a nadační fondy podle NOZ</a:t>
            </a:r>
          </a:p>
          <a:p>
            <a:r>
              <a:rPr lang="cs-CZ" dirty="0" smtClean="0"/>
              <a:t>Nutné je seznámit se s novou právní úpravou</a:t>
            </a:r>
          </a:p>
          <a:p>
            <a:r>
              <a:rPr lang="cs-CZ" dirty="0" smtClean="0"/>
              <a:t>Zakladatel může do 2 let od nabytí účinnosti NOZ využít svých práv a upravit zakládací listinu</a:t>
            </a:r>
          </a:p>
          <a:p>
            <a:r>
              <a:rPr lang="cs-CZ" dirty="0" smtClean="0"/>
              <a:t>Do 2 let od účinnosti NOZ je třeba přizpůsobit název pravidlům zákona</a:t>
            </a:r>
          </a:p>
          <a:p>
            <a:r>
              <a:rPr lang="cs-CZ" dirty="0" smtClean="0"/>
              <a:t>Do 3 let od účinnosti NOZ doplnit potřebné náležitosti do zakládací listiny</a:t>
            </a:r>
          </a:p>
          <a:p>
            <a:r>
              <a:rPr lang="cs-CZ" dirty="0" smtClean="0"/>
              <a:t>Do 6 měsíců od účinnosti rejstříkového zákona doplnit potřebné údaje do příslušného rejstříku</a:t>
            </a:r>
            <a:endParaRPr lang="cs-CZ" dirty="0"/>
          </a:p>
        </p:txBody>
      </p:sp>
    </p:spTree>
    <p:extLst>
      <p:ext uri="{BB962C8B-B14F-4D97-AF65-F5344CB8AC3E}">
        <p14:creationId xmlns:p14="http://schemas.microsoft.com/office/powerpoint/2010/main" val="3868208861"/>
      </p:ext>
    </p:extLst>
  </p:cSld>
  <p:clrMapOvr>
    <a:masterClrMapping/>
  </p:clrMapOvr>
  <p:transition spd="med">
    <p:cover dir="r"/>
    <p:sndAc>
      <p:stSnd>
        <p:snd r:embed="rId2" name="hammer.wav"/>
      </p:stSnd>
    </p:sndAc>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379476" y="0"/>
            <a:ext cx="10018713" cy="1752599"/>
          </a:xfrm>
        </p:spPr>
        <p:txBody>
          <a:bodyPr/>
          <a:lstStyle/>
          <a:p>
            <a:r>
              <a:rPr lang="cs-CZ" dirty="0" smtClean="0"/>
              <a:t>Fundace</a:t>
            </a:r>
            <a:endParaRPr lang="cs-CZ" dirty="0"/>
          </a:p>
        </p:txBody>
      </p:sp>
      <p:sp>
        <p:nvSpPr>
          <p:cNvPr id="3" name="Zástupný symbol pro obsah 2"/>
          <p:cNvSpPr>
            <a:spLocks noGrp="1"/>
          </p:cNvSpPr>
          <p:nvPr>
            <p:ph idx="1"/>
          </p:nvPr>
        </p:nvSpPr>
        <p:spPr>
          <a:xfrm>
            <a:off x="1703512" y="1600201"/>
            <a:ext cx="8748972" cy="4525963"/>
          </a:xfrm>
        </p:spPr>
        <p:txBody>
          <a:bodyPr>
            <a:normAutofit lnSpcReduction="10000"/>
          </a:bodyPr>
          <a:lstStyle/>
          <a:p>
            <a:r>
              <a:rPr lang="cs-CZ" dirty="0" smtClean="0"/>
              <a:t>Řídí se Novým občanským zákoníkem od 1. ledna 2014</a:t>
            </a:r>
          </a:p>
          <a:p>
            <a:r>
              <a:rPr lang="cs-CZ" dirty="0" smtClean="0"/>
              <a:t>§303 – 401</a:t>
            </a:r>
          </a:p>
          <a:p>
            <a:pPr marL="0" indent="0">
              <a:buNone/>
            </a:pPr>
            <a:endParaRPr lang="cs-CZ" dirty="0" smtClean="0"/>
          </a:p>
          <a:p>
            <a:pPr algn="l"/>
            <a:r>
              <a:rPr lang="cs-CZ" dirty="0"/>
              <a:t>Fundace je právnická osoba vytvořená majetkem vyčleněným k určitému účelu. Její činnost se váže na účel, k němuž byla </a:t>
            </a:r>
            <a:r>
              <a:rPr lang="cs-CZ" dirty="0" smtClean="0"/>
              <a:t>zřízena.</a:t>
            </a:r>
          </a:p>
          <a:p>
            <a:pPr marL="0" indent="0">
              <a:buNone/>
            </a:pPr>
            <a:endParaRPr lang="cs-CZ" dirty="0" smtClean="0"/>
          </a:p>
          <a:p>
            <a:pPr algn="l"/>
            <a:r>
              <a:rPr lang="cs-CZ" dirty="0" smtClean="0"/>
              <a:t>Fundace </a:t>
            </a:r>
            <a:r>
              <a:rPr lang="cs-CZ" dirty="0"/>
              <a:t>je ustavena zakladatelským právním jednáním nebo zákonem, v nichž musí být určeny i její majetkové zajištění </a:t>
            </a:r>
            <a:r>
              <a:rPr lang="cs-CZ" dirty="0" smtClean="0"/>
              <a:t>a účel</a:t>
            </a:r>
            <a:r>
              <a:rPr lang="cs-CZ" dirty="0"/>
              <a:t>.</a:t>
            </a:r>
            <a:br>
              <a:rPr lang="cs-CZ" dirty="0"/>
            </a:br>
            <a:endParaRPr lang="cs-CZ" dirty="0" smtClean="0"/>
          </a:p>
          <a:p>
            <a:pPr algn="l"/>
            <a:r>
              <a:rPr lang="cs-CZ" dirty="0" smtClean="0"/>
              <a:t>Vnitřní </a:t>
            </a:r>
            <a:r>
              <a:rPr lang="cs-CZ" dirty="0"/>
              <a:t>poměry fundace upravuje její statut.</a:t>
            </a:r>
            <a:endParaRPr lang="cs-CZ" dirty="0" smtClean="0"/>
          </a:p>
          <a:p>
            <a:endParaRPr lang="cs-CZ" dirty="0"/>
          </a:p>
        </p:txBody>
      </p:sp>
    </p:spTree>
    <p:extLst>
      <p:ext uri="{BB962C8B-B14F-4D97-AF65-F5344CB8AC3E}">
        <p14:creationId xmlns:p14="http://schemas.microsoft.com/office/powerpoint/2010/main" val="1759953132"/>
      </p:ext>
    </p:extLst>
  </p:cSld>
  <p:clrMapOvr>
    <a:masterClrMapping/>
  </p:clrMapOvr>
  <p:transition spd="med">
    <p:cover dir="r"/>
    <p:sndAc>
      <p:stSnd>
        <p:snd r:embed="rId2" name="hammer.wav"/>
      </p:stSnd>
    </p:sndAc>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Nadace</a:t>
            </a:r>
            <a:endParaRPr lang="cs-CZ" dirty="0"/>
          </a:p>
        </p:txBody>
      </p:sp>
      <p:sp>
        <p:nvSpPr>
          <p:cNvPr id="3" name="Zástupný symbol pro obsah 2"/>
          <p:cNvSpPr>
            <a:spLocks noGrp="1"/>
          </p:cNvSpPr>
          <p:nvPr>
            <p:ph idx="1"/>
          </p:nvPr>
        </p:nvSpPr>
        <p:spPr>
          <a:xfrm>
            <a:off x="1703512" y="1412776"/>
            <a:ext cx="8820980" cy="5076564"/>
          </a:xfrm>
        </p:spPr>
        <p:txBody>
          <a:bodyPr>
            <a:normAutofit/>
          </a:bodyPr>
          <a:lstStyle/>
          <a:p>
            <a:r>
              <a:rPr lang="cs-CZ" dirty="0" smtClean="0"/>
              <a:t>§306 - 393</a:t>
            </a:r>
          </a:p>
          <a:p>
            <a:endParaRPr lang="cs-CZ" dirty="0"/>
          </a:p>
          <a:p>
            <a:r>
              <a:rPr lang="cs-CZ" dirty="0" smtClean="0"/>
              <a:t>Název </a:t>
            </a:r>
            <a:r>
              <a:rPr lang="cs-CZ" dirty="0"/>
              <a:t>nadace obsahuje slovo "nadace</a:t>
            </a:r>
            <a:r>
              <a:rPr lang="cs-CZ" dirty="0" smtClean="0"/>
              <a:t>".</a:t>
            </a:r>
          </a:p>
          <a:p>
            <a:endParaRPr lang="cs-CZ" dirty="0" smtClean="0"/>
          </a:p>
          <a:p>
            <a:r>
              <a:rPr lang="cs-CZ" dirty="0" smtClean="0"/>
              <a:t>Pravidelnou </a:t>
            </a:r>
            <a:r>
              <a:rPr lang="cs-CZ" dirty="0"/>
              <a:t>součástí názvu nadace je označení poukazující na její účel.</a:t>
            </a:r>
          </a:p>
        </p:txBody>
      </p:sp>
    </p:spTree>
    <p:extLst>
      <p:ext uri="{BB962C8B-B14F-4D97-AF65-F5344CB8AC3E}">
        <p14:creationId xmlns:p14="http://schemas.microsoft.com/office/powerpoint/2010/main" val="33908014"/>
      </p:ext>
    </p:extLst>
  </p:cSld>
  <p:clrMapOvr>
    <a:masterClrMapping/>
  </p:clrMapOvr>
  <p:transition spd="med">
    <p:cover dir="r"/>
    <p:sndAc>
      <p:stSnd>
        <p:snd r:embed="rId2" name="hammer.wav"/>
      </p:stSnd>
    </p:sndAc>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Účel nadace</a:t>
            </a:r>
            <a:endParaRPr lang="cs-CZ" dirty="0"/>
          </a:p>
        </p:txBody>
      </p:sp>
      <p:sp>
        <p:nvSpPr>
          <p:cNvPr id="3" name="Zástupný symbol pro obsah 2"/>
          <p:cNvSpPr>
            <a:spLocks noGrp="1"/>
          </p:cNvSpPr>
          <p:nvPr>
            <p:ph idx="1"/>
          </p:nvPr>
        </p:nvSpPr>
        <p:spPr/>
        <p:txBody>
          <a:bodyPr>
            <a:normAutofit fontScale="62500" lnSpcReduction="20000"/>
          </a:bodyPr>
          <a:lstStyle/>
          <a:p>
            <a:r>
              <a:rPr lang="cs-CZ" dirty="0"/>
              <a:t>Zakladatel zakládá nadaci k trvalé službě společensky nebo hospodářsky užitečnému účelu. </a:t>
            </a:r>
          </a:p>
          <a:p>
            <a:r>
              <a:rPr lang="cs-CZ" dirty="0"/>
              <a:t>Účel nadace může být veřejně prospěšný, spočívá-li v podpoře obecného blaha, i dobročinný, spočívá-li v podpoře určitého okruhu osob určených jednotlivě či jinak.</a:t>
            </a:r>
          </a:p>
          <a:p>
            <a:r>
              <a:rPr lang="cs-CZ" dirty="0"/>
              <a:t>Zakazuje se založit nadaci za účelem podpory politických stran a hnutí nebo jiné účasti na jejich činnosti. Zakazuje se založit nadaci sloužící výlučně výdělečným cílům. Plní-li nadace zakázaný účel, soud ji i bez návrhu zruší a nařídí její likvidaci.</a:t>
            </a:r>
            <a:br>
              <a:rPr lang="cs-CZ" dirty="0"/>
            </a:br>
            <a:endParaRPr lang="cs-CZ" dirty="0"/>
          </a:p>
          <a:p>
            <a:r>
              <a:rPr lang="cs-CZ" dirty="0"/>
              <a:t>Nadace může podnikat, pokud podnikání představuje pouhou vedlejší činnost a výtěžky podnikání slouží jen k podpoře jejího účelu; nadace však podnikat nesmí, pokud to zakladatel v nadační listině vyloučil. Za stejných podmínek může nadace převzít vedení obchodní společnosti.</a:t>
            </a:r>
          </a:p>
          <a:p>
            <a:pPr marL="0" indent="0">
              <a:buNone/>
            </a:pPr>
            <a:endParaRPr lang="cs-CZ" dirty="0"/>
          </a:p>
          <a:p>
            <a:r>
              <a:rPr lang="cs-CZ" dirty="0"/>
              <a:t>Nadace nesmí být neomezeně ručícím společníkem obchodní společnosti</a:t>
            </a:r>
            <a:r>
              <a:rPr lang="cs-CZ" dirty="0" smtClean="0"/>
              <a:t>.</a:t>
            </a:r>
            <a:endParaRPr lang="cs-CZ" dirty="0"/>
          </a:p>
        </p:txBody>
      </p:sp>
    </p:spTree>
    <p:extLst>
      <p:ext uri="{BB962C8B-B14F-4D97-AF65-F5344CB8AC3E}">
        <p14:creationId xmlns:p14="http://schemas.microsoft.com/office/powerpoint/2010/main" val="2481098399"/>
      </p:ext>
    </p:extLst>
  </p:cSld>
  <p:clrMapOvr>
    <a:masterClrMapping/>
  </p:clrMapOvr>
  <p:transition spd="med">
    <p:cover dir="r"/>
    <p:sndAc>
      <p:stSnd>
        <p:snd r:embed="rId2" name="hammer.wav"/>
      </p:stSnd>
    </p:sndAc>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2207568" y="836712"/>
            <a:ext cx="7467600" cy="1116013"/>
          </a:xfrm>
        </p:spPr>
        <p:txBody>
          <a:bodyPr>
            <a:normAutofit fontScale="90000"/>
          </a:bodyPr>
          <a:lstStyle/>
          <a:p>
            <a:pPr eaLnBrk="1" hangingPunct="1">
              <a:defRPr/>
            </a:pPr>
            <a:r>
              <a:rPr lang="cs-CZ" sz="4800" dirty="0"/>
              <a:t>Obecně prospěšný cíl</a:t>
            </a:r>
            <a:r>
              <a:rPr lang="cs-CZ" b="1" dirty="0" smtClean="0">
                <a:solidFill>
                  <a:schemeClr val="tx2"/>
                </a:solidFill>
                <a:effectLst>
                  <a:outerShdw blurRad="38100" dist="38100" dir="2700000" algn="tl">
                    <a:srgbClr val="C0C0C0"/>
                  </a:outerShdw>
                </a:effectLst>
              </a:rPr>
              <a:t/>
            </a:r>
            <a:br>
              <a:rPr lang="cs-CZ" b="1" dirty="0" smtClean="0">
                <a:solidFill>
                  <a:schemeClr val="tx2"/>
                </a:solidFill>
                <a:effectLst>
                  <a:outerShdw blurRad="38100" dist="38100" dir="2700000" algn="tl">
                    <a:srgbClr val="C0C0C0"/>
                  </a:outerShdw>
                </a:effectLst>
              </a:rPr>
            </a:br>
            <a:endParaRPr lang="cs-CZ" sz="2000" b="1" dirty="0">
              <a:effectLst>
                <a:outerShdw blurRad="38100" dist="38100" dir="2700000" algn="tl">
                  <a:srgbClr val="C0C0C0"/>
                </a:outerShdw>
              </a:effectLst>
            </a:endParaRPr>
          </a:p>
        </p:txBody>
      </p:sp>
      <p:sp>
        <p:nvSpPr>
          <p:cNvPr id="47107" name="Rectangle 3"/>
          <p:cNvSpPr>
            <a:spLocks noGrp="1" noChangeArrowheads="1"/>
          </p:cNvSpPr>
          <p:nvPr>
            <p:ph idx="1"/>
          </p:nvPr>
        </p:nvSpPr>
        <p:spPr>
          <a:xfrm>
            <a:off x="2207568" y="2348880"/>
            <a:ext cx="7507287" cy="3886200"/>
          </a:xfrm>
        </p:spPr>
        <p:txBody>
          <a:bodyPr/>
          <a:lstStyle/>
          <a:p>
            <a:pPr eaLnBrk="1" hangingPunct="1">
              <a:defRPr/>
            </a:pPr>
            <a:r>
              <a:rPr lang="cs-CZ" dirty="0" smtClean="0"/>
              <a:t>rozvoj duchovních hodnot</a:t>
            </a:r>
          </a:p>
          <a:p>
            <a:pPr eaLnBrk="1" hangingPunct="1">
              <a:defRPr/>
            </a:pPr>
            <a:r>
              <a:rPr lang="cs-CZ" dirty="0" smtClean="0"/>
              <a:t>ochrana lidských práv nebo jiných humanitárních hodnot</a:t>
            </a:r>
          </a:p>
          <a:p>
            <a:pPr eaLnBrk="1" hangingPunct="1">
              <a:defRPr/>
            </a:pPr>
            <a:r>
              <a:rPr lang="cs-CZ" dirty="0" smtClean="0"/>
              <a:t>ochrana přírodního prostředí, kulturních památek a tradic</a:t>
            </a:r>
          </a:p>
          <a:p>
            <a:pPr eaLnBrk="1" hangingPunct="1">
              <a:defRPr/>
            </a:pPr>
            <a:r>
              <a:rPr lang="cs-CZ" dirty="0" smtClean="0"/>
              <a:t>rozvoj vědy, vzdělávání, tělovýchovy a sportu</a:t>
            </a:r>
          </a:p>
          <a:p>
            <a:pPr eaLnBrk="1" hangingPunct="1">
              <a:defRPr/>
            </a:pPr>
            <a:endParaRPr lang="cs-CZ" b="1" dirty="0">
              <a:effectLst>
                <a:outerShdw blurRad="38100" dist="38100" dir="2700000" algn="tl">
                  <a:srgbClr val="C0C0C0"/>
                </a:outerShdw>
              </a:effectLst>
            </a:endParaRPr>
          </a:p>
          <a:p>
            <a:pPr lvl="1" eaLnBrk="1" hangingPunct="1">
              <a:defRPr/>
            </a:pPr>
            <a:endParaRPr lang="cs-CZ" sz="2400" b="1" dirty="0">
              <a:effectLst>
                <a:outerShdw blurRad="38100" dist="38100" dir="2700000" algn="tl">
                  <a:srgbClr val="C0C0C0"/>
                </a:outerShdw>
              </a:effectLst>
            </a:endParaRPr>
          </a:p>
          <a:p>
            <a:pPr eaLnBrk="1" hangingPunct="1">
              <a:defRPr/>
            </a:pPr>
            <a:endParaRPr lang="cs-CZ" dirty="0" smtClean="0"/>
          </a:p>
        </p:txBody>
      </p:sp>
    </p:spTree>
  </p:cSld>
  <p:clrMapOvr>
    <a:masterClrMapping/>
  </p:clrMapOvr>
  <p:transition spd="med">
    <p:cover dir="r"/>
    <p:sndAc>
      <p:stSnd>
        <p:snd r:embed="rId2" name="hammer.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5" presetClass="entr" presetSubtype="0" fill="hold" grpId="0" nodeType="afterEffect">
                                  <p:stCondLst>
                                    <p:cond delay="0"/>
                                  </p:stCondLst>
                                  <p:iterate type="lt">
                                    <p:tmPct val="10000"/>
                                  </p:iterate>
                                  <p:childTnLst>
                                    <p:set>
                                      <p:cBhvr>
                                        <p:cTn id="6" dur="1" fill="hold">
                                          <p:stCondLst>
                                            <p:cond delay="0"/>
                                          </p:stCondLst>
                                        </p:cTn>
                                        <p:tgtEl>
                                          <p:spTgt spid="47106"/>
                                        </p:tgtEl>
                                        <p:attrNameLst>
                                          <p:attrName>style.visibility</p:attrName>
                                        </p:attrNameLst>
                                      </p:cBhvr>
                                      <p:to>
                                        <p:strVal val="visible"/>
                                      </p:to>
                                    </p:set>
                                    <p:anim calcmode="lin" valueType="num">
                                      <p:cBhvr>
                                        <p:cTn id="7" dur="1000" decel="50000" fill="hold">
                                          <p:stCondLst>
                                            <p:cond delay="0"/>
                                          </p:stCondLst>
                                        </p:cTn>
                                        <p:tgtEl>
                                          <p:spTgt spid="47106"/>
                                        </p:tgtEl>
                                        <p:attrNameLst>
                                          <p:attrName>style.rotation</p:attrName>
                                        </p:attrNameLst>
                                      </p:cBhvr>
                                      <p:tavLst>
                                        <p:tav tm="0">
                                          <p:val>
                                            <p:fltVal val="-90"/>
                                          </p:val>
                                        </p:tav>
                                        <p:tav tm="100000">
                                          <p:val>
                                            <p:fltVal val="0"/>
                                          </p:val>
                                        </p:tav>
                                      </p:tavLst>
                                    </p:anim>
                                    <p:anim calcmode="lin" valueType="num">
                                      <p:cBhvr>
                                        <p:cTn id="8" dur="1000" decel="50000" fill="hold">
                                          <p:stCondLst>
                                            <p:cond delay="0"/>
                                          </p:stCondLst>
                                        </p:cTn>
                                        <p:tgtEl>
                                          <p:spTgt spid="47106"/>
                                        </p:tgtEl>
                                        <p:attrNameLst>
                                          <p:attrName>ppt_w</p:attrName>
                                        </p:attrNameLst>
                                      </p:cBhvr>
                                      <p:tavLst>
                                        <p:tav tm="0">
                                          <p:val>
                                            <p:strVal val="#ppt_w"/>
                                          </p:val>
                                        </p:tav>
                                        <p:tav tm="100000">
                                          <p:val>
                                            <p:strVal val="#ppt_w*.05"/>
                                          </p:val>
                                        </p:tav>
                                      </p:tavLst>
                                    </p:anim>
                                    <p:anim calcmode="lin" valueType="num">
                                      <p:cBhvr>
                                        <p:cTn id="9" dur="1000" accel="50000" fill="hold">
                                          <p:stCondLst>
                                            <p:cond delay="1000"/>
                                          </p:stCondLst>
                                        </p:cTn>
                                        <p:tgtEl>
                                          <p:spTgt spid="47106"/>
                                        </p:tgtEl>
                                        <p:attrNameLst>
                                          <p:attrName>ppt_w</p:attrName>
                                        </p:attrNameLst>
                                      </p:cBhvr>
                                      <p:tavLst>
                                        <p:tav tm="0">
                                          <p:val>
                                            <p:strVal val="#ppt_w*.05"/>
                                          </p:val>
                                        </p:tav>
                                        <p:tav tm="100000">
                                          <p:val>
                                            <p:strVal val="#ppt_w"/>
                                          </p:val>
                                        </p:tav>
                                      </p:tavLst>
                                    </p:anim>
                                    <p:anim calcmode="lin" valueType="num">
                                      <p:cBhvr>
                                        <p:cTn id="10" dur="2000" fill="hold"/>
                                        <p:tgtEl>
                                          <p:spTgt spid="47106"/>
                                        </p:tgtEl>
                                        <p:attrNameLst>
                                          <p:attrName>ppt_h</p:attrName>
                                        </p:attrNameLst>
                                      </p:cBhvr>
                                      <p:tavLst>
                                        <p:tav tm="0">
                                          <p:val>
                                            <p:strVal val="#ppt_h"/>
                                          </p:val>
                                        </p:tav>
                                        <p:tav tm="100000">
                                          <p:val>
                                            <p:strVal val="#ppt_h"/>
                                          </p:val>
                                        </p:tav>
                                      </p:tavLst>
                                    </p:anim>
                                    <p:anim calcmode="lin" valueType="num">
                                      <p:cBhvr>
                                        <p:cTn id="11" dur="1000" decel="50000" fill="hold">
                                          <p:stCondLst>
                                            <p:cond delay="0"/>
                                          </p:stCondLst>
                                        </p:cTn>
                                        <p:tgtEl>
                                          <p:spTgt spid="47106"/>
                                        </p:tgtEl>
                                        <p:attrNameLst>
                                          <p:attrName>ppt_x</p:attrName>
                                        </p:attrNameLst>
                                      </p:cBhvr>
                                      <p:tavLst>
                                        <p:tav tm="0">
                                          <p:val>
                                            <p:strVal val="#ppt_x+.4"/>
                                          </p:val>
                                        </p:tav>
                                        <p:tav tm="100000">
                                          <p:val>
                                            <p:strVal val="#ppt_x"/>
                                          </p:val>
                                        </p:tav>
                                      </p:tavLst>
                                    </p:anim>
                                    <p:anim calcmode="lin" valueType="num">
                                      <p:cBhvr>
                                        <p:cTn id="12" dur="1000" decel="50000" fill="hold">
                                          <p:stCondLst>
                                            <p:cond delay="0"/>
                                          </p:stCondLst>
                                        </p:cTn>
                                        <p:tgtEl>
                                          <p:spTgt spid="47106"/>
                                        </p:tgtEl>
                                        <p:attrNameLst>
                                          <p:attrName>ppt_y</p:attrName>
                                        </p:attrNameLst>
                                      </p:cBhvr>
                                      <p:tavLst>
                                        <p:tav tm="0">
                                          <p:val>
                                            <p:strVal val="#ppt_y-.2"/>
                                          </p:val>
                                        </p:tav>
                                        <p:tav tm="100000">
                                          <p:val>
                                            <p:strVal val="#ppt_y+.1"/>
                                          </p:val>
                                        </p:tav>
                                      </p:tavLst>
                                    </p:anim>
                                    <p:anim calcmode="lin" valueType="num">
                                      <p:cBhvr>
                                        <p:cTn id="13" dur="1000" accel="50000" fill="hold">
                                          <p:stCondLst>
                                            <p:cond delay="1000"/>
                                          </p:stCondLst>
                                        </p:cTn>
                                        <p:tgtEl>
                                          <p:spTgt spid="47106"/>
                                        </p:tgtEl>
                                        <p:attrNameLst>
                                          <p:attrName>ppt_y</p:attrName>
                                        </p:attrNameLst>
                                      </p:cBhvr>
                                      <p:tavLst>
                                        <p:tav tm="0">
                                          <p:val>
                                            <p:strVal val="#ppt_y+.1"/>
                                          </p:val>
                                        </p:tav>
                                        <p:tav tm="100000">
                                          <p:val>
                                            <p:strVal val="#ppt_y"/>
                                          </p:val>
                                        </p:tav>
                                      </p:tavLst>
                                    </p:anim>
                                    <p:animEffect transition="in" filter="fade">
                                      <p:cBhvr>
                                        <p:cTn id="14" dur="2000" decel="50000">
                                          <p:stCondLst>
                                            <p:cond delay="0"/>
                                          </p:stCondLst>
                                        </p:cTn>
                                        <p:tgtEl>
                                          <p:spTgt spid="47106"/>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3" fill="hold" grpId="0" nodeType="clickEffect">
                                  <p:stCondLst>
                                    <p:cond delay="0"/>
                                  </p:stCondLst>
                                  <p:childTnLst>
                                    <p:set>
                                      <p:cBhvr>
                                        <p:cTn id="18" dur="1" fill="hold">
                                          <p:stCondLst>
                                            <p:cond delay="0"/>
                                          </p:stCondLst>
                                        </p:cTn>
                                        <p:tgtEl>
                                          <p:spTgt spid="47107">
                                            <p:txEl>
                                              <p:pRg st="0" end="0"/>
                                            </p:txEl>
                                          </p:spTgt>
                                        </p:tgtEl>
                                        <p:attrNameLst>
                                          <p:attrName>style.visibility</p:attrName>
                                        </p:attrNameLst>
                                      </p:cBhvr>
                                      <p:to>
                                        <p:strVal val="visible"/>
                                      </p:to>
                                    </p:set>
                                    <p:anim calcmode="lin" valueType="num">
                                      <p:cBhvr additive="base">
                                        <p:cTn id="19" dur="2000" fill="hold"/>
                                        <p:tgtEl>
                                          <p:spTgt spid="47107">
                                            <p:txEl>
                                              <p:pRg st="0" end="0"/>
                                            </p:txEl>
                                          </p:spTgt>
                                        </p:tgtEl>
                                        <p:attrNameLst>
                                          <p:attrName>ppt_x</p:attrName>
                                        </p:attrNameLst>
                                      </p:cBhvr>
                                      <p:tavLst>
                                        <p:tav tm="0">
                                          <p:val>
                                            <p:strVal val="1+#ppt_w/2"/>
                                          </p:val>
                                        </p:tav>
                                        <p:tav tm="100000">
                                          <p:val>
                                            <p:strVal val="#ppt_x"/>
                                          </p:val>
                                        </p:tav>
                                      </p:tavLst>
                                    </p:anim>
                                    <p:anim calcmode="lin" valueType="num">
                                      <p:cBhvr additive="base">
                                        <p:cTn id="20" dur="2000" fill="hold"/>
                                        <p:tgtEl>
                                          <p:spTgt spid="47107">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3" fill="hold" grpId="0" nodeType="clickEffect">
                                  <p:stCondLst>
                                    <p:cond delay="0"/>
                                  </p:stCondLst>
                                  <p:childTnLst>
                                    <p:set>
                                      <p:cBhvr>
                                        <p:cTn id="24" dur="1" fill="hold">
                                          <p:stCondLst>
                                            <p:cond delay="0"/>
                                          </p:stCondLst>
                                        </p:cTn>
                                        <p:tgtEl>
                                          <p:spTgt spid="47107">
                                            <p:txEl>
                                              <p:pRg st="1" end="1"/>
                                            </p:txEl>
                                          </p:spTgt>
                                        </p:tgtEl>
                                        <p:attrNameLst>
                                          <p:attrName>style.visibility</p:attrName>
                                        </p:attrNameLst>
                                      </p:cBhvr>
                                      <p:to>
                                        <p:strVal val="visible"/>
                                      </p:to>
                                    </p:set>
                                    <p:anim calcmode="lin" valueType="num">
                                      <p:cBhvr additive="base">
                                        <p:cTn id="25" dur="2000" fill="hold"/>
                                        <p:tgtEl>
                                          <p:spTgt spid="47107">
                                            <p:txEl>
                                              <p:pRg st="1" end="1"/>
                                            </p:txEl>
                                          </p:spTgt>
                                        </p:tgtEl>
                                        <p:attrNameLst>
                                          <p:attrName>ppt_x</p:attrName>
                                        </p:attrNameLst>
                                      </p:cBhvr>
                                      <p:tavLst>
                                        <p:tav tm="0">
                                          <p:val>
                                            <p:strVal val="1+#ppt_w/2"/>
                                          </p:val>
                                        </p:tav>
                                        <p:tav tm="100000">
                                          <p:val>
                                            <p:strVal val="#ppt_x"/>
                                          </p:val>
                                        </p:tav>
                                      </p:tavLst>
                                    </p:anim>
                                    <p:anim calcmode="lin" valueType="num">
                                      <p:cBhvr additive="base">
                                        <p:cTn id="26" dur="2000" fill="hold"/>
                                        <p:tgtEl>
                                          <p:spTgt spid="47107">
                                            <p:txEl>
                                              <p:pRg st="1" end="1"/>
                                            </p:txEl>
                                          </p:spTgt>
                                        </p:tgtEl>
                                        <p:attrNameLst>
                                          <p:attrName>ppt_y</p:attrName>
                                        </p:attrNameLst>
                                      </p:cBhvr>
                                      <p:tavLst>
                                        <p:tav tm="0">
                                          <p:val>
                                            <p:strVal val="0-#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3" fill="hold" grpId="0" nodeType="clickEffect">
                                  <p:stCondLst>
                                    <p:cond delay="0"/>
                                  </p:stCondLst>
                                  <p:childTnLst>
                                    <p:set>
                                      <p:cBhvr>
                                        <p:cTn id="30" dur="1" fill="hold">
                                          <p:stCondLst>
                                            <p:cond delay="0"/>
                                          </p:stCondLst>
                                        </p:cTn>
                                        <p:tgtEl>
                                          <p:spTgt spid="47107">
                                            <p:txEl>
                                              <p:pRg st="2" end="2"/>
                                            </p:txEl>
                                          </p:spTgt>
                                        </p:tgtEl>
                                        <p:attrNameLst>
                                          <p:attrName>style.visibility</p:attrName>
                                        </p:attrNameLst>
                                      </p:cBhvr>
                                      <p:to>
                                        <p:strVal val="visible"/>
                                      </p:to>
                                    </p:set>
                                    <p:anim calcmode="lin" valueType="num">
                                      <p:cBhvr additive="base">
                                        <p:cTn id="31" dur="2000" fill="hold"/>
                                        <p:tgtEl>
                                          <p:spTgt spid="47107">
                                            <p:txEl>
                                              <p:pRg st="2" end="2"/>
                                            </p:txEl>
                                          </p:spTgt>
                                        </p:tgtEl>
                                        <p:attrNameLst>
                                          <p:attrName>ppt_x</p:attrName>
                                        </p:attrNameLst>
                                      </p:cBhvr>
                                      <p:tavLst>
                                        <p:tav tm="0">
                                          <p:val>
                                            <p:strVal val="1+#ppt_w/2"/>
                                          </p:val>
                                        </p:tav>
                                        <p:tav tm="100000">
                                          <p:val>
                                            <p:strVal val="#ppt_x"/>
                                          </p:val>
                                        </p:tav>
                                      </p:tavLst>
                                    </p:anim>
                                    <p:anim calcmode="lin" valueType="num">
                                      <p:cBhvr additive="base">
                                        <p:cTn id="32" dur="2000" fill="hold"/>
                                        <p:tgtEl>
                                          <p:spTgt spid="47107">
                                            <p:txEl>
                                              <p:pRg st="2" end="2"/>
                                            </p:txEl>
                                          </p:spTgt>
                                        </p:tgtEl>
                                        <p:attrNameLst>
                                          <p:attrName>ppt_y</p:attrName>
                                        </p:attrNameLst>
                                      </p:cBhvr>
                                      <p:tavLst>
                                        <p:tav tm="0">
                                          <p:val>
                                            <p:strVal val="0-#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3" fill="hold" grpId="0" nodeType="clickEffect">
                                  <p:stCondLst>
                                    <p:cond delay="0"/>
                                  </p:stCondLst>
                                  <p:childTnLst>
                                    <p:set>
                                      <p:cBhvr>
                                        <p:cTn id="36" dur="1" fill="hold">
                                          <p:stCondLst>
                                            <p:cond delay="0"/>
                                          </p:stCondLst>
                                        </p:cTn>
                                        <p:tgtEl>
                                          <p:spTgt spid="47107">
                                            <p:txEl>
                                              <p:pRg st="3" end="3"/>
                                            </p:txEl>
                                          </p:spTgt>
                                        </p:tgtEl>
                                        <p:attrNameLst>
                                          <p:attrName>style.visibility</p:attrName>
                                        </p:attrNameLst>
                                      </p:cBhvr>
                                      <p:to>
                                        <p:strVal val="visible"/>
                                      </p:to>
                                    </p:set>
                                    <p:anim calcmode="lin" valueType="num">
                                      <p:cBhvr additive="base">
                                        <p:cTn id="37" dur="2000" fill="hold"/>
                                        <p:tgtEl>
                                          <p:spTgt spid="47107">
                                            <p:txEl>
                                              <p:pRg st="3" end="3"/>
                                            </p:txEl>
                                          </p:spTgt>
                                        </p:tgtEl>
                                        <p:attrNameLst>
                                          <p:attrName>ppt_x</p:attrName>
                                        </p:attrNameLst>
                                      </p:cBhvr>
                                      <p:tavLst>
                                        <p:tav tm="0">
                                          <p:val>
                                            <p:strVal val="1+#ppt_w/2"/>
                                          </p:val>
                                        </p:tav>
                                        <p:tav tm="100000">
                                          <p:val>
                                            <p:strVal val="#ppt_x"/>
                                          </p:val>
                                        </p:tav>
                                      </p:tavLst>
                                    </p:anim>
                                    <p:anim calcmode="lin" valueType="num">
                                      <p:cBhvr additive="base">
                                        <p:cTn id="38" dur="2000" fill="hold"/>
                                        <p:tgtEl>
                                          <p:spTgt spid="47107">
                                            <p:txEl>
                                              <p:pRg st="3" end="3"/>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106" grpId="0" autoUpdateAnimBg="0"/>
      <p:bldP spid="47107" grpId="0" build="p" autoUpdateAnimBg="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Založení nadace</a:t>
            </a:r>
            <a:endParaRPr lang="cs-CZ" dirty="0"/>
          </a:p>
        </p:txBody>
      </p:sp>
      <p:sp>
        <p:nvSpPr>
          <p:cNvPr id="3" name="Zástupný symbol pro obsah 2"/>
          <p:cNvSpPr>
            <a:spLocks noGrp="1"/>
          </p:cNvSpPr>
          <p:nvPr>
            <p:ph idx="1"/>
          </p:nvPr>
        </p:nvSpPr>
        <p:spPr/>
        <p:txBody>
          <a:bodyPr>
            <a:normAutofit fontScale="70000" lnSpcReduction="20000"/>
          </a:bodyPr>
          <a:lstStyle/>
          <a:p>
            <a:pPr algn="l"/>
            <a:r>
              <a:rPr lang="cs-CZ" dirty="0"/>
              <a:t>Nadace se zakládá nadační listinou, kterou může být zakládací listina nebo pořízení pro případ smrti</a:t>
            </a:r>
            <a:r>
              <a:rPr lang="cs-CZ" dirty="0" smtClean="0"/>
              <a:t>.</a:t>
            </a:r>
          </a:p>
          <a:p>
            <a:pPr marL="0" indent="0">
              <a:buNone/>
            </a:pPr>
            <a:endParaRPr lang="cs-CZ" dirty="0" smtClean="0"/>
          </a:p>
          <a:p>
            <a:pPr algn="l"/>
            <a:r>
              <a:rPr lang="cs-CZ" dirty="0" smtClean="0"/>
              <a:t>Zakládací </a:t>
            </a:r>
            <a:r>
              <a:rPr lang="cs-CZ" dirty="0"/>
              <a:t>listinu nadace pořizuje jedna osoba nebo více osob</a:t>
            </a:r>
            <a:r>
              <a:rPr lang="cs-CZ" dirty="0" smtClean="0"/>
              <a:t>.</a:t>
            </a:r>
          </a:p>
          <a:p>
            <a:pPr marL="0" indent="0">
              <a:buNone/>
            </a:pPr>
            <a:endParaRPr lang="cs-CZ" dirty="0" smtClean="0"/>
          </a:p>
          <a:p>
            <a:pPr algn="l"/>
            <a:r>
              <a:rPr lang="cs-CZ" dirty="0" smtClean="0"/>
              <a:t>Stojí-li </a:t>
            </a:r>
            <a:r>
              <a:rPr lang="cs-CZ" dirty="0"/>
              <a:t>na straně zakladatele nadace více osob, považují se za zakladatele jediného a v záležitostech nadace musí jednat jednomyslně; odmítá-li některá z těchto osob souhlas bez vážného důvodu udělit, nahradí jej k návrhu kterékoli z ostatních zakládajících osob svým rozhodnutím soud</a:t>
            </a:r>
            <a:r>
              <a:rPr lang="cs-CZ" dirty="0" smtClean="0"/>
              <a:t>.</a:t>
            </a:r>
          </a:p>
          <a:p>
            <a:pPr marL="0" indent="0">
              <a:buNone/>
            </a:pPr>
            <a:endParaRPr lang="cs-CZ" dirty="0" smtClean="0"/>
          </a:p>
          <a:p>
            <a:pPr algn="l"/>
            <a:r>
              <a:rPr lang="cs-CZ" dirty="0" smtClean="0"/>
              <a:t>Nadační </a:t>
            </a:r>
            <a:r>
              <a:rPr lang="cs-CZ" dirty="0"/>
              <a:t>listina vyžaduje formu veřejné listiny.</a:t>
            </a:r>
          </a:p>
        </p:txBody>
      </p:sp>
    </p:spTree>
    <p:extLst>
      <p:ext uri="{BB962C8B-B14F-4D97-AF65-F5344CB8AC3E}">
        <p14:creationId xmlns:p14="http://schemas.microsoft.com/office/powerpoint/2010/main" val="3619261502"/>
      </p:ext>
    </p:extLst>
  </p:cSld>
  <p:clrMapOvr>
    <a:masterClrMapping/>
  </p:clrMapOvr>
  <p:transition spd="med">
    <p:cover dir="r"/>
    <p:sndAc>
      <p:stSnd>
        <p:snd r:embed="rId2" name="hammer.wav"/>
      </p:stSnd>
    </p:sndAc>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axa">
  <a:themeElements>
    <a:clrScheme name="Paralaxa">
      <a:dk1>
        <a:sysClr val="windowText" lastClr="000000"/>
      </a:dk1>
      <a:lt1>
        <a:sysClr val="window" lastClr="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axa">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axa">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ppt/theme/theme2.xml><?xml version="1.0" encoding="utf-8"?>
<a:theme xmlns:a="http://schemas.openxmlformats.org/drawingml/2006/main" name="1_Paralaxa">
  <a:themeElements>
    <a:clrScheme name="Paralaxa">
      <a:dk1>
        <a:sysClr val="windowText" lastClr="000000"/>
      </a:dk1>
      <a:lt1>
        <a:sysClr val="window" lastClr="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axa">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axa">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ppt/theme/theme3.xml><?xml version="1.0" encoding="utf-8"?>
<a:theme xmlns:a="http://schemas.openxmlformats.org/drawingml/2006/main" name="Motiv sady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TM03457496[[fn=Paralaxa]]</Template>
  <TotalTime>1342</TotalTime>
  <Words>1069</Words>
  <Application>Microsoft Office PowerPoint</Application>
  <PresentationFormat>Širokoúhlá obrazovka</PresentationFormat>
  <Paragraphs>136</Paragraphs>
  <Slides>22</Slides>
  <Notes>0</Notes>
  <HiddenSlides>0</HiddenSlides>
  <MMClips>0</MMClips>
  <ScaleCrop>false</ScaleCrop>
  <HeadingPairs>
    <vt:vector size="6" baseType="variant">
      <vt:variant>
        <vt:lpstr>Použitá písma</vt:lpstr>
      </vt:variant>
      <vt:variant>
        <vt:i4>5</vt:i4>
      </vt:variant>
      <vt:variant>
        <vt:lpstr>Motiv</vt:lpstr>
      </vt:variant>
      <vt:variant>
        <vt:i4>2</vt:i4>
      </vt:variant>
      <vt:variant>
        <vt:lpstr>Nadpisy snímků</vt:lpstr>
      </vt:variant>
      <vt:variant>
        <vt:i4>22</vt:i4>
      </vt:variant>
    </vt:vector>
  </HeadingPairs>
  <TitlesOfParts>
    <vt:vector size="29" baseType="lpstr">
      <vt:lpstr>Arial</vt:lpstr>
      <vt:lpstr>Comic Sans MS</vt:lpstr>
      <vt:lpstr>Corbel</vt:lpstr>
      <vt:lpstr>Times New Roman</vt:lpstr>
      <vt:lpstr>Verdana</vt:lpstr>
      <vt:lpstr>Paralaxa</vt:lpstr>
      <vt:lpstr>1_Paralaxa</vt:lpstr>
      <vt:lpstr>5. přednáška  Fundace  Ing. Karin Gajdová, Ph.D.</vt:lpstr>
      <vt:lpstr>Struktura přednášky</vt:lpstr>
      <vt:lpstr>Nadace a nadační fond – změna od 1.1.2014</vt:lpstr>
      <vt:lpstr>Povinnosti původních nadací a nadačních fondů</vt:lpstr>
      <vt:lpstr>Fundace</vt:lpstr>
      <vt:lpstr>Nadace</vt:lpstr>
      <vt:lpstr>Účel nadace</vt:lpstr>
      <vt:lpstr>Obecně prospěšný cíl </vt:lpstr>
      <vt:lpstr>Založení nadace</vt:lpstr>
      <vt:lpstr>Zakládací listina</vt:lpstr>
      <vt:lpstr>Statut nadace</vt:lpstr>
      <vt:lpstr>Změna účelu nadace</vt:lpstr>
      <vt:lpstr>Vklady do nadace</vt:lpstr>
      <vt:lpstr>Majetek nadace a nadační kapitál</vt:lpstr>
      <vt:lpstr>Místo podání návrhu na zápis do nadačního rejstříku </vt:lpstr>
      <vt:lpstr>Obsah podání</vt:lpstr>
      <vt:lpstr>Průběh řízení o zápisu do nadačního rejstříku</vt:lpstr>
      <vt:lpstr>Nadační příspěvek a nadační dar</vt:lpstr>
      <vt:lpstr>Podmínky hospodaření</vt:lpstr>
      <vt:lpstr>Orgány nadace</vt:lpstr>
      <vt:lpstr>Změna právní formy nadace na nadační fond</vt:lpstr>
      <vt:lpstr>Nadační fond</vt:lpstr>
    </vt:vector>
  </TitlesOfParts>
  <Company>OPF SU Karviná</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Bez nadpisu</dc:title>
  <dc:creator>Radim</dc:creator>
  <cp:lastModifiedBy>Karin Gajdová</cp:lastModifiedBy>
  <cp:revision>108</cp:revision>
  <cp:lastPrinted>1601-01-01T00:00:00Z</cp:lastPrinted>
  <dcterms:created xsi:type="dcterms:W3CDTF">2004-10-07T07:31:28Z</dcterms:created>
  <dcterms:modified xsi:type="dcterms:W3CDTF">2018-10-13T11:18:32Z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4</vt:i4>
  </property>
</Properties>
</file>