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5"/>
  </p:notesMasterIdLst>
  <p:sldIdLst>
    <p:sldId id="298" r:id="rId2"/>
    <p:sldId id="286" r:id="rId3"/>
    <p:sldId id="287" r:id="rId4"/>
    <p:sldId id="295" r:id="rId5"/>
    <p:sldId id="296" r:id="rId6"/>
    <p:sldId id="297" r:id="rId7"/>
    <p:sldId id="288" r:id="rId8"/>
    <p:sldId id="289" r:id="rId9"/>
    <p:sldId id="290" r:id="rId10"/>
    <p:sldId id="291" r:id="rId11"/>
    <p:sldId id="292" r:id="rId12"/>
    <p:sldId id="293" r:id="rId13"/>
    <p:sldId id="294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33CC33"/>
    <a:srgbClr val="997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-1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-1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-1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-18"/>
              </a:defRPr>
            </a:lvl1pPr>
          </a:lstStyle>
          <a:p>
            <a:pPr>
              <a:defRPr/>
            </a:pPr>
            <a:fld id="{B8FD3FEF-03B0-4093-9371-5C83C53971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749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2C0A7-E51F-4EBE-AC54-7EB885F0C2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07247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A86DB-8E74-40E3-9F1E-D53D2A4AB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20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A86DB-8E74-40E3-9F1E-D53D2A4AB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02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A86DB-8E74-40E3-9F1E-D53D2A4AB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5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A86DB-8E74-40E3-9F1E-D53D2A4AB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16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A86DB-8E74-40E3-9F1E-D53D2A4AB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37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A86DB-8E74-40E3-9F1E-D53D2A4AB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88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FCE3F-AF54-43D2-A5D6-B8B249F492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1500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015590-A6F8-4A44-9E28-9636E0229B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5183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>
              <a:defRPr/>
            </a:pPr>
            <a:fld id="{556A86DB-8E74-40E3-9F1E-D53D2A4AB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5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0BD16-CA45-4F41-9C67-4D80AF66A5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9469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67FA83-F8ED-4D99-85DE-3012C38EAC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25469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F27E7-C6D8-4116-AD97-EEA35F9964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0546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A86DB-8E74-40E3-9F1E-D53D2A4AB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23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88D08-1C97-41B4-8AD8-BF627C85D1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4708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189454-BE57-4586-86BA-0E44EFF969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7936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D8963-53F8-4B46-8A83-805C7CAEEF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6586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56A86DB-8E74-40E3-9F1E-D53D2A4AB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2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rkev.cz/skolstvi/skoly/kategori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/>
          </a:bodyPr>
          <a:lstStyle/>
          <a:p>
            <a:r>
              <a:rPr lang="cs-CZ" b="1" dirty="0"/>
              <a:t>6</a:t>
            </a:r>
            <a:r>
              <a:rPr lang="cs-CZ" b="1" dirty="0" smtClean="0"/>
              <a:t>. </a:t>
            </a:r>
            <a:r>
              <a:rPr lang="cs-CZ" b="1" dirty="0" smtClean="0"/>
              <a:t>přednáška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3600" b="1" dirty="0" smtClean="0"/>
              <a:t>Církve a náboženské společnosti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Ing. Karin Gajdová,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3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Evidované 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spcBef>
                <a:spcPts val="0"/>
              </a:spcBef>
              <a:buFontTx/>
              <a:buAutoNum type="arabicPeriod"/>
            </a:pPr>
            <a:r>
              <a:rPr lang="cs-CZ" sz="2200" dirty="0"/>
              <a:t>orgány registrovaných CNS (řeholné a jiné instituce) založené za účelem vyznávání náboženské víry</a:t>
            </a:r>
          </a:p>
          <a:p>
            <a:pPr marL="609600" indent="-609600">
              <a:spcBef>
                <a:spcPts val="0"/>
              </a:spcBef>
              <a:buFontTx/>
              <a:buAutoNum type="arabicPeriod"/>
            </a:pPr>
            <a:r>
              <a:rPr lang="cs-CZ" sz="2200" dirty="0"/>
              <a:t>účelová zařízení registrovaných CNS pro poskytování charitativních služeb (poskytují obecně prospěšné služby za předem stanovených a pro všechny uživatele stejných podmínek</a:t>
            </a:r>
            <a:r>
              <a:rPr lang="cs-CZ" sz="22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  <a:p>
            <a:pPr marL="609600" indent="-609600">
              <a:spcBef>
                <a:spcPts val="0"/>
              </a:spcBef>
            </a:pPr>
            <a:r>
              <a:rPr lang="cs-CZ" sz="2200" dirty="0"/>
              <a:t>jsou zakládány za různým účelem</a:t>
            </a:r>
          </a:p>
          <a:p>
            <a:pPr marL="990600" lvl="1" indent="-533400">
              <a:spcBef>
                <a:spcPts val="0"/>
              </a:spcBef>
            </a:pPr>
            <a:r>
              <a:rPr lang="cs-CZ" dirty="0"/>
              <a:t>farnosti, obce, sbory, misijní skupiny</a:t>
            </a:r>
          </a:p>
          <a:p>
            <a:pPr marL="990600" lvl="1" indent="-533400">
              <a:spcBef>
                <a:spcPts val="0"/>
              </a:spcBef>
            </a:pPr>
            <a:r>
              <a:rPr lang="cs-CZ" dirty="0"/>
              <a:t>vyšší organizační složky</a:t>
            </a:r>
          </a:p>
          <a:p>
            <a:pPr marL="990600" lvl="1" indent="-533400">
              <a:spcBef>
                <a:spcPts val="0"/>
              </a:spcBef>
            </a:pPr>
            <a:r>
              <a:rPr lang="cs-CZ" dirty="0"/>
              <a:t>charity a diakonie</a:t>
            </a:r>
          </a:p>
          <a:p>
            <a:pPr marL="990600" lvl="1" indent="-533400">
              <a:spcBef>
                <a:spcPts val="0"/>
              </a:spcBef>
            </a:pPr>
            <a:r>
              <a:rPr lang="cs-CZ" dirty="0"/>
              <a:t>řeholní řády</a:t>
            </a:r>
          </a:p>
          <a:p>
            <a:pPr marL="990600" lvl="1" indent="-533400">
              <a:spcBef>
                <a:spcPts val="0"/>
              </a:spcBef>
            </a:pPr>
            <a:r>
              <a:rPr lang="cs-CZ" dirty="0"/>
              <a:t>jiné (vzdělávací instituty, centra pro mládež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06982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Církevní školství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vzdělávání se věnují </a:t>
            </a:r>
            <a:r>
              <a:rPr lang="cs-CZ" dirty="0" smtClean="0"/>
              <a:t>církve </a:t>
            </a:r>
            <a:r>
              <a:rPr lang="cs-CZ" dirty="0"/>
              <a:t>a náboženské společnosti již tradičně</a:t>
            </a:r>
          </a:p>
          <a:p>
            <a:pPr>
              <a:spcBef>
                <a:spcPts val="0"/>
              </a:spcBef>
            </a:pPr>
            <a:r>
              <a:rPr lang="cs-CZ" dirty="0"/>
              <a:t>na celkovém počtu škol se podílejí necelým 1%</a:t>
            </a:r>
          </a:p>
          <a:p>
            <a:pPr>
              <a:spcBef>
                <a:spcPts val="0"/>
              </a:spcBef>
            </a:pPr>
            <a:r>
              <a:rPr lang="cs-CZ" dirty="0"/>
              <a:t>tento podíl je vyšší u středních škol</a:t>
            </a:r>
          </a:p>
          <a:p>
            <a:pPr>
              <a:spcBef>
                <a:spcPts val="0"/>
              </a:spcBef>
            </a:pPr>
            <a:r>
              <a:rPr lang="cs-CZ" dirty="0"/>
              <a:t>právní subjektivita církevních škol až od roku </a:t>
            </a:r>
            <a:r>
              <a:rPr lang="cs-CZ" dirty="0" smtClean="0"/>
              <a:t>2003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 smtClean="0"/>
              <a:t>Katalog církevních škol – dělení </a:t>
            </a:r>
            <a:r>
              <a:rPr lang="cs-CZ" dirty="0"/>
              <a:t>dle kategorií (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www.cirkev.cz/</a:t>
            </a:r>
            <a:r>
              <a:rPr lang="cs-CZ" dirty="0" err="1" smtClean="0">
                <a:hlinkClick r:id="rId3"/>
              </a:rPr>
              <a:t>skolstvi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skoly</a:t>
            </a:r>
            <a:r>
              <a:rPr lang="cs-CZ" dirty="0" smtClean="0">
                <a:hlinkClick r:id="rId3"/>
              </a:rPr>
              <a:t>/kategorie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23668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církevních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/>
              <a:t>3 hlavní zdroje financování</a:t>
            </a:r>
          </a:p>
          <a:p>
            <a:r>
              <a:rPr lang="cs-CZ" dirty="0"/>
              <a:t>státní příspěvek (platy a pojistné duchovních, platy a pojistné církevní administrativy, prostředky na provoz ústředí církví, údržba církevního majetku)</a:t>
            </a:r>
          </a:p>
          <a:p>
            <a:r>
              <a:rPr lang="cs-CZ" dirty="0"/>
              <a:t>dotace </a:t>
            </a:r>
          </a:p>
          <a:p>
            <a:r>
              <a:rPr lang="cs-CZ" dirty="0"/>
              <a:t>vlastní příjmy (sbírky, dary, </a:t>
            </a:r>
            <a:r>
              <a:rPr lang="cs-CZ" dirty="0" smtClean="0"/>
              <a:t>výnosy z </a:t>
            </a:r>
            <a:r>
              <a:rPr lang="cs-CZ" dirty="0"/>
              <a:t>majetku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89812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2 kategorie zaměstnanců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duchovní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ostatní zaměstnanci (profese mimo výkon náboženství)</a:t>
            </a:r>
          </a:p>
          <a:p>
            <a:pPr>
              <a:lnSpc>
                <a:spcPct val="90000"/>
              </a:lnSpc>
            </a:pPr>
            <a:r>
              <a:rPr lang="cs-CZ" dirty="0"/>
              <a:t>dobrovolníci </a:t>
            </a: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sz="3200" dirty="0"/>
              <a:t>služba v aktivitách nesouvisejících s hlavním posláním církve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6929278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Církve a náboženské </a:t>
            </a:r>
            <a:r>
              <a:rPr lang="cs-CZ" dirty="0" smtClean="0"/>
              <a:t>společnosti</a:t>
            </a:r>
          </a:p>
          <a:p>
            <a:r>
              <a:rPr lang="cs-CZ" dirty="0" smtClean="0"/>
              <a:t>Postavení</a:t>
            </a:r>
          </a:p>
          <a:p>
            <a:r>
              <a:rPr lang="cs-CZ" dirty="0" smtClean="0"/>
              <a:t>Vznik</a:t>
            </a:r>
          </a:p>
          <a:p>
            <a:r>
              <a:rPr lang="cs-CZ" dirty="0" smtClean="0"/>
              <a:t>Evidované právnické osoby</a:t>
            </a:r>
          </a:p>
          <a:p>
            <a:r>
              <a:rPr lang="cs-CZ" dirty="0" smtClean="0"/>
              <a:t>Církevní školství</a:t>
            </a:r>
          </a:p>
          <a:p>
            <a:r>
              <a:rPr lang="cs-CZ" dirty="0" smtClean="0"/>
              <a:t>Financování</a:t>
            </a:r>
          </a:p>
          <a:p>
            <a:r>
              <a:rPr lang="cs-CZ" dirty="0" smtClean="0"/>
              <a:t>Lidské zdroje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64325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Církve a náboženské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Listina základních lidských práv a svobod deklaruje nezávislost státu na </a:t>
            </a:r>
            <a:r>
              <a:rPr lang="cs-CZ" dirty="0" smtClean="0"/>
              <a:t>náboženství a </a:t>
            </a:r>
            <a:r>
              <a:rPr lang="cs-CZ" dirty="0"/>
              <a:t>nezávislost náboženství na státu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zákon č. 3/2002 Sb., o svobodě náboženského vyznání a postavení církví a náboženských </a:t>
            </a:r>
            <a:r>
              <a:rPr lang="cs-CZ" dirty="0" smtClean="0"/>
              <a:t>společností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 smtClean="0"/>
              <a:t>Církev a náboženská společnost </a:t>
            </a:r>
            <a:r>
              <a:rPr lang="cs-CZ" dirty="0" smtClean="0"/>
              <a:t>= 	dobrovolné </a:t>
            </a:r>
            <a:r>
              <a:rPr lang="cs-CZ" dirty="0"/>
              <a:t>společenství osob s vlastní strukturou, orgány, vnitřními předpisy, náboženskými obřady a projevy víry, založené za účelem vyznávání určité náboženské víry, ať veřejně nebo soukromě, a zejména s tím spojeného shromažďování, bohoslužby, vyučování a duchovní </a:t>
            </a:r>
            <a:r>
              <a:rPr lang="cs-CZ" dirty="0" smtClean="0"/>
              <a:t>služby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 smtClean="0"/>
              <a:t>Osoba hlásící se k církvi a náboženské společnosti </a:t>
            </a:r>
            <a:r>
              <a:rPr lang="cs-CZ" dirty="0" smtClean="0"/>
              <a:t>= osoba, která podle svého přesvědčení a vnitřních předpisů církve a náboženské společnosti k ní přináleží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61833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Náboženská společnost </a:t>
            </a:r>
            <a:r>
              <a:rPr lang="cs-CZ" dirty="0" smtClean="0"/>
              <a:t>= organizované </a:t>
            </a:r>
            <a:r>
              <a:rPr lang="cs-CZ" dirty="0"/>
              <a:t>společenství, jehož účelem má být umožňovat nebo usnadňovat náboženský život osob hlásících se k určitému náboženství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Církev</a:t>
            </a:r>
            <a:r>
              <a:rPr lang="cs-CZ" dirty="0" smtClean="0"/>
              <a:t> = Křesťanská náboženská společnost.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12063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5480" y="224644"/>
            <a:ext cx="10018713" cy="1752599"/>
          </a:xfrm>
        </p:spPr>
        <p:txBody>
          <a:bodyPr>
            <a:normAutofit/>
          </a:bodyPr>
          <a:lstStyle/>
          <a:p>
            <a:r>
              <a:rPr lang="cs-CZ" dirty="0" smtClean="0"/>
              <a:t>Postavení </a:t>
            </a:r>
            <a:r>
              <a:rPr lang="cs-CZ" dirty="0" smtClean="0"/>
              <a:t>církve </a:t>
            </a:r>
            <a:r>
              <a:rPr lang="cs-CZ" dirty="0" smtClean="0"/>
              <a:t>a náboženských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5520" y="1600200"/>
            <a:ext cx="843528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Církev a náboženská společnost vzniká dobrovolným sdružováním fyzických osob a svébytně rozhoduje o věcech spojených s vyznáváním víry, o organizaci náboženského společenství a o vytváření k tomu určených institucí.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Stát, kraje a obce nemohou provádět náboženskou nebo protináboženskou činnost.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Církve a náboženské společnosti spravují své záležitosti, zejména ustanovují a ruší své orgány, ustanovují a odvolávají své duchovní a zřizují a ruší církevní a jiné instituce podle svých předpisů nezávisle na státních orgánech.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Církev a náboženská společnost nesmí používat název, který by ji mohl podle názvu činit zaměnitelnou s registrovanou církví a náboženskou společností nebo jinou právnickou osobou.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3472" y="0"/>
            <a:ext cx="10018713" cy="1752599"/>
          </a:xfrm>
        </p:spPr>
        <p:txBody>
          <a:bodyPr>
            <a:normAutofit/>
          </a:bodyPr>
          <a:lstStyle/>
          <a:p>
            <a:r>
              <a:rPr lang="cs-CZ" dirty="0" smtClean="0"/>
              <a:t>Podmínky vzniku a působení </a:t>
            </a:r>
            <a:r>
              <a:rPr lang="cs-CZ" dirty="0" smtClean="0"/>
              <a:t>církve </a:t>
            </a:r>
            <a:r>
              <a:rPr lang="cs-CZ" dirty="0" smtClean="0"/>
              <a:t>a náboženských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600200"/>
            <a:ext cx="8686800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Vznikat a vyvíjet činnost nemůže církev a náboženská společnost, jejíž činnost je v rozporu s právními předpisy a jejíž učení nebo činnost ohrožuje práva, svobody a rovnoprávnost osob a jejich sdružení včetně jiných církví a náboženských společností, ohrožuje demokratické základy státu, jeho suverenitu, nezávislost a územní celistvost, a: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Je v rozporu s ochranou veřejné mravnosti</a:t>
            </a:r>
          </a:p>
          <a:p>
            <a:pPr lvl="1"/>
            <a:r>
              <a:rPr lang="cs-CZ" dirty="0" smtClean="0"/>
              <a:t>Popírá nebo omezuje osobní, politická nebo jiná práva fyzických osob pro jejich národnost, pohlaví, rasu…</a:t>
            </a:r>
          </a:p>
          <a:p>
            <a:pPr lvl="1"/>
            <a:r>
              <a:rPr lang="cs-CZ" dirty="0" smtClean="0"/>
              <a:t>Omezuje osobní svobodu osob zejména tím, že využívá psychický a fyzický nátlak k vytvoření závislosti</a:t>
            </a:r>
          </a:p>
          <a:p>
            <a:pPr lvl="1"/>
            <a:r>
              <a:rPr lang="cs-CZ" dirty="0" smtClean="0"/>
              <a:t>Je utajovaná vcelku nebo v některých částech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právnickými osobami se stávají po registraci na Ministerstvu kultury ČR na základě návrhu na registraci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návrh na registraci podává na MK „přípravní výbor“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návrh na registraci obsahuje mimo </a:t>
            </a:r>
            <a:r>
              <a:rPr lang="cs-CZ" dirty="0" smtClean="0"/>
              <a:t>jiného: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základní </a:t>
            </a:r>
            <a:r>
              <a:rPr lang="cs-CZ" dirty="0"/>
              <a:t>charakteristiku </a:t>
            </a:r>
            <a:r>
              <a:rPr lang="cs-CZ" dirty="0" smtClean="0"/>
              <a:t>církve </a:t>
            </a:r>
            <a:r>
              <a:rPr lang="cs-CZ" dirty="0"/>
              <a:t>a náboženské společnosti, jejího poslání </a:t>
            </a:r>
            <a:r>
              <a:rPr lang="cs-CZ" dirty="0" smtClean="0"/>
              <a:t>a </a:t>
            </a:r>
            <a:r>
              <a:rPr lang="cs-CZ" dirty="0"/>
              <a:t>učení, </a:t>
            </a:r>
            <a:endParaRPr lang="cs-CZ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300 </a:t>
            </a:r>
            <a:r>
              <a:rPr lang="cs-CZ" dirty="0"/>
              <a:t>podpisů zletilých občanů ČR nebo cizinců s trvalým pobytem, </a:t>
            </a:r>
            <a:endParaRPr lang="cs-CZ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základní </a:t>
            </a:r>
            <a:r>
              <a:rPr lang="cs-CZ" dirty="0"/>
              <a:t>dokument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církve mohou vytvářet svazy </a:t>
            </a:r>
            <a:r>
              <a:rPr lang="cs-CZ" dirty="0" smtClean="0"/>
              <a:t>CNS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52403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zvláštních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cs-CZ" sz="2800" dirty="0"/>
              <a:t>CNS můžou získat oprávnění k výkonu zvláštních práv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souvisí se specifickým posláním </a:t>
            </a:r>
            <a:r>
              <a:rPr lang="cs-CZ" sz="2800" dirty="0"/>
              <a:t>CNS v </a:t>
            </a:r>
            <a:r>
              <a:rPr lang="cs-CZ" sz="2800" dirty="0"/>
              <a:t>různých oblastech lidského života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jejich udělení závisí na důležitosti práv pro danou CNS a na splnění zákonných podmínek: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být registrována 10 let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zveřejňovat každoročně 10 let výroční zprávy  o činnosti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plnit řádně závazky vůči státu a třetím </a:t>
            </a:r>
            <a:r>
              <a:rPr lang="cs-CZ" sz="2400" dirty="0"/>
              <a:t>osobám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6792084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být financována podle zvláštního právního předpisu o finančním zabezpečení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konat obřady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vykonávat duchovenské služby </a:t>
            </a:r>
            <a:r>
              <a:rPr lang="cs-CZ" dirty="0" smtClean="0"/>
              <a:t>například v </a:t>
            </a:r>
            <a:r>
              <a:rPr lang="cs-CZ" dirty="0"/>
              <a:t>místech vazby, v ozbrojených silách ČR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vyučovat náboženství na státních školách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zřizovat církevní školy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zachovávat mlčenlivost v </a:t>
            </a:r>
            <a:r>
              <a:rPr lang="cs-CZ" dirty="0" smtClean="0"/>
              <a:t>souvislosti s </a:t>
            </a:r>
            <a:r>
              <a:rPr lang="cs-CZ" dirty="0"/>
              <a:t>výkonem zpovědního </a:t>
            </a:r>
            <a:r>
              <a:rPr lang="cs-CZ" dirty="0" smtClean="0"/>
              <a:t>tajemství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94933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1227</TotalTime>
  <Words>659</Words>
  <Application>Microsoft Office PowerPoint</Application>
  <PresentationFormat>Širokoúhlá obrazovka</PresentationFormat>
  <Paragraphs>86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Comic Sans MS</vt:lpstr>
      <vt:lpstr>Corbel</vt:lpstr>
      <vt:lpstr>Times New Roman</vt:lpstr>
      <vt:lpstr>Paralaxa</vt:lpstr>
      <vt:lpstr>6. přednáška  Církve a náboženské společnosti  Ing. Karin Gajdová, Ph.D.</vt:lpstr>
      <vt:lpstr>Struktura přednášky</vt:lpstr>
      <vt:lpstr>Církve a náboženské společnosti</vt:lpstr>
      <vt:lpstr>Prezentace aplikace PowerPoint</vt:lpstr>
      <vt:lpstr>Postavení církve a náboženských společností</vt:lpstr>
      <vt:lpstr>Podmínky vzniku a působení církve a náboženských společností</vt:lpstr>
      <vt:lpstr>Registrace</vt:lpstr>
      <vt:lpstr>Výkon zvláštních práv</vt:lpstr>
      <vt:lpstr>Zvláštní práva</vt:lpstr>
      <vt:lpstr>Evidované právnické osoby</vt:lpstr>
      <vt:lpstr>Církevní školství</vt:lpstr>
      <vt:lpstr>Financování církevních organizací</vt:lpstr>
      <vt:lpstr>Lidské zdroje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Radim</dc:creator>
  <cp:lastModifiedBy>Karin Gajdová</cp:lastModifiedBy>
  <cp:revision>104</cp:revision>
  <cp:lastPrinted>1601-01-01T00:00:00Z</cp:lastPrinted>
  <dcterms:created xsi:type="dcterms:W3CDTF">2004-10-07T07:31:28Z</dcterms:created>
  <dcterms:modified xsi:type="dcterms:W3CDTF">2018-10-13T11:37:06Z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