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87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3E15A18-D546-41D1-8398-7A430BF091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66E6C-A7B4-44E2-B27B-E198DB1662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8384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63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13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4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88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54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B1D3C-E085-4524-B939-6D4224F144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7494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9E10-5D5A-4AFC-9CAC-7634AAE5CB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4703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48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E49B-C971-4240-9029-27949AFB9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756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A8BB-7913-4911-8379-10904925C4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6746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EE19-C190-4FCB-9CC1-1FFCA9EBE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590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7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BCFF-4114-4B01-95FB-A36BF891F1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2175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1CFFF-176C-4298-8FEE-6B78C60063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2021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93EC-0384-44E5-BEEE-B2E1773A5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386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683D05-D4BC-4F76-B6CB-FE0EABD83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soubor/zakon-o-dobrovolnicke-sluzbe-platne-zneni-rtf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7</a:t>
            </a:r>
            <a:r>
              <a:rPr lang="cs-CZ" b="1" dirty="0" smtClean="0"/>
              <a:t>. přednáška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Dobrovolnictví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0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692696"/>
            <a:ext cx="7702550" cy="915988"/>
          </a:xfrm>
        </p:spPr>
        <p:txBody>
          <a:bodyPr>
            <a:normAutofit fontScale="90000"/>
          </a:bodyPr>
          <a:lstStyle/>
          <a:p>
            <a:r>
              <a:rPr lang="cs-CZ" sz="5800" dirty="0"/>
              <a:t>Struktura přednášky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2636912"/>
            <a:ext cx="9037004" cy="342037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Dobrovolnická služba</a:t>
            </a:r>
          </a:p>
          <a:p>
            <a:r>
              <a:rPr lang="cs-CZ" sz="2800" dirty="0" smtClean="0"/>
              <a:t>Oblasti pro výkon</a:t>
            </a:r>
          </a:p>
          <a:p>
            <a:r>
              <a:rPr lang="cs-CZ" sz="2800" dirty="0" smtClean="0"/>
              <a:t>Akreditace</a:t>
            </a:r>
          </a:p>
          <a:p>
            <a:r>
              <a:rPr lang="cs-CZ" sz="2800" dirty="0" smtClean="0"/>
              <a:t>Zákon o dobrovolnické službě – </a:t>
            </a:r>
            <a:r>
              <a:rPr lang="cs-CZ" sz="2800" smtClean="0"/>
              <a:t>základní body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4400" dirty="0"/>
          </a:p>
          <a:p>
            <a:pPr marL="0" indent="0">
              <a:buNone/>
            </a:pPr>
            <a:endParaRPr lang="cs-CZ" sz="4400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Dobrovolnická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zákon č. 198/2002 Sb., o dobrovolnické službě s účinností od </a:t>
            </a:r>
            <a:r>
              <a:rPr lang="cs-CZ" sz="2800" dirty="0" smtClean="0"/>
              <a:t>1.1.2003 a zákon č. 86/2014 Sb. Kterým se novelizuje zákon č. 198/2002 Sb.</a:t>
            </a:r>
            <a:endParaRPr lang="cs-CZ" sz="2800" dirty="0"/>
          </a:p>
          <a:p>
            <a:r>
              <a:rPr lang="cs-CZ" sz="2800" dirty="0"/>
              <a:t>dobrovolná práce je charakteristická pro NNO</a:t>
            </a:r>
          </a:p>
          <a:p>
            <a:r>
              <a:rPr lang="cs-CZ" sz="2800" dirty="0"/>
              <a:t>stojí na 3 pilířích</a:t>
            </a:r>
          </a:p>
          <a:p>
            <a:pPr lvl="1"/>
            <a:r>
              <a:rPr lang="cs-CZ" dirty="0"/>
              <a:t>vysílající organizace</a:t>
            </a:r>
          </a:p>
          <a:p>
            <a:pPr lvl="1"/>
            <a:r>
              <a:rPr lang="cs-CZ" dirty="0"/>
              <a:t>dobrovolník</a:t>
            </a:r>
          </a:p>
          <a:p>
            <a:pPr lvl="1"/>
            <a:r>
              <a:rPr lang="cs-CZ" dirty="0"/>
              <a:t>přijímající </a:t>
            </a:r>
            <a:r>
              <a:rPr lang="cs-CZ" dirty="0" smtClean="0"/>
              <a:t>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1831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Oblasti pro výkon dobrovolnické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Pomoc: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nezaměstnaným a sociálně slabým, zdravotně postiženým, seniorům, příslušníkům národnostních menšin, imigrantům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osobám drogově závislým, po výkonu trestu odnětí svobody, trpícím domácím násilím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při péči o děti, mládež a rodiny, ochraně životního prostředí, péči o kulturní dědictví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při přírodních, humanitárních a ekologických </a:t>
            </a:r>
            <a:r>
              <a:rPr lang="cs-CZ" dirty="0" smtClean="0"/>
              <a:t>katastrofách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06831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Akreditace dobrovolnické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uděluje ji </a:t>
            </a:r>
            <a:r>
              <a:rPr lang="cs-CZ" dirty="0" smtClean="0"/>
              <a:t>Ministerstvo </a:t>
            </a:r>
            <a:r>
              <a:rPr lang="cs-CZ" dirty="0"/>
              <a:t>vnitra ČR na základě doporučení akreditační komise</a:t>
            </a:r>
          </a:p>
          <a:p>
            <a:pPr>
              <a:spcBef>
                <a:spcPts val="0"/>
              </a:spcBef>
            </a:pPr>
            <a:r>
              <a:rPr lang="cs-CZ" dirty="0"/>
              <a:t>může o ní požádat občanské </a:t>
            </a:r>
            <a:r>
              <a:rPr lang="cs-CZ" dirty="0" smtClean="0"/>
              <a:t>sdružení </a:t>
            </a:r>
            <a:r>
              <a:rPr lang="cs-CZ" smtClean="0"/>
              <a:t>(spolek), </a:t>
            </a:r>
            <a:r>
              <a:rPr lang="cs-CZ" dirty="0"/>
              <a:t>obecně prospěšná společnost, církev   a náboženská společnost, církevní právnická osoba</a:t>
            </a:r>
          </a:p>
          <a:p>
            <a:pPr>
              <a:spcBef>
                <a:spcPts val="0"/>
              </a:spcBef>
            </a:pPr>
            <a:r>
              <a:rPr lang="cs-CZ" dirty="0"/>
              <a:t>akreditovaná organizace má nárok na </a:t>
            </a:r>
            <a:r>
              <a:rPr lang="cs-CZ" dirty="0" smtClean="0"/>
              <a:t>dotaci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56065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asignace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= </a:t>
            </a:r>
            <a:r>
              <a:rPr lang="cs-CZ" dirty="0"/>
              <a:t>možnost daňového poplatníka rozhodnout o směrování části své daňové povinnosti (tj. určitého podílu daně) jinému příjemci než státu, přičemž okruh těchto jiných příjemců stát </a:t>
            </a:r>
            <a:r>
              <a:rPr lang="cs-CZ" dirty="0" smtClean="0"/>
              <a:t>vymezuje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10803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 daňových asignací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/>
              <a:t>v praxi existující</a:t>
            </a:r>
          </a:p>
          <a:p>
            <a:pPr lvl="1">
              <a:spcBef>
                <a:spcPts val="0"/>
              </a:spcBef>
            </a:pPr>
            <a:r>
              <a:rPr lang="cs-CZ" dirty="0"/>
              <a:t>financování církví (Itálie, Španělsko, Maďarsko)</a:t>
            </a:r>
          </a:p>
          <a:p>
            <a:pPr lvl="1">
              <a:spcBef>
                <a:spcPts val="0"/>
              </a:spcBef>
            </a:pPr>
            <a:r>
              <a:rPr lang="cs-CZ" dirty="0"/>
              <a:t>financování NNO (Maďarsko, Slovensko)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občanské uvědomění (možnost, ne nutnost)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úleva na dani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decentralizace zdrojů</a:t>
            </a:r>
          </a:p>
        </p:txBody>
      </p:sp>
    </p:spTree>
    <p:extLst>
      <p:ext uri="{BB962C8B-B14F-4D97-AF65-F5344CB8AC3E}">
        <p14:creationId xmlns:p14="http://schemas.microsoft.com/office/powerpoint/2010/main" val="243079173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Negativa daňových asignací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cs-CZ" sz="2800" dirty="0"/>
              <a:t>vyplývající z daňové teorie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popření principu daní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narušení horizontální spravedlnosti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2600" dirty="0"/>
          </a:p>
          <a:p>
            <a:pPr>
              <a:spcBef>
                <a:spcPts val="0"/>
              </a:spcBef>
            </a:pPr>
            <a:r>
              <a:rPr lang="cs-CZ" sz="2800" dirty="0"/>
              <a:t>další předpokládané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administrativní náročnost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neefektivní alokace získaných prostředků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komplikovaný a zamlžující daňový systém</a:t>
            </a:r>
          </a:p>
          <a:p>
            <a:pPr lvl="1">
              <a:spcBef>
                <a:spcPts val="0"/>
              </a:spcBef>
            </a:pPr>
            <a:r>
              <a:rPr lang="cs-CZ" sz="2600" dirty="0"/>
              <a:t>minimální výnosy - trend snižování přímých daní </a:t>
            </a:r>
          </a:p>
        </p:txBody>
      </p:sp>
    </p:spTree>
    <p:extLst>
      <p:ext uri="{BB962C8B-B14F-4D97-AF65-F5344CB8AC3E}">
        <p14:creationId xmlns:p14="http://schemas.microsoft.com/office/powerpoint/2010/main" val="376552125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dobrovolnické službě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www.mvcr.cz/soubor/zakon-o-dobrovolnicke-sluzbe-platne-zneni-rtf.aspx</a:t>
            </a:r>
            <a:r>
              <a:rPr lang="cs-CZ" dirty="0" smtClean="0"/>
              <a:t> - kdo může být dobrovolníkem, vysílající organizace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08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1330</TotalTime>
  <Words>283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Comic Sans MS</vt:lpstr>
      <vt:lpstr>Corbel</vt:lpstr>
      <vt:lpstr>Times New Roman</vt:lpstr>
      <vt:lpstr>Paralaxa</vt:lpstr>
      <vt:lpstr>7. přednáška  Dobrovolnictví  Ing. Karin Gajdová, Ph.D.</vt:lpstr>
      <vt:lpstr>Struktura přednášky</vt:lpstr>
      <vt:lpstr>Dobrovolnická služba</vt:lpstr>
      <vt:lpstr>Oblasti pro výkon dobrovolnické služby</vt:lpstr>
      <vt:lpstr>Akreditace dobrovolnické služby</vt:lpstr>
      <vt:lpstr>Daňové asignace</vt:lpstr>
      <vt:lpstr>Pozitiva daňových asignací</vt:lpstr>
      <vt:lpstr>Negativa daňových asignací</vt:lpstr>
      <vt:lpstr>Zákon o dobrovolnické službě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NNO</dc:title>
  <dc:creator>Radim</dc:creator>
  <cp:lastModifiedBy>Karin Gajdová</cp:lastModifiedBy>
  <cp:revision>75</cp:revision>
  <cp:lastPrinted>1601-01-01T00:00:00Z</cp:lastPrinted>
  <dcterms:created xsi:type="dcterms:W3CDTF">2004-10-26T05:36:54Z</dcterms:created>
  <dcterms:modified xsi:type="dcterms:W3CDTF">2018-10-13T11:51:50Z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