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33"/>
  </p:notesMasterIdLst>
  <p:sldIdLst>
    <p:sldId id="287" r:id="rId2"/>
    <p:sldId id="280" r:id="rId3"/>
    <p:sldId id="256" r:id="rId4"/>
    <p:sldId id="257" r:id="rId5"/>
    <p:sldId id="258" r:id="rId6"/>
    <p:sldId id="276" r:id="rId7"/>
    <p:sldId id="277" r:id="rId8"/>
    <p:sldId id="278" r:id="rId9"/>
    <p:sldId id="262" r:id="rId10"/>
    <p:sldId id="263" r:id="rId11"/>
    <p:sldId id="264" r:id="rId12"/>
    <p:sldId id="265" r:id="rId13"/>
    <p:sldId id="266" r:id="rId14"/>
    <p:sldId id="267" r:id="rId15"/>
    <p:sldId id="288" r:id="rId16"/>
    <p:sldId id="289" r:id="rId17"/>
    <p:sldId id="290" r:id="rId18"/>
    <p:sldId id="291" r:id="rId19"/>
    <p:sldId id="292" r:id="rId20"/>
    <p:sldId id="293" r:id="rId21"/>
    <p:sldId id="294" r:id="rId22"/>
    <p:sldId id="295" r:id="rId23"/>
    <p:sldId id="296" r:id="rId24"/>
    <p:sldId id="297" r:id="rId25"/>
    <p:sldId id="298" r:id="rId26"/>
    <p:sldId id="299" r:id="rId27"/>
    <p:sldId id="300" r:id="rId28"/>
    <p:sldId id="301" r:id="rId29"/>
    <p:sldId id="302" r:id="rId30"/>
    <p:sldId id="303" r:id="rId31"/>
    <p:sldId id="304"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a:srgbClr val="000000"/>
    <a:srgbClr val="6600CC"/>
    <a:srgbClr val="009900"/>
    <a:srgbClr val="FF3300"/>
    <a:srgbClr val="33CC33"/>
    <a:srgbClr val="9973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834" y="78"/>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0" d="100"/>
          <a:sy n="40" d="100"/>
        </p:scale>
        <p:origin x="-1488"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cs-CZ"/>
          </a:p>
        </p:txBody>
      </p:sp>
      <p:sp>
        <p:nvSpPr>
          <p:cNvPr id="5120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cs-CZ"/>
          </a:p>
        </p:txBody>
      </p:sp>
      <p:sp>
        <p:nvSpPr>
          <p:cNvPr id="512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5120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cs-CZ"/>
          </a:p>
        </p:txBody>
      </p:sp>
      <p:sp>
        <p:nvSpPr>
          <p:cNvPr id="5120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63E15A18-D546-41D1-8398-7A430BF091D6}" type="slidenum">
              <a:rPr lang="cs-CZ"/>
              <a:pPr/>
              <a:t>‹#›</a:t>
            </a:fld>
            <a:endParaRPr lang="cs-CZ"/>
          </a:p>
        </p:txBody>
      </p:sp>
    </p:spTree>
    <p:extLst>
      <p:ext uri="{BB962C8B-B14F-4D97-AF65-F5344CB8AC3E}">
        <p14:creationId xmlns:p14="http://schemas.microsoft.com/office/powerpoint/2010/main" val="2852957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omic Sans MS" pitchFamily="66" charset="0"/>
        <a:ea typeface="+mn-ea"/>
        <a:cs typeface="+mn-cs"/>
      </a:defRPr>
    </a:lvl1pPr>
    <a:lvl2pPr marL="457200" algn="l" rtl="0" fontAlgn="base">
      <a:spcBef>
        <a:spcPct val="30000"/>
      </a:spcBef>
      <a:spcAft>
        <a:spcPct val="0"/>
      </a:spcAft>
      <a:defRPr sz="1200" kern="1200">
        <a:solidFill>
          <a:schemeClr val="tx1"/>
        </a:solidFill>
        <a:latin typeface="Comic Sans MS" pitchFamily="66" charset="0"/>
        <a:ea typeface="+mn-ea"/>
        <a:cs typeface="+mn-cs"/>
      </a:defRPr>
    </a:lvl2pPr>
    <a:lvl3pPr marL="914400" algn="l" rtl="0" fontAlgn="base">
      <a:spcBef>
        <a:spcPct val="30000"/>
      </a:spcBef>
      <a:spcAft>
        <a:spcPct val="0"/>
      </a:spcAft>
      <a:defRPr sz="1200" kern="1200">
        <a:solidFill>
          <a:schemeClr val="tx1"/>
        </a:solidFill>
        <a:latin typeface="Comic Sans MS" pitchFamily="66" charset="0"/>
        <a:ea typeface="+mn-ea"/>
        <a:cs typeface="+mn-cs"/>
      </a:defRPr>
    </a:lvl3pPr>
    <a:lvl4pPr marL="1371600" algn="l" rtl="0" fontAlgn="base">
      <a:spcBef>
        <a:spcPct val="30000"/>
      </a:spcBef>
      <a:spcAft>
        <a:spcPct val="0"/>
      </a:spcAft>
      <a:defRPr sz="1200" kern="1200">
        <a:solidFill>
          <a:schemeClr val="tx1"/>
        </a:solidFill>
        <a:latin typeface="Comic Sans MS" pitchFamily="66" charset="0"/>
        <a:ea typeface="+mn-ea"/>
        <a:cs typeface="+mn-cs"/>
      </a:defRPr>
    </a:lvl4pPr>
    <a:lvl5pPr marL="1828800" algn="l" rtl="0" fontAlgn="base">
      <a:spcBef>
        <a:spcPct val="30000"/>
      </a:spcBef>
      <a:spcAft>
        <a:spcPct val="0"/>
      </a:spcAft>
      <a:defRPr sz="1200" kern="1200">
        <a:solidFill>
          <a:schemeClr val="tx1"/>
        </a:solidFill>
        <a:latin typeface="Comic Sans MS" pitchFamily="6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3358FE-0F7B-46A9-A299-48DD3FD2E0AC}" type="slidenum">
              <a:rPr lang="cs-CZ"/>
              <a:pPr/>
              <a:t>5</a:t>
            </a:fld>
            <a:endParaRPr lang="cs-CZ"/>
          </a:p>
        </p:txBody>
      </p:sp>
      <p:sp>
        <p:nvSpPr>
          <p:cNvPr id="52226" name="Rectangle 2"/>
          <p:cNvSpPr>
            <a:spLocks noGrp="1" noRot="1" noChangeAspect="1" noChangeArrowheads="1" noTextEdit="1"/>
          </p:cNvSpPr>
          <p:nvPr>
            <p:ph type="sldImg"/>
          </p:nvPr>
        </p:nvSpPr>
        <p:spPr>
          <a:xfrm>
            <a:off x="381000" y="685800"/>
            <a:ext cx="6096000" cy="3429000"/>
          </a:xfrm>
          <a:ln/>
        </p:spPr>
      </p:sp>
      <p:sp>
        <p:nvSpPr>
          <p:cNvPr id="52227" name="Rectangle 3"/>
          <p:cNvSpPr>
            <a:spLocks noGrp="1" noChangeArrowheads="1"/>
          </p:cNvSpPr>
          <p:nvPr>
            <p:ph type="body" idx="1"/>
          </p:nvPr>
        </p:nvSpPr>
        <p:spPr/>
        <p:txBody>
          <a:bodyPr/>
          <a:lstStyle/>
          <a:p>
            <a:endParaRPr lang="cs-CZ"/>
          </a:p>
        </p:txBody>
      </p:sp>
    </p:spTree>
    <p:extLst>
      <p:ext uri="{BB962C8B-B14F-4D97-AF65-F5344CB8AC3E}">
        <p14:creationId xmlns:p14="http://schemas.microsoft.com/office/powerpoint/2010/main" val="4130990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C40313-B8F4-464D-B0CC-F71D0AEE8821}" type="slidenum">
              <a:rPr lang="cs-CZ"/>
              <a:pPr/>
              <a:t>20</a:t>
            </a:fld>
            <a:endParaRPr lang="cs-CZ"/>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cs-CZ"/>
          </a:p>
        </p:txBody>
      </p:sp>
    </p:spTree>
    <p:extLst>
      <p:ext uri="{BB962C8B-B14F-4D97-AF65-F5344CB8AC3E}">
        <p14:creationId xmlns:p14="http://schemas.microsoft.com/office/powerpoint/2010/main" val="14055739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cs-CZ" smtClean="0"/>
              <a:t>Kliknutím lze upravit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A9F66E6C-A7B4-44E2-B27B-E198DB16625F}" type="slidenum">
              <a:rPr lang="en-US" smtClean="0"/>
              <a:pPr/>
              <a:t>‹#›</a:t>
            </a:fld>
            <a:endParaRPr lang="en-US"/>
          </a:p>
        </p:txBody>
      </p:sp>
    </p:spTree>
    <p:extLst>
      <p:ext uri="{BB962C8B-B14F-4D97-AF65-F5344CB8AC3E}">
        <p14:creationId xmlns:p14="http://schemas.microsoft.com/office/powerpoint/2010/main" val="2545383848"/>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683D05-D4BC-4F76-B6CB-FE0EABD83C88}" type="slidenum">
              <a:rPr lang="en-US" smtClean="0"/>
              <a:pPr/>
              <a:t>‹#›</a:t>
            </a:fld>
            <a:endParaRPr lang="en-US"/>
          </a:p>
        </p:txBody>
      </p:sp>
    </p:spTree>
    <p:extLst>
      <p:ext uri="{BB962C8B-B14F-4D97-AF65-F5344CB8AC3E}">
        <p14:creationId xmlns:p14="http://schemas.microsoft.com/office/powerpoint/2010/main" val="22002203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83D05-D4BC-4F76-B6CB-FE0EABD83C88}" type="slidenum">
              <a:rPr lang="en-US" smtClean="0"/>
              <a:pPr/>
              <a:t>‹#›</a:t>
            </a:fld>
            <a:endParaRPr lang="en-US"/>
          </a:p>
        </p:txBody>
      </p:sp>
    </p:spTree>
    <p:extLst>
      <p:ext uri="{BB962C8B-B14F-4D97-AF65-F5344CB8AC3E}">
        <p14:creationId xmlns:p14="http://schemas.microsoft.com/office/powerpoint/2010/main" val="137216332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83D05-D4BC-4F76-B6CB-FE0EABD83C88}" type="slidenum">
              <a:rPr lang="en-US" smtClean="0"/>
              <a:pPr/>
              <a:t>‹#›</a:t>
            </a:fld>
            <a:endParaRPr lang="en-US"/>
          </a:p>
        </p:txBody>
      </p:sp>
    </p:spTree>
    <p:extLst>
      <p:ext uri="{BB962C8B-B14F-4D97-AF65-F5344CB8AC3E}">
        <p14:creationId xmlns:p14="http://schemas.microsoft.com/office/powerpoint/2010/main" val="251721322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83D05-D4BC-4F76-B6CB-FE0EABD83C88}" type="slidenum">
              <a:rPr lang="en-US" smtClean="0"/>
              <a:pPr/>
              <a:t>‹#›</a:t>
            </a:fld>
            <a:endParaRPr lang="en-US"/>
          </a:p>
        </p:txBody>
      </p:sp>
    </p:spTree>
    <p:extLst>
      <p:ext uri="{BB962C8B-B14F-4D97-AF65-F5344CB8AC3E}">
        <p14:creationId xmlns:p14="http://schemas.microsoft.com/office/powerpoint/2010/main" val="305164255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cs-CZ" smtClean="0"/>
              <a:t>Upravte styly předlohy textu.</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83D05-D4BC-4F76-B6CB-FE0EABD83C88}" type="slidenum">
              <a:rPr lang="en-US" smtClean="0"/>
              <a:pPr/>
              <a:t>‹#›</a:t>
            </a:fld>
            <a:endParaRPr lang="en-US"/>
          </a:p>
        </p:txBody>
      </p:sp>
    </p:spTree>
    <p:extLst>
      <p:ext uri="{BB962C8B-B14F-4D97-AF65-F5344CB8AC3E}">
        <p14:creationId xmlns:p14="http://schemas.microsoft.com/office/powerpoint/2010/main" val="246198817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cs-CZ" smtClean="0"/>
              <a:t>Kliknutím lze upravit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smtClean="0"/>
              <a:t>Upravte styly předlohy textu.</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83D05-D4BC-4F76-B6CB-FE0EABD83C88}" type="slidenum">
              <a:rPr lang="en-US" smtClean="0"/>
              <a:pPr/>
              <a:t>‹#›</a:t>
            </a:fld>
            <a:endParaRPr lang="en-US"/>
          </a:p>
        </p:txBody>
      </p:sp>
    </p:spTree>
    <p:extLst>
      <p:ext uri="{BB962C8B-B14F-4D97-AF65-F5344CB8AC3E}">
        <p14:creationId xmlns:p14="http://schemas.microsoft.com/office/powerpoint/2010/main" val="4151854222"/>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FB1D3C-E085-4524-B939-6D4224F14420}" type="slidenum">
              <a:rPr lang="en-US" smtClean="0"/>
              <a:pPr/>
              <a:t>‹#›</a:t>
            </a:fld>
            <a:endParaRPr lang="en-US"/>
          </a:p>
        </p:txBody>
      </p:sp>
    </p:spTree>
    <p:extLst>
      <p:ext uri="{BB962C8B-B14F-4D97-AF65-F5344CB8AC3E}">
        <p14:creationId xmlns:p14="http://schemas.microsoft.com/office/powerpoint/2010/main" val="2414374948"/>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2B9E10-5D5A-4AFC-9CAC-7634AAE5CB81}" type="slidenum">
              <a:rPr lang="en-US" smtClean="0"/>
              <a:pPr/>
              <a:t>‹#›</a:t>
            </a:fld>
            <a:endParaRPr lang="en-US"/>
          </a:p>
        </p:txBody>
      </p:sp>
    </p:spTree>
    <p:extLst>
      <p:ext uri="{BB962C8B-B14F-4D97-AF65-F5344CB8AC3E}">
        <p14:creationId xmlns:p14="http://schemas.microsoft.com/office/powerpoint/2010/main" val="1173147039"/>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nchor="ct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88683D05-D4BC-4F76-B6CB-FE0EABD83C88}" type="slidenum">
              <a:rPr lang="en-US" smtClean="0"/>
              <a:pPr/>
              <a:t>‹#›</a:t>
            </a:fld>
            <a:endParaRPr lang="en-US"/>
          </a:p>
        </p:txBody>
      </p:sp>
    </p:spTree>
    <p:extLst>
      <p:ext uri="{BB962C8B-B14F-4D97-AF65-F5344CB8AC3E}">
        <p14:creationId xmlns:p14="http://schemas.microsoft.com/office/powerpoint/2010/main" val="412104819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DE49B-C971-4240-9029-27949AFB9B7F}" type="slidenum">
              <a:rPr lang="en-US" smtClean="0"/>
              <a:pPr/>
              <a:t>‹#›</a:t>
            </a:fld>
            <a:endParaRPr lang="en-US"/>
          </a:p>
        </p:txBody>
      </p:sp>
    </p:spTree>
    <p:extLst>
      <p:ext uri="{BB962C8B-B14F-4D97-AF65-F5344CB8AC3E}">
        <p14:creationId xmlns:p14="http://schemas.microsoft.com/office/powerpoint/2010/main" val="225467564"/>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56A8BB-7913-4911-8379-10904925C48A}" type="slidenum">
              <a:rPr lang="en-US" smtClean="0"/>
              <a:pPr/>
              <a:t>‹#›</a:t>
            </a:fld>
            <a:endParaRPr lang="en-US"/>
          </a:p>
        </p:txBody>
      </p:sp>
    </p:spTree>
    <p:extLst>
      <p:ext uri="{BB962C8B-B14F-4D97-AF65-F5344CB8AC3E}">
        <p14:creationId xmlns:p14="http://schemas.microsoft.com/office/powerpoint/2010/main" val="1629567462"/>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76EE19-C190-4FCB-9CC1-1FFCA9EBE8FA}" type="slidenum">
              <a:rPr lang="en-US" smtClean="0"/>
              <a:pPr/>
              <a:t>‹#›</a:t>
            </a:fld>
            <a:endParaRPr lang="en-US"/>
          </a:p>
        </p:txBody>
      </p:sp>
    </p:spTree>
    <p:extLst>
      <p:ext uri="{BB962C8B-B14F-4D97-AF65-F5344CB8AC3E}">
        <p14:creationId xmlns:p14="http://schemas.microsoft.com/office/powerpoint/2010/main" val="282765901"/>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683D05-D4BC-4F76-B6CB-FE0EABD83C88}" type="slidenum">
              <a:rPr lang="en-US" smtClean="0"/>
              <a:pPr/>
              <a:t>‹#›</a:t>
            </a:fld>
            <a:endParaRPr lang="en-US"/>
          </a:p>
        </p:txBody>
      </p:sp>
    </p:spTree>
    <p:extLst>
      <p:ext uri="{BB962C8B-B14F-4D97-AF65-F5344CB8AC3E}">
        <p14:creationId xmlns:p14="http://schemas.microsoft.com/office/powerpoint/2010/main" val="95947760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8EBCFF-4114-4B01-95FB-A36BF891F183}" type="slidenum">
              <a:rPr lang="en-US" smtClean="0"/>
              <a:pPr/>
              <a:t>‹#›</a:t>
            </a:fld>
            <a:endParaRPr lang="en-US"/>
          </a:p>
        </p:txBody>
      </p:sp>
    </p:spTree>
    <p:extLst>
      <p:ext uri="{BB962C8B-B14F-4D97-AF65-F5344CB8AC3E}">
        <p14:creationId xmlns:p14="http://schemas.microsoft.com/office/powerpoint/2010/main" val="1624121755"/>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cs-CZ" smtClean="0"/>
              <a:t>Kliknutím lze upravit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E1CFFF-176C-4298-8FEE-6B78C60063D4}" type="slidenum">
              <a:rPr lang="en-US" smtClean="0"/>
              <a:pPr/>
              <a:t>‹#›</a:t>
            </a:fld>
            <a:endParaRPr lang="en-US"/>
          </a:p>
        </p:txBody>
      </p:sp>
    </p:spTree>
    <p:extLst>
      <p:ext uri="{BB962C8B-B14F-4D97-AF65-F5344CB8AC3E}">
        <p14:creationId xmlns:p14="http://schemas.microsoft.com/office/powerpoint/2010/main" val="539520212"/>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cs-CZ" smtClean="0"/>
              <a:t>Kliknutím lze upravit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6293EC-0384-44E5-BEEE-B2E1773A5AE8}" type="slidenum">
              <a:rPr lang="en-US" smtClean="0"/>
              <a:pPr/>
              <a:t>‹#›</a:t>
            </a:fld>
            <a:endParaRPr lang="en-US"/>
          </a:p>
        </p:txBody>
      </p:sp>
    </p:spTree>
    <p:extLst>
      <p:ext uri="{BB962C8B-B14F-4D97-AF65-F5344CB8AC3E}">
        <p14:creationId xmlns:p14="http://schemas.microsoft.com/office/powerpoint/2010/main" val="661653864"/>
      </p:ext>
    </p:extLst>
  </p:cSld>
  <p:clrMapOvr>
    <a:masterClrMapping/>
  </p:clrMapOvr>
  <p:transition spd="med">
    <p:cover dir="r"/>
    <p:sndAc>
      <p:stSnd>
        <p:snd r:embed="rId1" name="hammer.wav"/>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audio" Target="../media/audio2.wav"/><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audio" Target="../media/audio1.wav"/><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8683D05-D4BC-4F76-B6CB-FE0EABD83C88}" type="slidenum">
              <a:rPr lang="en-US" smtClean="0"/>
              <a:pPr/>
              <a:t>‹#›</a:t>
            </a:fld>
            <a:endParaRPr lang="en-US"/>
          </a:p>
        </p:txBody>
      </p:sp>
    </p:spTree>
    <p:extLst>
      <p:ext uri="{BB962C8B-B14F-4D97-AF65-F5344CB8AC3E}">
        <p14:creationId xmlns:p14="http://schemas.microsoft.com/office/powerpoint/2010/main" val="291124774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ransition spd="med">
    <p:cover dir="r"/>
    <p:sndAc>
      <p:stSnd>
        <p:snd r:embed="rId19" name="hammer.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0-#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0" name="click.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accel="50000" decel="50000" fill="hold" grpId="0" nodeType="clickEffect">
                                  <p:stCondLst>
                                    <p:cond delay="50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8" accel="50000" decel="50000" fill="hold" grpId="0" nodeType="withEffect">
                                  <p:stCondLst>
                                    <p:cond delay="50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8" accel="50000" decel="50000" fill="hold" grpId="0" nodeType="withEffect">
                                  <p:stCondLst>
                                    <p:cond delay="50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8" accel="50000" decel="50000" fill="hold" grpId="0" nodeType="withEffect">
                                  <p:stCondLst>
                                    <p:cond delay="50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8" accel="50000" decel="50000" fill="hold" grpId="0" nodeType="withEffect">
                                  <p:stCondLst>
                                    <p:cond delay="50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14432" y="1052736"/>
            <a:ext cx="10018711" cy="3048000"/>
          </a:xfrm>
        </p:spPr>
        <p:txBody>
          <a:bodyPr>
            <a:normAutofit fontScale="90000"/>
          </a:bodyPr>
          <a:lstStyle/>
          <a:p>
            <a:r>
              <a:rPr lang="cs-CZ" b="1" dirty="0"/>
              <a:t>8</a:t>
            </a:r>
            <a:r>
              <a:rPr lang="cs-CZ" b="1" dirty="0" smtClean="0"/>
              <a:t>. </a:t>
            </a:r>
            <a:r>
              <a:rPr lang="cs-CZ" b="1" dirty="0" smtClean="0"/>
              <a:t>přednáška</a:t>
            </a:r>
            <a:br>
              <a:rPr lang="cs-CZ" b="1" dirty="0" smtClean="0"/>
            </a:br>
            <a:r>
              <a:rPr lang="cs-CZ" b="1" dirty="0" smtClean="0"/>
              <a:t/>
            </a:r>
            <a:br>
              <a:rPr lang="cs-CZ" b="1" dirty="0" smtClean="0"/>
            </a:br>
            <a:r>
              <a:rPr lang="cs-CZ" sz="3600" b="1" dirty="0" smtClean="0"/>
              <a:t>Financování nestátních neziskových organizací</a:t>
            </a:r>
            <a:br>
              <a:rPr lang="cs-CZ" sz="3600" b="1" dirty="0" smtClean="0"/>
            </a:br>
            <a:r>
              <a:rPr lang="cs-CZ" sz="3600" b="1" dirty="0" smtClean="0"/>
              <a:t>a</a:t>
            </a:r>
            <a:br>
              <a:rPr lang="cs-CZ" sz="3600" b="1" dirty="0" smtClean="0"/>
            </a:br>
            <a:r>
              <a:rPr lang="cs-CZ" sz="3600" b="1" dirty="0" err="1" smtClean="0"/>
              <a:t>Fundraising</a:t>
            </a:r>
            <a:r>
              <a:rPr lang="cs-CZ" b="1" dirty="0"/>
              <a:t/>
            </a:r>
            <a:br>
              <a:rPr lang="cs-CZ" b="1" dirty="0"/>
            </a:br>
            <a:r>
              <a:rPr lang="cs-CZ" dirty="0"/>
              <a:t/>
            </a:r>
            <a:br>
              <a:rPr lang="cs-CZ" dirty="0"/>
            </a:br>
            <a:r>
              <a:rPr lang="cs-CZ" dirty="0"/>
              <a:t>Ing. Karin Gajdová, Ph.D</a:t>
            </a:r>
            <a:r>
              <a:rPr lang="cs-CZ" dirty="0" smtClean="0"/>
              <a:t>.</a:t>
            </a:r>
            <a:endParaRPr lang="cs-CZ" dirty="0"/>
          </a:p>
        </p:txBody>
      </p:sp>
      <p:sp>
        <p:nvSpPr>
          <p:cNvPr id="3" name="Zástupný symbol pro text 2"/>
          <p:cNvSpPr>
            <a:spLocks noGrp="1"/>
          </p:cNvSpPr>
          <p:nvPr>
            <p:ph type="body" idx="1"/>
          </p:nvPr>
        </p:nvSpPr>
        <p:spPr/>
        <p:txBody>
          <a:bodyPr/>
          <a:lstStyle/>
          <a:p>
            <a:r>
              <a:rPr lang="cs-CZ" dirty="0" smtClean="0"/>
              <a:t>Ekonomika neziskových organizací</a:t>
            </a:r>
            <a:endParaRPr lang="cs-CZ" dirty="0"/>
          </a:p>
        </p:txBody>
      </p:sp>
    </p:spTree>
    <p:extLst>
      <p:ext uri="{BB962C8B-B14F-4D97-AF65-F5344CB8AC3E}">
        <p14:creationId xmlns:p14="http://schemas.microsoft.com/office/powerpoint/2010/main" val="20670486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905000" y="304800"/>
            <a:ext cx="7086600" cy="914400"/>
          </a:xfrm>
        </p:spPr>
        <p:txBody>
          <a:bodyPr/>
          <a:lstStyle/>
          <a:p>
            <a:r>
              <a:rPr lang="cs-CZ" sz="5400" dirty="0"/>
              <a:t>Podnikatelská sféra</a:t>
            </a:r>
          </a:p>
        </p:txBody>
      </p:sp>
      <p:sp>
        <p:nvSpPr>
          <p:cNvPr id="57347" name="Rectangle 3"/>
          <p:cNvSpPr>
            <a:spLocks noGrp="1" noChangeArrowheads="1"/>
          </p:cNvSpPr>
          <p:nvPr>
            <p:ph idx="1"/>
          </p:nvPr>
        </p:nvSpPr>
        <p:spPr>
          <a:xfrm>
            <a:off x="1828800" y="1376364"/>
            <a:ext cx="7867650" cy="3957637"/>
          </a:xfrm>
        </p:spPr>
        <p:txBody>
          <a:bodyPr>
            <a:normAutofit fontScale="92500"/>
          </a:bodyPr>
          <a:lstStyle/>
          <a:p>
            <a:endParaRPr lang="cs-CZ" sz="3400" dirty="0" smtClean="0"/>
          </a:p>
          <a:p>
            <a:r>
              <a:rPr lang="cs-CZ" sz="3400" dirty="0" smtClean="0"/>
              <a:t>některé </a:t>
            </a:r>
            <a:r>
              <a:rPr lang="cs-CZ" sz="3400" dirty="0"/>
              <a:t>velké podniky - vlastní grantový systém</a:t>
            </a:r>
          </a:p>
          <a:p>
            <a:r>
              <a:rPr lang="cs-CZ" sz="3400" dirty="0"/>
              <a:t>malé firmy - osobní jednání</a:t>
            </a:r>
          </a:p>
          <a:p>
            <a:r>
              <a:rPr lang="cs-CZ" sz="3400" dirty="0"/>
              <a:t>sponzoring</a:t>
            </a:r>
          </a:p>
          <a:p>
            <a:r>
              <a:rPr lang="cs-CZ" sz="3400" dirty="0"/>
              <a:t>dárcovství - možnost snížení základu </a:t>
            </a:r>
            <a:r>
              <a:rPr lang="cs-CZ" sz="3400" dirty="0" smtClean="0"/>
              <a:t>daně</a:t>
            </a:r>
            <a:endParaRPr lang="cs-CZ" sz="3400" b="1" dirty="0">
              <a:effectLst>
                <a:outerShdw blurRad="38100" dist="38100" dir="2700000" algn="tl">
                  <a:srgbClr val="C0C0C0"/>
                </a:outerShdw>
              </a:effectLst>
            </a:endParaRPr>
          </a:p>
        </p:txBody>
      </p:sp>
    </p:spTree>
  </p:cSld>
  <p:clrMapOvr>
    <a:masterClrMapping/>
  </p:clrMapOvr>
  <p:transition spd="med">
    <p:cover dir="r"/>
    <p:sndAc>
      <p:stSnd>
        <p:snd r:embed="rId2"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iterate type="lt">
                                    <p:tmPct val="10000"/>
                                  </p:iterate>
                                  <p:childTnLst>
                                    <p:set>
                                      <p:cBhvr>
                                        <p:cTn id="6" dur="1" fill="hold">
                                          <p:stCondLst>
                                            <p:cond delay="0"/>
                                          </p:stCondLst>
                                        </p:cTn>
                                        <p:tgtEl>
                                          <p:spTgt spid="57346"/>
                                        </p:tgtEl>
                                        <p:attrNameLst>
                                          <p:attrName>style.visibility</p:attrName>
                                        </p:attrNameLst>
                                      </p:cBhvr>
                                      <p:to>
                                        <p:strVal val="visible"/>
                                      </p:to>
                                    </p:set>
                                    <p:anim calcmode="lin" valueType="num">
                                      <p:cBhvr>
                                        <p:cTn id="7" dur="2000" fill="hold"/>
                                        <p:tgtEl>
                                          <p:spTgt spid="57346"/>
                                        </p:tgtEl>
                                        <p:attrNameLst>
                                          <p:attrName>ppt_h</p:attrName>
                                        </p:attrNameLst>
                                      </p:cBhvr>
                                      <p:tavLst>
                                        <p:tav tm="0">
                                          <p:val>
                                            <p:strVal val="#ppt_h/20"/>
                                          </p:val>
                                        </p:tav>
                                        <p:tav tm="50000">
                                          <p:val>
                                            <p:strVal val="#ppt_h/20"/>
                                          </p:val>
                                        </p:tav>
                                        <p:tav tm="100000">
                                          <p:val>
                                            <p:strVal val="#ppt_h"/>
                                          </p:val>
                                        </p:tav>
                                      </p:tavLst>
                                    </p:anim>
                                    <p:anim calcmode="lin" valueType="num">
                                      <p:cBhvr>
                                        <p:cTn id="8" dur="2000" fill="hold"/>
                                        <p:tgtEl>
                                          <p:spTgt spid="57346"/>
                                        </p:tgtEl>
                                        <p:attrNameLst>
                                          <p:attrName>ppt_w</p:attrName>
                                        </p:attrNameLst>
                                      </p:cBhvr>
                                      <p:tavLst>
                                        <p:tav tm="0">
                                          <p:val>
                                            <p:strVal val="#ppt_w+.3"/>
                                          </p:val>
                                        </p:tav>
                                        <p:tav tm="50000">
                                          <p:val>
                                            <p:strVal val="#ppt_w+.3"/>
                                          </p:val>
                                        </p:tav>
                                        <p:tav tm="100000">
                                          <p:val>
                                            <p:strVal val="#ppt_w"/>
                                          </p:val>
                                        </p:tav>
                                      </p:tavLst>
                                    </p:anim>
                                    <p:anim calcmode="lin" valueType="num">
                                      <p:cBhvr>
                                        <p:cTn id="9" dur="2000" fill="hold"/>
                                        <p:tgtEl>
                                          <p:spTgt spid="57346"/>
                                        </p:tgtEl>
                                        <p:attrNameLst>
                                          <p:attrName>ppt_x</p:attrName>
                                        </p:attrNameLst>
                                      </p:cBhvr>
                                      <p:tavLst>
                                        <p:tav tm="0">
                                          <p:val>
                                            <p:strVal val="#ppt_x-.3"/>
                                          </p:val>
                                        </p:tav>
                                        <p:tav tm="50000">
                                          <p:val>
                                            <p:strVal val="#ppt_x"/>
                                          </p:val>
                                        </p:tav>
                                        <p:tav tm="100000">
                                          <p:val>
                                            <p:strVal val="#ppt_x"/>
                                          </p:val>
                                        </p:tav>
                                      </p:tavLst>
                                    </p:anim>
                                    <p:anim calcmode="lin" valueType="num">
                                      <p:cBhvr>
                                        <p:cTn id="10" dur="2000" fill="hold"/>
                                        <p:tgtEl>
                                          <p:spTgt spid="57346"/>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7347">
                                            <p:txEl>
                                              <p:pRg st="1" end="1"/>
                                            </p:txEl>
                                          </p:spTgt>
                                        </p:tgtEl>
                                        <p:attrNameLst>
                                          <p:attrName>style.visibility</p:attrName>
                                        </p:attrNameLst>
                                      </p:cBhvr>
                                      <p:to>
                                        <p:strVal val="visible"/>
                                      </p:to>
                                    </p:set>
                                    <p:animEffect transition="in" filter="dissolve">
                                      <p:cBhvr>
                                        <p:cTn id="15" dur="1000"/>
                                        <p:tgtEl>
                                          <p:spTgt spid="57347">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7347">
                                            <p:txEl>
                                              <p:pRg st="2" end="2"/>
                                            </p:txEl>
                                          </p:spTgt>
                                        </p:tgtEl>
                                        <p:attrNameLst>
                                          <p:attrName>style.visibility</p:attrName>
                                        </p:attrNameLst>
                                      </p:cBhvr>
                                      <p:to>
                                        <p:strVal val="visible"/>
                                      </p:to>
                                    </p:set>
                                    <p:animEffect transition="in" filter="dissolve">
                                      <p:cBhvr>
                                        <p:cTn id="20" dur="1000"/>
                                        <p:tgtEl>
                                          <p:spTgt spid="57347">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57347">
                                            <p:txEl>
                                              <p:pRg st="3" end="3"/>
                                            </p:txEl>
                                          </p:spTgt>
                                        </p:tgtEl>
                                        <p:attrNameLst>
                                          <p:attrName>style.visibility</p:attrName>
                                        </p:attrNameLst>
                                      </p:cBhvr>
                                      <p:to>
                                        <p:strVal val="visible"/>
                                      </p:to>
                                    </p:set>
                                    <p:animEffect transition="in" filter="dissolve">
                                      <p:cBhvr>
                                        <p:cTn id="25" dur="1000"/>
                                        <p:tgtEl>
                                          <p:spTgt spid="57347">
                                            <p:txEl>
                                              <p:pRg st="3" end="3"/>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57347">
                                            <p:txEl>
                                              <p:pRg st="4" end="4"/>
                                            </p:txEl>
                                          </p:spTgt>
                                        </p:tgtEl>
                                        <p:attrNameLst>
                                          <p:attrName>style.visibility</p:attrName>
                                        </p:attrNameLst>
                                      </p:cBhvr>
                                      <p:to>
                                        <p:strVal val="visible"/>
                                      </p:to>
                                    </p:set>
                                    <p:animEffect transition="in" filter="dissolve">
                                      <p:cBhvr>
                                        <p:cTn id="30" dur="1000"/>
                                        <p:tgtEl>
                                          <p:spTgt spid="573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autoUpdateAnimBg="0"/>
      <p:bldP spid="57347"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981200" y="457200"/>
            <a:ext cx="6870700" cy="838200"/>
          </a:xfrm>
        </p:spPr>
        <p:txBody>
          <a:bodyPr>
            <a:normAutofit fontScale="90000"/>
          </a:bodyPr>
          <a:lstStyle/>
          <a:p>
            <a:r>
              <a:rPr lang="cs-CZ" sz="5400" dirty="0"/>
              <a:t>Individuální dárci</a:t>
            </a:r>
          </a:p>
        </p:txBody>
      </p:sp>
      <p:sp>
        <p:nvSpPr>
          <p:cNvPr id="58371" name="Rectangle 3"/>
          <p:cNvSpPr>
            <a:spLocks noGrp="1" noChangeArrowheads="1"/>
          </p:cNvSpPr>
          <p:nvPr>
            <p:ph idx="1"/>
          </p:nvPr>
        </p:nvSpPr>
        <p:spPr>
          <a:xfrm>
            <a:off x="1955800" y="1520826"/>
            <a:ext cx="7512050" cy="3921125"/>
          </a:xfrm>
        </p:spPr>
        <p:txBody>
          <a:bodyPr/>
          <a:lstStyle/>
          <a:p>
            <a:r>
              <a:rPr lang="cs-CZ" sz="3400" dirty="0"/>
              <a:t>velmi zajímavý zdroj peněz, častokrát podceňovaný</a:t>
            </a:r>
          </a:p>
          <a:p>
            <a:r>
              <a:rPr lang="cs-CZ" sz="3400" dirty="0"/>
              <a:t>nejčastěji členové organizace, dobrovolníci, příbuzní cílových skupin</a:t>
            </a:r>
          </a:p>
          <a:p>
            <a:r>
              <a:rPr lang="cs-CZ" sz="3400" dirty="0"/>
              <a:t>možnost snížení základu </a:t>
            </a:r>
            <a:r>
              <a:rPr lang="cs-CZ" sz="3400" dirty="0" smtClean="0"/>
              <a:t>daně</a:t>
            </a:r>
            <a:endParaRPr lang="cs-CZ" sz="3400" dirty="0"/>
          </a:p>
        </p:txBody>
      </p:sp>
    </p:spTree>
  </p:cSld>
  <p:clrMapOvr>
    <a:masterClrMapping/>
  </p:clrMapOvr>
  <p:transition spd="med">
    <p:cover dir="r"/>
    <p:sndAc>
      <p:stSnd>
        <p:snd r:embed="rId2"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58370"/>
                                        </p:tgtEl>
                                        <p:attrNameLst>
                                          <p:attrName>style.visibility</p:attrName>
                                        </p:attrNameLst>
                                      </p:cBhvr>
                                      <p:to>
                                        <p:strVal val="visible"/>
                                      </p:to>
                                    </p:set>
                                    <p:anim calcmode="lin" valueType="num">
                                      <p:cBhvr>
                                        <p:cTn id="7" dur="2000" fill="hold"/>
                                        <p:tgtEl>
                                          <p:spTgt spid="58370"/>
                                        </p:tgtEl>
                                        <p:attrNameLst>
                                          <p:attrName>ppt_w</p:attrName>
                                        </p:attrNameLst>
                                      </p:cBhvr>
                                      <p:tavLst>
                                        <p:tav tm="0">
                                          <p:val>
                                            <p:fltVal val="0"/>
                                          </p:val>
                                        </p:tav>
                                        <p:tav tm="100000">
                                          <p:val>
                                            <p:strVal val="#ppt_w"/>
                                          </p:val>
                                        </p:tav>
                                      </p:tavLst>
                                    </p:anim>
                                    <p:anim calcmode="lin" valueType="num">
                                      <p:cBhvr>
                                        <p:cTn id="8" dur="2000" fill="hold"/>
                                        <p:tgtEl>
                                          <p:spTgt spid="58370"/>
                                        </p:tgtEl>
                                        <p:attrNameLst>
                                          <p:attrName>ppt_h</p:attrName>
                                        </p:attrNameLst>
                                      </p:cBhvr>
                                      <p:tavLst>
                                        <p:tav tm="0">
                                          <p:val>
                                            <p:fltVal val="0"/>
                                          </p:val>
                                        </p:tav>
                                        <p:tav tm="100000">
                                          <p:val>
                                            <p:strVal val="#ppt_h"/>
                                          </p:val>
                                        </p:tav>
                                      </p:tavLst>
                                    </p:anim>
                                    <p:anim calcmode="lin" valueType="num">
                                      <p:cBhvr>
                                        <p:cTn id="9" dur="2000" fill="hold"/>
                                        <p:tgtEl>
                                          <p:spTgt spid="58370"/>
                                        </p:tgtEl>
                                        <p:attrNameLst>
                                          <p:attrName>style.rotation</p:attrName>
                                        </p:attrNameLst>
                                      </p:cBhvr>
                                      <p:tavLst>
                                        <p:tav tm="0">
                                          <p:val>
                                            <p:fltVal val="90"/>
                                          </p:val>
                                        </p:tav>
                                        <p:tav tm="100000">
                                          <p:val>
                                            <p:fltVal val="0"/>
                                          </p:val>
                                        </p:tav>
                                      </p:tavLst>
                                    </p:anim>
                                    <p:animEffect transition="in" filter="fade">
                                      <p:cBhvr>
                                        <p:cTn id="10" dur="2000"/>
                                        <p:tgtEl>
                                          <p:spTgt spid="5837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3" fill="hold" grpId="0" nodeType="clickEffect">
                                  <p:stCondLst>
                                    <p:cond delay="0"/>
                                  </p:stCondLst>
                                  <p:childTnLst>
                                    <p:set>
                                      <p:cBhvr>
                                        <p:cTn id="14" dur="1" fill="hold">
                                          <p:stCondLst>
                                            <p:cond delay="0"/>
                                          </p:stCondLst>
                                        </p:cTn>
                                        <p:tgtEl>
                                          <p:spTgt spid="58371">
                                            <p:txEl>
                                              <p:pRg st="0" end="0"/>
                                            </p:txEl>
                                          </p:spTgt>
                                        </p:tgtEl>
                                        <p:attrNameLst>
                                          <p:attrName>style.visibility</p:attrName>
                                        </p:attrNameLst>
                                      </p:cBhvr>
                                      <p:to>
                                        <p:strVal val="visible"/>
                                      </p:to>
                                    </p:set>
                                    <p:anim calcmode="lin" valueType="num">
                                      <p:cBhvr additive="base">
                                        <p:cTn id="15" dur="1000" fill="hold"/>
                                        <p:tgtEl>
                                          <p:spTgt spid="58371">
                                            <p:txEl>
                                              <p:pRg st="0" end="0"/>
                                            </p:txEl>
                                          </p:spTgt>
                                        </p:tgtEl>
                                        <p:attrNameLst>
                                          <p:attrName>ppt_x</p:attrName>
                                        </p:attrNameLst>
                                      </p:cBhvr>
                                      <p:tavLst>
                                        <p:tav tm="0">
                                          <p:val>
                                            <p:strVal val="1+#ppt_w/2"/>
                                          </p:val>
                                        </p:tav>
                                        <p:tav tm="100000">
                                          <p:val>
                                            <p:strVal val="#ppt_x"/>
                                          </p:val>
                                        </p:tav>
                                      </p:tavLst>
                                    </p:anim>
                                    <p:anim calcmode="lin" valueType="num">
                                      <p:cBhvr additive="base">
                                        <p:cTn id="16" dur="1000" fill="hold"/>
                                        <p:tgtEl>
                                          <p:spTgt spid="58371">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3" fill="hold" grpId="0" nodeType="clickEffect">
                                  <p:stCondLst>
                                    <p:cond delay="0"/>
                                  </p:stCondLst>
                                  <p:childTnLst>
                                    <p:set>
                                      <p:cBhvr>
                                        <p:cTn id="20" dur="1" fill="hold">
                                          <p:stCondLst>
                                            <p:cond delay="0"/>
                                          </p:stCondLst>
                                        </p:cTn>
                                        <p:tgtEl>
                                          <p:spTgt spid="58371">
                                            <p:txEl>
                                              <p:pRg st="1" end="1"/>
                                            </p:txEl>
                                          </p:spTgt>
                                        </p:tgtEl>
                                        <p:attrNameLst>
                                          <p:attrName>style.visibility</p:attrName>
                                        </p:attrNameLst>
                                      </p:cBhvr>
                                      <p:to>
                                        <p:strVal val="visible"/>
                                      </p:to>
                                    </p:set>
                                    <p:anim calcmode="lin" valueType="num">
                                      <p:cBhvr additive="base">
                                        <p:cTn id="21" dur="1000" fill="hold"/>
                                        <p:tgtEl>
                                          <p:spTgt spid="58371">
                                            <p:txEl>
                                              <p:pRg st="1" end="1"/>
                                            </p:txEl>
                                          </p:spTgt>
                                        </p:tgtEl>
                                        <p:attrNameLst>
                                          <p:attrName>ppt_x</p:attrName>
                                        </p:attrNameLst>
                                      </p:cBhvr>
                                      <p:tavLst>
                                        <p:tav tm="0">
                                          <p:val>
                                            <p:strVal val="1+#ppt_w/2"/>
                                          </p:val>
                                        </p:tav>
                                        <p:tav tm="100000">
                                          <p:val>
                                            <p:strVal val="#ppt_x"/>
                                          </p:val>
                                        </p:tav>
                                      </p:tavLst>
                                    </p:anim>
                                    <p:anim calcmode="lin" valueType="num">
                                      <p:cBhvr additive="base">
                                        <p:cTn id="22" dur="1000" fill="hold"/>
                                        <p:tgtEl>
                                          <p:spTgt spid="58371">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3" fill="hold" grpId="0" nodeType="clickEffect">
                                  <p:stCondLst>
                                    <p:cond delay="0"/>
                                  </p:stCondLst>
                                  <p:childTnLst>
                                    <p:set>
                                      <p:cBhvr>
                                        <p:cTn id="26" dur="1" fill="hold">
                                          <p:stCondLst>
                                            <p:cond delay="0"/>
                                          </p:stCondLst>
                                        </p:cTn>
                                        <p:tgtEl>
                                          <p:spTgt spid="58371">
                                            <p:txEl>
                                              <p:pRg st="2" end="2"/>
                                            </p:txEl>
                                          </p:spTgt>
                                        </p:tgtEl>
                                        <p:attrNameLst>
                                          <p:attrName>style.visibility</p:attrName>
                                        </p:attrNameLst>
                                      </p:cBhvr>
                                      <p:to>
                                        <p:strVal val="visible"/>
                                      </p:to>
                                    </p:set>
                                    <p:anim calcmode="lin" valueType="num">
                                      <p:cBhvr additive="base">
                                        <p:cTn id="27" dur="1000" fill="hold"/>
                                        <p:tgtEl>
                                          <p:spTgt spid="58371">
                                            <p:txEl>
                                              <p:pRg st="2" end="2"/>
                                            </p:txEl>
                                          </p:spTgt>
                                        </p:tgtEl>
                                        <p:attrNameLst>
                                          <p:attrName>ppt_x</p:attrName>
                                        </p:attrNameLst>
                                      </p:cBhvr>
                                      <p:tavLst>
                                        <p:tav tm="0">
                                          <p:val>
                                            <p:strVal val="1+#ppt_w/2"/>
                                          </p:val>
                                        </p:tav>
                                        <p:tav tm="100000">
                                          <p:val>
                                            <p:strVal val="#ppt_x"/>
                                          </p:val>
                                        </p:tav>
                                      </p:tavLst>
                                    </p:anim>
                                    <p:anim calcmode="lin" valueType="num">
                                      <p:cBhvr additive="base">
                                        <p:cTn id="28" dur="1000" fill="hold"/>
                                        <p:tgtEl>
                                          <p:spTgt spid="58371">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autoUpdateAnimBg="0"/>
      <p:bldP spid="5837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786697" y="620688"/>
            <a:ext cx="7143750" cy="1665288"/>
          </a:xfrm>
        </p:spPr>
        <p:txBody>
          <a:bodyPr>
            <a:normAutofit/>
          </a:bodyPr>
          <a:lstStyle/>
          <a:p>
            <a:r>
              <a:rPr lang="cs-CZ" sz="5400" dirty="0"/>
              <a:t>Příjmy </a:t>
            </a:r>
            <a:r>
              <a:rPr lang="cs-CZ" sz="5400" dirty="0" smtClean="0"/>
              <a:t>z </a:t>
            </a:r>
            <a:r>
              <a:rPr lang="cs-CZ" sz="5400" dirty="0"/>
              <a:t>vlastní činnosti</a:t>
            </a:r>
          </a:p>
        </p:txBody>
      </p:sp>
      <p:sp>
        <p:nvSpPr>
          <p:cNvPr id="59395" name="Rectangle 3"/>
          <p:cNvSpPr>
            <a:spLocks noGrp="1" noChangeArrowheads="1"/>
          </p:cNvSpPr>
          <p:nvPr>
            <p:ph idx="1"/>
          </p:nvPr>
        </p:nvSpPr>
        <p:spPr>
          <a:xfrm>
            <a:off x="1774825" y="1773238"/>
            <a:ext cx="8066088" cy="3708400"/>
          </a:xfrm>
        </p:spPr>
        <p:txBody>
          <a:bodyPr/>
          <a:lstStyle/>
          <a:p>
            <a:r>
              <a:rPr lang="cs-CZ" dirty="0"/>
              <a:t>hlavní činnost - prodej vlastních výrobků  </a:t>
            </a:r>
          </a:p>
          <a:p>
            <a:r>
              <a:rPr lang="cs-CZ" dirty="0"/>
              <a:t>vedlejší (hospodářská) činnost - pořádání přednášek, vzdělávacích seminářů, plesů, burz, aukcí</a:t>
            </a:r>
          </a:p>
          <a:p>
            <a:r>
              <a:rPr lang="cs-CZ" dirty="0"/>
              <a:t>oddělené účtování hlavní a vedlejší činnosti </a:t>
            </a:r>
          </a:p>
        </p:txBody>
      </p:sp>
    </p:spTree>
  </p:cSld>
  <p:clrMapOvr>
    <a:masterClrMapping/>
  </p:clrMapOvr>
  <p:transition spd="med">
    <p:cover dir="r"/>
    <p:sndAc>
      <p:stSnd>
        <p:snd r:embed="rId2"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afterEffect">
                                  <p:stCondLst>
                                    <p:cond delay="0"/>
                                  </p:stCondLst>
                                  <p:iterate type="lt">
                                    <p:tmPct val="10000"/>
                                  </p:iterate>
                                  <p:childTnLst>
                                    <p:set>
                                      <p:cBhvr>
                                        <p:cTn id="6" dur="1" fill="hold">
                                          <p:stCondLst>
                                            <p:cond delay="0"/>
                                          </p:stCondLst>
                                        </p:cTn>
                                        <p:tgtEl>
                                          <p:spTgt spid="59394"/>
                                        </p:tgtEl>
                                        <p:attrNameLst>
                                          <p:attrName>style.visibility</p:attrName>
                                        </p:attrNameLst>
                                      </p:cBhvr>
                                      <p:to>
                                        <p:strVal val="visible"/>
                                      </p:to>
                                    </p:set>
                                    <p:anim calcmode="lin" valueType="num">
                                      <p:cBhvr>
                                        <p:cTn id="7" dur="2000" fill="hold"/>
                                        <p:tgtEl>
                                          <p:spTgt spid="59394"/>
                                        </p:tgtEl>
                                        <p:attrNameLst>
                                          <p:attrName>ppt_w</p:attrName>
                                        </p:attrNameLst>
                                      </p:cBhvr>
                                      <p:tavLst>
                                        <p:tav tm="0">
                                          <p:val>
                                            <p:fltVal val="0"/>
                                          </p:val>
                                        </p:tav>
                                        <p:tav tm="100000">
                                          <p:val>
                                            <p:strVal val="#ppt_w"/>
                                          </p:val>
                                        </p:tav>
                                      </p:tavLst>
                                    </p:anim>
                                    <p:anim calcmode="lin" valueType="num">
                                      <p:cBhvr>
                                        <p:cTn id="8" dur="2000" fill="hold"/>
                                        <p:tgtEl>
                                          <p:spTgt spid="59394"/>
                                        </p:tgtEl>
                                        <p:attrNameLst>
                                          <p:attrName>ppt_h</p:attrName>
                                        </p:attrNameLst>
                                      </p:cBhvr>
                                      <p:tavLst>
                                        <p:tav tm="0">
                                          <p:val>
                                            <p:fltVal val="0"/>
                                          </p:val>
                                        </p:tav>
                                        <p:tav tm="100000">
                                          <p:val>
                                            <p:strVal val="#ppt_h"/>
                                          </p:val>
                                        </p:tav>
                                      </p:tavLst>
                                    </p:anim>
                                    <p:anim calcmode="lin" valueType="num">
                                      <p:cBhvr>
                                        <p:cTn id="9" dur="2000" fill="hold"/>
                                        <p:tgtEl>
                                          <p:spTgt spid="59394"/>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5939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1" fill="hold" grpId="0" nodeType="clickEffect">
                                  <p:stCondLst>
                                    <p:cond delay="0"/>
                                  </p:stCondLst>
                                  <p:childTnLst>
                                    <p:set>
                                      <p:cBhvr>
                                        <p:cTn id="14" dur="1" fill="hold">
                                          <p:stCondLst>
                                            <p:cond delay="0"/>
                                          </p:stCondLst>
                                        </p:cTn>
                                        <p:tgtEl>
                                          <p:spTgt spid="59395">
                                            <p:txEl>
                                              <p:pRg st="0" end="0"/>
                                            </p:txEl>
                                          </p:spTgt>
                                        </p:tgtEl>
                                        <p:attrNameLst>
                                          <p:attrName>style.visibility</p:attrName>
                                        </p:attrNameLst>
                                      </p:cBhvr>
                                      <p:to>
                                        <p:strVal val="visible"/>
                                      </p:to>
                                    </p:set>
                                    <p:animEffect transition="in" filter="slide(fromTop)">
                                      <p:cBhvr>
                                        <p:cTn id="15" dur="1000"/>
                                        <p:tgtEl>
                                          <p:spTgt spid="59395">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1" fill="hold" grpId="0" nodeType="clickEffect">
                                  <p:stCondLst>
                                    <p:cond delay="0"/>
                                  </p:stCondLst>
                                  <p:childTnLst>
                                    <p:set>
                                      <p:cBhvr>
                                        <p:cTn id="19" dur="1" fill="hold">
                                          <p:stCondLst>
                                            <p:cond delay="0"/>
                                          </p:stCondLst>
                                        </p:cTn>
                                        <p:tgtEl>
                                          <p:spTgt spid="59395">
                                            <p:txEl>
                                              <p:pRg st="1" end="1"/>
                                            </p:txEl>
                                          </p:spTgt>
                                        </p:tgtEl>
                                        <p:attrNameLst>
                                          <p:attrName>style.visibility</p:attrName>
                                        </p:attrNameLst>
                                      </p:cBhvr>
                                      <p:to>
                                        <p:strVal val="visible"/>
                                      </p:to>
                                    </p:set>
                                    <p:animEffect transition="in" filter="slide(fromTop)">
                                      <p:cBhvr>
                                        <p:cTn id="20" dur="1000"/>
                                        <p:tgtEl>
                                          <p:spTgt spid="59395">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grpId="0" nodeType="clickEffect">
                                  <p:stCondLst>
                                    <p:cond delay="0"/>
                                  </p:stCondLst>
                                  <p:childTnLst>
                                    <p:set>
                                      <p:cBhvr>
                                        <p:cTn id="24" dur="1" fill="hold">
                                          <p:stCondLst>
                                            <p:cond delay="0"/>
                                          </p:stCondLst>
                                        </p:cTn>
                                        <p:tgtEl>
                                          <p:spTgt spid="59395">
                                            <p:txEl>
                                              <p:pRg st="2" end="2"/>
                                            </p:txEl>
                                          </p:spTgt>
                                        </p:tgtEl>
                                        <p:attrNameLst>
                                          <p:attrName>style.visibility</p:attrName>
                                        </p:attrNameLst>
                                      </p:cBhvr>
                                      <p:to>
                                        <p:strVal val="visible"/>
                                      </p:to>
                                    </p:set>
                                    <p:animEffect transition="in" filter="slide(fromTop)">
                                      <p:cBhvr>
                                        <p:cTn id="25" dur="1000"/>
                                        <p:tgtEl>
                                          <p:spTgt spid="593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autoUpdateAnimBg="0"/>
      <p:bldP spid="5939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2133600" y="800708"/>
            <a:ext cx="6870700" cy="1219200"/>
          </a:xfrm>
        </p:spPr>
        <p:txBody>
          <a:bodyPr/>
          <a:lstStyle/>
          <a:p>
            <a:r>
              <a:rPr lang="cs-CZ" sz="6000" dirty="0"/>
              <a:t>Členské příspěvky</a:t>
            </a:r>
          </a:p>
        </p:txBody>
      </p:sp>
      <p:sp>
        <p:nvSpPr>
          <p:cNvPr id="60419" name="Rectangle 3"/>
          <p:cNvSpPr>
            <a:spLocks noGrp="1" noChangeArrowheads="1"/>
          </p:cNvSpPr>
          <p:nvPr>
            <p:ph idx="1"/>
          </p:nvPr>
        </p:nvSpPr>
        <p:spPr>
          <a:xfrm>
            <a:off x="2133600" y="2819401"/>
            <a:ext cx="7696200" cy="1762125"/>
          </a:xfrm>
        </p:spPr>
        <p:txBody>
          <a:bodyPr>
            <a:normAutofit/>
          </a:bodyPr>
          <a:lstStyle/>
          <a:p>
            <a:r>
              <a:rPr lang="cs-CZ" sz="4400" dirty="0"/>
              <a:t>jen u </a:t>
            </a:r>
            <a:r>
              <a:rPr lang="cs-CZ" sz="4400" dirty="0" smtClean="0"/>
              <a:t>spolků</a:t>
            </a:r>
            <a:endParaRPr lang="cs-CZ" sz="4400" dirty="0"/>
          </a:p>
          <a:p>
            <a:r>
              <a:rPr lang="cs-CZ" sz="4400" dirty="0"/>
              <a:t>výhoda - pravidelnost</a:t>
            </a:r>
          </a:p>
        </p:txBody>
      </p:sp>
    </p:spTree>
  </p:cSld>
  <p:clrMapOvr>
    <a:masterClrMapping/>
  </p:clrMapOvr>
  <p:transition spd="med">
    <p:cover dir="r"/>
    <p:sndAc>
      <p:stSnd>
        <p:snd r:embed="rId2"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fill="hold" grpId="0" nodeType="afterEffect">
                                  <p:stCondLst>
                                    <p:cond delay="0"/>
                                  </p:stCondLst>
                                  <p:iterate type="lt">
                                    <p:tmPct val="10000"/>
                                  </p:iterate>
                                  <p:childTnLst>
                                    <p:set>
                                      <p:cBhvr>
                                        <p:cTn id="6" dur="1" fill="hold">
                                          <p:stCondLst>
                                            <p:cond delay="0"/>
                                          </p:stCondLst>
                                        </p:cTn>
                                        <p:tgtEl>
                                          <p:spTgt spid="60418"/>
                                        </p:tgtEl>
                                        <p:attrNameLst>
                                          <p:attrName>style.visibility</p:attrName>
                                        </p:attrNameLst>
                                      </p:cBhvr>
                                      <p:to>
                                        <p:strVal val="visible"/>
                                      </p:to>
                                    </p:set>
                                    <p:anim calcmode="lin" valueType="num">
                                      <p:cBhvr>
                                        <p:cTn id="7" dur="2000" fill="hold"/>
                                        <p:tgtEl>
                                          <p:spTgt spid="60418"/>
                                        </p:tgtEl>
                                        <p:attrNameLst>
                                          <p:attrName>ppt_w</p:attrName>
                                        </p:attrNameLst>
                                      </p:cBhvr>
                                      <p:tavLst>
                                        <p:tav tm="0" fmla="#ppt_w*sin(2.5*pi*$)">
                                          <p:val>
                                            <p:fltVal val="0"/>
                                          </p:val>
                                        </p:tav>
                                        <p:tav tm="100000">
                                          <p:val>
                                            <p:fltVal val="1"/>
                                          </p:val>
                                        </p:tav>
                                      </p:tavLst>
                                    </p:anim>
                                    <p:anim calcmode="lin" valueType="num">
                                      <p:cBhvr>
                                        <p:cTn id="8" dur="2000" fill="hold"/>
                                        <p:tgtEl>
                                          <p:spTgt spid="60418"/>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5" fill="hold" grpId="0" nodeType="clickEffect">
                                  <p:stCondLst>
                                    <p:cond delay="0"/>
                                  </p:stCondLst>
                                  <p:childTnLst>
                                    <p:set>
                                      <p:cBhvr>
                                        <p:cTn id="12" dur="1" fill="hold">
                                          <p:stCondLst>
                                            <p:cond delay="0"/>
                                          </p:stCondLst>
                                        </p:cTn>
                                        <p:tgtEl>
                                          <p:spTgt spid="60419">
                                            <p:txEl>
                                              <p:pRg st="0" end="0"/>
                                            </p:txEl>
                                          </p:spTgt>
                                        </p:tgtEl>
                                        <p:attrNameLst>
                                          <p:attrName>style.visibility</p:attrName>
                                        </p:attrNameLst>
                                      </p:cBhvr>
                                      <p:to>
                                        <p:strVal val="visible"/>
                                      </p:to>
                                    </p:set>
                                    <p:animEffect transition="in" filter="checkerboard(down)">
                                      <p:cBhvr>
                                        <p:cTn id="13" dur="1000"/>
                                        <p:tgtEl>
                                          <p:spTgt spid="60419">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5" fill="hold" grpId="0" nodeType="clickEffect">
                                  <p:stCondLst>
                                    <p:cond delay="0"/>
                                  </p:stCondLst>
                                  <p:childTnLst>
                                    <p:set>
                                      <p:cBhvr>
                                        <p:cTn id="17" dur="1" fill="hold">
                                          <p:stCondLst>
                                            <p:cond delay="0"/>
                                          </p:stCondLst>
                                        </p:cTn>
                                        <p:tgtEl>
                                          <p:spTgt spid="60419">
                                            <p:txEl>
                                              <p:pRg st="1" end="1"/>
                                            </p:txEl>
                                          </p:spTgt>
                                        </p:tgtEl>
                                        <p:attrNameLst>
                                          <p:attrName>style.visibility</p:attrName>
                                        </p:attrNameLst>
                                      </p:cBhvr>
                                      <p:to>
                                        <p:strVal val="visible"/>
                                      </p:to>
                                    </p:set>
                                    <p:animEffect transition="in" filter="checkerboard(down)">
                                      <p:cBhvr>
                                        <p:cTn id="18" dur="1000"/>
                                        <p:tgtEl>
                                          <p:spTgt spid="604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autoUpdateAnimBg="0"/>
      <p:bldP spid="6041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2316163" y="476672"/>
            <a:ext cx="7327900" cy="1657350"/>
          </a:xfrm>
        </p:spPr>
        <p:txBody>
          <a:bodyPr>
            <a:normAutofit fontScale="90000"/>
          </a:bodyPr>
          <a:lstStyle/>
          <a:p>
            <a:r>
              <a:rPr lang="cs-CZ" sz="5400" dirty="0"/>
              <a:t>Loterie a spotřebitelské hry</a:t>
            </a:r>
          </a:p>
        </p:txBody>
      </p:sp>
      <p:sp>
        <p:nvSpPr>
          <p:cNvPr id="61443" name="Rectangle 3"/>
          <p:cNvSpPr>
            <a:spLocks noGrp="1" noChangeArrowheads="1"/>
          </p:cNvSpPr>
          <p:nvPr>
            <p:ph idx="1"/>
          </p:nvPr>
        </p:nvSpPr>
        <p:spPr>
          <a:xfrm>
            <a:off x="2316163" y="2384425"/>
            <a:ext cx="7345362" cy="2971800"/>
          </a:xfrm>
        </p:spPr>
        <p:txBody>
          <a:bodyPr/>
          <a:lstStyle/>
          <a:p>
            <a:r>
              <a:rPr lang="cs-CZ" sz="3600" dirty="0"/>
              <a:t>určité procento výtěžku z loterie musí být použito na veřejně prospěšný cíl</a:t>
            </a:r>
          </a:p>
          <a:p>
            <a:r>
              <a:rPr lang="cs-CZ" sz="3600" dirty="0"/>
              <a:t>nejvíce podporují sportovní aktivity</a:t>
            </a:r>
          </a:p>
        </p:txBody>
      </p:sp>
    </p:spTree>
  </p:cSld>
  <p:clrMapOvr>
    <a:masterClrMapping/>
  </p:clrMapOvr>
  <p:transition spd="med">
    <p:cover dir="r"/>
    <p:sndAc>
      <p:stSnd>
        <p:snd r:embed="rId2"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8" presetClass="entr" presetSubtype="0" accel="50000" fill="hold" grpId="0" nodeType="afterEffect">
                                  <p:stCondLst>
                                    <p:cond delay="0"/>
                                  </p:stCondLst>
                                  <p:iterate type="lt">
                                    <p:tmPct val="10000"/>
                                  </p:iterate>
                                  <p:childTnLst>
                                    <p:set>
                                      <p:cBhvr>
                                        <p:cTn id="6" dur="1" fill="hold">
                                          <p:stCondLst>
                                            <p:cond delay="0"/>
                                          </p:stCondLst>
                                        </p:cTn>
                                        <p:tgtEl>
                                          <p:spTgt spid="61442"/>
                                        </p:tgtEl>
                                        <p:attrNameLst>
                                          <p:attrName>style.visibility</p:attrName>
                                        </p:attrNameLst>
                                      </p:cBhvr>
                                      <p:to>
                                        <p:strVal val="visible"/>
                                      </p:to>
                                    </p:set>
                                    <p:anim calcmode="lin" valueType="num">
                                      <p:cBhvr>
                                        <p:cTn id="7" dur="2000" fill="hold"/>
                                        <p:tgtEl>
                                          <p:spTgt spid="6144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2000" fill="hold"/>
                                        <p:tgtEl>
                                          <p:spTgt spid="61442"/>
                                        </p:tgtEl>
                                        <p:attrNameLst>
                                          <p:attrName>ppt_x</p:attrName>
                                        </p:attrNameLst>
                                      </p:cBhvr>
                                      <p:tavLst>
                                        <p:tav tm="0">
                                          <p:val>
                                            <p:fltVal val="-1"/>
                                          </p:val>
                                        </p:tav>
                                        <p:tav tm="50000">
                                          <p:val>
                                            <p:fltVal val="0.95"/>
                                          </p:val>
                                        </p:tav>
                                        <p:tav tm="100000">
                                          <p:val>
                                            <p:strVal val="#ppt_x"/>
                                          </p:val>
                                        </p:tav>
                                      </p:tavLst>
                                    </p:anim>
                                    <p:anim calcmode="lin" valueType="num">
                                      <p:cBhvr>
                                        <p:cTn id="9" dur="2000" fill="hold"/>
                                        <p:tgtEl>
                                          <p:spTgt spid="61442"/>
                                        </p:tgtEl>
                                        <p:attrNameLst>
                                          <p:attrName>ppt_y</p:attrName>
                                        </p:attrNameLst>
                                      </p:cBhvr>
                                      <p:tavLst>
                                        <p:tav tm="0">
                                          <p:val>
                                            <p:strVal val="#ppt_y"/>
                                          </p:val>
                                        </p:tav>
                                        <p:tav tm="100000">
                                          <p:val>
                                            <p:strVal val="#ppt_y"/>
                                          </p:val>
                                        </p:tav>
                                      </p:tavLst>
                                    </p:anim>
                                    <p:animEffect transition="in" filter="fade">
                                      <p:cBhvr>
                                        <p:cTn id="10" dur="2000"/>
                                        <p:tgtEl>
                                          <p:spTgt spid="6144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12" fill="hold" grpId="0" nodeType="clickEffect">
                                  <p:stCondLst>
                                    <p:cond delay="0"/>
                                  </p:stCondLst>
                                  <p:childTnLst>
                                    <p:set>
                                      <p:cBhvr>
                                        <p:cTn id="14" dur="1" fill="hold">
                                          <p:stCondLst>
                                            <p:cond delay="0"/>
                                          </p:stCondLst>
                                        </p:cTn>
                                        <p:tgtEl>
                                          <p:spTgt spid="61443">
                                            <p:txEl>
                                              <p:pRg st="0" end="0"/>
                                            </p:txEl>
                                          </p:spTgt>
                                        </p:tgtEl>
                                        <p:attrNameLst>
                                          <p:attrName>style.visibility</p:attrName>
                                        </p:attrNameLst>
                                      </p:cBhvr>
                                      <p:to>
                                        <p:strVal val="visible"/>
                                      </p:to>
                                    </p:set>
                                    <p:anim calcmode="lin" valueType="num">
                                      <p:cBhvr additive="base">
                                        <p:cTn id="15" dur="1000" fill="hold"/>
                                        <p:tgtEl>
                                          <p:spTgt spid="61443">
                                            <p:txEl>
                                              <p:pRg st="0" end="0"/>
                                            </p:txEl>
                                          </p:spTgt>
                                        </p:tgtEl>
                                        <p:attrNameLst>
                                          <p:attrName>ppt_x</p:attrName>
                                        </p:attrNameLst>
                                      </p:cBhvr>
                                      <p:tavLst>
                                        <p:tav tm="0">
                                          <p:val>
                                            <p:strVal val="0-#ppt_w/2"/>
                                          </p:val>
                                        </p:tav>
                                        <p:tav tm="100000">
                                          <p:val>
                                            <p:strVal val="#ppt_x"/>
                                          </p:val>
                                        </p:tav>
                                      </p:tavLst>
                                    </p:anim>
                                    <p:anim calcmode="lin" valueType="num">
                                      <p:cBhvr additive="base">
                                        <p:cTn id="16" dur="1000" fill="hold"/>
                                        <p:tgtEl>
                                          <p:spTgt spid="614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61443">
                                            <p:txEl>
                                              <p:pRg st="1" end="1"/>
                                            </p:txEl>
                                          </p:spTgt>
                                        </p:tgtEl>
                                        <p:attrNameLst>
                                          <p:attrName>style.visibility</p:attrName>
                                        </p:attrNameLst>
                                      </p:cBhvr>
                                      <p:to>
                                        <p:strVal val="visible"/>
                                      </p:to>
                                    </p:set>
                                    <p:anim calcmode="lin" valueType="num">
                                      <p:cBhvr additive="base">
                                        <p:cTn id="21" dur="1000" fill="hold"/>
                                        <p:tgtEl>
                                          <p:spTgt spid="61443">
                                            <p:txEl>
                                              <p:pRg st="1" end="1"/>
                                            </p:txEl>
                                          </p:spTgt>
                                        </p:tgtEl>
                                        <p:attrNameLst>
                                          <p:attrName>ppt_x</p:attrName>
                                        </p:attrNameLst>
                                      </p:cBhvr>
                                      <p:tavLst>
                                        <p:tav tm="0">
                                          <p:val>
                                            <p:strVal val="0-#ppt_w/2"/>
                                          </p:val>
                                        </p:tav>
                                        <p:tav tm="100000">
                                          <p:val>
                                            <p:strVal val="#ppt_x"/>
                                          </p:val>
                                        </p:tav>
                                      </p:tavLst>
                                    </p:anim>
                                    <p:anim calcmode="lin" valueType="num">
                                      <p:cBhvr additive="base">
                                        <p:cTn id="22" dur="1000" fill="hold"/>
                                        <p:tgtEl>
                                          <p:spTgt spid="6144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autoUpdateAnimBg="0"/>
      <p:bldP spid="6144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2027548" y="188641"/>
            <a:ext cx="6235700" cy="919163"/>
          </a:xfrm>
        </p:spPr>
        <p:txBody>
          <a:bodyPr>
            <a:normAutofit fontScale="90000"/>
          </a:bodyPr>
          <a:lstStyle/>
          <a:p>
            <a:r>
              <a:rPr lang="cs-CZ" sz="6000" dirty="0" err="1"/>
              <a:t>Fundraising</a:t>
            </a:r>
            <a:endParaRPr lang="cs-CZ" sz="6000" dirty="0"/>
          </a:p>
        </p:txBody>
      </p:sp>
      <p:sp>
        <p:nvSpPr>
          <p:cNvPr id="47107" name="Rectangle 3"/>
          <p:cNvSpPr>
            <a:spLocks noGrp="1" noChangeArrowheads="1"/>
          </p:cNvSpPr>
          <p:nvPr>
            <p:ph idx="1"/>
          </p:nvPr>
        </p:nvSpPr>
        <p:spPr>
          <a:xfrm>
            <a:off x="1631504" y="1520788"/>
            <a:ext cx="8316924" cy="4500500"/>
          </a:xfrm>
        </p:spPr>
        <p:txBody>
          <a:bodyPr>
            <a:normAutofit lnSpcReduction="10000"/>
          </a:bodyPr>
          <a:lstStyle/>
          <a:p>
            <a:r>
              <a:rPr lang="cs-CZ" sz="2700" dirty="0"/>
              <a:t>obor zahrnující různé metody a postupy, jak získat finanční prostředky na činnost </a:t>
            </a:r>
            <a:r>
              <a:rPr lang="cs-CZ" sz="2700" dirty="0"/>
              <a:t>NNO</a:t>
            </a:r>
          </a:p>
          <a:p>
            <a:pPr marL="0" indent="0">
              <a:buNone/>
            </a:pPr>
            <a:endParaRPr lang="cs-CZ" sz="2700" dirty="0"/>
          </a:p>
          <a:p>
            <a:r>
              <a:rPr lang="cs-CZ" sz="2700" dirty="0"/>
              <a:t>„věda“ o tom, jak přesvědčit druhé, že NNO dokáže řešit důležité problémy a že je důležitou součástí </a:t>
            </a:r>
            <a:r>
              <a:rPr lang="cs-CZ" sz="2700" dirty="0"/>
              <a:t>společnosti</a:t>
            </a:r>
          </a:p>
          <a:p>
            <a:pPr marL="0" indent="0">
              <a:buNone/>
            </a:pPr>
            <a:endParaRPr lang="cs-CZ" sz="2700" dirty="0"/>
          </a:p>
          <a:p>
            <a:r>
              <a:rPr lang="cs-CZ" sz="2700" dirty="0"/>
              <a:t>nástroj, jehož pomocí lze druhé inspirovat k dobrým skutkům, přesvědčit je, že peníze nejsou všechno a dát jim možnost darovat i svůj čas, zájem a důvěru  </a:t>
            </a:r>
          </a:p>
        </p:txBody>
      </p:sp>
    </p:spTree>
    <p:extLst>
      <p:ext uri="{BB962C8B-B14F-4D97-AF65-F5344CB8AC3E}">
        <p14:creationId xmlns:p14="http://schemas.microsoft.com/office/powerpoint/2010/main" val="8116032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afterEffect">
                                  <p:stCondLst>
                                    <p:cond delay="0"/>
                                  </p:stCondLst>
                                  <p:iterate type="lt">
                                    <p:tmPct val="10000"/>
                                  </p:iterate>
                                  <p:childTnLst>
                                    <p:set>
                                      <p:cBhvr>
                                        <p:cTn id="6" dur="1" fill="hold">
                                          <p:stCondLst>
                                            <p:cond delay="0"/>
                                          </p:stCondLst>
                                        </p:cTn>
                                        <p:tgtEl>
                                          <p:spTgt spid="47106"/>
                                        </p:tgtEl>
                                        <p:attrNameLst>
                                          <p:attrName>style.visibility</p:attrName>
                                        </p:attrNameLst>
                                      </p:cBhvr>
                                      <p:to>
                                        <p:strVal val="visible"/>
                                      </p:to>
                                    </p:set>
                                    <p:anim calcmode="lin" valueType="num">
                                      <p:cBhvr>
                                        <p:cTn id="7" dur="2000" fill="hold"/>
                                        <p:tgtEl>
                                          <p:spTgt spid="47106"/>
                                        </p:tgtEl>
                                        <p:attrNameLst>
                                          <p:attrName>ppt_w</p:attrName>
                                        </p:attrNameLst>
                                      </p:cBhvr>
                                      <p:tavLst>
                                        <p:tav tm="0">
                                          <p:val>
                                            <p:fltVal val="0"/>
                                          </p:val>
                                        </p:tav>
                                        <p:tav tm="100000">
                                          <p:val>
                                            <p:strVal val="#ppt_w"/>
                                          </p:val>
                                        </p:tav>
                                      </p:tavLst>
                                    </p:anim>
                                    <p:anim calcmode="lin" valueType="num">
                                      <p:cBhvr>
                                        <p:cTn id="8" dur="2000" fill="hold"/>
                                        <p:tgtEl>
                                          <p:spTgt spid="47106"/>
                                        </p:tgtEl>
                                        <p:attrNameLst>
                                          <p:attrName>ppt_h</p:attrName>
                                        </p:attrNameLst>
                                      </p:cBhvr>
                                      <p:tavLst>
                                        <p:tav tm="0">
                                          <p:val>
                                            <p:fltVal val="0"/>
                                          </p:val>
                                        </p:tav>
                                        <p:tav tm="100000">
                                          <p:val>
                                            <p:strVal val="#ppt_h"/>
                                          </p:val>
                                        </p:tav>
                                      </p:tavLst>
                                    </p:anim>
                                    <p:anim calcmode="lin" valueType="num">
                                      <p:cBhvr>
                                        <p:cTn id="9" dur="2000" fill="hold"/>
                                        <p:tgtEl>
                                          <p:spTgt spid="47106"/>
                                        </p:tgtEl>
                                        <p:attrNameLst>
                                          <p:attrName>style.rotation</p:attrName>
                                        </p:attrNameLst>
                                      </p:cBhvr>
                                      <p:tavLst>
                                        <p:tav tm="0">
                                          <p:val>
                                            <p:fltVal val="360"/>
                                          </p:val>
                                        </p:tav>
                                        <p:tav tm="100000">
                                          <p:val>
                                            <p:fltVal val="0"/>
                                          </p:val>
                                        </p:tav>
                                      </p:tavLst>
                                    </p:anim>
                                    <p:animEffect transition="in" filter="fade">
                                      <p:cBhvr>
                                        <p:cTn id="10" dur="2000"/>
                                        <p:tgtEl>
                                          <p:spTgt spid="4710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4" presetClass="entr" presetSubtype="5" fill="hold" grpId="0" nodeType="clickEffect">
                                  <p:stCondLst>
                                    <p:cond delay="0"/>
                                  </p:stCondLst>
                                  <p:childTnLst>
                                    <p:set>
                                      <p:cBhvr>
                                        <p:cTn id="14" dur="1" fill="hold">
                                          <p:stCondLst>
                                            <p:cond delay="0"/>
                                          </p:stCondLst>
                                        </p:cTn>
                                        <p:tgtEl>
                                          <p:spTgt spid="47107">
                                            <p:txEl>
                                              <p:pRg st="0" end="0"/>
                                            </p:txEl>
                                          </p:spTgt>
                                        </p:tgtEl>
                                        <p:attrNameLst>
                                          <p:attrName>style.visibility</p:attrName>
                                        </p:attrNameLst>
                                      </p:cBhvr>
                                      <p:to>
                                        <p:strVal val="visible"/>
                                      </p:to>
                                    </p:set>
                                    <p:animEffect transition="in" filter="randombar(vertical)">
                                      <p:cBhvr>
                                        <p:cTn id="15" dur="1000"/>
                                        <p:tgtEl>
                                          <p:spTgt spid="47107">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4" presetClass="entr" presetSubtype="5" fill="hold" grpId="0" nodeType="clickEffect">
                                  <p:stCondLst>
                                    <p:cond delay="0"/>
                                  </p:stCondLst>
                                  <p:childTnLst>
                                    <p:set>
                                      <p:cBhvr>
                                        <p:cTn id="19" dur="1" fill="hold">
                                          <p:stCondLst>
                                            <p:cond delay="0"/>
                                          </p:stCondLst>
                                        </p:cTn>
                                        <p:tgtEl>
                                          <p:spTgt spid="47107">
                                            <p:txEl>
                                              <p:pRg st="2" end="2"/>
                                            </p:txEl>
                                          </p:spTgt>
                                        </p:tgtEl>
                                        <p:attrNameLst>
                                          <p:attrName>style.visibility</p:attrName>
                                        </p:attrNameLst>
                                      </p:cBhvr>
                                      <p:to>
                                        <p:strVal val="visible"/>
                                      </p:to>
                                    </p:set>
                                    <p:animEffect transition="in" filter="randombar(vertical)">
                                      <p:cBhvr>
                                        <p:cTn id="20" dur="1000"/>
                                        <p:tgtEl>
                                          <p:spTgt spid="47107">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4" presetClass="entr" presetSubtype="5" fill="hold" grpId="0" nodeType="clickEffect">
                                  <p:stCondLst>
                                    <p:cond delay="0"/>
                                  </p:stCondLst>
                                  <p:childTnLst>
                                    <p:set>
                                      <p:cBhvr>
                                        <p:cTn id="24" dur="1" fill="hold">
                                          <p:stCondLst>
                                            <p:cond delay="0"/>
                                          </p:stCondLst>
                                        </p:cTn>
                                        <p:tgtEl>
                                          <p:spTgt spid="47107">
                                            <p:txEl>
                                              <p:pRg st="4" end="4"/>
                                            </p:txEl>
                                          </p:spTgt>
                                        </p:tgtEl>
                                        <p:attrNameLst>
                                          <p:attrName>style.visibility</p:attrName>
                                        </p:attrNameLst>
                                      </p:cBhvr>
                                      <p:to>
                                        <p:strVal val="visible"/>
                                      </p:to>
                                    </p:set>
                                    <p:animEffect transition="in" filter="randombar(vertical)">
                                      <p:cBhvr>
                                        <p:cTn id="25" dur="1000"/>
                                        <p:tgtEl>
                                          <p:spTgt spid="471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autoUpdateAnimBg="0"/>
      <p:bldP spid="47107"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631306" y="512676"/>
            <a:ext cx="8496944" cy="1368152"/>
          </a:xfrm>
        </p:spPr>
        <p:txBody>
          <a:bodyPr>
            <a:normAutofit/>
          </a:bodyPr>
          <a:lstStyle/>
          <a:p>
            <a:r>
              <a:rPr lang="cs-CZ" sz="4800" dirty="0"/>
              <a:t>Tři základní </a:t>
            </a:r>
            <a:r>
              <a:rPr lang="cs-CZ" sz="4800" dirty="0"/>
              <a:t>pravidla </a:t>
            </a:r>
            <a:r>
              <a:rPr lang="cs-CZ" sz="4800" dirty="0" err="1"/>
              <a:t>fundraisingu</a:t>
            </a:r>
            <a:endParaRPr lang="cs-CZ" sz="4800" dirty="0"/>
          </a:p>
        </p:txBody>
      </p:sp>
      <p:sp>
        <p:nvSpPr>
          <p:cNvPr id="48131" name="Rectangle 3"/>
          <p:cNvSpPr>
            <a:spLocks noGrp="1" noChangeArrowheads="1"/>
          </p:cNvSpPr>
          <p:nvPr>
            <p:ph idx="1"/>
          </p:nvPr>
        </p:nvSpPr>
        <p:spPr>
          <a:xfrm>
            <a:off x="2027238" y="2600326"/>
            <a:ext cx="8101012" cy="2555875"/>
          </a:xfrm>
        </p:spPr>
        <p:txBody>
          <a:bodyPr/>
          <a:lstStyle/>
          <a:p>
            <a:pPr marL="609600" indent="-609600">
              <a:buFontTx/>
              <a:buAutoNum type="arabicPeriod"/>
            </a:pPr>
            <a:r>
              <a:rPr lang="cs-CZ" sz="3400" dirty="0"/>
              <a:t>Přesvědčit druhé dokážeme jen tehdy, jsem-li samy přesvědčení.</a:t>
            </a:r>
          </a:p>
          <a:p>
            <a:pPr marL="609600" indent="-609600">
              <a:buFontTx/>
              <a:buAutoNum type="arabicPeriod"/>
            </a:pPr>
            <a:r>
              <a:rPr lang="cs-CZ" sz="3400" dirty="0"/>
              <a:t>Nezískáváme peníze, ale člověka.</a:t>
            </a:r>
          </a:p>
          <a:p>
            <a:pPr marL="609600" indent="-609600">
              <a:buFontTx/>
              <a:buAutoNum type="arabicPeriod"/>
            </a:pPr>
            <a:r>
              <a:rPr lang="cs-CZ" sz="3400" dirty="0"/>
              <a:t>Musíme požádat.</a:t>
            </a:r>
          </a:p>
        </p:txBody>
      </p:sp>
    </p:spTree>
    <p:extLst>
      <p:ext uri="{BB962C8B-B14F-4D97-AF65-F5344CB8AC3E}">
        <p14:creationId xmlns:p14="http://schemas.microsoft.com/office/powerpoint/2010/main" val="40473424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48130"/>
                                        </p:tgtEl>
                                        <p:attrNameLst>
                                          <p:attrName>style.visibility</p:attrName>
                                        </p:attrNameLst>
                                      </p:cBhvr>
                                      <p:to>
                                        <p:strVal val="visible"/>
                                      </p:to>
                                    </p:set>
                                    <p:anim calcmode="lin" valueType="num">
                                      <p:cBhvr>
                                        <p:cTn id="7" dur="2000" fill="hold"/>
                                        <p:tgtEl>
                                          <p:spTgt spid="48130"/>
                                        </p:tgtEl>
                                        <p:attrNameLst>
                                          <p:attrName>ppt_w</p:attrName>
                                        </p:attrNameLst>
                                      </p:cBhvr>
                                      <p:tavLst>
                                        <p:tav tm="0">
                                          <p:val>
                                            <p:fltVal val="0"/>
                                          </p:val>
                                        </p:tav>
                                        <p:tav tm="100000">
                                          <p:val>
                                            <p:strVal val="#ppt_w"/>
                                          </p:val>
                                        </p:tav>
                                      </p:tavLst>
                                    </p:anim>
                                    <p:anim calcmode="lin" valueType="num">
                                      <p:cBhvr>
                                        <p:cTn id="8" dur="2000" fill="hold"/>
                                        <p:tgtEl>
                                          <p:spTgt spid="48130"/>
                                        </p:tgtEl>
                                        <p:attrNameLst>
                                          <p:attrName>ppt_h</p:attrName>
                                        </p:attrNameLst>
                                      </p:cBhvr>
                                      <p:tavLst>
                                        <p:tav tm="0">
                                          <p:val>
                                            <p:fltVal val="0"/>
                                          </p:val>
                                        </p:tav>
                                        <p:tav tm="100000">
                                          <p:val>
                                            <p:strVal val="#ppt_h"/>
                                          </p:val>
                                        </p:tav>
                                      </p:tavLst>
                                    </p:anim>
                                    <p:anim calcmode="lin" valueType="num">
                                      <p:cBhvr>
                                        <p:cTn id="9" dur="2000" fill="hold"/>
                                        <p:tgtEl>
                                          <p:spTgt spid="48130"/>
                                        </p:tgtEl>
                                        <p:attrNameLst>
                                          <p:attrName>style.rotation</p:attrName>
                                        </p:attrNameLst>
                                      </p:cBhvr>
                                      <p:tavLst>
                                        <p:tav tm="0">
                                          <p:val>
                                            <p:fltVal val="90"/>
                                          </p:val>
                                        </p:tav>
                                        <p:tav tm="100000">
                                          <p:val>
                                            <p:fltVal val="0"/>
                                          </p:val>
                                        </p:tav>
                                      </p:tavLst>
                                    </p:anim>
                                    <p:animEffect transition="in" filter="fade">
                                      <p:cBhvr>
                                        <p:cTn id="10" dur="2000"/>
                                        <p:tgtEl>
                                          <p:spTgt spid="4813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3" fill="hold" grpId="0" nodeType="clickEffect">
                                  <p:stCondLst>
                                    <p:cond delay="0"/>
                                  </p:stCondLst>
                                  <p:childTnLst>
                                    <p:set>
                                      <p:cBhvr>
                                        <p:cTn id="14" dur="1" fill="hold">
                                          <p:stCondLst>
                                            <p:cond delay="0"/>
                                          </p:stCondLst>
                                        </p:cTn>
                                        <p:tgtEl>
                                          <p:spTgt spid="48131">
                                            <p:txEl>
                                              <p:pRg st="0" end="0"/>
                                            </p:txEl>
                                          </p:spTgt>
                                        </p:tgtEl>
                                        <p:attrNameLst>
                                          <p:attrName>style.visibility</p:attrName>
                                        </p:attrNameLst>
                                      </p:cBhvr>
                                      <p:to>
                                        <p:strVal val="visible"/>
                                      </p:to>
                                    </p:set>
                                    <p:anim calcmode="lin" valueType="num">
                                      <p:cBhvr additive="base">
                                        <p:cTn id="15" dur="1000" fill="hold"/>
                                        <p:tgtEl>
                                          <p:spTgt spid="48131">
                                            <p:txEl>
                                              <p:pRg st="0" end="0"/>
                                            </p:txEl>
                                          </p:spTgt>
                                        </p:tgtEl>
                                        <p:attrNameLst>
                                          <p:attrName>ppt_x</p:attrName>
                                        </p:attrNameLst>
                                      </p:cBhvr>
                                      <p:tavLst>
                                        <p:tav tm="0">
                                          <p:val>
                                            <p:strVal val="1+#ppt_w/2"/>
                                          </p:val>
                                        </p:tav>
                                        <p:tav tm="100000">
                                          <p:val>
                                            <p:strVal val="#ppt_x"/>
                                          </p:val>
                                        </p:tav>
                                      </p:tavLst>
                                    </p:anim>
                                    <p:anim calcmode="lin" valueType="num">
                                      <p:cBhvr additive="base">
                                        <p:cTn id="16" dur="1000" fill="hold"/>
                                        <p:tgtEl>
                                          <p:spTgt spid="48131">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3" fill="hold" grpId="0" nodeType="clickEffect">
                                  <p:stCondLst>
                                    <p:cond delay="0"/>
                                  </p:stCondLst>
                                  <p:childTnLst>
                                    <p:set>
                                      <p:cBhvr>
                                        <p:cTn id="20" dur="1" fill="hold">
                                          <p:stCondLst>
                                            <p:cond delay="0"/>
                                          </p:stCondLst>
                                        </p:cTn>
                                        <p:tgtEl>
                                          <p:spTgt spid="48131">
                                            <p:txEl>
                                              <p:pRg st="1" end="1"/>
                                            </p:txEl>
                                          </p:spTgt>
                                        </p:tgtEl>
                                        <p:attrNameLst>
                                          <p:attrName>style.visibility</p:attrName>
                                        </p:attrNameLst>
                                      </p:cBhvr>
                                      <p:to>
                                        <p:strVal val="visible"/>
                                      </p:to>
                                    </p:set>
                                    <p:anim calcmode="lin" valueType="num">
                                      <p:cBhvr additive="base">
                                        <p:cTn id="21" dur="1000" fill="hold"/>
                                        <p:tgtEl>
                                          <p:spTgt spid="48131">
                                            <p:txEl>
                                              <p:pRg st="1" end="1"/>
                                            </p:txEl>
                                          </p:spTgt>
                                        </p:tgtEl>
                                        <p:attrNameLst>
                                          <p:attrName>ppt_x</p:attrName>
                                        </p:attrNameLst>
                                      </p:cBhvr>
                                      <p:tavLst>
                                        <p:tav tm="0">
                                          <p:val>
                                            <p:strVal val="1+#ppt_w/2"/>
                                          </p:val>
                                        </p:tav>
                                        <p:tav tm="100000">
                                          <p:val>
                                            <p:strVal val="#ppt_x"/>
                                          </p:val>
                                        </p:tav>
                                      </p:tavLst>
                                    </p:anim>
                                    <p:anim calcmode="lin" valueType="num">
                                      <p:cBhvr additive="base">
                                        <p:cTn id="22" dur="1000" fill="hold"/>
                                        <p:tgtEl>
                                          <p:spTgt spid="48131">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3" fill="hold" grpId="0" nodeType="clickEffect">
                                  <p:stCondLst>
                                    <p:cond delay="0"/>
                                  </p:stCondLst>
                                  <p:childTnLst>
                                    <p:set>
                                      <p:cBhvr>
                                        <p:cTn id="26" dur="1" fill="hold">
                                          <p:stCondLst>
                                            <p:cond delay="0"/>
                                          </p:stCondLst>
                                        </p:cTn>
                                        <p:tgtEl>
                                          <p:spTgt spid="48131">
                                            <p:txEl>
                                              <p:pRg st="2" end="2"/>
                                            </p:txEl>
                                          </p:spTgt>
                                        </p:tgtEl>
                                        <p:attrNameLst>
                                          <p:attrName>style.visibility</p:attrName>
                                        </p:attrNameLst>
                                      </p:cBhvr>
                                      <p:to>
                                        <p:strVal val="visible"/>
                                      </p:to>
                                    </p:set>
                                    <p:anim calcmode="lin" valueType="num">
                                      <p:cBhvr additive="base">
                                        <p:cTn id="27" dur="1000" fill="hold"/>
                                        <p:tgtEl>
                                          <p:spTgt spid="48131">
                                            <p:txEl>
                                              <p:pRg st="2" end="2"/>
                                            </p:txEl>
                                          </p:spTgt>
                                        </p:tgtEl>
                                        <p:attrNameLst>
                                          <p:attrName>ppt_x</p:attrName>
                                        </p:attrNameLst>
                                      </p:cBhvr>
                                      <p:tavLst>
                                        <p:tav tm="0">
                                          <p:val>
                                            <p:strVal val="1+#ppt_w/2"/>
                                          </p:val>
                                        </p:tav>
                                        <p:tav tm="100000">
                                          <p:val>
                                            <p:strVal val="#ppt_x"/>
                                          </p:val>
                                        </p:tav>
                                      </p:tavLst>
                                    </p:anim>
                                    <p:anim calcmode="lin" valueType="num">
                                      <p:cBhvr additive="base">
                                        <p:cTn id="28" dur="1000" fill="hold"/>
                                        <p:tgtEl>
                                          <p:spTgt spid="48131">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autoUpdateAnimBg="0"/>
      <p:bldP spid="48131"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952643" y="548680"/>
            <a:ext cx="7391400" cy="896938"/>
          </a:xfrm>
        </p:spPr>
        <p:txBody>
          <a:bodyPr>
            <a:normAutofit fontScale="90000"/>
          </a:bodyPr>
          <a:lstStyle/>
          <a:p>
            <a:r>
              <a:rPr lang="cs-CZ" sz="6000" dirty="0" err="1"/>
              <a:t>Fundraising</a:t>
            </a:r>
            <a:endParaRPr lang="cs-CZ" sz="6000" dirty="0"/>
          </a:p>
        </p:txBody>
      </p:sp>
      <p:sp>
        <p:nvSpPr>
          <p:cNvPr id="46083" name="Rectangle 3"/>
          <p:cNvSpPr>
            <a:spLocks noGrp="1" noChangeArrowheads="1"/>
          </p:cNvSpPr>
          <p:nvPr>
            <p:ph idx="1"/>
          </p:nvPr>
        </p:nvSpPr>
        <p:spPr>
          <a:xfrm>
            <a:off x="1955540" y="1700808"/>
            <a:ext cx="7696200" cy="4038600"/>
          </a:xfrm>
        </p:spPr>
        <p:txBody>
          <a:bodyPr/>
          <a:lstStyle/>
          <a:p>
            <a:r>
              <a:rPr lang="cs-CZ" sz="3000" dirty="0"/>
              <a:t>není jen o tom kde a jak sehnat peníze</a:t>
            </a:r>
          </a:p>
          <a:p>
            <a:r>
              <a:rPr lang="cs-CZ" sz="3000" dirty="0"/>
              <a:t>NNO, která se chce </a:t>
            </a:r>
            <a:r>
              <a:rPr lang="cs-CZ" sz="3000" dirty="0" err="1"/>
              <a:t>fundraisingem</a:t>
            </a:r>
            <a:r>
              <a:rPr lang="cs-CZ" sz="3000" dirty="0"/>
              <a:t> </a:t>
            </a:r>
            <a:r>
              <a:rPr lang="cs-CZ" sz="3000" dirty="0"/>
              <a:t>vážně zabývat, musí mít vyjasněné právní uspořádání, srozumitelné poslání a cíle a průhledné systémy financování svých činností</a:t>
            </a:r>
          </a:p>
          <a:p>
            <a:r>
              <a:rPr lang="cs-CZ" sz="3000" dirty="0"/>
              <a:t>vyžaduje strategické plánování </a:t>
            </a:r>
          </a:p>
        </p:txBody>
      </p:sp>
    </p:spTree>
    <p:extLst>
      <p:ext uri="{BB962C8B-B14F-4D97-AF65-F5344CB8AC3E}">
        <p14:creationId xmlns:p14="http://schemas.microsoft.com/office/powerpoint/2010/main" val="33193217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afterEffect">
                                  <p:stCondLst>
                                    <p:cond delay="0"/>
                                  </p:stCondLst>
                                  <p:iterate type="lt">
                                    <p:tmPct val="10000"/>
                                  </p:iterate>
                                  <p:childTnLst>
                                    <p:set>
                                      <p:cBhvr>
                                        <p:cTn id="6" dur="1" fill="hold">
                                          <p:stCondLst>
                                            <p:cond delay="0"/>
                                          </p:stCondLst>
                                        </p:cTn>
                                        <p:tgtEl>
                                          <p:spTgt spid="46082"/>
                                        </p:tgtEl>
                                        <p:attrNameLst>
                                          <p:attrName>style.visibility</p:attrName>
                                        </p:attrNameLst>
                                      </p:cBhvr>
                                      <p:to>
                                        <p:strVal val="visible"/>
                                      </p:to>
                                    </p:set>
                                    <p:animEffect transition="in" filter="wipe(down)">
                                      <p:cBhvr>
                                        <p:cTn id="7" dur="580">
                                          <p:stCondLst>
                                            <p:cond delay="0"/>
                                          </p:stCondLst>
                                        </p:cTn>
                                        <p:tgtEl>
                                          <p:spTgt spid="46082"/>
                                        </p:tgtEl>
                                      </p:cBhvr>
                                    </p:animEffect>
                                    <p:anim calcmode="lin" valueType="num">
                                      <p:cBhvr>
                                        <p:cTn id="8" dur="1822" tmFilter="0,0; 0.14,0.36; 0.43,0.73; 0.71,0.91; 1.0,1.0">
                                          <p:stCondLst>
                                            <p:cond delay="0"/>
                                          </p:stCondLst>
                                        </p:cTn>
                                        <p:tgtEl>
                                          <p:spTgt spid="4608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608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608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608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6082"/>
                                        </p:tgtEl>
                                        <p:attrNameLst>
                                          <p:attrName>ppt_y</p:attrName>
                                        </p:attrNameLst>
                                      </p:cBhvr>
                                      <p:tavLst>
                                        <p:tav tm="0" fmla="#ppt_y-sin(pi*$)/81">
                                          <p:val>
                                            <p:fltVal val="0"/>
                                          </p:val>
                                        </p:tav>
                                        <p:tav tm="100000">
                                          <p:val>
                                            <p:fltVal val="1"/>
                                          </p:val>
                                        </p:tav>
                                      </p:tavLst>
                                    </p:anim>
                                    <p:animScale>
                                      <p:cBhvr>
                                        <p:cTn id="13" dur="26">
                                          <p:stCondLst>
                                            <p:cond delay="650"/>
                                          </p:stCondLst>
                                        </p:cTn>
                                        <p:tgtEl>
                                          <p:spTgt spid="46082"/>
                                        </p:tgtEl>
                                      </p:cBhvr>
                                      <p:to x="100000" y="60000"/>
                                    </p:animScale>
                                    <p:animScale>
                                      <p:cBhvr>
                                        <p:cTn id="14" dur="166" decel="50000">
                                          <p:stCondLst>
                                            <p:cond delay="676"/>
                                          </p:stCondLst>
                                        </p:cTn>
                                        <p:tgtEl>
                                          <p:spTgt spid="46082"/>
                                        </p:tgtEl>
                                      </p:cBhvr>
                                      <p:to x="100000" y="100000"/>
                                    </p:animScale>
                                    <p:animScale>
                                      <p:cBhvr>
                                        <p:cTn id="15" dur="26">
                                          <p:stCondLst>
                                            <p:cond delay="1312"/>
                                          </p:stCondLst>
                                        </p:cTn>
                                        <p:tgtEl>
                                          <p:spTgt spid="46082"/>
                                        </p:tgtEl>
                                      </p:cBhvr>
                                      <p:to x="100000" y="80000"/>
                                    </p:animScale>
                                    <p:animScale>
                                      <p:cBhvr>
                                        <p:cTn id="16" dur="166" decel="50000">
                                          <p:stCondLst>
                                            <p:cond delay="1338"/>
                                          </p:stCondLst>
                                        </p:cTn>
                                        <p:tgtEl>
                                          <p:spTgt spid="46082"/>
                                        </p:tgtEl>
                                      </p:cBhvr>
                                      <p:to x="100000" y="100000"/>
                                    </p:animScale>
                                    <p:animScale>
                                      <p:cBhvr>
                                        <p:cTn id="17" dur="26">
                                          <p:stCondLst>
                                            <p:cond delay="1642"/>
                                          </p:stCondLst>
                                        </p:cTn>
                                        <p:tgtEl>
                                          <p:spTgt spid="46082"/>
                                        </p:tgtEl>
                                      </p:cBhvr>
                                      <p:to x="100000" y="90000"/>
                                    </p:animScale>
                                    <p:animScale>
                                      <p:cBhvr>
                                        <p:cTn id="18" dur="166" decel="50000">
                                          <p:stCondLst>
                                            <p:cond delay="1668"/>
                                          </p:stCondLst>
                                        </p:cTn>
                                        <p:tgtEl>
                                          <p:spTgt spid="46082"/>
                                        </p:tgtEl>
                                      </p:cBhvr>
                                      <p:to x="100000" y="100000"/>
                                    </p:animScale>
                                    <p:animScale>
                                      <p:cBhvr>
                                        <p:cTn id="19" dur="26">
                                          <p:stCondLst>
                                            <p:cond delay="1808"/>
                                          </p:stCondLst>
                                        </p:cTn>
                                        <p:tgtEl>
                                          <p:spTgt spid="46082"/>
                                        </p:tgtEl>
                                      </p:cBhvr>
                                      <p:to x="100000" y="95000"/>
                                    </p:animScale>
                                    <p:animScale>
                                      <p:cBhvr>
                                        <p:cTn id="20" dur="166" decel="50000">
                                          <p:stCondLst>
                                            <p:cond delay="1834"/>
                                          </p:stCondLst>
                                        </p:cTn>
                                        <p:tgtEl>
                                          <p:spTgt spid="46082"/>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6083">
                                            <p:txEl>
                                              <p:pRg st="0" end="0"/>
                                            </p:txEl>
                                          </p:spTgt>
                                        </p:tgtEl>
                                        <p:attrNameLst>
                                          <p:attrName>style.visibility</p:attrName>
                                        </p:attrNameLst>
                                      </p:cBhvr>
                                      <p:to>
                                        <p:strVal val="visible"/>
                                      </p:to>
                                    </p:set>
                                    <p:anim calcmode="lin" valueType="num">
                                      <p:cBhvr additive="base">
                                        <p:cTn id="25" dur="1000" fill="hold"/>
                                        <p:tgtEl>
                                          <p:spTgt spid="46083">
                                            <p:txEl>
                                              <p:pRg st="0" end="0"/>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460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6083">
                                            <p:txEl>
                                              <p:pRg st="1" end="1"/>
                                            </p:txEl>
                                          </p:spTgt>
                                        </p:tgtEl>
                                        <p:attrNameLst>
                                          <p:attrName>style.visibility</p:attrName>
                                        </p:attrNameLst>
                                      </p:cBhvr>
                                      <p:to>
                                        <p:strVal val="visible"/>
                                      </p:to>
                                    </p:set>
                                    <p:anim calcmode="lin" valueType="num">
                                      <p:cBhvr additive="base">
                                        <p:cTn id="31" dur="1000" fill="hold"/>
                                        <p:tgtEl>
                                          <p:spTgt spid="46083">
                                            <p:txEl>
                                              <p:pRg st="1" end="1"/>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460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6083">
                                            <p:txEl>
                                              <p:pRg st="2" end="2"/>
                                            </p:txEl>
                                          </p:spTgt>
                                        </p:tgtEl>
                                        <p:attrNameLst>
                                          <p:attrName>style.visibility</p:attrName>
                                        </p:attrNameLst>
                                      </p:cBhvr>
                                      <p:to>
                                        <p:strVal val="visible"/>
                                      </p:to>
                                    </p:set>
                                    <p:anim calcmode="lin" valueType="num">
                                      <p:cBhvr additive="base">
                                        <p:cTn id="37" dur="1000" fill="hold"/>
                                        <p:tgtEl>
                                          <p:spTgt spid="46083">
                                            <p:txEl>
                                              <p:pRg st="2" end="2"/>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4608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autoUpdateAnimBg="0"/>
      <p:bldP spid="46083"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752600" y="228601"/>
            <a:ext cx="9311952" cy="1292225"/>
          </a:xfrm>
        </p:spPr>
        <p:txBody>
          <a:bodyPr>
            <a:normAutofit/>
          </a:bodyPr>
          <a:lstStyle/>
          <a:p>
            <a:r>
              <a:rPr lang="cs-CZ" sz="3600" dirty="0"/>
              <a:t>Jak se zbavit </a:t>
            </a:r>
            <a:r>
              <a:rPr lang="cs-CZ" sz="3600" dirty="0"/>
              <a:t>dojmu, že </a:t>
            </a:r>
            <a:r>
              <a:rPr lang="cs-CZ" sz="3600" dirty="0"/>
              <a:t>nám nikdo nic nedá</a:t>
            </a:r>
          </a:p>
        </p:txBody>
      </p:sp>
      <p:sp>
        <p:nvSpPr>
          <p:cNvPr id="49155" name="Rectangle 3"/>
          <p:cNvSpPr>
            <a:spLocks noGrp="1" noChangeArrowheads="1"/>
          </p:cNvSpPr>
          <p:nvPr>
            <p:ph idx="1"/>
          </p:nvPr>
        </p:nvSpPr>
        <p:spPr>
          <a:xfrm>
            <a:off x="1847850" y="1665288"/>
            <a:ext cx="7924800" cy="3733800"/>
          </a:xfrm>
        </p:spPr>
        <p:txBody>
          <a:bodyPr/>
          <a:lstStyle/>
          <a:p>
            <a:r>
              <a:rPr lang="cs-CZ" sz="2800" dirty="0"/>
              <a:t>NNO by měla svou činností přesvědčit okolí, že je užitečná</a:t>
            </a:r>
          </a:p>
          <a:p>
            <a:r>
              <a:rPr lang="cs-CZ" sz="2800" dirty="0"/>
              <a:t>NNO by měla vytvořit pocit důvěry v to, že pracuje efektivně a že vynaložené prostředky dává tam, kde je to potřeba</a:t>
            </a:r>
          </a:p>
          <a:p>
            <a:r>
              <a:rPr lang="cs-CZ" sz="2800" dirty="0"/>
              <a:t>NNO si musí o prostředky umět říct</a:t>
            </a:r>
          </a:p>
          <a:p>
            <a:r>
              <a:rPr lang="cs-CZ" sz="2800" dirty="0"/>
              <a:t>to nejlepší pro začátek = darovat něco i sám</a:t>
            </a:r>
          </a:p>
        </p:txBody>
      </p:sp>
    </p:spTree>
    <p:extLst>
      <p:ext uri="{BB962C8B-B14F-4D97-AF65-F5344CB8AC3E}">
        <p14:creationId xmlns:p14="http://schemas.microsoft.com/office/powerpoint/2010/main" val="25258526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4" presetClass="entr" presetSubtype="0" fill="hold" grpId="0" nodeType="afterEffect">
                                  <p:stCondLst>
                                    <p:cond delay="0"/>
                                  </p:stCondLst>
                                  <p:iterate type="lt">
                                    <p:tmPct val="10000"/>
                                  </p:iterate>
                                  <p:childTnLst>
                                    <p:set>
                                      <p:cBhvr>
                                        <p:cTn id="6" dur="1" fill="hold">
                                          <p:stCondLst>
                                            <p:cond delay="0"/>
                                          </p:stCondLst>
                                        </p:cTn>
                                        <p:tgtEl>
                                          <p:spTgt spid="49154"/>
                                        </p:tgtEl>
                                        <p:attrNameLst>
                                          <p:attrName>style.visibility</p:attrName>
                                        </p:attrNameLst>
                                      </p:cBhvr>
                                      <p:to>
                                        <p:strVal val="visible"/>
                                      </p:to>
                                    </p:set>
                                    <p:anim from="(-#ppt_w/2)" to="(#ppt_x)" calcmode="lin" valueType="num">
                                      <p:cBhvr>
                                        <p:cTn id="7" dur="1200" fill="hold">
                                          <p:stCondLst>
                                            <p:cond delay="0"/>
                                          </p:stCondLst>
                                        </p:cTn>
                                        <p:tgtEl>
                                          <p:spTgt spid="49154"/>
                                        </p:tgtEl>
                                        <p:attrNameLst>
                                          <p:attrName>ppt_x</p:attrName>
                                        </p:attrNameLst>
                                      </p:cBhvr>
                                    </p:anim>
                                    <p:anim from="0" to="-1.0" calcmode="lin" valueType="num">
                                      <p:cBhvr>
                                        <p:cTn id="8" dur="400" decel="50000" autoRev="1" fill="hold">
                                          <p:stCondLst>
                                            <p:cond delay="1200"/>
                                          </p:stCondLst>
                                        </p:cTn>
                                        <p:tgtEl>
                                          <p:spTgt spid="49154"/>
                                        </p:tgtEl>
                                        <p:attrNameLst>
                                          <p:attrName>xshear</p:attrName>
                                        </p:attrNameLst>
                                      </p:cBhvr>
                                    </p:anim>
                                    <p:animScale>
                                      <p:cBhvr>
                                        <p:cTn id="9" dur="400" decel="100000" autoRev="1" fill="hold">
                                          <p:stCondLst>
                                            <p:cond delay="1200"/>
                                          </p:stCondLst>
                                        </p:cTn>
                                        <p:tgtEl>
                                          <p:spTgt spid="49154"/>
                                        </p:tgtEl>
                                      </p:cBhvr>
                                      <p:from x="100000" y="100000"/>
                                      <p:to x="80000" y="100000"/>
                                    </p:animScale>
                                    <p:anim by="(#ppt_h/3+#ppt_w*0.1)" calcmode="lin" valueType="num">
                                      <p:cBhvr additive="sum">
                                        <p:cTn id="10" dur="400" decel="100000" autoRev="1" fill="hold">
                                          <p:stCondLst>
                                            <p:cond delay="1200"/>
                                          </p:stCondLst>
                                        </p:cTn>
                                        <p:tgtEl>
                                          <p:spTgt spid="49154"/>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9155">
                                            <p:txEl>
                                              <p:pRg st="0" end="0"/>
                                            </p:txEl>
                                          </p:spTgt>
                                        </p:tgtEl>
                                        <p:attrNameLst>
                                          <p:attrName>style.visibility</p:attrName>
                                        </p:attrNameLst>
                                      </p:cBhvr>
                                      <p:to>
                                        <p:strVal val="visible"/>
                                      </p:to>
                                    </p:set>
                                    <p:animEffect transition="in" filter="fade">
                                      <p:cBhvr>
                                        <p:cTn id="15" dur="1000"/>
                                        <p:tgtEl>
                                          <p:spTgt spid="49155">
                                            <p:txEl>
                                              <p:pRg st="0" end="0"/>
                                            </p:txEl>
                                          </p:spTgt>
                                        </p:tgtEl>
                                      </p:cBhvr>
                                    </p:animEffect>
                                    <p:anim calcmode="lin" valueType="num">
                                      <p:cBhvr>
                                        <p:cTn id="16" dur="1000" fill="hold"/>
                                        <p:tgtEl>
                                          <p:spTgt spid="49155">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9155">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915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9155">
                                            <p:txEl>
                                              <p:pRg st="1" end="1"/>
                                            </p:txEl>
                                          </p:spTgt>
                                        </p:tgtEl>
                                        <p:attrNameLst>
                                          <p:attrName>style.visibility</p:attrName>
                                        </p:attrNameLst>
                                      </p:cBhvr>
                                      <p:to>
                                        <p:strVal val="visible"/>
                                      </p:to>
                                    </p:set>
                                    <p:animEffect transition="in" filter="fade">
                                      <p:cBhvr>
                                        <p:cTn id="23" dur="1000"/>
                                        <p:tgtEl>
                                          <p:spTgt spid="49155">
                                            <p:txEl>
                                              <p:pRg st="1" end="1"/>
                                            </p:txEl>
                                          </p:spTgt>
                                        </p:tgtEl>
                                      </p:cBhvr>
                                    </p:animEffect>
                                    <p:anim calcmode="lin" valueType="num">
                                      <p:cBhvr>
                                        <p:cTn id="24" dur="1000" fill="hold"/>
                                        <p:tgtEl>
                                          <p:spTgt spid="49155">
                                            <p:txEl>
                                              <p:pRg st="1" end="1"/>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9155">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9155">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49155">
                                            <p:txEl>
                                              <p:pRg st="2" end="2"/>
                                            </p:txEl>
                                          </p:spTgt>
                                        </p:tgtEl>
                                        <p:attrNameLst>
                                          <p:attrName>style.visibility</p:attrName>
                                        </p:attrNameLst>
                                      </p:cBhvr>
                                      <p:to>
                                        <p:strVal val="visible"/>
                                      </p:to>
                                    </p:set>
                                    <p:animEffect transition="in" filter="fade">
                                      <p:cBhvr>
                                        <p:cTn id="31" dur="1000"/>
                                        <p:tgtEl>
                                          <p:spTgt spid="49155">
                                            <p:txEl>
                                              <p:pRg st="2" end="2"/>
                                            </p:txEl>
                                          </p:spTgt>
                                        </p:tgtEl>
                                      </p:cBhvr>
                                    </p:animEffect>
                                    <p:anim calcmode="lin" valueType="num">
                                      <p:cBhvr>
                                        <p:cTn id="32" dur="1000" fill="hold"/>
                                        <p:tgtEl>
                                          <p:spTgt spid="49155">
                                            <p:txEl>
                                              <p:pRg st="2" end="2"/>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49155">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4915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49155">
                                            <p:txEl>
                                              <p:pRg st="3" end="3"/>
                                            </p:txEl>
                                          </p:spTgt>
                                        </p:tgtEl>
                                        <p:attrNameLst>
                                          <p:attrName>style.visibility</p:attrName>
                                        </p:attrNameLst>
                                      </p:cBhvr>
                                      <p:to>
                                        <p:strVal val="visible"/>
                                      </p:to>
                                    </p:set>
                                    <p:animEffect transition="in" filter="fade">
                                      <p:cBhvr>
                                        <p:cTn id="39" dur="1000"/>
                                        <p:tgtEl>
                                          <p:spTgt spid="49155">
                                            <p:txEl>
                                              <p:pRg st="3" end="3"/>
                                            </p:txEl>
                                          </p:spTgt>
                                        </p:tgtEl>
                                      </p:cBhvr>
                                    </p:animEffect>
                                    <p:anim calcmode="lin" valueType="num">
                                      <p:cBhvr>
                                        <p:cTn id="40" dur="1000" fill="hold"/>
                                        <p:tgtEl>
                                          <p:spTgt spid="49155">
                                            <p:txEl>
                                              <p:pRg st="3" end="3"/>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49155">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49155">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autoUpdateAnimBg="0"/>
      <p:bldP spid="4915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752600" y="228600"/>
            <a:ext cx="9780004" cy="1219200"/>
          </a:xfrm>
        </p:spPr>
        <p:txBody>
          <a:bodyPr>
            <a:normAutofit fontScale="90000"/>
          </a:bodyPr>
          <a:lstStyle/>
          <a:p>
            <a:r>
              <a:rPr lang="cs-CZ" dirty="0"/>
              <a:t>Jak se zbavit dojmu, že nás přece musí podpořit každý</a:t>
            </a:r>
          </a:p>
        </p:txBody>
      </p:sp>
      <p:sp>
        <p:nvSpPr>
          <p:cNvPr id="50179" name="Rectangle 3"/>
          <p:cNvSpPr>
            <a:spLocks noGrp="1" noChangeArrowheads="1"/>
          </p:cNvSpPr>
          <p:nvPr>
            <p:ph idx="1"/>
          </p:nvPr>
        </p:nvSpPr>
        <p:spPr>
          <a:xfrm>
            <a:off x="1752600" y="1676400"/>
            <a:ext cx="8375848" cy="3732820"/>
          </a:xfrm>
        </p:spPr>
        <p:txBody>
          <a:bodyPr/>
          <a:lstStyle/>
          <a:p>
            <a:r>
              <a:rPr lang="cs-CZ" sz="2800" dirty="0"/>
              <a:t>NNO nemůže automaticky předpokládat, že její názory sdílí i ostatní</a:t>
            </a:r>
          </a:p>
          <a:p>
            <a:r>
              <a:rPr lang="cs-CZ" sz="2800" dirty="0"/>
              <a:t>NNO se zabývají širokou škálou činností a je těžké posoudit, která je důležitější</a:t>
            </a:r>
          </a:p>
          <a:p>
            <a:r>
              <a:rPr lang="cs-CZ" sz="2800" dirty="0"/>
              <a:t>pokud chce NNO od někoho získat podporu, měla by figurovat na jeho žebříčku hodnot v předních řadách, musí vycházet z toho co si myslí dárce </a:t>
            </a:r>
          </a:p>
        </p:txBody>
      </p:sp>
    </p:spTree>
    <p:extLst>
      <p:ext uri="{BB962C8B-B14F-4D97-AF65-F5344CB8AC3E}">
        <p14:creationId xmlns:p14="http://schemas.microsoft.com/office/powerpoint/2010/main" val="7380842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50178"/>
                                        </p:tgtEl>
                                        <p:attrNameLst>
                                          <p:attrName>style.visibility</p:attrName>
                                        </p:attrNameLst>
                                      </p:cBhvr>
                                      <p:to>
                                        <p:strVal val="visible"/>
                                      </p:to>
                                    </p:set>
                                    <p:animEffect transition="in" filter="fade">
                                      <p:cBhvr>
                                        <p:cTn id="7" dur="1000"/>
                                        <p:tgtEl>
                                          <p:spTgt spid="50178"/>
                                        </p:tgtEl>
                                      </p:cBhvr>
                                    </p:animEffect>
                                    <p:anim calcmode="lin" valueType="num">
                                      <p:cBhvr>
                                        <p:cTn id="8" dur="1000" fill="hold"/>
                                        <p:tgtEl>
                                          <p:spTgt spid="50178"/>
                                        </p:tgtEl>
                                        <p:attrNameLst>
                                          <p:attrName>ppt_w</p:attrName>
                                        </p:attrNameLst>
                                      </p:cBhvr>
                                      <p:tavLst>
                                        <p:tav tm="0" fmla="#ppt_w*sin(2.5*pi*$)">
                                          <p:val>
                                            <p:fltVal val="0"/>
                                          </p:val>
                                        </p:tav>
                                        <p:tav tm="100000">
                                          <p:val>
                                            <p:fltVal val="1"/>
                                          </p:val>
                                        </p:tav>
                                      </p:tavLst>
                                    </p:anim>
                                    <p:anim calcmode="lin" valueType="num">
                                      <p:cBhvr>
                                        <p:cTn id="9" dur="1000" fill="hold"/>
                                        <p:tgtEl>
                                          <p:spTgt spid="50178"/>
                                        </p:tgtEl>
                                        <p:attrNameLst>
                                          <p:attrName>ppt_h</p:attrName>
                                        </p:attrNameLst>
                                      </p:cBhvr>
                                      <p:tavLst>
                                        <p:tav tm="0">
                                          <p:val>
                                            <p:strVal val="#ppt_h"/>
                                          </p:val>
                                        </p:tav>
                                        <p:tav tm="100000">
                                          <p:val>
                                            <p:strVal val="#ppt_h"/>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1" fill="hold" grpId="0" nodeType="clickEffect">
                                  <p:stCondLst>
                                    <p:cond delay="0"/>
                                  </p:stCondLst>
                                  <p:childTnLst>
                                    <p:set>
                                      <p:cBhvr>
                                        <p:cTn id="13" dur="1" fill="hold">
                                          <p:stCondLst>
                                            <p:cond delay="0"/>
                                          </p:stCondLst>
                                        </p:cTn>
                                        <p:tgtEl>
                                          <p:spTgt spid="50179">
                                            <p:txEl>
                                              <p:pRg st="0" end="0"/>
                                            </p:txEl>
                                          </p:spTgt>
                                        </p:tgtEl>
                                        <p:attrNameLst>
                                          <p:attrName>style.visibility</p:attrName>
                                        </p:attrNameLst>
                                      </p:cBhvr>
                                      <p:to>
                                        <p:strVal val="visible"/>
                                      </p:to>
                                    </p:set>
                                    <p:anim calcmode="lin" valueType="num">
                                      <p:cBhvr additive="base">
                                        <p:cTn id="14" dur="1000" fill="hold"/>
                                        <p:tgtEl>
                                          <p:spTgt spid="50179">
                                            <p:txEl>
                                              <p:pRg st="0" end="0"/>
                                            </p:txEl>
                                          </p:spTgt>
                                        </p:tgtEl>
                                        <p:attrNameLst>
                                          <p:attrName>ppt_x</p:attrName>
                                        </p:attrNameLst>
                                      </p:cBhvr>
                                      <p:tavLst>
                                        <p:tav tm="0">
                                          <p:val>
                                            <p:strVal val="#ppt_x"/>
                                          </p:val>
                                        </p:tav>
                                        <p:tav tm="100000">
                                          <p:val>
                                            <p:strVal val="#ppt_x"/>
                                          </p:val>
                                        </p:tav>
                                      </p:tavLst>
                                    </p:anim>
                                    <p:anim calcmode="lin" valueType="num">
                                      <p:cBhvr additive="base">
                                        <p:cTn id="15" dur="1000" fill="hold"/>
                                        <p:tgtEl>
                                          <p:spTgt spid="5017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1" fill="hold" grpId="0" nodeType="clickEffect">
                                  <p:stCondLst>
                                    <p:cond delay="0"/>
                                  </p:stCondLst>
                                  <p:childTnLst>
                                    <p:set>
                                      <p:cBhvr>
                                        <p:cTn id="19" dur="1" fill="hold">
                                          <p:stCondLst>
                                            <p:cond delay="0"/>
                                          </p:stCondLst>
                                        </p:cTn>
                                        <p:tgtEl>
                                          <p:spTgt spid="50179">
                                            <p:txEl>
                                              <p:pRg st="1" end="1"/>
                                            </p:txEl>
                                          </p:spTgt>
                                        </p:tgtEl>
                                        <p:attrNameLst>
                                          <p:attrName>style.visibility</p:attrName>
                                        </p:attrNameLst>
                                      </p:cBhvr>
                                      <p:to>
                                        <p:strVal val="visible"/>
                                      </p:to>
                                    </p:set>
                                    <p:anim calcmode="lin" valueType="num">
                                      <p:cBhvr additive="base">
                                        <p:cTn id="20" dur="1000" fill="hold"/>
                                        <p:tgtEl>
                                          <p:spTgt spid="50179">
                                            <p:txEl>
                                              <p:pRg st="1" end="1"/>
                                            </p:txEl>
                                          </p:spTgt>
                                        </p:tgtEl>
                                        <p:attrNameLst>
                                          <p:attrName>ppt_x</p:attrName>
                                        </p:attrNameLst>
                                      </p:cBhvr>
                                      <p:tavLst>
                                        <p:tav tm="0">
                                          <p:val>
                                            <p:strVal val="#ppt_x"/>
                                          </p:val>
                                        </p:tav>
                                        <p:tav tm="100000">
                                          <p:val>
                                            <p:strVal val="#ppt_x"/>
                                          </p:val>
                                        </p:tav>
                                      </p:tavLst>
                                    </p:anim>
                                    <p:anim calcmode="lin" valueType="num">
                                      <p:cBhvr additive="base">
                                        <p:cTn id="21" dur="1000" fill="hold"/>
                                        <p:tgtEl>
                                          <p:spTgt spid="50179">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1" fill="hold" grpId="0" nodeType="clickEffect">
                                  <p:stCondLst>
                                    <p:cond delay="0"/>
                                  </p:stCondLst>
                                  <p:childTnLst>
                                    <p:set>
                                      <p:cBhvr>
                                        <p:cTn id="25" dur="1" fill="hold">
                                          <p:stCondLst>
                                            <p:cond delay="0"/>
                                          </p:stCondLst>
                                        </p:cTn>
                                        <p:tgtEl>
                                          <p:spTgt spid="50179">
                                            <p:txEl>
                                              <p:pRg st="2" end="2"/>
                                            </p:txEl>
                                          </p:spTgt>
                                        </p:tgtEl>
                                        <p:attrNameLst>
                                          <p:attrName>style.visibility</p:attrName>
                                        </p:attrNameLst>
                                      </p:cBhvr>
                                      <p:to>
                                        <p:strVal val="visible"/>
                                      </p:to>
                                    </p:set>
                                    <p:anim calcmode="lin" valueType="num">
                                      <p:cBhvr additive="base">
                                        <p:cTn id="26" dur="1000" fill="hold"/>
                                        <p:tgtEl>
                                          <p:spTgt spid="50179">
                                            <p:txEl>
                                              <p:pRg st="2" end="2"/>
                                            </p:txEl>
                                          </p:spTgt>
                                        </p:tgtEl>
                                        <p:attrNameLst>
                                          <p:attrName>ppt_x</p:attrName>
                                        </p:attrNameLst>
                                      </p:cBhvr>
                                      <p:tavLst>
                                        <p:tav tm="0">
                                          <p:val>
                                            <p:strVal val="#ppt_x"/>
                                          </p:val>
                                        </p:tav>
                                        <p:tav tm="100000">
                                          <p:val>
                                            <p:strVal val="#ppt_x"/>
                                          </p:val>
                                        </p:tav>
                                      </p:tavLst>
                                    </p:anim>
                                    <p:anim calcmode="lin" valueType="num">
                                      <p:cBhvr additive="base">
                                        <p:cTn id="27" dur="1000" fill="hold"/>
                                        <p:tgtEl>
                                          <p:spTgt spid="50179">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autoUpdateAnimBg="0"/>
      <p:bldP spid="50179"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1991544" y="692696"/>
            <a:ext cx="7702550" cy="915988"/>
          </a:xfrm>
        </p:spPr>
        <p:txBody>
          <a:bodyPr>
            <a:normAutofit fontScale="90000"/>
          </a:bodyPr>
          <a:lstStyle/>
          <a:p>
            <a:r>
              <a:rPr lang="cs-CZ" sz="5800" dirty="0"/>
              <a:t>Struktura přednášky</a:t>
            </a:r>
          </a:p>
        </p:txBody>
      </p:sp>
      <p:sp>
        <p:nvSpPr>
          <p:cNvPr id="75779" name="Rectangle 3"/>
          <p:cNvSpPr>
            <a:spLocks noGrp="1" noChangeArrowheads="1"/>
          </p:cNvSpPr>
          <p:nvPr>
            <p:ph idx="1"/>
          </p:nvPr>
        </p:nvSpPr>
        <p:spPr>
          <a:xfrm>
            <a:off x="1991544" y="2240869"/>
            <a:ext cx="8244916" cy="3204355"/>
          </a:xfrm>
        </p:spPr>
        <p:txBody>
          <a:bodyPr>
            <a:normAutofit/>
          </a:bodyPr>
          <a:lstStyle/>
          <a:p>
            <a:r>
              <a:rPr lang="cs-CZ" sz="2800" dirty="0" smtClean="0"/>
              <a:t>Financování nestátních neziskových organizací</a:t>
            </a:r>
          </a:p>
          <a:p>
            <a:r>
              <a:rPr lang="cs-CZ" sz="2800" dirty="0" smtClean="0"/>
              <a:t>Zdroje financování</a:t>
            </a:r>
          </a:p>
          <a:p>
            <a:r>
              <a:rPr lang="cs-CZ" sz="2800" dirty="0" err="1" smtClean="0"/>
              <a:t>Fundraising</a:t>
            </a:r>
            <a:endParaRPr lang="cs-CZ" sz="2800" dirty="0" smtClean="0"/>
          </a:p>
          <a:p>
            <a:endParaRPr lang="cs-CZ" sz="2800" dirty="0" smtClean="0"/>
          </a:p>
          <a:p>
            <a:endParaRPr lang="cs-CZ" sz="2800" dirty="0"/>
          </a:p>
          <a:p>
            <a:pPr marL="0" indent="0">
              <a:buNone/>
            </a:pPr>
            <a:endParaRPr lang="cs-CZ" sz="2800" dirty="0"/>
          </a:p>
        </p:txBody>
      </p:sp>
    </p:spTree>
  </p:cSld>
  <p:clrMapOvr>
    <a:masterClrMapping/>
  </p:clrMapOvr>
  <p:transition spd="med">
    <p:cover dir="r"/>
    <p:sndAc>
      <p:stSnd>
        <p:snd r:embed="rId2"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afterEffect">
                                  <p:stCondLst>
                                    <p:cond delay="0"/>
                                  </p:stCondLst>
                                  <p:iterate type="lt">
                                    <p:tmPct val="10000"/>
                                  </p:iterate>
                                  <p:childTnLst>
                                    <p:set>
                                      <p:cBhvr>
                                        <p:cTn id="6" dur="1" fill="hold">
                                          <p:stCondLst>
                                            <p:cond delay="0"/>
                                          </p:stCondLst>
                                        </p:cTn>
                                        <p:tgtEl>
                                          <p:spTgt spid="75778"/>
                                        </p:tgtEl>
                                        <p:attrNameLst>
                                          <p:attrName>style.visibility</p:attrName>
                                        </p:attrNameLst>
                                      </p:cBhvr>
                                      <p:to>
                                        <p:strVal val="visible"/>
                                      </p:to>
                                    </p:set>
                                    <p:animEffect transition="in" filter="wipe(down)">
                                      <p:cBhvr>
                                        <p:cTn id="7" dur="580">
                                          <p:stCondLst>
                                            <p:cond delay="0"/>
                                          </p:stCondLst>
                                        </p:cTn>
                                        <p:tgtEl>
                                          <p:spTgt spid="75778"/>
                                        </p:tgtEl>
                                      </p:cBhvr>
                                    </p:animEffect>
                                    <p:anim calcmode="lin" valueType="num">
                                      <p:cBhvr>
                                        <p:cTn id="8" dur="1822" tmFilter="0,0; 0.14,0.36; 0.43,0.73; 0.71,0.91; 1.0,1.0">
                                          <p:stCondLst>
                                            <p:cond delay="0"/>
                                          </p:stCondLst>
                                        </p:cTn>
                                        <p:tgtEl>
                                          <p:spTgt spid="7577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577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577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577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5778"/>
                                        </p:tgtEl>
                                        <p:attrNameLst>
                                          <p:attrName>ppt_y</p:attrName>
                                        </p:attrNameLst>
                                      </p:cBhvr>
                                      <p:tavLst>
                                        <p:tav tm="0" fmla="#ppt_y-sin(pi*$)/81">
                                          <p:val>
                                            <p:fltVal val="0"/>
                                          </p:val>
                                        </p:tav>
                                        <p:tav tm="100000">
                                          <p:val>
                                            <p:fltVal val="1"/>
                                          </p:val>
                                        </p:tav>
                                      </p:tavLst>
                                    </p:anim>
                                    <p:animScale>
                                      <p:cBhvr>
                                        <p:cTn id="13" dur="26">
                                          <p:stCondLst>
                                            <p:cond delay="650"/>
                                          </p:stCondLst>
                                        </p:cTn>
                                        <p:tgtEl>
                                          <p:spTgt spid="75778"/>
                                        </p:tgtEl>
                                      </p:cBhvr>
                                      <p:to x="100000" y="60000"/>
                                    </p:animScale>
                                    <p:animScale>
                                      <p:cBhvr>
                                        <p:cTn id="14" dur="166" decel="50000">
                                          <p:stCondLst>
                                            <p:cond delay="676"/>
                                          </p:stCondLst>
                                        </p:cTn>
                                        <p:tgtEl>
                                          <p:spTgt spid="75778"/>
                                        </p:tgtEl>
                                      </p:cBhvr>
                                      <p:to x="100000" y="100000"/>
                                    </p:animScale>
                                    <p:animScale>
                                      <p:cBhvr>
                                        <p:cTn id="15" dur="26">
                                          <p:stCondLst>
                                            <p:cond delay="1312"/>
                                          </p:stCondLst>
                                        </p:cTn>
                                        <p:tgtEl>
                                          <p:spTgt spid="75778"/>
                                        </p:tgtEl>
                                      </p:cBhvr>
                                      <p:to x="100000" y="80000"/>
                                    </p:animScale>
                                    <p:animScale>
                                      <p:cBhvr>
                                        <p:cTn id="16" dur="166" decel="50000">
                                          <p:stCondLst>
                                            <p:cond delay="1338"/>
                                          </p:stCondLst>
                                        </p:cTn>
                                        <p:tgtEl>
                                          <p:spTgt spid="75778"/>
                                        </p:tgtEl>
                                      </p:cBhvr>
                                      <p:to x="100000" y="100000"/>
                                    </p:animScale>
                                    <p:animScale>
                                      <p:cBhvr>
                                        <p:cTn id="17" dur="26">
                                          <p:stCondLst>
                                            <p:cond delay="1642"/>
                                          </p:stCondLst>
                                        </p:cTn>
                                        <p:tgtEl>
                                          <p:spTgt spid="75778"/>
                                        </p:tgtEl>
                                      </p:cBhvr>
                                      <p:to x="100000" y="90000"/>
                                    </p:animScale>
                                    <p:animScale>
                                      <p:cBhvr>
                                        <p:cTn id="18" dur="166" decel="50000">
                                          <p:stCondLst>
                                            <p:cond delay="1668"/>
                                          </p:stCondLst>
                                        </p:cTn>
                                        <p:tgtEl>
                                          <p:spTgt spid="75778"/>
                                        </p:tgtEl>
                                      </p:cBhvr>
                                      <p:to x="100000" y="100000"/>
                                    </p:animScale>
                                    <p:animScale>
                                      <p:cBhvr>
                                        <p:cTn id="19" dur="26">
                                          <p:stCondLst>
                                            <p:cond delay="1808"/>
                                          </p:stCondLst>
                                        </p:cTn>
                                        <p:tgtEl>
                                          <p:spTgt spid="75778"/>
                                        </p:tgtEl>
                                      </p:cBhvr>
                                      <p:to x="100000" y="95000"/>
                                    </p:animScale>
                                    <p:animScale>
                                      <p:cBhvr>
                                        <p:cTn id="20" dur="166" decel="50000">
                                          <p:stCondLst>
                                            <p:cond delay="1834"/>
                                          </p:stCondLst>
                                        </p:cTn>
                                        <p:tgtEl>
                                          <p:spTgt spid="7577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75779">
                                            <p:txEl>
                                              <p:pRg st="0" end="0"/>
                                            </p:txEl>
                                          </p:spTgt>
                                        </p:tgtEl>
                                        <p:attrNameLst>
                                          <p:attrName>style.visibility</p:attrName>
                                        </p:attrNameLst>
                                      </p:cBhvr>
                                      <p:to>
                                        <p:strVal val="visible"/>
                                      </p:to>
                                    </p:set>
                                    <p:anim calcmode="lin" valueType="num">
                                      <p:cBhvr>
                                        <p:cTn id="25" dur="2000" fill="hold"/>
                                        <p:tgtEl>
                                          <p:spTgt spid="75779">
                                            <p:txEl>
                                              <p:pRg st="0" end="0"/>
                                            </p:txEl>
                                          </p:spTgt>
                                        </p:tgtEl>
                                        <p:attrNameLst>
                                          <p:attrName>ppt_w</p:attrName>
                                        </p:attrNameLst>
                                      </p:cBhvr>
                                      <p:tavLst>
                                        <p:tav tm="0">
                                          <p:val>
                                            <p:fltVal val="0"/>
                                          </p:val>
                                        </p:tav>
                                        <p:tav tm="100000">
                                          <p:val>
                                            <p:strVal val="#ppt_w"/>
                                          </p:val>
                                        </p:tav>
                                      </p:tavLst>
                                    </p:anim>
                                    <p:anim calcmode="lin" valueType="num">
                                      <p:cBhvr>
                                        <p:cTn id="26" dur="2000" fill="hold"/>
                                        <p:tgtEl>
                                          <p:spTgt spid="75779">
                                            <p:txEl>
                                              <p:pRg st="0" end="0"/>
                                            </p:txEl>
                                          </p:spTgt>
                                        </p:tgtEl>
                                        <p:attrNameLst>
                                          <p:attrName>ppt_h</p:attrName>
                                        </p:attrNameLst>
                                      </p:cBhvr>
                                      <p:tavLst>
                                        <p:tav tm="0">
                                          <p:val>
                                            <p:fltVal val="0"/>
                                          </p:val>
                                        </p:tav>
                                        <p:tav tm="100000">
                                          <p:val>
                                            <p:strVal val="#ppt_h"/>
                                          </p:val>
                                        </p:tav>
                                      </p:tavLst>
                                    </p:anim>
                                    <p:anim calcmode="lin" valueType="num">
                                      <p:cBhvr>
                                        <p:cTn id="27" dur="2000" fill="hold"/>
                                        <p:tgtEl>
                                          <p:spTgt spid="75779">
                                            <p:txEl>
                                              <p:pRg st="0" end="0"/>
                                            </p:txEl>
                                          </p:spTgt>
                                        </p:tgtEl>
                                        <p:attrNameLst>
                                          <p:attrName>style.rotation</p:attrName>
                                        </p:attrNameLst>
                                      </p:cBhvr>
                                      <p:tavLst>
                                        <p:tav tm="0">
                                          <p:val>
                                            <p:fltVal val="90"/>
                                          </p:val>
                                        </p:tav>
                                        <p:tav tm="100000">
                                          <p:val>
                                            <p:fltVal val="0"/>
                                          </p:val>
                                        </p:tav>
                                      </p:tavLst>
                                    </p:anim>
                                    <p:animEffect transition="in" filter="fade">
                                      <p:cBhvr>
                                        <p:cTn id="28" dur="2000"/>
                                        <p:tgtEl>
                                          <p:spTgt spid="75779">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75779">
                                            <p:txEl>
                                              <p:pRg st="1" end="1"/>
                                            </p:txEl>
                                          </p:spTgt>
                                        </p:tgtEl>
                                        <p:attrNameLst>
                                          <p:attrName>style.visibility</p:attrName>
                                        </p:attrNameLst>
                                      </p:cBhvr>
                                      <p:to>
                                        <p:strVal val="visible"/>
                                      </p:to>
                                    </p:set>
                                    <p:anim calcmode="lin" valueType="num">
                                      <p:cBhvr>
                                        <p:cTn id="33" dur="2000" fill="hold"/>
                                        <p:tgtEl>
                                          <p:spTgt spid="75779">
                                            <p:txEl>
                                              <p:pRg st="1" end="1"/>
                                            </p:txEl>
                                          </p:spTgt>
                                        </p:tgtEl>
                                        <p:attrNameLst>
                                          <p:attrName>ppt_w</p:attrName>
                                        </p:attrNameLst>
                                      </p:cBhvr>
                                      <p:tavLst>
                                        <p:tav tm="0">
                                          <p:val>
                                            <p:fltVal val="0"/>
                                          </p:val>
                                        </p:tav>
                                        <p:tav tm="100000">
                                          <p:val>
                                            <p:strVal val="#ppt_w"/>
                                          </p:val>
                                        </p:tav>
                                      </p:tavLst>
                                    </p:anim>
                                    <p:anim calcmode="lin" valueType="num">
                                      <p:cBhvr>
                                        <p:cTn id="34" dur="2000" fill="hold"/>
                                        <p:tgtEl>
                                          <p:spTgt spid="75779">
                                            <p:txEl>
                                              <p:pRg st="1" end="1"/>
                                            </p:txEl>
                                          </p:spTgt>
                                        </p:tgtEl>
                                        <p:attrNameLst>
                                          <p:attrName>ppt_h</p:attrName>
                                        </p:attrNameLst>
                                      </p:cBhvr>
                                      <p:tavLst>
                                        <p:tav tm="0">
                                          <p:val>
                                            <p:fltVal val="0"/>
                                          </p:val>
                                        </p:tav>
                                        <p:tav tm="100000">
                                          <p:val>
                                            <p:strVal val="#ppt_h"/>
                                          </p:val>
                                        </p:tav>
                                      </p:tavLst>
                                    </p:anim>
                                    <p:anim calcmode="lin" valueType="num">
                                      <p:cBhvr>
                                        <p:cTn id="35" dur="2000" fill="hold"/>
                                        <p:tgtEl>
                                          <p:spTgt spid="75779">
                                            <p:txEl>
                                              <p:pRg st="1" end="1"/>
                                            </p:txEl>
                                          </p:spTgt>
                                        </p:tgtEl>
                                        <p:attrNameLst>
                                          <p:attrName>style.rotation</p:attrName>
                                        </p:attrNameLst>
                                      </p:cBhvr>
                                      <p:tavLst>
                                        <p:tav tm="0">
                                          <p:val>
                                            <p:fltVal val="90"/>
                                          </p:val>
                                        </p:tav>
                                        <p:tav tm="100000">
                                          <p:val>
                                            <p:fltVal val="0"/>
                                          </p:val>
                                        </p:tav>
                                      </p:tavLst>
                                    </p:anim>
                                    <p:animEffect transition="in" filter="fade">
                                      <p:cBhvr>
                                        <p:cTn id="36" dur="2000"/>
                                        <p:tgtEl>
                                          <p:spTgt spid="75779">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75779">
                                            <p:txEl>
                                              <p:pRg st="2" end="2"/>
                                            </p:txEl>
                                          </p:spTgt>
                                        </p:tgtEl>
                                        <p:attrNameLst>
                                          <p:attrName>style.visibility</p:attrName>
                                        </p:attrNameLst>
                                      </p:cBhvr>
                                      <p:to>
                                        <p:strVal val="visible"/>
                                      </p:to>
                                    </p:set>
                                    <p:anim calcmode="lin" valueType="num">
                                      <p:cBhvr>
                                        <p:cTn id="41" dur="2000" fill="hold"/>
                                        <p:tgtEl>
                                          <p:spTgt spid="75779">
                                            <p:txEl>
                                              <p:pRg st="2" end="2"/>
                                            </p:txEl>
                                          </p:spTgt>
                                        </p:tgtEl>
                                        <p:attrNameLst>
                                          <p:attrName>ppt_w</p:attrName>
                                        </p:attrNameLst>
                                      </p:cBhvr>
                                      <p:tavLst>
                                        <p:tav tm="0">
                                          <p:val>
                                            <p:fltVal val="0"/>
                                          </p:val>
                                        </p:tav>
                                        <p:tav tm="100000">
                                          <p:val>
                                            <p:strVal val="#ppt_w"/>
                                          </p:val>
                                        </p:tav>
                                      </p:tavLst>
                                    </p:anim>
                                    <p:anim calcmode="lin" valueType="num">
                                      <p:cBhvr>
                                        <p:cTn id="42" dur="2000" fill="hold"/>
                                        <p:tgtEl>
                                          <p:spTgt spid="75779">
                                            <p:txEl>
                                              <p:pRg st="2" end="2"/>
                                            </p:txEl>
                                          </p:spTgt>
                                        </p:tgtEl>
                                        <p:attrNameLst>
                                          <p:attrName>ppt_h</p:attrName>
                                        </p:attrNameLst>
                                      </p:cBhvr>
                                      <p:tavLst>
                                        <p:tav tm="0">
                                          <p:val>
                                            <p:fltVal val="0"/>
                                          </p:val>
                                        </p:tav>
                                        <p:tav tm="100000">
                                          <p:val>
                                            <p:strVal val="#ppt_h"/>
                                          </p:val>
                                        </p:tav>
                                      </p:tavLst>
                                    </p:anim>
                                    <p:anim calcmode="lin" valueType="num">
                                      <p:cBhvr>
                                        <p:cTn id="43" dur="2000" fill="hold"/>
                                        <p:tgtEl>
                                          <p:spTgt spid="75779">
                                            <p:txEl>
                                              <p:pRg st="2" end="2"/>
                                            </p:txEl>
                                          </p:spTgt>
                                        </p:tgtEl>
                                        <p:attrNameLst>
                                          <p:attrName>style.rotation</p:attrName>
                                        </p:attrNameLst>
                                      </p:cBhvr>
                                      <p:tavLst>
                                        <p:tav tm="0">
                                          <p:val>
                                            <p:fltVal val="90"/>
                                          </p:val>
                                        </p:tav>
                                        <p:tav tm="100000">
                                          <p:val>
                                            <p:fltVal val="0"/>
                                          </p:val>
                                        </p:tav>
                                      </p:tavLst>
                                    </p:anim>
                                    <p:animEffect transition="in" filter="fade">
                                      <p:cBhvr>
                                        <p:cTn id="44" dur="2000"/>
                                        <p:tgtEl>
                                          <p:spTgt spid="757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p:bldP spid="75779"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775520" y="404664"/>
            <a:ext cx="7740650" cy="762000"/>
          </a:xfrm>
        </p:spPr>
        <p:txBody>
          <a:bodyPr/>
          <a:lstStyle/>
          <a:p>
            <a:r>
              <a:rPr lang="cs-CZ" dirty="0"/>
              <a:t>Proč nám lidé dávají peníze</a:t>
            </a:r>
          </a:p>
        </p:txBody>
      </p:sp>
      <p:sp>
        <p:nvSpPr>
          <p:cNvPr id="51203" name="Rectangle 3"/>
          <p:cNvSpPr>
            <a:spLocks noGrp="1" noChangeArrowheads="1"/>
          </p:cNvSpPr>
          <p:nvPr>
            <p:ph idx="1"/>
          </p:nvPr>
        </p:nvSpPr>
        <p:spPr>
          <a:xfrm>
            <a:off x="1775520" y="1664804"/>
            <a:ext cx="7943850" cy="4154488"/>
          </a:xfrm>
        </p:spPr>
        <p:txBody>
          <a:bodyPr/>
          <a:lstStyle/>
          <a:p>
            <a:r>
              <a:rPr lang="cs-CZ" sz="2800" dirty="0"/>
              <a:t>motivace dárců</a:t>
            </a:r>
          </a:p>
          <a:p>
            <a:r>
              <a:rPr lang="cs-CZ" sz="2800" dirty="0"/>
              <a:t>většina NNO nemá prostředky ani podmínky vyhovět dárci plnohodnotnou </a:t>
            </a:r>
            <a:r>
              <a:rPr lang="cs-CZ" sz="2800" dirty="0"/>
              <a:t>protislužbou</a:t>
            </a:r>
          </a:p>
          <a:p>
            <a:pPr marL="0" indent="0">
              <a:buNone/>
            </a:pPr>
            <a:endParaRPr lang="cs-CZ" sz="2800" dirty="0"/>
          </a:p>
          <a:p>
            <a:r>
              <a:rPr lang="cs-CZ" sz="2800" dirty="0"/>
              <a:t>Dávání je radost. Lidé to rádi dělají proto, že jim to dává dobrý pocit, společenskou vážnost, nebo to ulehčuje jejich svědomí. Mohou si samy sobě dokázat, že něco takého dokážou udělat. </a:t>
            </a:r>
          </a:p>
        </p:txBody>
      </p:sp>
    </p:spTree>
    <p:extLst>
      <p:ext uri="{BB962C8B-B14F-4D97-AF65-F5344CB8AC3E}">
        <p14:creationId xmlns:p14="http://schemas.microsoft.com/office/powerpoint/2010/main" val="23989373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51202"/>
                                        </p:tgtEl>
                                        <p:attrNameLst>
                                          <p:attrName>style.visibility</p:attrName>
                                        </p:attrNameLst>
                                      </p:cBhvr>
                                      <p:to>
                                        <p:strVal val="visible"/>
                                      </p:to>
                                    </p:set>
                                    <p:anim calcmode="lin" valueType="num">
                                      <p:cBhvr>
                                        <p:cTn id="7" dur="2000" fill="hold"/>
                                        <p:tgtEl>
                                          <p:spTgt spid="51202"/>
                                        </p:tgtEl>
                                        <p:attrNameLst>
                                          <p:attrName>ppt_x</p:attrName>
                                        </p:attrNameLst>
                                      </p:cBhvr>
                                      <p:tavLst>
                                        <p:tav tm="0">
                                          <p:val>
                                            <p:strVal val="#ppt_x"/>
                                          </p:val>
                                        </p:tav>
                                        <p:tav tm="50000">
                                          <p:val>
                                            <p:strVal val="#ppt_x+.1"/>
                                          </p:val>
                                        </p:tav>
                                        <p:tav tm="100000">
                                          <p:val>
                                            <p:strVal val="#ppt_x"/>
                                          </p:val>
                                        </p:tav>
                                      </p:tavLst>
                                    </p:anim>
                                    <p:anim calcmode="lin" valueType="num">
                                      <p:cBhvr>
                                        <p:cTn id="8" dur="2000" fill="hold"/>
                                        <p:tgtEl>
                                          <p:spTgt spid="51202"/>
                                        </p:tgtEl>
                                        <p:attrNameLst>
                                          <p:attrName>ppt_y</p:attrName>
                                        </p:attrNameLst>
                                      </p:cBhvr>
                                      <p:tavLst>
                                        <p:tav tm="0">
                                          <p:val>
                                            <p:strVal val="#ppt_y"/>
                                          </p:val>
                                        </p:tav>
                                        <p:tav tm="100000">
                                          <p:val>
                                            <p:strVal val="#ppt_y"/>
                                          </p:val>
                                        </p:tav>
                                      </p:tavLst>
                                    </p:anim>
                                    <p:anim calcmode="lin" valueType="num">
                                      <p:cBhvr>
                                        <p:cTn id="9" dur="2000" fill="hold"/>
                                        <p:tgtEl>
                                          <p:spTgt spid="51202"/>
                                        </p:tgtEl>
                                        <p:attrNameLst>
                                          <p:attrName>ppt_h</p:attrName>
                                        </p:attrNameLst>
                                      </p:cBhvr>
                                      <p:tavLst>
                                        <p:tav tm="0">
                                          <p:val>
                                            <p:strVal val="#ppt_h/10"/>
                                          </p:val>
                                        </p:tav>
                                        <p:tav tm="50000">
                                          <p:val>
                                            <p:strVal val="#ppt_h+.01"/>
                                          </p:val>
                                        </p:tav>
                                        <p:tav tm="100000">
                                          <p:val>
                                            <p:strVal val="#ppt_h"/>
                                          </p:val>
                                        </p:tav>
                                      </p:tavLst>
                                    </p:anim>
                                    <p:anim calcmode="lin" valueType="num">
                                      <p:cBhvr>
                                        <p:cTn id="10" dur="2000" fill="hold"/>
                                        <p:tgtEl>
                                          <p:spTgt spid="5120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000" tmFilter="0,0; .5, 1; 1, 1"/>
                                        <p:tgtEl>
                                          <p:spTgt spid="5120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51203">
                                            <p:txEl>
                                              <p:pRg st="0" end="0"/>
                                            </p:txEl>
                                          </p:spTgt>
                                        </p:tgtEl>
                                        <p:attrNameLst>
                                          <p:attrName>style.visibility</p:attrName>
                                        </p:attrNameLst>
                                      </p:cBhvr>
                                      <p:to>
                                        <p:strVal val="visible"/>
                                      </p:to>
                                    </p:set>
                                    <p:animEffect transition="in" filter="fade">
                                      <p:cBhvr>
                                        <p:cTn id="16" dur="1000"/>
                                        <p:tgtEl>
                                          <p:spTgt spid="51203">
                                            <p:txEl>
                                              <p:pRg st="0" end="0"/>
                                            </p:txEl>
                                          </p:spTgt>
                                        </p:tgtEl>
                                      </p:cBhvr>
                                    </p:animEffect>
                                    <p:anim calcmode="lin" valueType="num">
                                      <p:cBhvr>
                                        <p:cTn id="17" dur="1000" fill="hold"/>
                                        <p:tgtEl>
                                          <p:spTgt spid="5120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5120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51203">
                                            <p:txEl>
                                              <p:pRg st="1" end="1"/>
                                            </p:txEl>
                                          </p:spTgt>
                                        </p:tgtEl>
                                        <p:attrNameLst>
                                          <p:attrName>style.visibility</p:attrName>
                                        </p:attrNameLst>
                                      </p:cBhvr>
                                      <p:to>
                                        <p:strVal val="visible"/>
                                      </p:to>
                                    </p:set>
                                    <p:animEffect transition="in" filter="fade">
                                      <p:cBhvr>
                                        <p:cTn id="23" dur="1000"/>
                                        <p:tgtEl>
                                          <p:spTgt spid="51203">
                                            <p:txEl>
                                              <p:pRg st="1" end="1"/>
                                            </p:txEl>
                                          </p:spTgt>
                                        </p:tgtEl>
                                      </p:cBhvr>
                                    </p:animEffect>
                                    <p:anim calcmode="lin" valueType="num">
                                      <p:cBhvr>
                                        <p:cTn id="24" dur="1000" fill="hold"/>
                                        <p:tgtEl>
                                          <p:spTgt spid="51203">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5120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51203">
                                            <p:txEl>
                                              <p:pRg st="3" end="3"/>
                                            </p:txEl>
                                          </p:spTgt>
                                        </p:tgtEl>
                                        <p:attrNameLst>
                                          <p:attrName>style.visibility</p:attrName>
                                        </p:attrNameLst>
                                      </p:cBhvr>
                                      <p:to>
                                        <p:strVal val="visible"/>
                                      </p:to>
                                    </p:set>
                                    <p:animEffect transition="in" filter="fade">
                                      <p:cBhvr>
                                        <p:cTn id="30" dur="1000"/>
                                        <p:tgtEl>
                                          <p:spTgt spid="51203">
                                            <p:txEl>
                                              <p:pRg st="3" end="3"/>
                                            </p:txEl>
                                          </p:spTgt>
                                        </p:tgtEl>
                                      </p:cBhvr>
                                    </p:animEffect>
                                    <p:anim calcmode="lin" valueType="num">
                                      <p:cBhvr>
                                        <p:cTn id="31" dur="1000" fill="hold"/>
                                        <p:tgtEl>
                                          <p:spTgt spid="51203">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5120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autoUpdateAnimBg="0"/>
      <p:bldP spid="5120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810771" y="566193"/>
            <a:ext cx="7315200" cy="990600"/>
          </a:xfrm>
        </p:spPr>
        <p:txBody>
          <a:bodyPr/>
          <a:lstStyle/>
          <a:p>
            <a:r>
              <a:rPr lang="cs-CZ" sz="5400" dirty="0"/>
              <a:t>Kdo jsme my</a:t>
            </a:r>
          </a:p>
        </p:txBody>
      </p:sp>
      <p:sp>
        <p:nvSpPr>
          <p:cNvPr id="54275" name="Rectangle 3"/>
          <p:cNvSpPr>
            <a:spLocks noGrp="1" noChangeArrowheads="1"/>
          </p:cNvSpPr>
          <p:nvPr>
            <p:ph idx="1"/>
          </p:nvPr>
        </p:nvSpPr>
        <p:spPr>
          <a:xfrm>
            <a:off x="1811525" y="1556793"/>
            <a:ext cx="7907337" cy="4500563"/>
          </a:xfrm>
        </p:spPr>
        <p:txBody>
          <a:bodyPr/>
          <a:lstStyle/>
          <a:p>
            <a:r>
              <a:rPr lang="cs-CZ" sz="2800" dirty="0"/>
              <a:t>definování poslání, schopnost toto poslání výstižně vyjádřit</a:t>
            </a:r>
          </a:p>
          <a:p>
            <a:r>
              <a:rPr lang="cs-CZ" sz="2800" dirty="0"/>
              <a:t>krátké a srozumitelné sdělení je klíčem k lidem, které NNO zaujímají a které by chtěla motivovat k tomu, aby ona zajímala je</a:t>
            </a:r>
          </a:p>
          <a:p>
            <a:r>
              <a:rPr lang="cs-CZ" sz="2800" dirty="0"/>
              <a:t>důvěru u dárce pomůže vybudovat i řada materiálů - výroční zpráva, plány do budoucna, personální a technické zabezpečení</a:t>
            </a:r>
            <a:r>
              <a:rPr lang="cs-CZ" sz="2600" dirty="0"/>
              <a:t> </a:t>
            </a:r>
          </a:p>
        </p:txBody>
      </p:sp>
    </p:spTree>
    <p:extLst>
      <p:ext uri="{BB962C8B-B14F-4D97-AF65-F5344CB8AC3E}">
        <p14:creationId xmlns:p14="http://schemas.microsoft.com/office/powerpoint/2010/main" val="26352102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3" presetClass="entr" presetSubtype="0" fill="hold" grpId="0" nodeType="afterEffect">
                                  <p:stCondLst>
                                    <p:cond delay="0"/>
                                  </p:stCondLst>
                                  <p:iterate type="lt">
                                    <p:tmPct val="10000"/>
                                  </p:iterate>
                                  <p:childTnLst>
                                    <p:set>
                                      <p:cBhvr>
                                        <p:cTn id="6" dur="1" fill="hold">
                                          <p:stCondLst>
                                            <p:cond delay="0"/>
                                          </p:stCondLst>
                                        </p:cTn>
                                        <p:tgtEl>
                                          <p:spTgt spid="54274"/>
                                        </p:tgtEl>
                                        <p:attrNameLst>
                                          <p:attrName>style.visibility</p:attrName>
                                        </p:attrNameLst>
                                      </p:cBhvr>
                                      <p:to>
                                        <p:strVal val="visible"/>
                                      </p:to>
                                    </p:set>
                                    <p:animEffect transition="in" filter="fade">
                                      <p:cBhvr>
                                        <p:cTn id="7" dur="200"/>
                                        <p:tgtEl>
                                          <p:spTgt spid="54274"/>
                                        </p:tgtEl>
                                      </p:cBhvr>
                                    </p:animEffect>
                                    <p:anim calcmode="lin" valueType="num">
                                      <p:cBhvr>
                                        <p:cTn id="8" dur="800" fill="hold"/>
                                        <p:tgtEl>
                                          <p:spTgt spid="54274"/>
                                        </p:tgtEl>
                                        <p:attrNameLst>
                                          <p:attrName>ppt_x</p:attrName>
                                        </p:attrNameLst>
                                      </p:cBhvr>
                                      <p:tavLst>
                                        <p:tav tm="0">
                                          <p:val>
                                            <p:strVal val="#ppt_x"/>
                                          </p:val>
                                        </p:tav>
                                        <p:tav tm="100000">
                                          <p:val>
                                            <p:strVal val="#ppt_x"/>
                                          </p:val>
                                        </p:tav>
                                      </p:tavLst>
                                    </p:anim>
                                    <p:anim calcmode="lin" valueType="num">
                                      <p:cBhvr>
                                        <p:cTn id="9" dur="800" fill="hold"/>
                                        <p:tgtEl>
                                          <p:spTgt spid="54274"/>
                                        </p:tgtEl>
                                        <p:attrNameLst>
                                          <p:attrName>ppt_y</p:attrName>
                                        </p:attrNameLst>
                                      </p:cBhvr>
                                      <p:tavLst>
                                        <p:tav tm="0">
                                          <p:val>
                                            <p:strVal val="#ppt_y+0.31"/>
                                          </p:val>
                                        </p:tav>
                                        <p:tav tm="100000">
                                          <p:val>
                                            <p:strVal val="#ppt_y+0.31"/>
                                          </p:val>
                                        </p:tav>
                                      </p:tavLst>
                                    </p:anim>
                                    <p:anim calcmode="lin" valueType="num">
                                      <p:cBhvr>
                                        <p:cTn id="10" dur="1200" decel="50000" fill="hold">
                                          <p:stCondLst>
                                            <p:cond delay="800"/>
                                          </p:stCondLst>
                                        </p:cTn>
                                        <p:tgtEl>
                                          <p:spTgt spid="5427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1200" decel="50000" fill="hold">
                                          <p:stCondLst>
                                            <p:cond delay="800"/>
                                          </p:stCondLst>
                                        </p:cTn>
                                        <p:tgtEl>
                                          <p:spTgt spid="5427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47" presetClass="entr" presetSubtype="0" fill="hold" grpId="0" nodeType="clickEffect">
                                  <p:stCondLst>
                                    <p:cond delay="0"/>
                                  </p:stCondLst>
                                  <p:childTnLst>
                                    <p:set>
                                      <p:cBhvr>
                                        <p:cTn id="15" dur="1" fill="hold">
                                          <p:stCondLst>
                                            <p:cond delay="0"/>
                                          </p:stCondLst>
                                        </p:cTn>
                                        <p:tgtEl>
                                          <p:spTgt spid="54275">
                                            <p:txEl>
                                              <p:pRg st="0" end="0"/>
                                            </p:txEl>
                                          </p:spTgt>
                                        </p:tgtEl>
                                        <p:attrNameLst>
                                          <p:attrName>style.visibility</p:attrName>
                                        </p:attrNameLst>
                                      </p:cBhvr>
                                      <p:to>
                                        <p:strVal val="visible"/>
                                      </p:to>
                                    </p:set>
                                    <p:animEffect transition="in" filter="fade">
                                      <p:cBhvr>
                                        <p:cTn id="16" dur="1000"/>
                                        <p:tgtEl>
                                          <p:spTgt spid="54275">
                                            <p:txEl>
                                              <p:pRg st="0" end="0"/>
                                            </p:txEl>
                                          </p:spTgt>
                                        </p:tgtEl>
                                      </p:cBhvr>
                                    </p:animEffect>
                                    <p:anim calcmode="lin" valueType="num">
                                      <p:cBhvr>
                                        <p:cTn id="17" dur="1000" fill="hold"/>
                                        <p:tgtEl>
                                          <p:spTgt spid="54275">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542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7" presetClass="entr" presetSubtype="0" fill="hold" grpId="0" nodeType="clickEffect">
                                  <p:stCondLst>
                                    <p:cond delay="0"/>
                                  </p:stCondLst>
                                  <p:childTnLst>
                                    <p:set>
                                      <p:cBhvr>
                                        <p:cTn id="22" dur="1" fill="hold">
                                          <p:stCondLst>
                                            <p:cond delay="0"/>
                                          </p:stCondLst>
                                        </p:cTn>
                                        <p:tgtEl>
                                          <p:spTgt spid="54275">
                                            <p:txEl>
                                              <p:pRg st="1" end="1"/>
                                            </p:txEl>
                                          </p:spTgt>
                                        </p:tgtEl>
                                        <p:attrNameLst>
                                          <p:attrName>style.visibility</p:attrName>
                                        </p:attrNameLst>
                                      </p:cBhvr>
                                      <p:to>
                                        <p:strVal val="visible"/>
                                      </p:to>
                                    </p:set>
                                    <p:animEffect transition="in" filter="fade">
                                      <p:cBhvr>
                                        <p:cTn id="23" dur="1000"/>
                                        <p:tgtEl>
                                          <p:spTgt spid="54275">
                                            <p:txEl>
                                              <p:pRg st="1" end="1"/>
                                            </p:txEl>
                                          </p:spTgt>
                                        </p:tgtEl>
                                      </p:cBhvr>
                                    </p:animEffect>
                                    <p:anim calcmode="lin" valueType="num">
                                      <p:cBhvr>
                                        <p:cTn id="24" dur="1000" fill="hold"/>
                                        <p:tgtEl>
                                          <p:spTgt spid="54275">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542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47" presetClass="entr" presetSubtype="0" fill="hold" grpId="0" nodeType="clickEffect">
                                  <p:stCondLst>
                                    <p:cond delay="0"/>
                                  </p:stCondLst>
                                  <p:childTnLst>
                                    <p:set>
                                      <p:cBhvr>
                                        <p:cTn id="29" dur="1" fill="hold">
                                          <p:stCondLst>
                                            <p:cond delay="0"/>
                                          </p:stCondLst>
                                        </p:cTn>
                                        <p:tgtEl>
                                          <p:spTgt spid="54275">
                                            <p:txEl>
                                              <p:pRg st="2" end="2"/>
                                            </p:txEl>
                                          </p:spTgt>
                                        </p:tgtEl>
                                        <p:attrNameLst>
                                          <p:attrName>style.visibility</p:attrName>
                                        </p:attrNameLst>
                                      </p:cBhvr>
                                      <p:to>
                                        <p:strVal val="visible"/>
                                      </p:to>
                                    </p:set>
                                    <p:animEffect transition="in" filter="fade">
                                      <p:cBhvr>
                                        <p:cTn id="30" dur="1000"/>
                                        <p:tgtEl>
                                          <p:spTgt spid="54275">
                                            <p:txEl>
                                              <p:pRg st="2" end="2"/>
                                            </p:txEl>
                                          </p:spTgt>
                                        </p:tgtEl>
                                      </p:cBhvr>
                                    </p:animEffect>
                                    <p:anim calcmode="lin" valueType="num">
                                      <p:cBhvr>
                                        <p:cTn id="31" dur="1000" fill="hold"/>
                                        <p:tgtEl>
                                          <p:spTgt spid="54275">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5427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autoUpdateAnimBg="0"/>
      <p:bldP spid="54275"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775520" y="548680"/>
            <a:ext cx="7543800" cy="762000"/>
          </a:xfrm>
        </p:spPr>
        <p:txBody>
          <a:bodyPr/>
          <a:lstStyle/>
          <a:p>
            <a:r>
              <a:rPr lang="cs-CZ" dirty="0"/>
              <a:t>Jestli nás někdo potřebuje</a:t>
            </a:r>
          </a:p>
        </p:txBody>
      </p:sp>
      <p:sp>
        <p:nvSpPr>
          <p:cNvPr id="55299" name="Rectangle 3"/>
          <p:cNvSpPr>
            <a:spLocks noGrp="1" noChangeArrowheads="1"/>
          </p:cNvSpPr>
          <p:nvPr>
            <p:ph idx="1"/>
          </p:nvPr>
        </p:nvSpPr>
        <p:spPr>
          <a:xfrm>
            <a:off x="1775520" y="1952836"/>
            <a:ext cx="7696200" cy="4114800"/>
          </a:xfrm>
        </p:spPr>
        <p:txBody>
          <a:bodyPr/>
          <a:lstStyle/>
          <a:p>
            <a:pPr>
              <a:lnSpc>
                <a:spcPct val="80000"/>
              </a:lnSpc>
            </a:pPr>
            <a:r>
              <a:rPr lang="cs-CZ" sz="2800" dirty="0"/>
              <a:t>práce na formulaci poslání a tvorbě programových plánů musí reagovat na požadavky a přání trhu</a:t>
            </a:r>
          </a:p>
          <a:p>
            <a:pPr>
              <a:lnSpc>
                <a:spcPct val="80000"/>
              </a:lnSpc>
            </a:pPr>
            <a:r>
              <a:rPr lang="cs-CZ" sz="2800" dirty="0"/>
              <a:t>NNO si musí zodpovědět tyto otázky:</a:t>
            </a:r>
          </a:p>
          <a:p>
            <a:pPr lvl="1">
              <a:lnSpc>
                <a:spcPct val="80000"/>
              </a:lnSpc>
            </a:pPr>
            <a:r>
              <a:rPr lang="cs-CZ" dirty="0"/>
              <a:t>Kdo jsou naši příznivci?</a:t>
            </a:r>
          </a:p>
          <a:p>
            <a:pPr lvl="1">
              <a:lnSpc>
                <a:spcPct val="80000"/>
              </a:lnSpc>
            </a:pPr>
            <a:r>
              <a:rPr lang="cs-CZ" dirty="0"/>
              <a:t>Kdo jsou naši dárci?</a:t>
            </a:r>
          </a:p>
          <a:p>
            <a:pPr lvl="1">
              <a:lnSpc>
                <a:spcPct val="80000"/>
              </a:lnSpc>
            </a:pPr>
            <a:r>
              <a:rPr lang="cs-CZ" dirty="0"/>
              <a:t>Kdo další přispívá k našemu úspěchu?</a:t>
            </a:r>
          </a:p>
          <a:p>
            <a:pPr lvl="1">
              <a:lnSpc>
                <a:spcPct val="80000"/>
              </a:lnSpc>
            </a:pPr>
            <a:r>
              <a:rPr lang="cs-CZ" dirty="0"/>
              <a:t>Kdo by byl nešťastný z našeho úpadku?</a:t>
            </a:r>
          </a:p>
          <a:p>
            <a:pPr lvl="1">
              <a:lnSpc>
                <a:spcPct val="80000"/>
              </a:lnSpc>
            </a:pPr>
            <a:r>
              <a:rPr lang="cs-CZ" dirty="0"/>
              <a:t>Komu se naše činnost nelíbí?</a:t>
            </a:r>
          </a:p>
          <a:p>
            <a:pPr>
              <a:lnSpc>
                <a:spcPct val="80000"/>
              </a:lnSpc>
            </a:pPr>
            <a:endParaRPr lang="cs-CZ" sz="2800" b="1" dirty="0">
              <a:effectLst>
                <a:outerShdw blurRad="38100" dist="38100" dir="2700000" algn="tl">
                  <a:srgbClr val="C0C0C0"/>
                </a:outerShdw>
              </a:effectLst>
            </a:endParaRPr>
          </a:p>
          <a:p>
            <a:pPr>
              <a:lnSpc>
                <a:spcPct val="80000"/>
              </a:lnSpc>
            </a:pPr>
            <a:endParaRPr lang="cs-CZ" sz="2800" b="1" dirty="0">
              <a:effectLst>
                <a:outerShdw blurRad="38100" dist="38100" dir="2700000" algn="tl">
                  <a:srgbClr val="C0C0C0"/>
                </a:outerShdw>
              </a:effectLst>
            </a:endParaRPr>
          </a:p>
        </p:txBody>
      </p:sp>
    </p:spTree>
    <p:extLst>
      <p:ext uri="{BB962C8B-B14F-4D97-AF65-F5344CB8AC3E}">
        <p14:creationId xmlns:p14="http://schemas.microsoft.com/office/powerpoint/2010/main" val="38562304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fill="hold" grpId="0" nodeType="afterEffect">
                                  <p:stCondLst>
                                    <p:cond delay="0"/>
                                  </p:stCondLst>
                                  <p:iterate type="lt">
                                    <p:tmPct val="10000"/>
                                  </p:iterate>
                                  <p:childTnLst>
                                    <p:set>
                                      <p:cBhvr>
                                        <p:cTn id="6" dur="1" fill="hold">
                                          <p:stCondLst>
                                            <p:cond delay="0"/>
                                          </p:stCondLst>
                                        </p:cTn>
                                        <p:tgtEl>
                                          <p:spTgt spid="55298"/>
                                        </p:tgtEl>
                                        <p:attrNameLst>
                                          <p:attrName>style.visibility</p:attrName>
                                        </p:attrNameLst>
                                      </p:cBhvr>
                                      <p:to>
                                        <p:strVal val="visible"/>
                                      </p:to>
                                    </p:set>
                                    <p:anim calcmode="lin" valueType="num">
                                      <p:cBhvr>
                                        <p:cTn id="7" dur="1000" fill="hold"/>
                                        <p:tgtEl>
                                          <p:spTgt spid="55298"/>
                                        </p:tgtEl>
                                        <p:attrNameLst>
                                          <p:attrName>ppt_w</p:attrName>
                                        </p:attrNameLst>
                                      </p:cBhvr>
                                      <p:tavLst>
                                        <p:tav tm="0" fmla="#ppt_w*sin(2.5*pi*$)">
                                          <p:val>
                                            <p:fltVal val="0"/>
                                          </p:val>
                                        </p:tav>
                                        <p:tav tm="100000">
                                          <p:val>
                                            <p:fltVal val="1"/>
                                          </p:val>
                                        </p:tav>
                                      </p:tavLst>
                                    </p:anim>
                                    <p:anim calcmode="lin" valueType="num">
                                      <p:cBhvr>
                                        <p:cTn id="8" dur="1000" fill="hold"/>
                                        <p:tgtEl>
                                          <p:spTgt spid="55298"/>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55299">
                                            <p:txEl>
                                              <p:pRg st="0" end="0"/>
                                            </p:txEl>
                                          </p:spTgt>
                                        </p:tgtEl>
                                        <p:attrNameLst>
                                          <p:attrName>style.visibility</p:attrName>
                                        </p:attrNameLst>
                                      </p:cBhvr>
                                      <p:to>
                                        <p:strVal val="visible"/>
                                      </p:to>
                                    </p:set>
                                    <p:animEffect transition="in" filter="wipe(left)">
                                      <p:cBhvr>
                                        <p:cTn id="13" dur="1000"/>
                                        <p:tgtEl>
                                          <p:spTgt spid="55299">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55299">
                                            <p:txEl>
                                              <p:pRg st="1" end="1"/>
                                            </p:txEl>
                                          </p:spTgt>
                                        </p:tgtEl>
                                        <p:attrNameLst>
                                          <p:attrName>style.visibility</p:attrName>
                                        </p:attrNameLst>
                                      </p:cBhvr>
                                      <p:to>
                                        <p:strVal val="visible"/>
                                      </p:to>
                                    </p:set>
                                    <p:animEffect transition="in" filter="wipe(left)">
                                      <p:cBhvr>
                                        <p:cTn id="18" dur="1000"/>
                                        <p:tgtEl>
                                          <p:spTgt spid="55299">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55299">
                                            <p:txEl>
                                              <p:pRg st="2" end="2"/>
                                            </p:txEl>
                                          </p:spTgt>
                                        </p:tgtEl>
                                        <p:attrNameLst>
                                          <p:attrName>style.visibility</p:attrName>
                                        </p:attrNameLst>
                                      </p:cBhvr>
                                      <p:to>
                                        <p:strVal val="visible"/>
                                      </p:to>
                                    </p:set>
                                    <p:animEffect transition="in" filter="wipe(left)">
                                      <p:cBhvr>
                                        <p:cTn id="23" dur="1000"/>
                                        <p:tgtEl>
                                          <p:spTgt spid="55299">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55299">
                                            <p:txEl>
                                              <p:pRg st="3" end="3"/>
                                            </p:txEl>
                                          </p:spTgt>
                                        </p:tgtEl>
                                        <p:attrNameLst>
                                          <p:attrName>style.visibility</p:attrName>
                                        </p:attrNameLst>
                                      </p:cBhvr>
                                      <p:to>
                                        <p:strVal val="visible"/>
                                      </p:to>
                                    </p:set>
                                    <p:animEffect transition="in" filter="wipe(left)">
                                      <p:cBhvr>
                                        <p:cTn id="28" dur="1000"/>
                                        <p:tgtEl>
                                          <p:spTgt spid="55299">
                                            <p:txEl>
                                              <p:pRg st="3" end="3"/>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55299">
                                            <p:txEl>
                                              <p:pRg st="4" end="4"/>
                                            </p:txEl>
                                          </p:spTgt>
                                        </p:tgtEl>
                                        <p:attrNameLst>
                                          <p:attrName>style.visibility</p:attrName>
                                        </p:attrNameLst>
                                      </p:cBhvr>
                                      <p:to>
                                        <p:strVal val="visible"/>
                                      </p:to>
                                    </p:set>
                                    <p:animEffect transition="in" filter="wipe(left)">
                                      <p:cBhvr>
                                        <p:cTn id="33" dur="1000"/>
                                        <p:tgtEl>
                                          <p:spTgt spid="55299">
                                            <p:txEl>
                                              <p:pRg st="4" end="4"/>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55299">
                                            <p:txEl>
                                              <p:pRg st="5" end="5"/>
                                            </p:txEl>
                                          </p:spTgt>
                                        </p:tgtEl>
                                        <p:attrNameLst>
                                          <p:attrName>style.visibility</p:attrName>
                                        </p:attrNameLst>
                                      </p:cBhvr>
                                      <p:to>
                                        <p:strVal val="visible"/>
                                      </p:to>
                                    </p:set>
                                    <p:animEffect transition="in" filter="wipe(left)">
                                      <p:cBhvr>
                                        <p:cTn id="38" dur="1000"/>
                                        <p:tgtEl>
                                          <p:spTgt spid="55299">
                                            <p:txEl>
                                              <p:pRg st="5" end="5"/>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55299">
                                            <p:txEl>
                                              <p:pRg st="6" end="6"/>
                                            </p:txEl>
                                          </p:spTgt>
                                        </p:tgtEl>
                                        <p:attrNameLst>
                                          <p:attrName>style.visibility</p:attrName>
                                        </p:attrNameLst>
                                      </p:cBhvr>
                                      <p:to>
                                        <p:strVal val="visible"/>
                                      </p:to>
                                    </p:set>
                                    <p:animEffect transition="in" filter="wipe(left)">
                                      <p:cBhvr>
                                        <p:cTn id="43" dur="1000"/>
                                        <p:tgtEl>
                                          <p:spTgt spid="552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autoUpdateAnimBg="0"/>
      <p:bldP spid="55299"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2207568" y="620688"/>
            <a:ext cx="6870700" cy="838200"/>
          </a:xfrm>
        </p:spPr>
        <p:txBody>
          <a:bodyPr>
            <a:normAutofit fontScale="90000"/>
          </a:bodyPr>
          <a:lstStyle/>
          <a:p>
            <a:r>
              <a:rPr lang="cs-CZ" sz="5400" dirty="0"/>
              <a:t>Kdo jsou naši dárci</a:t>
            </a:r>
          </a:p>
        </p:txBody>
      </p:sp>
      <p:sp>
        <p:nvSpPr>
          <p:cNvPr id="56323" name="Rectangle 3"/>
          <p:cNvSpPr>
            <a:spLocks noGrp="1" noChangeArrowheads="1"/>
          </p:cNvSpPr>
          <p:nvPr>
            <p:ph idx="1"/>
          </p:nvPr>
        </p:nvSpPr>
        <p:spPr>
          <a:xfrm>
            <a:off x="1919536" y="1808820"/>
            <a:ext cx="7696200" cy="3970338"/>
          </a:xfrm>
        </p:spPr>
        <p:txBody>
          <a:bodyPr/>
          <a:lstStyle/>
          <a:p>
            <a:pPr>
              <a:lnSpc>
                <a:spcPct val="80000"/>
              </a:lnSpc>
            </a:pPr>
            <a:r>
              <a:rPr lang="cs-CZ" sz="2800" dirty="0"/>
              <a:t>šance NNO na přežití jsou tím větší, čím větší má okruh potencionálních dárců</a:t>
            </a:r>
          </a:p>
          <a:p>
            <a:pPr>
              <a:lnSpc>
                <a:spcPct val="80000"/>
              </a:lnSpc>
            </a:pPr>
            <a:r>
              <a:rPr lang="cs-CZ" sz="2800" dirty="0"/>
              <a:t>2 skupiny dárců</a:t>
            </a:r>
          </a:p>
          <a:p>
            <a:pPr lvl="1">
              <a:lnSpc>
                <a:spcPct val="80000"/>
              </a:lnSpc>
            </a:pPr>
            <a:r>
              <a:rPr lang="cs-CZ" dirty="0"/>
              <a:t>mají prostředky na bohulibou činnost a poskytují je NNO</a:t>
            </a:r>
          </a:p>
          <a:p>
            <a:pPr lvl="1">
              <a:lnSpc>
                <a:spcPct val="80000"/>
              </a:lnSpc>
            </a:pPr>
            <a:r>
              <a:rPr lang="cs-CZ" dirty="0"/>
              <a:t>prostředky na dané cíle vymezené nemají, ale když je zaujmou, mohou je poskytnout</a:t>
            </a:r>
          </a:p>
          <a:p>
            <a:pPr>
              <a:lnSpc>
                <a:spcPct val="80000"/>
              </a:lnSpc>
            </a:pPr>
            <a:r>
              <a:rPr lang="cs-CZ" sz="2800" dirty="0"/>
              <a:t>získávaní finančních prostředků je proces změny</a:t>
            </a:r>
          </a:p>
        </p:txBody>
      </p:sp>
    </p:spTree>
    <p:extLst>
      <p:ext uri="{BB962C8B-B14F-4D97-AF65-F5344CB8AC3E}">
        <p14:creationId xmlns:p14="http://schemas.microsoft.com/office/powerpoint/2010/main" val="8592151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8" presetClass="entr" presetSubtype="0" accel="50000" fill="hold" grpId="0" nodeType="afterEffect">
                                  <p:stCondLst>
                                    <p:cond delay="0"/>
                                  </p:stCondLst>
                                  <p:iterate type="lt">
                                    <p:tmPct val="10000"/>
                                  </p:iterate>
                                  <p:childTnLst>
                                    <p:set>
                                      <p:cBhvr>
                                        <p:cTn id="6" dur="1" fill="hold">
                                          <p:stCondLst>
                                            <p:cond delay="0"/>
                                          </p:stCondLst>
                                        </p:cTn>
                                        <p:tgtEl>
                                          <p:spTgt spid="56322"/>
                                        </p:tgtEl>
                                        <p:attrNameLst>
                                          <p:attrName>style.visibility</p:attrName>
                                        </p:attrNameLst>
                                      </p:cBhvr>
                                      <p:to>
                                        <p:strVal val="visible"/>
                                      </p:to>
                                    </p:set>
                                    <p:anim calcmode="lin" valueType="num">
                                      <p:cBhvr>
                                        <p:cTn id="7" dur="2000" fill="hold"/>
                                        <p:tgtEl>
                                          <p:spTgt spid="5632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2000" fill="hold"/>
                                        <p:tgtEl>
                                          <p:spTgt spid="56322"/>
                                        </p:tgtEl>
                                        <p:attrNameLst>
                                          <p:attrName>ppt_x</p:attrName>
                                        </p:attrNameLst>
                                      </p:cBhvr>
                                      <p:tavLst>
                                        <p:tav tm="0">
                                          <p:val>
                                            <p:fltVal val="-1"/>
                                          </p:val>
                                        </p:tav>
                                        <p:tav tm="50000">
                                          <p:val>
                                            <p:fltVal val="0.95"/>
                                          </p:val>
                                        </p:tav>
                                        <p:tav tm="100000">
                                          <p:val>
                                            <p:strVal val="#ppt_x"/>
                                          </p:val>
                                        </p:tav>
                                      </p:tavLst>
                                    </p:anim>
                                    <p:anim calcmode="lin" valueType="num">
                                      <p:cBhvr>
                                        <p:cTn id="9" dur="2000" fill="hold"/>
                                        <p:tgtEl>
                                          <p:spTgt spid="56322"/>
                                        </p:tgtEl>
                                        <p:attrNameLst>
                                          <p:attrName>ppt_y</p:attrName>
                                        </p:attrNameLst>
                                      </p:cBhvr>
                                      <p:tavLst>
                                        <p:tav tm="0">
                                          <p:val>
                                            <p:strVal val="#ppt_y"/>
                                          </p:val>
                                        </p:tav>
                                        <p:tav tm="100000">
                                          <p:val>
                                            <p:strVal val="#ppt_y"/>
                                          </p:val>
                                        </p:tav>
                                      </p:tavLst>
                                    </p:anim>
                                    <p:animEffect transition="in" filter="fade">
                                      <p:cBhvr>
                                        <p:cTn id="10" dur="2000"/>
                                        <p:tgtEl>
                                          <p:spTgt spid="5632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9" fill="hold" grpId="0" nodeType="clickEffect">
                                  <p:stCondLst>
                                    <p:cond delay="0"/>
                                  </p:stCondLst>
                                  <p:childTnLst>
                                    <p:set>
                                      <p:cBhvr>
                                        <p:cTn id="14" dur="1" fill="hold">
                                          <p:stCondLst>
                                            <p:cond delay="0"/>
                                          </p:stCondLst>
                                        </p:cTn>
                                        <p:tgtEl>
                                          <p:spTgt spid="56323">
                                            <p:txEl>
                                              <p:pRg st="0" end="0"/>
                                            </p:txEl>
                                          </p:spTgt>
                                        </p:tgtEl>
                                        <p:attrNameLst>
                                          <p:attrName>style.visibility</p:attrName>
                                        </p:attrNameLst>
                                      </p:cBhvr>
                                      <p:to>
                                        <p:strVal val="visible"/>
                                      </p:to>
                                    </p:set>
                                    <p:anim calcmode="lin" valueType="num">
                                      <p:cBhvr additive="base">
                                        <p:cTn id="15" dur="1000" fill="hold"/>
                                        <p:tgtEl>
                                          <p:spTgt spid="56323">
                                            <p:txEl>
                                              <p:pRg st="0" end="0"/>
                                            </p:txEl>
                                          </p:spTgt>
                                        </p:tgtEl>
                                        <p:attrNameLst>
                                          <p:attrName>ppt_x</p:attrName>
                                        </p:attrNameLst>
                                      </p:cBhvr>
                                      <p:tavLst>
                                        <p:tav tm="0">
                                          <p:val>
                                            <p:strVal val="0-#ppt_w/2"/>
                                          </p:val>
                                        </p:tav>
                                        <p:tav tm="100000">
                                          <p:val>
                                            <p:strVal val="#ppt_x"/>
                                          </p:val>
                                        </p:tav>
                                      </p:tavLst>
                                    </p:anim>
                                    <p:anim calcmode="lin" valueType="num">
                                      <p:cBhvr additive="base">
                                        <p:cTn id="16" dur="1000" fill="hold"/>
                                        <p:tgtEl>
                                          <p:spTgt spid="5632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9" fill="hold" grpId="0" nodeType="clickEffect">
                                  <p:stCondLst>
                                    <p:cond delay="0"/>
                                  </p:stCondLst>
                                  <p:childTnLst>
                                    <p:set>
                                      <p:cBhvr>
                                        <p:cTn id="20" dur="1" fill="hold">
                                          <p:stCondLst>
                                            <p:cond delay="0"/>
                                          </p:stCondLst>
                                        </p:cTn>
                                        <p:tgtEl>
                                          <p:spTgt spid="56323">
                                            <p:txEl>
                                              <p:pRg st="1" end="1"/>
                                            </p:txEl>
                                          </p:spTgt>
                                        </p:tgtEl>
                                        <p:attrNameLst>
                                          <p:attrName>style.visibility</p:attrName>
                                        </p:attrNameLst>
                                      </p:cBhvr>
                                      <p:to>
                                        <p:strVal val="visible"/>
                                      </p:to>
                                    </p:set>
                                    <p:anim calcmode="lin" valueType="num">
                                      <p:cBhvr additive="base">
                                        <p:cTn id="21" dur="1000" fill="hold"/>
                                        <p:tgtEl>
                                          <p:spTgt spid="56323">
                                            <p:txEl>
                                              <p:pRg st="1" end="1"/>
                                            </p:txEl>
                                          </p:spTgt>
                                        </p:tgtEl>
                                        <p:attrNameLst>
                                          <p:attrName>ppt_x</p:attrName>
                                        </p:attrNameLst>
                                      </p:cBhvr>
                                      <p:tavLst>
                                        <p:tav tm="0">
                                          <p:val>
                                            <p:strVal val="0-#ppt_w/2"/>
                                          </p:val>
                                        </p:tav>
                                        <p:tav tm="100000">
                                          <p:val>
                                            <p:strVal val="#ppt_x"/>
                                          </p:val>
                                        </p:tav>
                                      </p:tavLst>
                                    </p:anim>
                                    <p:anim calcmode="lin" valueType="num">
                                      <p:cBhvr additive="base">
                                        <p:cTn id="22" dur="1000" fill="hold"/>
                                        <p:tgtEl>
                                          <p:spTgt spid="5632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9" fill="hold" grpId="0" nodeType="clickEffect">
                                  <p:stCondLst>
                                    <p:cond delay="0"/>
                                  </p:stCondLst>
                                  <p:childTnLst>
                                    <p:set>
                                      <p:cBhvr>
                                        <p:cTn id="26" dur="1" fill="hold">
                                          <p:stCondLst>
                                            <p:cond delay="0"/>
                                          </p:stCondLst>
                                        </p:cTn>
                                        <p:tgtEl>
                                          <p:spTgt spid="56323">
                                            <p:txEl>
                                              <p:pRg st="2" end="2"/>
                                            </p:txEl>
                                          </p:spTgt>
                                        </p:tgtEl>
                                        <p:attrNameLst>
                                          <p:attrName>style.visibility</p:attrName>
                                        </p:attrNameLst>
                                      </p:cBhvr>
                                      <p:to>
                                        <p:strVal val="visible"/>
                                      </p:to>
                                    </p:set>
                                    <p:anim calcmode="lin" valueType="num">
                                      <p:cBhvr additive="base">
                                        <p:cTn id="27" dur="1000" fill="hold"/>
                                        <p:tgtEl>
                                          <p:spTgt spid="56323">
                                            <p:txEl>
                                              <p:pRg st="2" end="2"/>
                                            </p:txEl>
                                          </p:spTgt>
                                        </p:tgtEl>
                                        <p:attrNameLst>
                                          <p:attrName>ppt_x</p:attrName>
                                        </p:attrNameLst>
                                      </p:cBhvr>
                                      <p:tavLst>
                                        <p:tav tm="0">
                                          <p:val>
                                            <p:strVal val="0-#ppt_w/2"/>
                                          </p:val>
                                        </p:tav>
                                        <p:tav tm="100000">
                                          <p:val>
                                            <p:strVal val="#ppt_x"/>
                                          </p:val>
                                        </p:tav>
                                      </p:tavLst>
                                    </p:anim>
                                    <p:anim calcmode="lin" valueType="num">
                                      <p:cBhvr additive="base">
                                        <p:cTn id="28" dur="1000" fill="hold"/>
                                        <p:tgtEl>
                                          <p:spTgt spid="5632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9" fill="hold" grpId="0" nodeType="clickEffect">
                                  <p:stCondLst>
                                    <p:cond delay="0"/>
                                  </p:stCondLst>
                                  <p:childTnLst>
                                    <p:set>
                                      <p:cBhvr>
                                        <p:cTn id="32" dur="1" fill="hold">
                                          <p:stCondLst>
                                            <p:cond delay="0"/>
                                          </p:stCondLst>
                                        </p:cTn>
                                        <p:tgtEl>
                                          <p:spTgt spid="56323">
                                            <p:txEl>
                                              <p:pRg st="3" end="3"/>
                                            </p:txEl>
                                          </p:spTgt>
                                        </p:tgtEl>
                                        <p:attrNameLst>
                                          <p:attrName>style.visibility</p:attrName>
                                        </p:attrNameLst>
                                      </p:cBhvr>
                                      <p:to>
                                        <p:strVal val="visible"/>
                                      </p:to>
                                    </p:set>
                                    <p:anim calcmode="lin" valueType="num">
                                      <p:cBhvr additive="base">
                                        <p:cTn id="33" dur="1000" fill="hold"/>
                                        <p:tgtEl>
                                          <p:spTgt spid="56323">
                                            <p:txEl>
                                              <p:pRg st="3" end="3"/>
                                            </p:txEl>
                                          </p:spTgt>
                                        </p:tgtEl>
                                        <p:attrNameLst>
                                          <p:attrName>ppt_x</p:attrName>
                                        </p:attrNameLst>
                                      </p:cBhvr>
                                      <p:tavLst>
                                        <p:tav tm="0">
                                          <p:val>
                                            <p:strVal val="0-#ppt_w/2"/>
                                          </p:val>
                                        </p:tav>
                                        <p:tav tm="100000">
                                          <p:val>
                                            <p:strVal val="#ppt_x"/>
                                          </p:val>
                                        </p:tav>
                                      </p:tavLst>
                                    </p:anim>
                                    <p:anim calcmode="lin" valueType="num">
                                      <p:cBhvr additive="base">
                                        <p:cTn id="34" dur="1000" fill="hold"/>
                                        <p:tgtEl>
                                          <p:spTgt spid="5632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9" fill="hold" grpId="0" nodeType="clickEffect">
                                  <p:stCondLst>
                                    <p:cond delay="0"/>
                                  </p:stCondLst>
                                  <p:childTnLst>
                                    <p:set>
                                      <p:cBhvr>
                                        <p:cTn id="38" dur="1" fill="hold">
                                          <p:stCondLst>
                                            <p:cond delay="0"/>
                                          </p:stCondLst>
                                        </p:cTn>
                                        <p:tgtEl>
                                          <p:spTgt spid="56323">
                                            <p:txEl>
                                              <p:pRg st="4" end="4"/>
                                            </p:txEl>
                                          </p:spTgt>
                                        </p:tgtEl>
                                        <p:attrNameLst>
                                          <p:attrName>style.visibility</p:attrName>
                                        </p:attrNameLst>
                                      </p:cBhvr>
                                      <p:to>
                                        <p:strVal val="visible"/>
                                      </p:to>
                                    </p:set>
                                    <p:anim calcmode="lin" valueType="num">
                                      <p:cBhvr additive="base">
                                        <p:cTn id="39" dur="1000" fill="hold"/>
                                        <p:tgtEl>
                                          <p:spTgt spid="56323">
                                            <p:txEl>
                                              <p:pRg st="4" end="4"/>
                                            </p:txEl>
                                          </p:spTgt>
                                        </p:tgtEl>
                                        <p:attrNameLst>
                                          <p:attrName>ppt_x</p:attrName>
                                        </p:attrNameLst>
                                      </p:cBhvr>
                                      <p:tavLst>
                                        <p:tav tm="0">
                                          <p:val>
                                            <p:strVal val="0-#ppt_w/2"/>
                                          </p:val>
                                        </p:tav>
                                        <p:tav tm="100000">
                                          <p:val>
                                            <p:strVal val="#ppt_x"/>
                                          </p:val>
                                        </p:tav>
                                      </p:tavLst>
                                    </p:anim>
                                    <p:anim calcmode="lin" valueType="num">
                                      <p:cBhvr additive="base">
                                        <p:cTn id="40" dur="1000" fill="hold"/>
                                        <p:tgtEl>
                                          <p:spTgt spid="5632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autoUpdateAnimBg="0"/>
      <p:bldP spid="56323"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2135560" y="260648"/>
            <a:ext cx="6870700" cy="1023938"/>
          </a:xfrm>
        </p:spPr>
        <p:txBody>
          <a:bodyPr/>
          <a:lstStyle/>
          <a:p>
            <a:r>
              <a:rPr lang="cs-CZ" sz="6000" dirty="0"/>
              <a:t>Okruhy dárců</a:t>
            </a:r>
          </a:p>
        </p:txBody>
      </p:sp>
      <p:sp>
        <p:nvSpPr>
          <p:cNvPr id="72707" name="Rectangle 3"/>
          <p:cNvSpPr>
            <a:spLocks noGrp="1" noChangeArrowheads="1"/>
          </p:cNvSpPr>
          <p:nvPr>
            <p:ph idx="1"/>
          </p:nvPr>
        </p:nvSpPr>
        <p:spPr>
          <a:xfrm>
            <a:off x="1811524" y="1664804"/>
            <a:ext cx="7993062" cy="4248150"/>
          </a:xfrm>
        </p:spPr>
        <p:txBody>
          <a:bodyPr/>
          <a:lstStyle/>
          <a:p>
            <a:pPr marL="609600" indent="-609600">
              <a:lnSpc>
                <a:spcPct val="80000"/>
              </a:lnSpc>
              <a:buFontTx/>
              <a:buAutoNum type="arabicPeriod"/>
            </a:pPr>
            <a:r>
              <a:rPr lang="cs-CZ" sz="2600" b="1" dirty="0"/>
              <a:t>Okruh zainteresovaných </a:t>
            </a:r>
            <a:r>
              <a:rPr lang="cs-CZ" sz="2600" dirty="0"/>
              <a:t>– členové správní rady, dlouhodobí dárci, zaměstnanci, dobrovolníci</a:t>
            </a:r>
          </a:p>
          <a:p>
            <a:pPr marL="609600" indent="-609600">
              <a:lnSpc>
                <a:spcPct val="80000"/>
              </a:lnSpc>
              <a:buFontTx/>
              <a:buAutoNum type="arabicPeriod"/>
            </a:pPr>
            <a:r>
              <a:rPr lang="cs-CZ" sz="2600" b="1" dirty="0"/>
              <a:t>Okruh příznivců </a:t>
            </a:r>
            <a:r>
              <a:rPr lang="cs-CZ" sz="2600" dirty="0"/>
              <a:t>– účastníci programů, klienti, členové, pravidelní dárci, zástupci samosprávy, partnerské organizace</a:t>
            </a:r>
          </a:p>
          <a:p>
            <a:pPr marL="609600" indent="-609600">
              <a:lnSpc>
                <a:spcPct val="80000"/>
              </a:lnSpc>
              <a:buFontTx/>
              <a:buAutoNum type="arabicPeriod"/>
            </a:pPr>
            <a:r>
              <a:rPr lang="cs-CZ" sz="2600" b="1" dirty="0"/>
              <a:t>Okruh sympatizujících </a:t>
            </a:r>
            <a:r>
              <a:rPr lang="cs-CZ" sz="2600" dirty="0"/>
              <a:t>– sousedé, dodavatelé, místní samospráva, organizace zabývající se podobnými problémy</a:t>
            </a:r>
          </a:p>
          <a:p>
            <a:pPr marL="609600" indent="-609600">
              <a:lnSpc>
                <a:spcPct val="80000"/>
              </a:lnSpc>
              <a:buFontTx/>
              <a:buAutoNum type="arabicPeriod"/>
            </a:pPr>
            <a:r>
              <a:rPr lang="cs-CZ" sz="2600" b="1" dirty="0"/>
              <a:t>Okruh neutrálních </a:t>
            </a:r>
            <a:r>
              <a:rPr lang="cs-CZ" sz="2600" dirty="0"/>
              <a:t>– lidé, kteří o organizaci nic neví</a:t>
            </a:r>
          </a:p>
          <a:p>
            <a:pPr marL="609600" indent="-609600">
              <a:lnSpc>
                <a:spcPct val="80000"/>
              </a:lnSpc>
              <a:buFontTx/>
              <a:buAutoNum type="arabicPeriod"/>
            </a:pPr>
            <a:r>
              <a:rPr lang="cs-CZ" sz="2600" b="1" dirty="0"/>
              <a:t>Okruh odpůrců </a:t>
            </a:r>
            <a:r>
              <a:rPr lang="cs-CZ" sz="2600" dirty="0"/>
              <a:t>– lidé s odlišným názorem</a:t>
            </a:r>
          </a:p>
          <a:p>
            <a:pPr marL="609600" indent="-609600">
              <a:lnSpc>
                <a:spcPct val="80000"/>
              </a:lnSpc>
              <a:buFontTx/>
              <a:buAutoNum type="arabicPeriod"/>
            </a:pPr>
            <a:endParaRPr lang="cs-CZ" sz="2600" b="1" dirty="0">
              <a:effectLst>
                <a:outerShdw blurRad="38100" dist="38100" dir="2700000" algn="tl">
                  <a:srgbClr val="C0C0C0"/>
                </a:outerShdw>
              </a:effectLst>
            </a:endParaRPr>
          </a:p>
        </p:txBody>
      </p:sp>
    </p:spTree>
    <p:extLst>
      <p:ext uri="{BB962C8B-B14F-4D97-AF65-F5344CB8AC3E}">
        <p14:creationId xmlns:p14="http://schemas.microsoft.com/office/powerpoint/2010/main" val="37007652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afterEffect">
                                  <p:stCondLst>
                                    <p:cond delay="0"/>
                                  </p:stCondLst>
                                  <p:iterate type="lt">
                                    <p:tmPct val="10000"/>
                                  </p:iterate>
                                  <p:childTnLst>
                                    <p:set>
                                      <p:cBhvr>
                                        <p:cTn id="6" dur="1" fill="hold">
                                          <p:stCondLst>
                                            <p:cond delay="0"/>
                                          </p:stCondLst>
                                        </p:cTn>
                                        <p:tgtEl>
                                          <p:spTgt spid="72706"/>
                                        </p:tgtEl>
                                        <p:attrNameLst>
                                          <p:attrName>style.visibility</p:attrName>
                                        </p:attrNameLst>
                                      </p:cBhvr>
                                      <p:to>
                                        <p:strVal val="visible"/>
                                      </p:to>
                                    </p:set>
                                    <p:anim calcmode="lin" valueType="num">
                                      <p:cBhvr>
                                        <p:cTn id="7" dur="2000" fill="hold"/>
                                        <p:tgtEl>
                                          <p:spTgt spid="72706"/>
                                        </p:tgtEl>
                                        <p:attrNameLst>
                                          <p:attrName>ppt_x</p:attrName>
                                        </p:attrNameLst>
                                      </p:cBhvr>
                                      <p:tavLst>
                                        <p:tav tm="0">
                                          <p:val>
                                            <p:strVal val="#ppt_x-.2"/>
                                          </p:val>
                                        </p:tav>
                                        <p:tav tm="100000">
                                          <p:val>
                                            <p:strVal val="#ppt_x"/>
                                          </p:val>
                                        </p:tav>
                                      </p:tavLst>
                                    </p:anim>
                                    <p:anim calcmode="lin" valueType="num">
                                      <p:cBhvr>
                                        <p:cTn id="8" dur="2000" fill="hold"/>
                                        <p:tgtEl>
                                          <p:spTgt spid="72706"/>
                                        </p:tgtEl>
                                        <p:attrNameLst>
                                          <p:attrName>ppt_y</p:attrName>
                                        </p:attrNameLst>
                                      </p:cBhvr>
                                      <p:tavLst>
                                        <p:tav tm="0">
                                          <p:val>
                                            <p:strVal val="#ppt_y"/>
                                          </p:val>
                                        </p:tav>
                                        <p:tav tm="100000">
                                          <p:val>
                                            <p:strVal val="#ppt_y"/>
                                          </p:val>
                                        </p:tav>
                                      </p:tavLst>
                                    </p:anim>
                                    <p:animEffect transition="in" filter="wipe(right)" prLst="gradientSize: 0.1">
                                      <p:cBhvr>
                                        <p:cTn id="9" dur="2000"/>
                                        <p:tgtEl>
                                          <p:spTgt spid="7270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8" presetClass="entr" presetSubtype="3" fill="hold" grpId="0" nodeType="clickEffect">
                                  <p:stCondLst>
                                    <p:cond delay="0"/>
                                  </p:stCondLst>
                                  <p:childTnLst>
                                    <p:set>
                                      <p:cBhvr>
                                        <p:cTn id="13" dur="1" fill="hold">
                                          <p:stCondLst>
                                            <p:cond delay="0"/>
                                          </p:stCondLst>
                                        </p:cTn>
                                        <p:tgtEl>
                                          <p:spTgt spid="72707">
                                            <p:txEl>
                                              <p:pRg st="0" end="0"/>
                                            </p:txEl>
                                          </p:spTgt>
                                        </p:tgtEl>
                                        <p:attrNameLst>
                                          <p:attrName>style.visibility</p:attrName>
                                        </p:attrNameLst>
                                      </p:cBhvr>
                                      <p:to>
                                        <p:strVal val="visible"/>
                                      </p:to>
                                    </p:set>
                                    <p:animEffect transition="in" filter="strips(upRight)">
                                      <p:cBhvr>
                                        <p:cTn id="14" dur="1000"/>
                                        <p:tgtEl>
                                          <p:spTgt spid="72707">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8" presetClass="entr" presetSubtype="3" fill="hold" grpId="0" nodeType="clickEffect">
                                  <p:stCondLst>
                                    <p:cond delay="0"/>
                                  </p:stCondLst>
                                  <p:childTnLst>
                                    <p:set>
                                      <p:cBhvr>
                                        <p:cTn id="18" dur="1" fill="hold">
                                          <p:stCondLst>
                                            <p:cond delay="0"/>
                                          </p:stCondLst>
                                        </p:cTn>
                                        <p:tgtEl>
                                          <p:spTgt spid="72707">
                                            <p:txEl>
                                              <p:pRg st="1" end="1"/>
                                            </p:txEl>
                                          </p:spTgt>
                                        </p:tgtEl>
                                        <p:attrNameLst>
                                          <p:attrName>style.visibility</p:attrName>
                                        </p:attrNameLst>
                                      </p:cBhvr>
                                      <p:to>
                                        <p:strVal val="visible"/>
                                      </p:to>
                                    </p:set>
                                    <p:animEffect transition="in" filter="strips(upRight)">
                                      <p:cBhvr>
                                        <p:cTn id="19" dur="1000"/>
                                        <p:tgtEl>
                                          <p:spTgt spid="72707">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8" presetClass="entr" presetSubtype="3" fill="hold" grpId="0" nodeType="clickEffect">
                                  <p:stCondLst>
                                    <p:cond delay="0"/>
                                  </p:stCondLst>
                                  <p:childTnLst>
                                    <p:set>
                                      <p:cBhvr>
                                        <p:cTn id="23" dur="1" fill="hold">
                                          <p:stCondLst>
                                            <p:cond delay="0"/>
                                          </p:stCondLst>
                                        </p:cTn>
                                        <p:tgtEl>
                                          <p:spTgt spid="72707">
                                            <p:txEl>
                                              <p:pRg st="2" end="2"/>
                                            </p:txEl>
                                          </p:spTgt>
                                        </p:tgtEl>
                                        <p:attrNameLst>
                                          <p:attrName>style.visibility</p:attrName>
                                        </p:attrNameLst>
                                      </p:cBhvr>
                                      <p:to>
                                        <p:strVal val="visible"/>
                                      </p:to>
                                    </p:set>
                                    <p:animEffect transition="in" filter="strips(upRight)">
                                      <p:cBhvr>
                                        <p:cTn id="24" dur="1000"/>
                                        <p:tgtEl>
                                          <p:spTgt spid="72707">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ntr" presetSubtype="3" fill="hold" grpId="0" nodeType="clickEffect">
                                  <p:stCondLst>
                                    <p:cond delay="0"/>
                                  </p:stCondLst>
                                  <p:childTnLst>
                                    <p:set>
                                      <p:cBhvr>
                                        <p:cTn id="28" dur="1" fill="hold">
                                          <p:stCondLst>
                                            <p:cond delay="0"/>
                                          </p:stCondLst>
                                        </p:cTn>
                                        <p:tgtEl>
                                          <p:spTgt spid="72707">
                                            <p:txEl>
                                              <p:pRg st="3" end="3"/>
                                            </p:txEl>
                                          </p:spTgt>
                                        </p:tgtEl>
                                        <p:attrNameLst>
                                          <p:attrName>style.visibility</p:attrName>
                                        </p:attrNameLst>
                                      </p:cBhvr>
                                      <p:to>
                                        <p:strVal val="visible"/>
                                      </p:to>
                                    </p:set>
                                    <p:animEffect transition="in" filter="strips(upRight)">
                                      <p:cBhvr>
                                        <p:cTn id="29" dur="1000"/>
                                        <p:tgtEl>
                                          <p:spTgt spid="72707">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8" presetClass="entr" presetSubtype="3" fill="hold" grpId="0" nodeType="clickEffect">
                                  <p:stCondLst>
                                    <p:cond delay="0"/>
                                  </p:stCondLst>
                                  <p:childTnLst>
                                    <p:set>
                                      <p:cBhvr>
                                        <p:cTn id="33" dur="1" fill="hold">
                                          <p:stCondLst>
                                            <p:cond delay="0"/>
                                          </p:stCondLst>
                                        </p:cTn>
                                        <p:tgtEl>
                                          <p:spTgt spid="72707">
                                            <p:txEl>
                                              <p:pRg st="4" end="4"/>
                                            </p:txEl>
                                          </p:spTgt>
                                        </p:tgtEl>
                                        <p:attrNameLst>
                                          <p:attrName>style.visibility</p:attrName>
                                        </p:attrNameLst>
                                      </p:cBhvr>
                                      <p:to>
                                        <p:strVal val="visible"/>
                                      </p:to>
                                    </p:set>
                                    <p:animEffect transition="in" filter="strips(upRight)">
                                      <p:cBhvr>
                                        <p:cTn id="34" dur="1000"/>
                                        <p:tgtEl>
                                          <p:spTgt spid="727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p:bldP spid="72707"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811524" y="692696"/>
            <a:ext cx="7315200" cy="762000"/>
          </a:xfrm>
        </p:spPr>
        <p:txBody>
          <a:bodyPr>
            <a:normAutofit fontScale="90000"/>
          </a:bodyPr>
          <a:lstStyle/>
          <a:p>
            <a:r>
              <a:rPr lang="cs-CZ" sz="4800" dirty="0"/>
              <a:t>Jak naše dárce oslovit</a:t>
            </a:r>
          </a:p>
        </p:txBody>
      </p:sp>
      <p:sp>
        <p:nvSpPr>
          <p:cNvPr id="57347" name="Rectangle 3"/>
          <p:cNvSpPr>
            <a:spLocks noGrp="1" noChangeArrowheads="1"/>
          </p:cNvSpPr>
          <p:nvPr>
            <p:ph idx="1"/>
          </p:nvPr>
        </p:nvSpPr>
        <p:spPr>
          <a:xfrm>
            <a:off x="1811524" y="1772816"/>
            <a:ext cx="8001000" cy="4221162"/>
          </a:xfrm>
        </p:spPr>
        <p:txBody>
          <a:bodyPr>
            <a:normAutofit fontScale="92500"/>
          </a:bodyPr>
          <a:lstStyle/>
          <a:p>
            <a:pPr marL="609600" indent="-609600"/>
            <a:r>
              <a:rPr lang="cs-CZ" sz="2800" dirty="0"/>
              <a:t>když NNO ví, kdo je, co chce, na co to chce a proč, může vyrazit „na lov“ potencionálních dárců</a:t>
            </a:r>
          </a:p>
          <a:p>
            <a:pPr marL="609600" indent="-609600"/>
            <a:r>
              <a:rPr lang="cs-CZ" sz="2800" dirty="0"/>
              <a:t>prostředky nedává organizace organizaci, ale člověk člověku</a:t>
            </a:r>
          </a:p>
          <a:p>
            <a:pPr marL="609600" indent="-609600"/>
            <a:r>
              <a:rPr lang="cs-CZ" sz="2800" dirty="0"/>
              <a:t>postup:</a:t>
            </a:r>
          </a:p>
          <a:p>
            <a:pPr marL="990600" lvl="1" indent="-533400">
              <a:buFontTx/>
              <a:buAutoNum type="arabicPeriod"/>
            </a:pPr>
            <a:r>
              <a:rPr lang="cs-CZ" sz="2600" dirty="0"/>
              <a:t>průzkum</a:t>
            </a:r>
          </a:p>
          <a:p>
            <a:pPr marL="990600" lvl="1" indent="-533400">
              <a:buFontTx/>
              <a:buAutoNum type="arabicPeriod"/>
            </a:pPr>
            <a:r>
              <a:rPr lang="cs-CZ" sz="2600" dirty="0"/>
              <a:t>první kontakt</a:t>
            </a:r>
          </a:p>
          <a:p>
            <a:pPr marL="990600" lvl="1" indent="-533400">
              <a:buFontTx/>
              <a:buAutoNum type="arabicPeriod"/>
            </a:pPr>
            <a:r>
              <a:rPr lang="cs-CZ" sz="2600" dirty="0"/>
              <a:t>navázání vztahu s dárcem</a:t>
            </a:r>
            <a:r>
              <a:rPr lang="cs-CZ" sz="2400" dirty="0"/>
              <a:t> </a:t>
            </a:r>
          </a:p>
        </p:txBody>
      </p:sp>
    </p:spTree>
    <p:extLst>
      <p:ext uri="{BB962C8B-B14F-4D97-AF65-F5344CB8AC3E}">
        <p14:creationId xmlns:p14="http://schemas.microsoft.com/office/powerpoint/2010/main" val="12092749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afterEffect">
                                  <p:stCondLst>
                                    <p:cond delay="0"/>
                                  </p:stCondLst>
                                  <p:iterate type="lt">
                                    <p:tmPct val="10000"/>
                                  </p:iterate>
                                  <p:childTnLst>
                                    <p:set>
                                      <p:cBhvr>
                                        <p:cTn id="6" dur="1" fill="hold">
                                          <p:stCondLst>
                                            <p:cond delay="0"/>
                                          </p:stCondLst>
                                        </p:cTn>
                                        <p:tgtEl>
                                          <p:spTgt spid="57346"/>
                                        </p:tgtEl>
                                        <p:attrNameLst>
                                          <p:attrName>style.visibility</p:attrName>
                                        </p:attrNameLst>
                                      </p:cBhvr>
                                      <p:to>
                                        <p:strVal val="visible"/>
                                      </p:to>
                                    </p:set>
                                    <p:animEffect transition="in" filter="fade">
                                      <p:cBhvr>
                                        <p:cTn id="7" dur="2000"/>
                                        <p:tgtEl>
                                          <p:spTgt spid="57346"/>
                                        </p:tgtEl>
                                      </p:cBhvr>
                                    </p:animEffect>
                                    <p:anim calcmode="lin" valueType="num">
                                      <p:cBhvr>
                                        <p:cTn id="8" dur="2000" fill="hold"/>
                                        <p:tgtEl>
                                          <p:spTgt spid="57346"/>
                                        </p:tgtEl>
                                        <p:attrNameLst>
                                          <p:attrName>style.rotation</p:attrName>
                                        </p:attrNameLst>
                                      </p:cBhvr>
                                      <p:tavLst>
                                        <p:tav tm="0">
                                          <p:val>
                                            <p:fltVal val="720"/>
                                          </p:val>
                                        </p:tav>
                                        <p:tav tm="100000">
                                          <p:val>
                                            <p:fltVal val="0"/>
                                          </p:val>
                                        </p:tav>
                                      </p:tavLst>
                                    </p:anim>
                                    <p:anim calcmode="lin" valueType="num">
                                      <p:cBhvr>
                                        <p:cTn id="9" dur="2000" fill="hold"/>
                                        <p:tgtEl>
                                          <p:spTgt spid="57346"/>
                                        </p:tgtEl>
                                        <p:attrNameLst>
                                          <p:attrName>ppt_h</p:attrName>
                                        </p:attrNameLst>
                                      </p:cBhvr>
                                      <p:tavLst>
                                        <p:tav tm="0">
                                          <p:val>
                                            <p:fltVal val="0"/>
                                          </p:val>
                                        </p:tav>
                                        <p:tav tm="100000">
                                          <p:val>
                                            <p:strVal val="#ppt_h"/>
                                          </p:val>
                                        </p:tav>
                                      </p:tavLst>
                                    </p:anim>
                                    <p:anim calcmode="lin" valueType="num">
                                      <p:cBhvr>
                                        <p:cTn id="10" dur="2000" fill="hold"/>
                                        <p:tgtEl>
                                          <p:spTgt spid="57346"/>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7347">
                                            <p:txEl>
                                              <p:pRg st="0" end="0"/>
                                            </p:txEl>
                                          </p:spTgt>
                                        </p:tgtEl>
                                        <p:attrNameLst>
                                          <p:attrName>style.visibility</p:attrName>
                                        </p:attrNameLst>
                                      </p:cBhvr>
                                      <p:to>
                                        <p:strVal val="visible"/>
                                      </p:to>
                                    </p:set>
                                    <p:animEffect transition="in" filter="dissolve">
                                      <p:cBhvr>
                                        <p:cTn id="15" dur="1000"/>
                                        <p:tgtEl>
                                          <p:spTgt spid="57347">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7347">
                                            <p:txEl>
                                              <p:pRg st="1" end="1"/>
                                            </p:txEl>
                                          </p:spTgt>
                                        </p:tgtEl>
                                        <p:attrNameLst>
                                          <p:attrName>style.visibility</p:attrName>
                                        </p:attrNameLst>
                                      </p:cBhvr>
                                      <p:to>
                                        <p:strVal val="visible"/>
                                      </p:to>
                                    </p:set>
                                    <p:animEffect transition="in" filter="dissolve">
                                      <p:cBhvr>
                                        <p:cTn id="20" dur="1000"/>
                                        <p:tgtEl>
                                          <p:spTgt spid="57347">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57347">
                                            <p:txEl>
                                              <p:pRg st="2" end="2"/>
                                            </p:txEl>
                                          </p:spTgt>
                                        </p:tgtEl>
                                        <p:attrNameLst>
                                          <p:attrName>style.visibility</p:attrName>
                                        </p:attrNameLst>
                                      </p:cBhvr>
                                      <p:to>
                                        <p:strVal val="visible"/>
                                      </p:to>
                                    </p:set>
                                    <p:animEffect transition="in" filter="dissolve">
                                      <p:cBhvr>
                                        <p:cTn id="25" dur="1000"/>
                                        <p:tgtEl>
                                          <p:spTgt spid="57347">
                                            <p:txEl>
                                              <p:pRg st="2" end="2"/>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57347">
                                            <p:txEl>
                                              <p:pRg st="3" end="3"/>
                                            </p:txEl>
                                          </p:spTgt>
                                        </p:tgtEl>
                                        <p:attrNameLst>
                                          <p:attrName>style.visibility</p:attrName>
                                        </p:attrNameLst>
                                      </p:cBhvr>
                                      <p:to>
                                        <p:strVal val="visible"/>
                                      </p:to>
                                    </p:set>
                                    <p:animEffect transition="in" filter="dissolve">
                                      <p:cBhvr>
                                        <p:cTn id="28" dur="1000"/>
                                        <p:tgtEl>
                                          <p:spTgt spid="57347">
                                            <p:txEl>
                                              <p:pRg st="3" end="3"/>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57347">
                                            <p:txEl>
                                              <p:pRg st="4" end="4"/>
                                            </p:txEl>
                                          </p:spTgt>
                                        </p:tgtEl>
                                        <p:attrNameLst>
                                          <p:attrName>style.visibility</p:attrName>
                                        </p:attrNameLst>
                                      </p:cBhvr>
                                      <p:to>
                                        <p:strVal val="visible"/>
                                      </p:to>
                                    </p:set>
                                    <p:animEffect transition="in" filter="dissolve">
                                      <p:cBhvr>
                                        <p:cTn id="31" dur="1000"/>
                                        <p:tgtEl>
                                          <p:spTgt spid="57347">
                                            <p:txEl>
                                              <p:pRg st="4" end="4"/>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57347">
                                            <p:txEl>
                                              <p:pRg st="5" end="5"/>
                                            </p:txEl>
                                          </p:spTgt>
                                        </p:tgtEl>
                                        <p:attrNameLst>
                                          <p:attrName>style.visibility</p:attrName>
                                        </p:attrNameLst>
                                      </p:cBhvr>
                                      <p:to>
                                        <p:strVal val="visible"/>
                                      </p:to>
                                    </p:set>
                                    <p:animEffect transition="in" filter="dissolve">
                                      <p:cBhvr>
                                        <p:cTn id="34" dur="1000"/>
                                        <p:tgtEl>
                                          <p:spTgt spid="573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autoUpdateAnimBg="0"/>
      <p:bldP spid="57347"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739516" y="224645"/>
            <a:ext cx="8591872" cy="1495425"/>
          </a:xfrm>
        </p:spPr>
        <p:txBody>
          <a:bodyPr>
            <a:normAutofit/>
          </a:bodyPr>
          <a:lstStyle/>
          <a:p>
            <a:r>
              <a:rPr lang="cs-CZ" sz="4800" dirty="0"/>
              <a:t>Jak požádat </a:t>
            </a:r>
            <a:r>
              <a:rPr lang="cs-CZ" sz="4800" dirty="0"/>
              <a:t>o </a:t>
            </a:r>
            <a:r>
              <a:rPr lang="cs-CZ" sz="4800" dirty="0"/>
              <a:t>peníze a nežebrat</a:t>
            </a:r>
          </a:p>
        </p:txBody>
      </p:sp>
      <p:sp>
        <p:nvSpPr>
          <p:cNvPr id="58371" name="Rectangle 3"/>
          <p:cNvSpPr>
            <a:spLocks noGrp="1" noChangeArrowheads="1"/>
          </p:cNvSpPr>
          <p:nvPr>
            <p:ph sz="half" idx="1"/>
          </p:nvPr>
        </p:nvSpPr>
        <p:spPr>
          <a:xfrm>
            <a:off x="2027238" y="2205038"/>
            <a:ext cx="3771900" cy="2971800"/>
          </a:xfrm>
        </p:spPr>
        <p:txBody>
          <a:bodyPr>
            <a:normAutofit lnSpcReduction="10000"/>
          </a:bodyPr>
          <a:lstStyle/>
          <a:p>
            <a:pPr>
              <a:lnSpc>
                <a:spcPct val="90000"/>
              </a:lnSpc>
            </a:pPr>
            <a:r>
              <a:rPr lang="cs-CZ" dirty="0"/>
              <a:t>pro mnoho lidí jsou peníze tabu</a:t>
            </a:r>
          </a:p>
          <a:p>
            <a:pPr>
              <a:lnSpc>
                <a:spcPct val="90000"/>
              </a:lnSpc>
            </a:pPr>
            <a:r>
              <a:rPr lang="cs-CZ" dirty="0"/>
              <a:t>zábrany při mluvení o penězích nejsou ani dědičné ani přirozené</a:t>
            </a:r>
          </a:p>
          <a:p>
            <a:pPr lvl="1">
              <a:lnSpc>
                <a:spcPct val="90000"/>
              </a:lnSpc>
            </a:pPr>
            <a:endParaRPr lang="cs-CZ" sz="2000" b="1" dirty="0">
              <a:effectLst>
                <a:outerShdw blurRad="38100" dist="38100" dir="2700000" algn="tl">
                  <a:srgbClr val="C0C0C0"/>
                </a:outerShdw>
              </a:effectLst>
            </a:endParaRPr>
          </a:p>
        </p:txBody>
      </p:sp>
      <p:sp>
        <p:nvSpPr>
          <p:cNvPr id="58372" name="Rectangle 4"/>
          <p:cNvSpPr>
            <a:spLocks noGrp="1" noChangeArrowheads="1"/>
          </p:cNvSpPr>
          <p:nvPr>
            <p:ph sz="half" idx="2"/>
          </p:nvPr>
        </p:nvSpPr>
        <p:spPr>
          <a:xfrm>
            <a:off x="6023992" y="1916832"/>
            <a:ext cx="3771900" cy="4387850"/>
          </a:xfrm>
        </p:spPr>
        <p:txBody>
          <a:bodyPr>
            <a:normAutofit lnSpcReduction="10000"/>
          </a:bodyPr>
          <a:lstStyle/>
          <a:p>
            <a:pPr>
              <a:lnSpc>
                <a:spcPct val="90000"/>
              </a:lnSpc>
            </a:pPr>
            <a:r>
              <a:rPr lang="cs-CZ" dirty="0"/>
              <a:t>postup:</a:t>
            </a:r>
          </a:p>
          <a:p>
            <a:pPr lvl="1">
              <a:lnSpc>
                <a:spcPct val="90000"/>
              </a:lnSpc>
            </a:pPr>
            <a:r>
              <a:rPr lang="cs-CZ" sz="2800" dirty="0"/>
              <a:t>předehra</a:t>
            </a:r>
          </a:p>
          <a:p>
            <a:pPr lvl="1">
              <a:lnSpc>
                <a:spcPct val="90000"/>
              </a:lnSpc>
            </a:pPr>
            <a:r>
              <a:rPr lang="cs-CZ" sz="2800" dirty="0"/>
              <a:t>představení</a:t>
            </a:r>
          </a:p>
          <a:p>
            <a:pPr lvl="1">
              <a:lnSpc>
                <a:spcPct val="90000"/>
              </a:lnSpc>
            </a:pPr>
            <a:r>
              <a:rPr lang="cs-CZ" sz="2800" dirty="0"/>
              <a:t>ring volný</a:t>
            </a:r>
          </a:p>
          <a:p>
            <a:pPr lvl="1">
              <a:lnSpc>
                <a:spcPct val="90000"/>
              </a:lnSpc>
            </a:pPr>
            <a:r>
              <a:rPr lang="cs-CZ" sz="2800" dirty="0"/>
              <a:t>intermezzo</a:t>
            </a:r>
          </a:p>
          <a:p>
            <a:pPr lvl="1">
              <a:lnSpc>
                <a:spcPct val="90000"/>
              </a:lnSpc>
            </a:pPr>
            <a:r>
              <a:rPr lang="cs-CZ" sz="2800" dirty="0"/>
              <a:t>útok</a:t>
            </a:r>
          </a:p>
          <a:p>
            <a:pPr lvl="1">
              <a:lnSpc>
                <a:spcPct val="90000"/>
              </a:lnSpc>
            </a:pPr>
            <a:r>
              <a:rPr lang="cs-CZ" sz="2800" dirty="0"/>
              <a:t>žádání</a:t>
            </a:r>
          </a:p>
          <a:p>
            <a:pPr lvl="1">
              <a:lnSpc>
                <a:spcPct val="90000"/>
              </a:lnSpc>
            </a:pPr>
            <a:r>
              <a:rPr lang="cs-CZ" sz="2800" dirty="0"/>
              <a:t>na rozloučenou</a:t>
            </a:r>
          </a:p>
          <a:p>
            <a:pPr lvl="1">
              <a:lnSpc>
                <a:spcPct val="90000"/>
              </a:lnSpc>
            </a:pPr>
            <a:r>
              <a:rPr lang="cs-CZ" sz="2800" dirty="0"/>
              <a:t>co potom</a:t>
            </a:r>
          </a:p>
        </p:txBody>
      </p:sp>
    </p:spTree>
    <p:extLst>
      <p:ext uri="{BB962C8B-B14F-4D97-AF65-F5344CB8AC3E}">
        <p14:creationId xmlns:p14="http://schemas.microsoft.com/office/powerpoint/2010/main" val="2449194330"/>
      </p:ext>
    </p:extLst>
  </p:cSld>
  <p:clrMapOvr>
    <a:masterClrMapping/>
  </p:clrMapOvr>
  <p:transition spd="med">
    <p:cover dir="r"/>
    <p:sndAc>
      <p:stSnd>
        <p:snd r:embed="rId2"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8" presetClass="entr" presetSubtype="0" accel="100000" fill="hold" grpId="0" nodeType="afterEffect">
                                  <p:stCondLst>
                                    <p:cond delay="0"/>
                                  </p:stCondLst>
                                  <p:iterate type="lt">
                                    <p:tmPct val="10000"/>
                                  </p:iterate>
                                  <p:childTnLst>
                                    <p:set>
                                      <p:cBhvr>
                                        <p:cTn id="6" dur="1" fill="hold">
                                          <p:stCondLst>
                                            <p:cond delay="0"/>
                                          </p:stCondLst>
                                        </p:cTn>
                                        <p:tgtEl>
                                          <p:spTgt spid="58370"/>
                                        </p:tgtEl>
                                        <p:attrNameLst>
                                          <p:attrName>style.visibility</p:attrName>
                                        </p:attrNameLst>
                                      </p:cBhvr>
                                      <p:to>
                                        <p:strVal val="visible"/>
                                      </p:to>
                                    </p:set>
                                    <p:anim calcmode="lin" valueType="num">
                                      <p:cBhvr>
                                        <p:cTn id="7" dur="2000" fill="hold"/>
                                        <p:tgtEl>
                                          <p:spTgt spid="58370"/>
                                        </p:tgtEl>
                                        <p:attrNameLst>
                                          <p:attrName>ppt_w</p:attrName>
                                        </p:attrNameLst>
                                      </p:cBhvr>
                                      <p:tavLst>
                                        <p:tav tm="0">
                                          <p:val>
                                            <p:strVal val="#ppt_w*2.5"/>
                                          </p:val>
                                        </p:tav>
                                        <p:tav tm="100000">
                                          <p:val>
                                            <p:strVal val="#ppt_w"/>
                                          </p:val>
                                        </p:tav>
                                      </p:tavLst>
                                    </p:anim>
                                    <p:anim calcmode="lin" valueType="num">
                                      <p:cBhvr>
                                        <p:cTn id="8" dur="2000" fill="hold"/>
                                        <p:tgtEl>
                                          <p:spTgt spid="58370"/>
                                        </p:tgtEl>
                                        <p:attrNameLst>
                                          <p:attrName>ppt_h</p:attrName>
                                        </p:attrNameLst>
                                      </p:cBhvr>
                                      <p:tavLst>
                                        <p:tav tm="0">
                                          <p:val>
                                            <p:strVal val="#ppt_h*0.01"/>
                                          </p:val>
                                        </p:tav>
                                        <p:tav tm="100000">
                                          <p:val>
                                            <p:strVal val="#ppt_h"/>
                                          </p:val>
                                        </p:tav>
                                      </p:tavLst>
                                    </p:anim>
                                    <p:anim calcmode="lin" valueType="num">
                                      <p:cBhvr>
                                        <p:cTn id="9" dur="2000" fill="hold"/>
                                        <p:tgtEl>
                                          <p:spTgt spid="58370"/>
                                        </p:tgtEl>
                                        <p:attrNameLst>
                                          <p:attrName>ppt_x</p:attrName>
                                        </p:attrNameLst>
                                      </p:cBhvr>
                                      <p:tavLst>
                                        <p:tav tm="0">
                                          <p:val>
                                            <p:strVal val="#ppt_x"/>
                                          </p:val>
                                        </p:tav>
                                        <p:tav tm="100000">
                                          <p:val>
                                            <p:strVal val="#ppt_x"/>
                                          </p:val>
                                        </p:tav>
                                      </p:tavLst>
                                    </p:anim>
                                    <p:anim calcmode="lin" valueType="num">
                                      <p:cBhvr>
                                        <p:cTn id="10" dur="2000" fill="hold"/>
                                        <p:tgtEl>
                                          <p:spTgt spid="58370"/>
                                        </p:tgtEl>
                                        <p:attrNameLst>
                                          <p:attrName>ppt_y</p:attrName>
                                        </p:attrNameLst>
                                      </p:cBhvr>
                                      <p:tavLst>
                                        <p:tav tm="0">
                                          <p:val>
                                            <p:strVal val="#ppt_h+1"/>
                                          </p:val>
                                        </p:tav>
                                        <p:tav tm="100000">
                                          <p:val>
                                            <p:strVal val="#ppt_y"/>
                                          </p:val>
                                        </p:tav>
                                      </p:tavLst>
                                    </p:anim>
                                    <p:animEffect transition="in" filter="fade">
                                      <p:cBhvr>
                                        <p:cTn id="11" dur="2000"/>
                                        <p:tgtEl>
                                          <p:spTgt spid="5837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58371">
                                            <p:txEl>
                                              <p:pRg st="0" end="0"/>
                                            </p:txEl>
                                          </p:spTgt>
                                        </p:tgtEl>
                                        <p:attrNameLst>
                                          <p:attrName>style.visibility</p:attrName>
                                        </p:attrNameLst>
                                      </p:cBhvr>
                                      <p:to>
                                        <p:strVal val="visible"/>
                                      </p:to>
                                    </p:set>
                                    <p:anim calcmode="lin" valueType="num">
                                      <p:cBhvr additive="base">
                                        <p:cTn id="16" dur="1000" fill="hold"/>
                                        <p:tgtEl>
                                          <p:spTgt spid="58371">
                                            <p:txEl>
                                              <p:pRg st="0" end="0"/>
                                            </p:txEl>
                                          </p:spTgt>
                                        </p:tgtEl>
                                        <p:attrNameLst>
                                          <p:attrName>ppt_x</p:attrName>
                                        </p:attrNameLst>
                                      </p:cBhvr>
                                      <p:tavLst>
                                        <p:tav tm="0">
                                          <p:val>
                                            <p:strVal val="0-#ppt_w/2"/>
                                          </p:val>
                                        </p:tav>
                                        <p:tav tm="100000">
                                          <p:val>
                                            <p:strVal val="#ppt_x"/>
                                          </p:val>
                                        </p:tav>
                                      </p:tavLst>
                                    </p:anim>
                                    <p:anim calcmode="lin" valueType="num">
                                      <p:cBhvr additive="base">
                                        <p:cTn id="17" dur="1000" fill="hold"/>
                                        <p:tgtEl>
                                          <p:spTgt spid="583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58371">
                                            <p:txEl>
                                              <p:pRg st="1" end="1"/>
                                            </p:txEl>
                                          </p:spTgt>
                                        </p:tgtEl>
                                        <p:attrNameLst>
                                          <p:attrName>style.visibility</p:attrName>
                                        </p:attrNameLst>
                                      </p:cBhvr>
                                      <p:to>
                                        <p:strVal val="visible"/>
                                      </p:to>
                                    </p:set>
                                    <p:anim calcmode="lin" valueType="num">
                                      <p:cBhvr additive="base">
                                        <p:cTn id="22" dur="1000" fill="hold"/>
                                        <p:tgtEl>
                                          <p:spTgt spid="58371">
                                            <p:txEl>
                                              <p:pRg st="1" end="1"/>
                                            </p:txEl>
                                          </p:spTgt>
                                        </p:tgtEl>
                                        <p:attrNameLst>
                                          <p:attrName>ppt_x</p:attrName>
                                        </p:attrNameLst>
                                      </p:cBhvr>
                                      <p:tavLst>
                                        <p:tav tm="0">
                                          <p:val>
                                            <p:strVal val="0-#ppt_w/2"/>
                                          </p:val>
                                        </p:tav>
                                        <p:tav tm="100000">
                                          <p:val>
                                            <p:strVal val="#ppt_x"/>
                                          </p:val>
                                        </p:tav>
                                      </p:tavLst>
                                    </p:anim>
                                    <p:anim calcmode="lin" valueType="num">
                                      <p:cBhvr additive="base">
                                        <p:cTn id="23" dur="1000" fill="hold"/>
                                        <p:tgtEl>
                                          <p:spTgt spid="583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58372">
                                            <p:txEl>
                                              <p:pRg st="0" end="0"/>
                                            </p:txEl>
                                          </p:spTgt>
                                        </p:tgtEl>
                                        <p:attrNameLst>
                                          <p:attrName>style.visibility</p:attrName>
                                        </p:attrNameLst>
                                      </p:cBhvr>
                                      <p:to>
                                        <p:strVal val="visible"/>
                                      </p:to>
                                    </p:set>
                                    <p:anim calcmode="lin" valueType="num">
                                      <p:cBhvr additive="base">
                                        <p:cTn id="28" dur="1000" fill="hold"/>
                                        <p:tgtEl>
                                          <p:spTgt spid="58372">
                                            <p:txEl>
                                              <p:pRg st="0" end="0"/>
                                            </p:txEl>
                                          </p:spTgt>
                                        </p:tgtEl>
                                        <p:attrNameLst>
                                          <p:attrName>ppt_x</p:attrName>
                                        </p:attrNameLst>
                                      </p:cBhvr>
                                      <p:tavLst>
                                        <p:tav tm="0">
                                          <p:val>
                                            <p:strVal val="1+#ppt_w/2"/>
                                          </p:val>
                                        </p:tav>
                                        <p:tav tm="100000">
                                          <p:val>
                                            <p:strVal val="#ppt_x"/>
                                          </p:val>
                                        </p:tav>
                                      </p:tavLst>
                                    </p:anim>
                                    <p:anim calcmode="lin" valueType="num">
                                      <p:cBhvr additive="base">
                                        <p:cTn id="29" dur="1000" fill="hold"/>
                                        <p:tgtEl>
                                          <p:spTgt spid="5837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2" fill="hold" grpId="0" nodeType="clickEffect">
                                  <p:stCondLst>
                                    <p:cond delay="0"/>
                                  </p:stCondLst>
                                  <p:childTnLst>
                                    <p:set>
                                      <p:cBhvr>
                                        <p:cTn id="33" dur="1" fill="hold">
                                          <p:stCondLst>
                                            <p:cond delay="0"/>
                                          </p:stCondLst>
                                        </p:cTn>
                                        <p:tgtEl>
                                          <p:spTgt spid="58372">
                                            <p:txEl>
                                              <p:pRg st="1" end="1"/>
                                            </p:txEl>
                                          </p:spTgt>
                                        </p:tgtEl>
                                        <p:attrNameLst>
                                          <p:attrName>style.visibility</p:attrName>
                                        </p:attrNameLst>
                                      </p:cBhvr>
                                      <p:to>
                                        <p:strVal val="visible"/>
                                      </p:to>
                                    </p:set>
                                    <p:anim calcmode="lin" valueType="num">
                                      <p:cBhvr additive="base">
                                        <p:cTn id="34" dur="1000" fill="hold"/>
                                        <p:tgtEl>
                                          <p:spTgt spid="58372">
                                            <p:txEl>
                                              <p:pRg st="1" end="1"/>
                                            </p:txEl>
                                          </p:spTgt>
                                        </p:tgtEl>
                                        <p:attrNameLst>
                                          <p:attrName>ppt_x</p:attrName>
                                        </p:attrNameLst>
                                      </p:cBhvr>
                                      <p:tavLst>
                                        <p:tav tm="0">
                                          <p:val>
                                            <p:strVal val="1+#ppt_w/2"/>
                                          </p:val>
                                        </p:tav>
                                        <p:tav tm="100000">
                                          <p:val>
                                            <p:strVal val="#ppt_x"/>
                                          </p:val>
                                        </p:tav>
                                      </p:tavLst>
                                    </p:anim>
                                    <p:anim calcmode="lin" valueType="num">
                                      <p:cBhvr additive="base">
                                        <p:cTn id="35" dur="1000" fill="hold"/>
                                        <p:tgtEl>
                                          <p:spTgt spid="5837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2" fill="hold" grpId="0" nodeType="clickEffect">
                                  <p:stCondLst>
                                    <p:cond delay="0"/>
                                  </p:stCondLst>
                                  <p:childTnLst>
                                    <p:set>
                                      <p:cBhvr>
                                        <p:cTn id="39" dur="1" fill="hold">
                                          <p:stCondLst>
                                            <p:cond delay="0"/>
                                          </p:stCondLst>
                                        </p:cTn>
                                        <p:tgtEl>
                                          <p:spTgt spid="58372">
                                            <p:txEl>
                                              <p:pRg st="2" end="2"/>
                                            </p:txEl>
                                          </p:spTgt>
                                        </p:tgtEl>
                                        <p:attrNameLst>
                                          <p:attrName>style.visibility</p:attrName>
                                        </p:attrNameLst>
                                      </p:cBhvr>
                                      <p:to>
                                        <p:strVal val="visible"/>
                                      </p:to>
                                    </p:set>
                                    <p:anim calcmode="lin" valueType="num">
                                      <p:cBhvr additive="base">
                                        <p:cTn id="40" dur="1000" fill="hold"/>
                                        <p:tgtEl>
                                          <p:spTgt spid="58372">
                                            <p:txEl>
                                              <p:pRg st="2" end="2"/>
                                            </p:txEl>
                                          </p:spTgt>
                                        </p:tgtEl>
                                        <p:attrNameLst>
                                          <p:attrName>ppt_x</p:attrName>
                                        </p:attrNameLst>
                                      </p:cBhvr>
                                      <p:tavLst>
                                        <p:tav tm="0">
                                          <p:val>
                                            <p:strVal val="1+#ppt_w/2"/>
                                          </p:val>
                                        </p:tav>
                                        <p:tav tm="100000">
                                          <p:val>
                                            <p:strVal val="#ppt_x"/>
                                          </p:val>
                                        </p:tav>
                                      </p:tavLst>
                                    </p:anim>
                                    <p:anim calcmode="lin" valueType="num">
                                      <p:cBhvr additive="base">
                                        <p:cTn id="41" dur="1000" fill="hold"/>
                                        <p:tgtEl>
                                          <p:spTgt spid="5837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 presetClass="entr" presetSubtype="2" fill="hold" grpId="0" nodeType="clickEffect">
                                  <p:stCondLst>
                                    <p:cond delay="0"/>
                                  </p:stCondLst>
                                  <p:childTnLst>
                                    <p:set>
                                      <p:cBhvr>
                                        <p:cTn id="45" dur="1" fill="hold">
                                          <p:stCondLst>
                                            <p:cond delay="0"/>
                                          </p:stCondLst>
                                        </p:cTn>
                                        <p:tgtEl>
                                          <p:spTgt spid="58372">
                                            <p:txEl>
                                              <p:pRg st="3" end="3"/>
                                            </p:txEl>
                                          </p:spTgt>
                                        </p:tgtEl>
                                        <p:attrNameLst>
                                          <p:attrName>style.visibility</p:attrName>
                                        </p:attrNameLst>
                                      </p:cBhvr>
                                      <p:to>
                                        <p:strVal val="visible"/>
                                      </p:to>
                                    </p:set>
                                    <p:anim calcmode="lin" valueType="num">
                                      <p:cBhvr additive="base">
                                        <p:cTn id="46" dur="1000" fill="hold"/>
                                        <p:tgtEl>
                                          <p:spTgt spid="58372">
                                            <p:txEl>
                                              <p:pRg st="3" end="3"/>
                                            </p:txEl>
                                          </p:spTgt>
                                        </p:tgtEl>
                                        <p:attrNameLst>
                                          <p:attrName>ppt_x</p:attrName>
                                        </p:attrNameLst>
                                      </p:cBhvr>
                                      <p:tavLst>
                                        <p:tav tm="0">
                                          <p:val>
                                            <p:strVal val="1+#ppt_w/2"/>
                                          </p:val>
                                        </p:tav>
                                        <p:tav tm="100000">
                                          <p:val>
                                            <p:strVal val="#ppt_x"/>
                                          </p:val>
                                        </p:tav>
                                      </p:tavLst>
                                    </p:anim>
                                    <p:anim calcmode="lin" valueType="num">
                                      <p:cBhvr additive="base">
                                        <p:cTn id="47" dur="1000" fill="hold"/>
                                        <p:tgtEl>
                                          <p:spTgt spid="5837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2" fill="hold" grpId="0" nodeType="clickEffect">
                                  <p:stCondLst>
                                    <p:cond delay="0"/>
                                  </p:stCondLst>
                                  <p:childTnLst>
                                    <p:set>
                                      <p:cBhvr>
                                        <p:cTn id="51" dur="1" fill="hold">
                                          <p:stCondLst>
                                            <p:cond delay="0"/>
                                          </p:stCondLst>
                                        </p:cTn>
                                        <p:tgtEl>
                                          <p:spTgt spid="58372">
                                            <p:txEl>
                                              <p:pRg st="4" end="4"/>
                                            </p:txEl>
                                          </p:spTgt>
                                        </p:tgtEl>
                                        <p:attrNameLst>
                                          <p:attrName>style.visibility</p:attrName>
                                        </p:attrNameLst>
                                      </p:cBhvr>
                                      <p:to>
                                        <p:strVal val="visible"/>
                                      </p:to>
                                    </p:set>
                                    <p:anim calcmode="lin" valueType="num">
                                      <p:cBhvr additive="base">
                                        <p:cTn id="52" dur="1000" fill="hold"/>
                                        <p:tgtEl>
                                          <p:spTgt spid="58372">
                                            <p:txEl>
                                              <p:pRg st="4" end="4"/>
                                            </p:txEl>
                                          </p:spTgt>
                                        </p:tgtEl>
                                        <p:attrNameLst>
                                          <p:attrName>ppt_x</p:attrName>
                                        </p:attrNameLst>
                                      </p:cBhvr>
                                      <p:tavLst>
                                        <p:tav tm="0">
                                          <p:val>
                                            <p:strVal val="1+#ppt_w/2"/>
                                          </p:val>
                                        </p:tav>
                                        <p:tav tm="100000">
                                          <p:val>
                                            <p:strVal val="#ppt_x"/>
                                          </p:val>
                                        </p:tav>
                                      </p:tavLst>
                                    </p:anim>
                                    <p:anim calcmode="lin" valueType="num">
                                      <p:cBhvr additive="base">
                                        <p:cTn id="53" dur="1000" fill="hold"/>
                                        <p:tgtEl>
                                          <p:spTgt spid="5837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2" presetClass="entr" presetSubtype="2" fill="hold" grpId="0" nodeType="clickEffect">
                                  <p:stCondLst>
                                    <p:cond delay="0"/>
                                  </p:stCondLst>
                                  <p:childTnLst>
                                    <p:set>
                                      <p:cBhvr>
                                        <p:cTn id="57" dur="1" fill="hold">
                                          <p:stCondLst>
                                            <p:cond delay="0"/>
                                          </p:stCondLst>
                                        </p:cTn>
                                        <p:tgtEl>
                                          <p:spTgt spid="58372">
                                            <p:txEl>
                                              <p:pRg st="5" end="5"/>
                                            </p:txEl>
                                          </p:spTgt>
                                        </p:tgtEl>
                                        <p:attrNameLst>
                                          <p:attrName>style.visibility</p:attrName>
                                        </p:attrNameLst>
                                      </p:cBhvr>
                                      <p:to>
                                        <p:strVal val="visible"/>
                                      </p:to>
                                    </p:set>
                                    <p:anim calcmode="lin" valueType="num">
                                      <p:cBhvr additive="base">
                                        <p:cTn id="58" dur="1000" fill="hold"/>
                                        <p:tgtEl>
                                          <p:spTgt spid="58372">
                                            <p:txEl>
                                              <p:pRg st="5" end="5"/>
                                            </p:txEl>
                                          </p:spTgt>
                                        </p:tgtEl>
                                        <p:attrNameLst>
                                          <p:attrName>ppt_x</p:attrName>
                                        </p:attrNameLst>
                                      </p:cBhvr>
                                      <p:tavLst>
                                        <p:tav tm="0">
                                          <p:val>
                                            <p:strVal val="1+#ppt_w/2"/>
                                          </p:val>
                                        </p:tav>
                                        <p:tav tm="100000">
                                          <p:val>
                                            <p:strVal val="#ppt_x"/>
                                          </p:val>
                                        </p:tav>
                                      </p:tavLst>
                                    </p:anim>
                                    <p:anim calcmode="lin" valueType="num">
                                      <p:cBhvr additive="base">
                                        <p:cTn id="59" dur="1000" fill="hold"/>
                                        <p:tgtEl>
                                          <p:spTgt spid="58372">
                                            <p:txEl>
                                              <p:pRg st="5" end="5"/>
                                            </p:txEl>
                                          </p:spTgt>
                                        </p:tgtEl>
                                        <p:attrNameLst>
                                          <p:attrName>ppt_y</p:attrName>
                                        </p:attrNameLst>
                                      </p:cBhvr>
                                      <p:tavLst>
                                        <p:tav tm="0">
                                          <p:val>
                                            <p:strVal val="#ppt_y"/>
                                          </p:val>
                                        </p:tav>
                                        <p:tav tm="100000">
                                          <p:val>
                                            <p:strVal val="#ppt_y"/>
                                          </p:val>
                                        </p:tav>
                                      </p:tavLst>
                                    </p:anim>
                                  </p:childTnLst>
                                </p:cTn>
                              </p:par>
                              <p:par>
                                <p:cTn id="60" presetID="2" presetClass="entr" presetSubtype="2" fill="hold" grpId="0" nodeType="withEffect">
                                  <p:stCondLst>
                                    <p:cond delay="0"/>
                                  </p:stCondLst>
                                  <p:childTnLst>
                                    <p:set>
                                      <p:cBhvr>
                                        <p:cTn id="61" dur="1" fill="hold">
                                          <p:stCondLst>
                                            <p:cond delay="0"/>
                                          </p:stCondLst>
                                        </p:cTn>
                                        <p:tgtEl>
                                          <p:spTgt spid="58372">
                                            <p:txEl>
                                              <p:pRg st="6" end="6"/>
                                            </p:txEl>
                                          </p:spTgt>
                                        </p:tgtEl>
                                        <p:attrNameLst>
                                          <p:attrName>style.visibility</p:attrName>
                                        </p:attrNameLst>
                                      </p:cBhvr>
                                      <p:to>
                                        <p:strVal val="visible"/>
                                      </p:to>
                                    </p:set>
                                    <p:anim calcmode="lin" valueType="num">
                                      <p:cBhvr additive="base">
                                        <p:cTn id="62" dur="1000" fill="hold"/>
                                        <p:tgtEl>
                                          <p:spTgt spid="58372">
                                            <p:txEl>
                                              <p:pRg st="6" end="6"/>
                                            </p:txEl>
                                          </p:spTgt>
                                        </p:tgtEl>
                                        <p:attrNameLst>
                                          <p:attrName>ppt_x</p:attrName>
                                        </p:attrNameLst>
                                      </p:cBhvr>
                                      <p:tavLst>
                                        <p:tav tm="0">
                                          <p:val>
                                            <p:strVal val="1+#ppt_w/2"/>
                                          </p:val>
                                        </p:tav>
                                        <p:tav tm="100000">
                                          <p:val>
                                            <p:strVal val="#ppt_x"/>
                                          </p:val>
                                        </p:tav>
                                      </p:tavLst>
                                    </p:anim>
                                    <p:anim calcmode="lin" valueType="num">
                                      <p:cBhvr additive="base">
                                        <p:cTn id="63" dur="1000" fill="hold"/>
                                        <p:tgtEl>
                                          <p:spTgt spid="5837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2" presetClass="entr" presetSubtype="2" fill="hold" grpId="0" nodeType="clickEffect">
                                  <p:stCondLst>
                                    <p:cond delay="0"/>
                                  </p:stCondLst>
                                  <p:childTnLst>
                                    <p:set>
                                      <p:cBhvr>
                                        <p:cTn id="67" dur="1" fill="hold">
                                          <p:stCondLst>
                                            <p:cond delay="0"/>
                                          </p:stCondLst>
                                        </p:cTn>
                                        <p:tgtEl>
                                          <p:spTgt spid="58372">
                                            <p:txEl>
                                              <p:pRg st="7" end="7"/>
                                            </p:txEl>
                                          </p:spTgt>
                                        </p:tgtEl>
                                        <p:attrNameLst>
                                          <p:attrName>style.visibility</p:attrName>
                                        </p:attrNameLst>
                                      </p:cBhvr>
                                      <p:to>
                                        <p:strVal val="visible"/>
                                      </p:to>
                                    </p:set>
                                    <p:anim calcmode="lin" valueType="num">
                                      <p:cBhvr additive="base">
                                        <p:cTn id="68" dur="1000" fill="hold"/>
                                        <p:tgtEl>
                                          <p:spTgt spid="58372">
                                            <p:txEl>
                                              <p:pRg st="7" end="7"/>
                                            </p:txEl>
                                          </p:spTgt>
                                        </p:tgtEl>
                                        <p:attrNameLst>
                                          <p:attrName>ppt_x</p:attrName>
                                        </p:attrNameLst>
                                      </p:cBhvr>
                                      <p:tavLst>
                                        <p:tav tm="0">
                                          <p:val>
                                            <p:strVal val="1+#ppt_w/2"/>
                                          </p:val>
                                        </p:tav>
                                        <p:tav tm="100000">
                                          <p:val>
                                            <p:strVal val="#ppt_x"/>
                                          </p:val>
                                        </p:tav>
                                      </p:tavLst>
                                    </p:anim>
                                    <p:anim calcmode="lin" valueType="num">
                                      <p:cBhvr additive="base">
                                        <p:cTn id="69" dur="1000" fill="hold"/>
                                        <p:tgtEl>
                                          <p:spTgt spid="5837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70" fill="hold" nodeType="clickPar">
                      <p:stCondLst>
                        <p:cond delay="indefinite"/>
                      </p:stCondLst>
                      <p:childTnLst>
                        <p:par>
                          <p:cTn id="71" fill="hold" nodeType="withGroup">
                            <p:stCondLst>
                              <p:cond delay="0"/>
                            </p:stCondLst>
                            <p:childTnLst>
                              <p:par>
                                <p:cTn id="72" presetID="2" presetClass="entr" presetSubtype="2" fill="hold" grpId="0" nodeType="clickEffect">
                                  <p:stCondLst>
                                    <p:cond delay="0"/>
                                  </p:stCondLst>
                                  <p:childTnLst>
                                    <p:set>
                                      <p:cBhvr>
                                        <p:cTn id="73" dur="1" fill="hold">
                                          <p:stCondLst>
                                            <p:cond delay="0"/>
                                          </p:stCondLst>
                                        </p:cTn>
                                        <p:tgtEl>
                                          <p:spTgt spid="58372">
                                            <p:txEl>
                                              <p:pRg st="8" end="8"/>
                                            </p:txEl>
                                          </p:spTgt>
                                        </p:tgtEl>
                                        <p:attrNameLst>
                                          <p:attrName>style.visibility</p:attrName>
                                        </p:attrNameLst>
                                      </p:cBhvr>
                                      <p:to>
                                        <p:strVal val="visible"/>
                                      </p:to>
                                    </p:set>
                                    <p:anim calcmode="lin" valueType="num">
                                      <p:cBhvr additive="base">
                                        <p:cTn id="74" dur="1000" fill="hold"/>
                                        <p:tgtEl>
                                          <p:spTgt spid="58372">
                                            <p:txEl>
                                              <p:pRg st="8" end="8"/>
                                            </p:txEl>
                                          </p:spTgt>
                                        </p:tgtEl>
                                        <p:attrNameLst>
                                          <p:attrName>ppt_x</p:attrName>
                                        </p:attrNameLst>
                                      </p:cBhvr>
                                      <p:tavLst>
                                        <p:tav tm="0">
                                          <p:val>
                                            <p:strVal val="1+#ppt_w/2"/>
                                          </p:val>
                                        </p:tav>
                                        <p:tav tm="100000">
                                          <p:val>
                                            <p:strVal val="#ppt_x"/>
                                          </p:val>
                                        </p:tav>
                                      </p:tavLst>
                                    </p:anim>
                                    <p:anim calcmode="lin" valueType="num">
                                      <p:cBhvr additive="base">
                                        <p:cTn id="75" dur="1000" fill="hold"/>
                                        <p:tgtEl>
                                          <p:spTgt spid="58372">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autoUpdateAnimBg="0"/>
      <p:bldP spid="58371" grpId="0" build="p" autoUpdateAnimBg="0"/>
      <p:bldP spid="58372"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667508" y="584684"/>
            <a:ext cx="7620000" cy="685800"/>
          </a:xfrm>
        </p:spPr>
        <p:txBody>
          <a:bodyPr>
            <a:normAutofit fontScale="90000"/>
          </a:bodyPr>
          <a:lstStyle/>
          <a:p>
            <a:r>
              <a:rPr lang="cs-CZ" sz="4800" dirty="0"/>
              <a:t>Kdo to má všechno dělat</a:t>
            </a:r>
          </a:p>
        </p:txBody>
      </p:sp>
      <p:sp>
        <p:nvSpPr>
          <p:cNvPr id="60419" name="Rectangle 3"/>
          <p:cNvSpPr>
            <a:spLocks noGrp="1" noChangeArrowheads="1"/>
          </p:cNvSpPr>
          <p:nvPr>
            <p:ph idx="1"/>
          </p:nvPr>
        </p:nvSpPr>
        <p:spPr>
          <a:xfrm>
            <a:off x="1919537" y="1808821"/>
            <a:ext cx="7559675" cy="4257675"/>
          </a:xfrm>
        </p:spPr>
        <p:txBody>
          <a:bodyPr>
            <a:normAutofit fontScale="92500"/>
          </a:bodyPr>
          <a:lstStyle/>
          <a:p>
            <a:r>
              <a:rPr lang="cs-CZ" sz="2800" dirty="0"/>
              <a:t>POŽÁDÁM - DOSTANU - PODĚKUJU</a:t>
            </a:r>
          </a:p>
          <a:p>
            <a:r>
              <a:rPr lang="cs-CZ" sz="2800" dirty="0" err="1"/>
              <a:t>fundraising</a:t>
            </a:r>
            <a:r>
              <a:rPr lang="cs-CZ" sz="2800" dirty="0"/>
              <a:t> je týmová hra</a:t>
            </a:r>
          </a:p>
          <a:p>
            <a:pPr lvl="1"/>
            <a:r>
              <a:rPr lang="cs-CZ" sz="2600" dirty="0"/>
              <a:t>více lidí může požádat více dárců</a:t>
            </a:r>
          </a:p>
          <a:p>
            <a:pPr lvl="1"/>
            <a:r>
              <a:rPr lang="cs-CZ" sz="2600" dirty="0"/>
              <a:t>více lidí má více kontaktů</a:t>
            </a:r>
          </a:p>
          <a:p>
            <a:pPr lvl="1"/>
            <a:r>
              <a:rPr lang="cs-CZ" sz="2600" dirty="0"/>
              <a:t>z dnešních pomocníků můžou být zítra vůdčí osobnosti</a:t>
            </a:r>
          </a:p>
          <a:p>
            <a:r>
              <a:rPr lang="cs-CZ" sz="2800" dirty="0"/>
              <a:t>dobrovolníci nebo profesionálové?</a:t>
            </a:r>
          </a:p>
          <a:p>
            <a:pPr lvl="1"/>
            <a:r>
              <a:rPr lang="cs-CZ" sz="2400" dirty="0"/>
              <a:t>co umí dobrovolník, profesionál někdy dokáže a naopak</a:t>
            </a:r>
          </a:p>
        </p:txBody>
      </p:sp>
    </p:spTree>
    <p:extLst>
      <p:ext uri="{BB962C8B-B14F-4D97-AF65-F5344CB8AC3E}">
        <p14:creationId xmlns:p14="http://schemas.microsoft.com/office/powerpoint/2010/main" val="12044688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afterEffect">
                                  <p:stCondLst>
                                    <p:cond delay="0"/>
                                  </p:stCondLst>
                                  <p:iterate type="lt">
                                    <p:tmPct val="10000"/>
                                  </p:iterate>
                                  <p:childTnLst>
                                    <p:set>
                                      <p:cBhvr>
                                        <p:cTn id="6" dur="1" fill="hold">
                                          <p:stCondLst>
                                            <p:cond delay="0"/>
                                          </p:stCondLst>
                                        </p:cTn>
                                        <p:tgtEl>
                                          <p:spTgt spid="60418"/>
                                        </p:tgtEl>
                                        <p:attrNameLst>
                                          <p:attrName>style.visibility</p:attrName>
                                        </p:attrNameLst>
                                      </p:cBhvr>
                                      <p:to>
                                        <p:strVal val="visible"/>
                                      </p:to>
                                    </p:set>
                                    <p:animScale>
                                      <p:cBhvr>
                                        <p:cTn id="7" dur="2000" decel="50000" fill="hold">
                                          <p:stCondLst>
                                            <p:cond delay="0"/>
                                          </p:stCondLst>
                                        </p:cTn>
                                        <p:tgtEl>
                                          <p:spTgt spid="6041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2000" decel="50000" fill="hold">
                                          <p:stCondLst>
                                            <p:cond delay="0"/>
                                          </p:stCondLst>
                                        </p:cTn>
                                        <p:tgtEl>
                                          <p:spTgt spid="60418"/>
                                        </p:tgtEl>
                                        <p:attrNameLst>
                                          <p:attrName>ppt_x</p:attrName>
                                          <p:attrName>ppt_y</p:attrName>
                                        </p:attrNameLst>
                                      </p:cBhvr>
                                    </p:animMotion>
                                    <p:animEffect transition="in" filter="fade">
                                      <p:cBhvr>
                                        <p:cTn id="9" dur="2000"/>
                                        <p:tgtEl>
                                          <p:spTgt spid="6041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3" presetClass="entr" presetSubtype="16" fill="hold" grpId="0" nodeType="clickEffect">
                                  <p:stCondLst>
                                    <p:cond delay="0"/>
                                  </p:stCondLst>
                                  <p:childTnLst>
                                    <p:set>
                                      <p:cBhvr>
                                        <p:cTn id="13" dur="1" fill="hold">
                                          <p:stCondLst>
                                            <p:cond delay="0"/>
                                          </p:stCondLst>
                                        </p:cTn>
                                        <p:tgtEl>
                                          <p:spTgt spid="60419">
                                            <p:txEl>
                                              <p:pRg st="0" end="0"/>
                                            </p:txEl>
                                          </p:spTgt>
                                        </p:tgtEl>
                                        <p:attrNameLst>
                                          <p:attrName>style.visibility</p:attrName>
                                        </p:attrNameLst>
                                      </p:cBhvr>
                                      <p:to>
                                        <p:strVal val="visible"/>
                                      </p:to>
                                    </p:set>
                                    <p:anim calcmode="lin" valueType="num">
                                      <p:cBhvr>
                                        <p:cTn id="14" dur="10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6041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3" presetClass="entr" presetSubtype="16" fill="hold" grpId="0" nodeType="clickEffect">
                                  <p:stCondLst>
                                    <p:cond delay="0"/>
                                  </p:stCondLst>
                                  <p:childTnLst>
                                    <p:set>
                                      <p:cBhvr>
                                        <p:cTn id="19" dur="1" fill="hold">
                                          <p:stCondLst>
                                            <p:cond delay="0"/>
                                          </p:stCondLst>
                                        </p:cTn>
                                        <p:tgtEl>
                                          <p:spTgt spid="60419">
                                            <p:txEl>
                                              <p:pRg st="1" end="1"/>
                                            </p:txEl>
                                          </p:spTgt>
                                        </p:tgtEl>
                                        <p:attrNameLst>
                                          <p:attrName>style.visibility</p:attrName>
                                        </p:attrNameLst>
                                      </p:cBhvr>
                                      <p:to>
                                        <p:strVal val="visible"/>
                                      </p:to>
                                    </p:set>
                                    <p:anim calcmode="lin" valueType="num">
                                      <p:cBhvr>
                                        <p:cTn id="20" dur="1000" fill="hold"/>
                                        <p:tgtEl>
                                          <p:spTgt spid="60419">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60419">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3" presetClass="entr" presetSubtype="16" fill="hold" grpId="0" nodeType="clickEffect">
                                  <p:stCondLst>
                                    <p:cond delay="0"/>
                                  </p:stCondLst>
                                  <p:childTnLst>
                                    <p:set>
                                      <p:cBhvr>
                                        <p:cTn id="25" dur="1" fill="hold">
                                          <p:stCondLst>
                                            <p:cond delay="0"/>
                                          </p:stCondLst>
                                        </p:cTn>
                                        <p:tgtEl>
                                          <p:spTgt spid="60419">
                                            <p:txEl>
                                              <p:pRg st="2" end="2"/>
                                            </p:txEl>
                                          </p:spTgt>
                                        </p:tgtEl>
                                        <p:attrNameLst>
                                          <p:attrName>style.visibility</p:attrName>
                                        </p:attrNameLst>
                                      </p:cBhvr>
                                      <p:to>
                                        <p:strVal val="visible"/>
                                      </p:to>
                                    </p:set>
                                    <p:anim calcmode="lin" valueType="num">
                                      <p:cBhvr>
                                        <p:cTn id="26" dur="1000" fill="hold"/>
                                        <p:tgtEl>
                                          <p:spTgt spid="60419">
                                            <p:txEl>
                                              <p:pRg st="2" end="2"/>
                                            </p:txEl>
                                          </p:spTgt>
                                        </p:tgtEl>
                                        <p:attrNameLst>
                                          <p:attrName>ppt_w</p:attrName>
                                        </p:attrNameLst>
                                      </p:cBhvr>
                                      <p:tavLst>
                                        <p:tav tm="0">
                                          <p:val>
                                            <p:fltVal val="0"/>
                                          </p:val>
                                        </p:tav>
                                        <p:tav tm="100000">
                                          <p:val>
                                            <p:strVal val="#ppt_w"/>
                                          </p:val>
                                        </p:tav>
                                      </p:tavLst>
                                    </p:anim>
                                    <p:anim calcmode="lin" valueType="num">
                                      <p:cBhvr>
                                        <p:cTn id="27" dur="1000" fill="hold"/>
                                        <p:tgtEl>
                                          <p:spTgt spid="60419">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60419">
                                            <p:txEl>
                                              <p:pRg st="3" end="3"/>
                                            </p:txEl>
                                          </p:spTgt>
                                        </p:tgtEl>
                                        <p:attrNameLst>
                                          <p:attrName>style.visibility</p:attrName>
                                        </p:attrNameLst>
                                      </p:cBhvr>
                                      <p:to>
                                        <p:strVal val="visible"/>
                                      </p:to>
                                    </p:set>
                                    <p:anim calcmode="lin" valueType="num">
                                      <p:cBhvr>
                                        <p:cTn id="32" dur="1000" fill="hold"/>
                                        <p:tgtEl>
                                          <p:spTgt spid="60419">
                                            <p:txEl>
                                              <p:pRg st="3" end="3"/>
                                            </p:txEl>
                                          </p:spTgt>
                                        </p:tgtEl>
                                        <p:attrNameLst>
                                          <p:attrName>ppt_w</p:attrName>
                                        </p:attrNameLst>
                                      </p:cBhvr>
                                      <p:tavLst>
                                        <p:tav tm="0">
                                          <p:val>
                                            <p:fltVal val="0"/>
                                          </p:val>
                                        </p:tav>
                                        <p:tav tm="100000">
                                          <p:val>
                                            <p:strVal val="#ppt_w"/>
                                          </p:val>
                                        </p:tav>
                                      </p:tavLst>
                                    </p:anim>
                                    <p:anim calcmode="lin" valueType="num">
                                      <p:cBhvr>
                                        <p:cTn id="33" dur="1000" fill="hold"/>
                                        <p:tgtEl>
                                          <p:spTgt spid="60419">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3" presetClass="entr" presetSubtype="16" fill="hold" grpId="0" nodeType="clickEffect">
                                  <p:stCondLst>
                                    <p:cond delay="0"/>
                                  </p:stCondLst>
                                  <p:childTnLst>
                                    <p:set>
                                      <p:cBhvr>
                                        <p:cTn id="37" dur="1" fill="hold">
                                          <p:stCondLst>
                                            <p:cond delay="0"/>
                                          </p:stCondLst>
                                        </p:cTn>
                                        <p:tgtEl>
                                          <p:spTgt spid="60419">
                                            <p:txEl>
                                              <p:pRg st="4" end="4"/>
                                            </p:txEl>
                                          </p:spTgt>
                                        </p:tgtEl>
                                        <p:attrNameLst>
                                          <p:attrName>style.visibility</p:attrName>
                                        </p:attrNameLst>
                                      </p:cBhvr>
                                      <p:to>
                                        <p:strVal val="visible"/>
                                      </p:to>
                                    </p:set>
                                    <p:anim calcmode="lin" valueType="num">
                                      <p:cBhvr>
                                        <p:cTn id="38" dur="1000" fill="hold"/>
                                        <p:tgtEl>
                                          <p:spTgt spid="60419">
                                            <p:txEl>
                                              <p:pRg st="4" end="4"/>
                                            </p:txEl>
                                          </p:spTgt>
                                        </p:tgtEl>
                                        <p:attrNameLst>
                                          <p:attrName>ppt_w</p:attrName>
                                        </p:attrNameLst>
                                      </p:cBhvr>
                                      <p:tavLst>
                                        <p:tav tm="0">
                                          <p:val>
                                            <p:fltVal val="0"/>
                                          </p:val>
                                        </p:tav>
                                        <p:tav tm="100000">
                                          <p:val>
                                            <p:strVal val="#ppt_w"/>
                                          </p:val>
                                        </p:tav>
                                      </p:tavLst>
                                    </p:anim>
                                    <p:anim calcmode="lin" valueType="num">
                                      <p:cBhvr>
                                        <p:cTn id="39" dur="1000" fill="hold"/>
                                        <p:tgtEl>
                                          <p:spTgt spid="60419">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3" presetClass="entr" presetSubtype="16" fill="hold" grpId="0" nodeType="clickEffect">
                                  <p:stCondLst>
                                    <p:cond delay="0"/>
                                  </p:stCondLst>
                                  <p:childTnLst>
                                    <p:set>
                                      <p:cBhvr>
                                        <p:cTn id="43" dur="1" fill="hold">
                                          <p:stCondLst>
                                            <p:cond delay="0"/>
                                          </p:stCondLst>
                                        </p:cTn>
                                        <p:tgtEl>
                                          <p:spTgt spid="60419">
                                            <p:txEl>
                                              <p:pRg st="5" end="5"/>
                                            </p:txEl>
                                          </p:spTgt>
                                        </p:tgtEl>
                                        <p:attrNameLst>
                                          <p:attrName>style.visibility</p:attrName>
                                        </p:attrNameLst>
                                      </p:cBhvr>
                                      <p:to>
                                        <p:strVal val="visible"/>
                                      </p:to>
                                    </p:set>
                                    <p:anim calcmode="lin" valueType="num">
                                      <p:cBhvr>
                                        <p:cTn id="44" dur="1000" fill="hold"/>
                                        <p:tgtEl>
                                          <p:spTgt spid="60419">
                                            <p:txEl>
                                              <p:pRg st="5" end="5"/>
                                            </p:txEl>
                                          </p:spTgt>
                                        </p:tgtEl>
                                        <p:attrNameLst>
                                          <p:attrName>ppt_w</p:attrName>
                                        </p:attrNameLst>
                                      </p:cBhvr>
                                      <p:tavLst>
                                        <p:tav tm="0">
                                          <p:val>
                                            <p:fltVal val="0"/>
                                          </p:val>
                                        </p:tav>
                                        <p:tav tm="100000">
                                          <p:val>
                                            <p:strVal val="#ppt_w"/>
                                          </p:val>
                                        </p:tav>
                                      </p:tavLst>
                                    </p:anim>
                                    <p:anim calcmode="lin" valueType="num">
                                      <p:cBhvr>
                                        <p:cTn id="45" dur="1000" fill="hold"/>
                                        <p:tgtEl>
                                          <p:spTgt spid="60419">
                                            <p:txEl>
                                              <p:pRg st="5" end="5"/>
                                            </p:txEl>
                                          </p:spTgt>
                                        </p:tgtEl>
                                        <p:attrNameLst>
                                          <p:attrName>ppt_h</p:attrName>
                                        </p:attrNameLst>
                                      </p:cBhvr>
                                      <p:tavLst>
                                        <p:tav tm="0">
                                          <p:val>
                                            <p:fltVal val="0"/>
                                          </p:val>
                                        </p:tav>
                                        <p:tav tm="100000">
                                          <p:val>
                                            <p:strVal val="#ppt_h"/>
                                          </p:val>
                                        </p:tav>
                                      </p:tavLst>
                                    </p:anim>
                                  </p:childTnLst>
                                </p:cTn>
                              </p:par>
                              <p:par>
                                <p:cTn id="46" presetID="23" presetClass="entr" presetSubtype="16" fill="hold" grpId="0" nodeType="withEffect">
                                  <p:stCondLst>
                                    <p:cond delay="0"/>
                                  </p:stCondLst>
                                  <p:childTnLst>
                                    <p:set>
                                      <p:cBhvr>
                                        <p:cTn id="47" dur="1" fill="hold">
                                          <p:stCondLst>
                                            <p:cond delay="0"/>
                                          </p:stCondLst>
                                        </p:cTn>
                                        <p:tgtEl>
                                          <p:spTgt spid="60419">
                                            <p:txEl>
                                              <p:pRg st="6" end="6"/>
                                            </p:txEl>
                                          </p:spTgt>
                                        </p:tgtEl>
                                        <p:attrNameLst>
                                          <p:attrName>style.visibility</p:attrName>
                                        </p:attrNameLst>
                                      </p:cBhvr>
                                      <p:to>
                                        <p:strVal val="visible"/>
                                      </p:to>
                                    </p:set>
                                    <p:anim calcmode="lin" valueType="num">
                                      <p:cBhvr>
                                        <p:cTn id="48" dur="1000" fill="hold"/>
                                        <p:tgtEl>
                                          <p:spTgt spid="60419">
                                            <p:txEl>
                                              <p:pRg st="6" end="6"/>
                                            </p:txEl>
                                          </p:spTgt>
                                        </p:tgtEl>
                                        <p:attrNameLst>
                                          <p:attrName>ppt_w</p:attrName>
                                        </p:attrNameLst>
                                      </p:cBhvr>
                                      <p:tavLst>
                                        <p:tav tm="0">
                                          <p:val>
                                            <p:fltVal val="0"/>
                                          </p:val>
                                        </p:tav>
                                        <p:tav tm="100000">
                                          <p:val>
                                            <p:strVal val="#ppt_w"/>
                                          </p:val>
                                        </p:tav>
                                      </p:tavLst>
                                    </p:anim>
                                    <p:anim calcmode="lin" valueType="num">
                                      <p:cBhvr>
                                        <p:cTn id="49" dur="1000" fill="hold"/>
                                        <p:tgtEl>
                                          <p:spTgt spid="60419">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autoUpdateAnimBg="0"/>
      <p:bldP spid="60419"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1752600" y="228600"/>
            <a:ext cx="7391400" cy="838200"/>
          </a:xfrm>
        </p:spPr>
        <p:txBody>
          <a:bodyPr>
            <a:normAutofit fontScale="90000"/>
          </a:bodyPr>
          <a:lstStyle/>
          <a:p>
            <a:r>
              <a:rPr lang="cs-CZ" sz="5400" dirty="0"/>
              <a:t>Dobrovolníci</a:t>
            </a:r>
          </a:p>
        </p:txBody>
      </p:sp>
      <p:sp>
        <p:nvSpPr>
          <p:cNvPr id="62467" name="Rectangle 3"/>
          <p:cNvSpPr>
            <a:spLocks noGrp="1" noChangeArrowheads="1"/>
          </p:cNvSpPr>
          <p:nvPr>
            <p:ph sz="half" idx="1"/>
          </p:nvPr>
        </p:nvSpPr>
        <p:spPr>
          <a:xfrm>
            <a:off x="1955800" y="1449388"/>
            <a:ext cx="3911600" cy="3960812"/>
          </a:xfrm>
        </p:spPr>
        <p:txBody>
          <a:bodyPr/>
          <a:lstStyle/>
          <a:p>
            <a:pPr>
              <a:lnSpc>
                <a:spcPct val="80000"/>
              </a:lnSpc>
              <a:buFontTx/>
              <a:buNone/>
            </a:pPr>
            <a:r>
              <a:rPr lang="cs-CZ" dirty="0">
                <a:solidFill>
                  <a:srgbClr val="0000CC"/>
                </a:solidFill>
              </a:rPr>
              <a:t>Výhody:</a:t>
            </a:r>
          </a:p>
          <a:p>
            <a:pPr>
              <a:lnSpc>
                <a:spcPct val="80000"/>
              </a:lnSpc>
            </a:pPr>
            <a:r>
              <a:rPr lang="cs-CZ" dirty="0"/>
              <a:t>pracují srdcem</a:t>
            </a:r>
          </a:p>
          <a:p>
            <a:pPr>
              <a:lnSpc>
                <a:spcPct val="80000"/>
              </a:lnSpc>
            </a:pPr>
            <a:r>
              <a:rPr lang="cs-CZ" dirty="0"/>
              <a:t>tolik, kolik jich NNO potřebuje</a:t>
            </a:r>
          </a:p>
          <a:p>
            <a:pPr>
              <a:lnSpc>
                <a:spcPct val="80000"/>
              </a:lnSpc>
            </a:pPr>
            <a:r>
              <a:rPr lang="cs-CZ" dirty="0"/>
              <a:t>mají spolupracovníky, kamarády</a:t>
            </a:r>
          </a:p>
          <a:p>
            <a:pPr>
              <a:lnSpc>
                <a:spcPct val="80000"/>
              </a:lnSpc>
            </a:pPr>
            <a:r>
              <a:rPr lang="cs-CZ" dirty="0"/>
              <a:t>mohou být útočnější</a:t>
            </a:r>
          </a:p>
          <a:p>
            <a:pPr>
              <a:lnSpc>
                <a:spcPct val="80000"/>
              </a:lnSpc>
            </a:pPr>
            <a:r>
              <a:rPr lang="cs-CZ" dirty="0"/>
              <a:t>„zkouška věrnosti“</a:t>
            </a:r>
          </a:p>
        </p:txBody>
      </p:sp>
      <p:sp>
        <p:nvSpPr>
          <p:cNvPr id="62468" name="Rectangle 4"/>
          <p:cNvSpPr>
            <a:spLocks noGrp="1" noChangeArrowheads="1"/>
          </p:cNvSpPr>
          <p:nvPr>
            <p:ph sz="half" idx="2"/>
          </p:nvPr>
        </p:nvSpPr>
        <p:spPr>
          <a:xfrm>
            <a:off x="5843588" y="1412876"/>
            <a:ext cx="3771900" cy="4645025"/>
          </a:xfrm>
        </p:spPr>
        <p:txBody>
          <a:bodyPr/>
          <a:lstStyle/>
          <a:p>
            <a:pPr>
              <a:lnSpc>
                <a:spcPct val="80000"/>
              </a:lnSpc>
              <a:buFontTx/>
              <a:buNone/>
            </a:pPr>
            <a:r>
              <a:rPr lang="cs-CZ" dirty="0">
                <a:solidFill>
                  <a:srgbClr val="0000CC"/>
                </a:solidFill>
              </a:rPr>
              <a:t>Nevýhody:</a:t>
            </a:r>
          </a:p>
          <a:p>
            <a:pPr>
              <a:lnSpc>
                <a:spcPct val="80000"/>
              </a:lnSpc>
            </a:pPr>
            <a:r>
              <a:rPr lang="cs-CZ" dirty="0"/>
              <a:t>mohou se zdráhat dělat </a:t>
            </a:r>
            <a:r>
              <a:rPr lang="cs-CZ" dirty="0" err="1"/>
              <a:t>fundraising</a:t>
            </a:r>
            <a:endParaRPr lang="cs-CZ" dirty="0"/>
          </a:p>
          <a:p>
            <a:pPr>
              <a:lnSpc>
                <a:spcPct val="80000"/>
              </a:lnSpc>
            </a:pPr>
            <a:r>
              <a:rPr lang="cs-CZ" dirty="0"/>
              <a:t>nemají potřebné znalosti</a:t>
            </a:r>
          </a:p>
          <a:p>
            <a:pPr>
              <a:lnSpc>
                <a:spcPct val="80000"/>
              </a:lnSpc>
            </a:pPr>
            <a:r>
              <a:rPr lang="cs-CZ" dirty="0"/>
              <a:t>neznají organizaci</a:t>
            </a:r>
          </a:p>
          <a:p>
            <a:pPr>
              <a:lnSpc>
                <a:spcPct val="80000"/>
              </a:lnSpc>
            </a:pPr>
            <a:r>
              <a:rPr lang="cs-CZ" dirty="0"/>
              <a:t>nejsou závislí na tom, kolik získají</a:t>
            </a:r>
          </a:p>
          <a:p>
            <a:pPr>
              <a:lnSpc>
                <a:spcPct val="80000"/>
              </a:lnSpc>
            </a:pPr>
            <a:r>
              <a:rPr lang="cs-CZ" dirty="0"/>
              <a:t>fluktuace</a:t>
            </a:r>
          </a:p>
          <a:p>
            <a:pPr>
              <a:lnSpc>
                <a:spcPct val="80000"/>
              </a:lnSpc>
            </a:pPr>
            <a:r>
              <a:rPr lang="cs-CZ" dirty="0"/>
              <a:t>těžko kontrolovatelní</a:t>
            </a:r>
          </a:p>
          <a:p>
            <a:pPr>
              <a:lnSpc>
                <a:spcPct val="80000"/>
              </a:lnSpc>
            </a:pPr>
            <a:endParaRPr lang="cs-CZ" sz="2400" b="1" dirty="0">
              <a:effectLst>
                <a:outerShdw blurRad="38100" dist="38100" dir="2700000" algn="tl">
                  <a:srgbClr val="C0C0C0"/>
                </a:outerShdw>
              </a:effectLst>
            </a:endParaRPr>
          </a:p>
          <a:p>
            <a:pPr>
              <a:lnSpc>
                <a:spcPct val="80000"/>
              </a:lnSpc>
            </a:pPr>
            <a:endParaRPr lang="cs-CZ" dirty="0"/>
          </a:p>
        </p:txBody>
      </p:sp>
    </p:spTree>
    <p:extLst>
      <p:ext uri="{BB962C8B-B14F-4D97-AF65-F5344CB8AC3E}">
        <p14:creationId xmlns:p14="http://schemas.microsoft.com/office/powerpoint/2010/main" val="1474220858"/>
      </p:ext>
    </p:extLst>
  </p:cSld>
  <p:clrMapOvr>
    <a:masterClrMapping/>
  </p:clrMapOvr>
  <p:transition spd="med">
    <p:cover dir="r"/>
    <p:sndAc>
      <p:stSnd>
        <p:snd r:embed="rId2"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iterate type="lt">
                                    <p:tmPct val="10000"/>
                                  </p:iterate>
                                  <p:childTnLst>
                                    <p:set>
                                      <p:cBhvr>
                                        <p:cTn id="6" dur="1" fill="hold">
                                          <p:stCondLst>
                                            <p:cond delay="0"/>
                                          </p:stCondLst>
                                        </p:cTn>
                                        <p:tgtEl>
                                          <p:spTgt spid="62466"/>
                                        </p:tgtEl>
                                        <p:attrNameLst>
                                          <p:attrName>style.visibility</p:attrName>
                                        </p:attrNameLst>
                                      </p:cBhvr>
                                      <p:to>
                                        <p:strVal val="visible"/>
                                      </p:to>
                                    </p:set>
                                    <p:animEffect transition="in" filter="fade">
                                      <p:cBhvr>
                                        <p:cTn id="7" dur="1600" decel="100000"/>
                                        <p:tgtEl>
                                          <p:spTgt spid="62466"/>
                                        </p:tgtEl>
                                      </p:cBhvr>
                                    </p:animEffect>
                                    <p:anim calcmode="lin" valueType="num">
                                      <p:cBhvr>
                                        <p:cTn id="8" dur="1600" decel="100000" fill="hold"/>
                                        <p:tgtEl>
                                          <p:spTgt spid="62466"/>
                                        </p:tgtEl>
                                        <p:attrNameLst>
                                          <p:attrName>style.rotation</p:attrName>
                                        </p:attrNameLst>
                                      </p:cBhvr>
                                      <p:tavLst>
                                        <p:tav tm="0">
                                          <p:val>
                                            <p:fltVal val="-90"/>
                                          </p:val>
                                        </p:tav>
                                        <p:tav tm="100000">
                                          <p:val>
                                            <p:fltVal val="0"/>
                                          </p:val>
                                        </p:tav>
                                      </p:tavLst>
                                    </p:anim>
                                    <p:anim calcmode="lin" valueType="num">
                                      <p:cBhvr>
                                        <p:cTn id="9" dur="1600" decel="100000" fill="hold"/>
                                        <p:tgtEl>
                                          <p:spTgt spid="62466"/>
                                        </p:tgtEl>
                                        <p:attrNameLst>
                                          <p:attrName>ppt_x</p:attrName>
                                        </p:attrNameLst>
                                      </p:cBhvr>
                                      <p:tavLst>
                                        <p:tav tm="0">
                                          <p:val>
                                            <p:strVal val="#ppt_x+0.4"/>
                                          </p:val>
                                        </p:tav>
                                        <p:tav tm="100000">
                                          <p:val>
                                            <p:strVal val="#ppt_x-0.05"/>
                                          </p:val>
                                        </p:tav>
                                      </p:tavLst>
                                    </p:anim>
                                    <p:anim calcmode="lin" valueType="num">
                                      <p:cBhvr>
                                        <p:cTn id="10" dur="1600" decel="100000" fill="hold"/>
                                        <p:tgtEl>
                                          <p:spTgt spid="62466"/>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62466"/>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62466"/>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12" fill="hold" grpId="0" nodeType="clickEffect">
                                  <p:stCondLst>
                                    <p:cond delay="0"/>
                                  </p:stCondLst>
                                  <p:childTnLst>
                                    <p:set>
                                      <p:cBhvr>
                                        <p:cTn id="16" dur="1" fill="hold">
                                          <p:stCondLst>
                                            <p:cond delay="0"/>
                                          </p:stCondLst>
                                        </p:cTn>
                                        <p:tgtEl>
                                          <p:spTgt spid="62467">
                                            <p:txEl>
                                              <p:pRg st="0" end="0"/>
                                            </p:txEl>
                                          </p:spTgt>
                                        </p:tgtEl>
                                        <p:attrNameLst>
                                          <p:attrName>style.visibility</p:attrName>
                                        </p:attrNameLst>
                                      </p:cBhvr>
                                      <p:to>
                                        <p:strVal val="visible"/>
                                      </p:to>
                                    </p:set>
                                    <p:anim calcmode="lin" valueType="num">
                                      <p:cBhvr additive="base">
                                        <p:cTn id="17" dur="1000" fill="hold"/>
                                        <p:tgtEl>
                                          <p:spTgt spid="62467">
                                            <p:txEl>
                                              <p:pRg st="0" end="0"/>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624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12" fill="hold" grpId="0" nodeType="clickEffect">
                                  <p:stCondLst>
                                    <p:cond delay="0"/>
                                  </p:stCondLst>
                                  <p:childTnLst>
                                    <p:set>
                                      <p:cBhvr>
                                        <p:cTn id="22" dur="1" fill="hold">
                                          <p:stCondLst>
                                            <p:cond delay="0"/>
                                          </p:stCondLst>
                                        </p:cTn>
                                        <p:tgtEl>
                                          <p:spTgt spid="62467">
                                            <p:txEl>
                                              <p:pRg st="1" end="1"/>
                                            </p:txEl>
                                          </p:spTgt>
                                        </p:tgtEl>
                                        <p:attrNameLst>
                                          <p:attrName>style.visibility</p:attrName>
                                        </p:attrNameLst>
                                      </p:cBhvr>
                                      <p:to>
                                        <p:strVal val="visible"/>
                                      </p:to>
                                    </p:set>
                                    <p:anim calcmode="lin" valueType="num">
                                      <p:cBhvr additive="base">
                                        <p:cTn id="23" dur="1000" fill="hold"/>
                                        <p:tgtEl>
                                          <p:spTgt spid="62467">
                                            <p:txEl>
                                              <p:pRg st="1" end="1"/>
                                            </p:txEl>
                                          </p:spTgt>
                                        </p:tgtEl>
                                        <p:attrNameLst>
                                          <p:attrName>ppt_x</p:attrName>
                                        </p:attrNameLst>
                                      </p:cBhvr>
                                      <p:tavLst>
                                        <p:tav tm="0">
                                          <p:val>
                                            <p:strVal val="0-#ppt_w/2"/>
                                          </p:val>
                                        </p:tav>
                                        <p:tav tm="100000">
                                          <p:val>
                                            <p:strVal val="#ppt_x"/>
                                          </p:val>
                                        </p:tav>
                                      </p:tavLst>
                                    </p:anim>
                                    <p:anim calcmode="lin" valueType="num">
                                      <p:cBhvr additive="base">
                                        <p:cTn id="24" dur="1000" fill="hold"/>
                                        <p:tgtEl>
                                          <p:spTgt spid="624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12" fill="hold" grpId="0" nodeType="clickEffect">
                                  <p:stCondLst>
                                    <p:cond delay="0"/>
                                  </p:stCondLst>
                                  <p:childTnLst>
                                    <p:set>
                                      <p:cBhvr>
                                        <p:cTn id="28" dur="1" fill="hold">
                                          <p:stCondLst>
                                            <p:cond delay="0"/>
                                          </p:stCondLst>
                                        </p:cTn>
                                        <p:tgtEl>
                                          <p:spTgt spid="62467">
                                            <p:txEl>
                                              <p:pRg st="2" end="2"/>
                                            </p:txEl>
                                          </p:spTgt>
                                        </p:tgtEl>
                                        <p:attrNameLst>
                                          <p:attrName>style.visibility</p:attrName>
                                        </p:attrNameLst>
                                      </p:cBhvr>
                                      <p:to>
                                        <p:strVal val="visible"/>
                                      </p:to>
                                    </p:set>
                                    <p:anim calcmode="lin" valueType="num">
                                      <p:cBhvr additive="base">
                                        <p:cTn id="29" dur="1000" fill="hold"/>
                                        <p:tgtEl>
                                          <p:spTgt spid="62467">
                                            <p:txEl>
                                              <p:pRg st="2" end="2"/>
                                            </p:txEl>
                                          </p:spTgt>
                                        </p:tgtEl>
                                        <p:attrNameLst>
                                          <p:attrName>ppt_x</p:attrName>
                                        </p:attrNameLst>
                                      </p:cBhvr>
                                      <p:tavLst>
                                        <p:tav tm="0">
                                          <p:val>
                                            <p:strVal val="0-#ppt_w/2"/>
                                          </p:val>
                                        </p:tav>
                                        <p:tav tm="100000">
                                          <p:val>
                                            <p:strVal val="#ppt_x"/>
                                          </p:val>
                                        </p:tav>
                                      </p:tavLst>
                                    </p:anim>
                                    <p:anim calcmode="lin" valueType="num">
                                      <p:cBhvr additive="base">
                                        <p:cTn id="30" dur="1000" fill="hold"/>
                                        <p:tgtEl>
                                          <p:spTgt spid="624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12" fill="hold" grpId="0" nodeType="clickEffect">
                                  <p:stCondLst>
                                    <p:cond delay="0"/>
                                  </p:stCondLst>
                                  <p:childTnLst>
                                    <p:set>
                                      <p:cBhvr>
                                        <p:cTn id="34" dur="1" fill="hold">
                                          <p:stCondLst>
                                            <p:cond delay="0"/>
                                          </p:stCondLst>
                                        </p:cTn>
                                        <p:tgtEl>
                                          <p:spTgt spid="62467">
                                            <p:txEl>
                                              <p:pRg st="3" end="3"/>
                                            </p:txEl>
                                          </p:spTgt>
                                        </p:tgtEl>
                                        <p:attrNameLst>
                                          <p:attrName>style.visibility</p:attrName>
                                        </p:attrNameLst>
                                      </p:cBhvr>
                                      <p:to>
                                        <p:strVal val="visible"/>
                                      </p:to>
                                    </p:set>
                                    <p:anim calcmode="lin" valueType="num">
                                      <p:cBhvr additive="base">
                                        <p:cTn id="35" dur="1000" fill="hold"/>
                                        <p:tgtEl>
                                          <p:spTgt spid="62467">
                                            <p:txEl>
                                              <p:pRg st="3" end="3"/>
                                            </p:txEl>
                                          </p:spTgt>
                                        </p:tgtEl>
                                        <p:attrNameLst>
                                          <p:attrName>ppt_x</p:attrName>
                                        </p:attrNameLst>
                                      </p:cBhvr>
                                      <p:tavLst>
                                        <p:tav tm="0">
                                          <p:val>
                                            <p:strVal val="0-#ppt_w/2"/>
                                          </p:val>
                                        </p:tav>
                                        <p:tav tm="100000">
                                          <p:val>
                                            <p:strVal val="#ppt_x"/>
                                          </p:val>
                                        </p:tav>
                                      </p:tavLst>
                                    </p:anim>
                                    <p:anim calcmode="lin" valueType="num">
                                      <p:cBhvr additive="base">
                                        <p:cTn id="36" dur="1000" fill="hold"/>
                                        <p:tgtEl>
                                          <p:spTgt spid="624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12" fill="hold" grpId="0" nodeType="clickEffect">
                                  <p:stCondLst>
                                    <p:cond delay="0"/>
                                  </p:stCondLst>
                                  <p:childTnLst>
                                    <p:set>
                                      <p:cBhvr>
                                        <p:cTn id="40" dur="1" fill="hold">
                                          <p:stCondLst>
                                            <p:cond delay="0"/>
                                          </p:stCondLst>
                                        </p:cTn>
                                        <p:tgtEl>
                                          <p:spTgt spid="62467">
                                            <p:txEl>
                                              <p:pRg st="4" end="4"/>
                                            </p:txEl>
                                          </p:spTgt>
                                        </p:tgtEl>
                                        <p:attrNameLst>
                                          <p:attrName>style.visibility</p:attrName>
                                        </p:attrNameLst>
                                      </p:cBhvr>
                                      <p:to>
                                        <p:strVal val="visible"/>
                                      </p:to>
                                    </p:set>
                                    <p:anim calcmode="lin" valueType="num">
                                      <p:cBhvr additive="base">
                                        <p:cTn id="41" dur="1000" fill="hold"/>
                                        <p:tgtEl>
                                          <p:spTgt spid="62467">
                                            <p:txEl>
                                              <p:pRg st="4" end="4"/>
                                            </p:txEl>
                                          </p:spTgt>
                                        </p:tgtEl>
                                        <p:attrNameLst>
                                          <p:attrName>ppt_x</p:attrName>
                                        </p:attrNameLst>
                                      </p:cBhvr>
                                      <p:tavLst>
                                        <p:tav tm="0">
                                          <p:val>
                                            <p:strVal val="0-#ppt_w/2"/>
                                          </p:val>
                                        </p:tav>
                                        <p:tav tm="100000">
                                          <p:val>
                                            <p:strVal val="#ppt_x"/>
                                          </p:val>
                                        </p:tav>
                                      </p:tavLst>
                                    </p:anim>
                                    <p:anim calcmode="lin" valueType="num">
                                      <p:cBhvr additive="base">
                                        <p:cTn id="42" dur="1000" fill="hold"/>
                                        <p:tgtEl>
                                          <p:spTgt spid="624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12" fill="hold" grpId="0" nodeType="clickEffect">
                                  <p:stCondLst>
                                    <p:cond delay="0"/>
                                  </p:stCondLst>
                                  <p:childTnLst>
                                    <p:set>
                                      <p:cBhvr>
                                        <p:cTn id="46" dur="1" fill="hold">
                                          <p:stCondLst>
                                            <p:cond delay="0"/>
                                          </p:stCondLst>
                                        </p:cTn>
                                        <p:tgtEl>
                                          <p:spTgt spid="62467">
                                            <p:txEl>
                                              <p:pRg st="5" end="5"/>
                                            </p:txEl>
                                          </p:spTgt>
                                        </p:tgtEl>
                                        <p:attrNameLst>
                                          <p:attrName>style.visibility</p:attrName>
                                        </p:attrNameLst>
                                      </p:cBhvr>
                                      <p:to>
                                        <p:strVal val="visible"/>
                                      </p:to>
                                    </p:set>
                                    <p:anim calcmode="lin" valueType="num">
                                      <p:cBhvr additive="base">
                                        <p:cTn id="47" dur="1000" fill="hold"/>
                                        <p:tgtEl>
                                          <p:spTgt spid="62467">
                                            <p:txEl>
                                              <p:pRg st="5" end="5"/>
                                            </p:txEl>
                                          </p:spTgt>
                                        </p:tgtEl>
                                        <p:attrNameLst>
                                          <p:attrName>ppt_x</p:attrName>
                                        </p:attrNameLst>
                                      </p:cBhvr>
                                      <p:tavLst>
                                        <p:tav tm="0">
                                          <p:val>
                                            <p:strVal val="0-#ppt_w/2"/>
                                          </p:val>
                                        </p:tav>
                                        <p:tav tm="100000">
                                          <p:val>
                                            <p:strVal val="#ppt_x"/>
                                          </p:val>
                                        </p:tav>
                                      </p:tavLst>
                                    </p:anim>
                                    <p:anim calcmode="lin" valueType="num">
                                      <p:cBhvr additive="base">
                                        <p:cTn id="48" dur="1000" fill="hold"/>
                                        <p:tgtEl>
                                          <p:spTgt spid="6246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6" fill="hold" grpId="0" nodeType="clickEffect">
                                  <p:stCondLst>
                                    <p:cond delay="0"/>
                                  </p:stCondLst>
                                  <p:childTnLst>
                                    <p:set>
                                      <p:cBhvr>
                                        <p:cTn id="52" dur="1" fill="hold">
                                          <p:stCondLst>
                                            <p:cond delay="0"/>
                                          </p:stCondLst>
                                        </p:cTn>
                                        <p:tgtEl>
                                          <p:spTgt spid="62468">
                                            <p:txEl>
                                              <p:pRg st="0" end="0"/>
                                            </p:txEl>
                                          </p:spTgt>
                                        </p:tgtEl>
                                        <p:attrNameLst>
                                          <p:attrName>style.visibility</p:attrName>
                                        </p:attrNameLst>
                                      </p:cBhvr>
                                      <p:to>
                                        <p:strVal val="visible"/>
                                      </p:to>
                                    </p:set>
                                    <p:anim calcmode="lin" valueType="num">
                                      <p:cBhvr additive="base">
                                        <p:cTn id="53" dur="1000" fill="hold"/>
                                        <p:tgtEl>
                                          <p:spTgt spid="62468">
                                            <p:txEl>
                                              <p:pRg st="0" end="0"/>
                                            </p:txEl>
                                          </p:spTgt>
                                        </p:tgtEl>
                                        <p:attrNameLst>
                                          <p:attrName>ppt_x</p:attrName>
                                        </p:attrNameLst>
                                      </p:cBhvr>
                                      <p:tavLst>
                                        <p:tav tm="0">
                                          <p:val>
                                            <p:strVal val="1+#ppt_w/2"/>
                                          </p:val>
                                        </p:tav>
                                        <p:tav tm="100000">
                                          <p:val>
                                            <p:strVal val="#ppt_x"/>
                                          </p:val>
                                        </p:tav>
                                      </p:tavLst>
                                    </p:anim>
                                    <p:anim calcmode="lin" valueType="num">
                                      <p:cBhvr additive="base">
                                        <p:cTn id="54" dur="1000" fill="hold"/>
                                        <p:tgtEl>
                                          <p:spTgt spid="6246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6" fill="hold" grpId="0" nodeType="clickEffect">
                                  <p:stCondLst>
                                    <p:cond delay="0"/>
                                  </p:stCondLst>
                                  <p:childTnLst>
                                    <p:set>
                                      <p:cBhvr>
                                        <p:cTn id="58" dur="1" fill="hold">
                                          <p:stCondLst>
                                            <p:cond delay="0"/>
                                          </p:stCondLst>
                                        </p:cTn>
                                        <p:tgtEl>
                                          <p:spTgt spid="62468">
                                            <p:txEl>
                                              <p:pRg st="1" end="1"/>
                                            </p:txEl>
                                          </p:spTgt>
                                        </p:tgtEl>
                                        <p:attrNameLst>
                                          <p:attrName>style.visibility</p:attrName>
                                        </p:attrNameLst>
                                      </p:cBhvr>
                                      <p:to>
                                        <p:strVal val="visible"/>
                                      </p:to>
                                    </p:set>
                                    <p:anim calcmode="lin" valueType="num">
                                      <p:cBhvr additive="base">
                                        <p:cTn id="59" dur="1000" fill="hold"/>
                                        <p:tgtEl>
                                          <p:spTgt spid="62468">
                                            <p:txEl>
                                              <p:pRg st="1" end="1"/>
                                            </p:txEl>
                                          </p:spTgt>
                                        </p:tgtEl>
                                        <p:attrNameLst>
                                          <p:attrName>ppt_x</p:attrName>
                                        </p:attrNameLst>
                                      </p:cBhvr>
                                      <p:tavLst>
                                        <p:tav tm="0">
                                          <p:val>
                                            <p:strVal val="1+#ppt_w/2"/>
                                          </p:val>
                                        </p:tav>
                                        <p:tav tm="100000">
                                          <p:val>
                                            <p:strVal val="#ppt_x"/>
                                          </p:val>
                                        </p:tav>
                                      </p:tavLst>
                                    </p:anim>
                                    <p:anim calcmode="lin" valueType="num">
                                      <p:cBhvr additive="base">
                                        <p:cTn id="60" dur="1000" fill="hold"/>
                                        <p:tgtEl>
                                          <p:spTgt spid="6246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6" fill="hold" grpId="0" nodeType="clickEffect">
                                  <p:stCondLst>
                                    <p:cond delay="0"/>
                                  </p:stCondLst>
                                  <p:childTnLst>
                                    <p:set>
                                      <p:cBhvr>
                                        <p:cTn id="64" dur="1" fill="hold">
                                          <p:stCondLst>
                                            <p:cond delay="0"/>
                                          </p:stCondLst>
                                        </p:cTn>
                                        <p:tgtEl>
                                          <p:spTgt spid="62468">
                                            <p:txEl>
                                              <p:pRg st="2" end="2"/>
                                            </p:txEl>
                                          </p:spTgt>
                                        </p:tgtEl>
                                        <p:attrNameLst>
                                          <p:attrName>style.visibility</p:attrName>
                                        </p:attrNameLst>
                                      </p:cBhvr>
                                      <p:to>
                                        <p:strVal val="visible"/>
                                      </p:to>
                                    </p:set>
                                    <p:anim calcmode="lin" valueType="num">
                                      <p:cBhvr additive="base">
                                        <p:cTn id="65" dur="1000" fill="hold"/>
                                        <p:tgtEl>
                                          <p:spTgt spid="62468">
                                            <p:txEl>
                                              <p:pRg st="2" end="2"/>
                                            </p:txEl>
                                          </p:spTgt>
                                        </p:tgtEl>
                                        <p:attrNameLst>
                                          <p:attrName>ppt_x</p:attrName>
                                        </p:attrNameLst>
                                      </p:cBhvr>
                                      <p:tavLst>
                                        <p:tav tm="0">
                                          <p:val>
                                            <p:strVal val="1+#ppt_w/2"/>
                                          </p:val>
                                        </p:tav>
                                        <p:tav tm="100000">
                                          <p:val>
                                            <p:strVal val="#ppt_x"/>
                                          </p:val>
                                        </p:tav>
                                      </p:tavLst>
                                    </p:anim>
                                    <p:anim calcmode="lin" valueType="num">
                                      <p:cBhvr additive="base">
                                        <p:cTn id="66" dur="1000" fill="hold"/>
                                        <p:tgtEl>
                                          <p:spTgt spid="6246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6" fill="hold" grpId="0" nodeType="clickEffect">
                                  <p:stCondLst>
                                    <p:cond delay="0"/>
                                  </p:stCondLst>
                                  <p:childTnLst>
                                    <p:set>
                                      <p:cBhvr>
                                        <p:cTn id="70" dur="1" fill="hold">
                                          <p:stCondLst>
                                            <p:cond delay="0"/>
                                          </p:stCondLst>
                                        </p:cTn>
                                        <p:tgtEl>
                                          <p:spTgt spid="62468">
                                            <p:txEl>
                                              <p:pRg st="3" end="3"/>
                                            </p:txEl>
                                          </p:spTgt>
                                        </p:tgtEl>
                                        <p:attrNameLst>
                                          <p:attrName>style.visibility</p:attrName>
                                        </p:attrNameLst>
                                      </p:cBhvr>
                                      <p:to>
                                        <p:strVal val="visible"/>
                                      </p:to>
                                    </p:set>
                                    <p:anim calcmode="lin" valueType="num">
                                      <p:cBhvr additive="base">
                                        <p:cTn id="71" dur="1000" fill="hold"/>
                                        <p:tgtEl>
                                          <p:spTgt spid="62468">
                                            <p:txEl>
                                              <p:pRg st="3" end="3"/>
                                            </p:txEl>
                                          </p:spTgt>
                                        </p:tgtEl>
                                        <p:attrNameLst>
                                          <p:attrName>ppt_x</p:attrName>
                                        </p:attrNameLst>
                                      </p:cBhvr>
                                      <p:tavLst>
                                        <p:tav tm="0">
                                          <p:val>
                                            <p:strVal val="1+#ppt_w/2"/>
                                          </p:val>
                                        </p:tav>
                                        <p:tav tm="100000">
                                          <p:val>
                                            <p:strVal val="#ppt_x"/>
                                          </p:val>
                                        </p:tav>
                                      </p:tavLst>
                                    </p:anim>
                                    <p:anim calcmode="lin" valueType="num">
                                      <p:cBhvr additive="base">
                                        <p:cTn id="72" dur="1000" fill="hold"/>
                                        <p:tgtEl>
                                          <p:spTgt spid="6246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6" fill="hold" grpId="0" nodeType="clickEffect">
                                  <p:stCondLst>
                                    <p:cond delay="0"/>
                                  </p:stCondLst>
                                  <p:childTnLst>
                                    <p:set>
                                      <p:cBhvr>
                                        <p:cTn id="76" dur="1" fill="hold">
                                          <p:stCondLst>
                                            <p:cond delay="0"/>
                                          </p:stCondLst>
                                        </p:cTn>
                                        <p:tgtEl>
                                          <p:spTgt spid="62468">
                                            <p:txEl>
                                              <p:pRg st="4" end="4"/>
                                            </p:txEl>
                                          </p:spTgt>
                                        </p:tgtEl>
                                        <p:attrNameLst>
                                          <p:attrName>style.visibility</p:attrName>
                                        </p:attrNameLst>
                                      </p:cBhvr>
                                      <p:to>
                                        <p:strVal val="visible"/>
                                      </p:to>
                                    </p:set>
                                    <p:anim calcmode="lin" valueType="num">
                                      <p:cBhvr additive="base">
                                        <p:cTn id="77" dur="1000" fill="hold"/>
                                        <p:tgtEl>
                                          <p:spTgt spid="62468">
                                            <p:txEl>
                                              <p:pRg st="4" end="4"/>
                                            </p:txEl>
                                          </p:spTgt>
                                        </p:tgtEl>
                                        <p:attrNameLst>
                                          <p:attrName>ppt_x</p:attrName>
                                        </p:attrNameLst>
                                      </p:cBhvr>
                                      <p:tavLst>
                                        <p:tav tm="0">
                                          <p:val>
                                            <p:strVal val="1+#ppt_w/2"/>
                                          </p:val>
                                        </p:tav>
                                        <p:tav tm="100000">
                                          <p:val>
                                            <p:strVal val="#ppt_x"/>
                                          </p:val>
                                        </p:tav>
                                      </p:tavLst>
                                    </p:anim>
                                    <p:anim calcmode="lin" valueType="num">
                                      <p:cBhvr additive="base">
                                        <p:cTn id="78" dur="1000" fill="hold"/>
                                        <p:tgtEl>
                                          <p:spTgt spid="6246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2" presetClass="entr" presetSubtype="6" fill="hold" grpId="0" nodeType="clickEffect">
                                  <p:stCondLst>
                                    <p:cond delay="0"/>
                                  </p:stCondLst>
                                  <p:childTnLst>
                                    <p:set>
                                      <p:cBhvr>
                                        <p:cTn id="82" dur="1" fill="hold">
                                          <p:stCondLst>
                                            <p:cond delay="0"/>
                                          </p:stCondLst>
                                        </p:cTn>
                                        <p:tgtEl>
                                          <p:spTgt spid="62468">
                                            <p:txEl>
                                              <p:pRg st="5" end="5"/>
                                            </p:txEl>
                                          </p:spTgt>
                                        </p:tgtEl>
                                        <p:attrNameLst>
                                          <p:attrName>style.visibility</p:attrName>
                                        </p:attrNameLst>
                                      </p:cBhvr>
                                      <p:to>
                                        <p:strVal val="visible"/>
                                      </p:to>
                                    </p:set>
                                    <p:anim calcmode="lin" valueType="num">
                                      <p:cBhvr additive="base">
                                        <p:cTn id="83" dur="1000" fill="hold"/>
                                        <p:tgtEl>
                                          <p:spTgt spid="62468">
                                            <p:txEl>
                                              <p:pRg st="5" end="5"/>
                                            </p:txEl>
                                          </p:spTgt>
                                        </p:tgtEl>
                                        <p:attrNameLst>
                                          <p:attrName>ppt_x</p:attrName>
                                        </p:attrNameLst>
                                      </p:cBhvr>
                                      <p:tavLst>
                                        <p:tav tm="0">
                                          <p:val>
                                            <p:strVal val="1+#ppt_w/2"/>
                                          </p:val>
                                        </p:tav>
                                        <p:tav tm="100000">
                                          <p:val>
                                            <p:strVal val="#ppt_x"/>
                                          </p:val>
                                        </p:tav>
                                      </p:tavLst>
                                    </p:anim>
                                    <p:anim calcmode="lin" valueType="num">
                                      <p:cBhvr additive="base">
                                        <p:cTn id="84" dur="1000" fill="hold"/>
                                        <p:tgtEl>
                                          <p:spTgt spid="6246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2" presetClass="entr" presetSubtype="6" fill="hold" grpId="0" nodeType="clickEffect">
                                  <p:stCondLst>
                                    <p:cond delay="0"/>
                                  </p:stCondLst>
                                  <p:childTnLst>
                                    <p:set>
                                      <p:cBhvr>
                                        <p:cTn id="88" dur="1" fill="hold">
                                          <p:stCondLst>
                                            <p:cond delay="0"/>
                                          </p:stCondLst>
                                        </p:cTn>
                                        <p:tgtEl>
                                          <p:spTgt spid="62468">
                                            <p:txEl>
                                              <p:pRg st="6" end="6"/>
                                            </p:txEl>
                                          </p:spTgt>
                                        </p:tgtEl>
                                        <p:attrNameLst>
                                          <p:attrName>style.visibility</p:attrName>
                                        </p:attrNameLst>
                                      </p:cBhvr>
                                      <p:to>
                                        <p:strVal val="visible"/>
                                      </p:to>
                                    </p:set>
                                    <p:anim calcmode="lin" valueType="num">
                                      <p:cBhvr additive="base">
                                        <p:cTn id="89" dur="1000" fill="hold"/>
                                        <p:tgtEl>
                                          <p:spTgt spid="62468">
                                            <p:txEl>
                                              <p:pRg st="6" end="6"/>
                                            </p:txEl>
                                          </p:spTgt>
                                        </p:tgtEl>
                                        <p:attrNameLst>
                                          <p:attrName>ppt_x</p:attrName>
                                        </p:attrNameLst>
                                      </p:cBhvr>
                                      <p:tavLst>
                                        <p:tav tm="0">
                                          <p:val>
                                            <p:strVal val="1+#ppt_w/2"/>
                                          </p:val>
                                        </p:tav>
                                        <p:tav tm="100000">
                                          <p:val>
                                            <p:strVal val="#ppt_x"/>
                                          </p:val>
                                        </p:tav>
                                      </p:tavLst>
                                    </p:anim>
                                    <p:anim calcmode="lin" valueType="num">
                                      <p:cBhvr additive="base">
                                        <p:cTn id="90" dur="1000" fill="hold"/>
                                        <p:tgtEl>
                                          <p:spTgt spid="6246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autoUpdateAnimBg="0"/>
      <p:bldP spid="62467" grpId="0" build="p" autoUpdateAnimBg="0"/>
      <p:bldP spid="62468"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2027238" y="476250"/>
            <a:ext cx="7162800" cy="762000"/>
          </a:xfrm>
        </p:spPr>
        <p:txBody>
          <a:bodyPr>
            <a:normAutofit fontScale="90000"/>
          </a:bodyPr>
          <a:lstStyle/>
          <a:p>
            <a:r>
              <a:rPr lang="cs-CZ" sz="5400" dirty="0"/>
              <a:t>Profesionálové</a:t>
            </a:r>
          </a:p>
        </p:txBody>
      </p:sp>
      <p:sp>
        <p:nvSpPr>
          <p:cNvPr id="63491" name="Rectangle 3"/>
          <p:cNvSpPr>
            <a:spLocks noGrp="1" noChangeArrowheads="1"/>
          </p:cNvSpPr>
          <p:nvPr>
            <p:ph sz="half" idx="1"/>
          </p:nvPr>
        </p:nvSpPr>
        <p:spPr>
          <a:xfrm>
            <a:off x="1955800" y="1700213"/>
            <a:ext cx="3771900" cy="3657600"/>
          </a:xfrm>
        </p:spPr>
        <p:txBody>
          <a:bodyPr/>
          <a:lstStyle/>
          <a:p>
            <a:pPr>
              <a:lnSpc>
                <a:spcPct val="80000"/>
              </a:lnSpc>
              <a:buFontTx/>
              <a:buNone/>
            </a:pPr>
            <a:r>
              <a:rPr lang="cs-CZ" dirty="0">
                <a:solidFill>
                  <a:srgbClr val="0000CC"/>
                </a:solidFill>
              </a:rPr>
              <a:t>Výhody:</a:t>
            </a:r>
          </a:p>
          <a:p>
            <a:pPr>
              <a:lnSpc>
                <a:spcPct val="80000"/>
              </a:lnSpc>
            </a:pPr>
            <a:r>
              <a:rPr lang="cs-CZ" dirty="0"/>
              <a:t>získají podrobné znalosti o NNO</a:t>
            </a:r>
          </a:p>
          <a:p>
            <a:pPr>
              <a:lnSpc>
                <a:spcPct val="80000"/>
              </a:lnSpc>
            </a:pPr>
            <a:r>
              <a:rPr lang="cs-CZ" dirty="0"/>
              <a:t>větší znalosti o </a:t>
            </a:r>
            <a:r>
              <a:rPr lang="cs-CZ" dirty="0" err="1"/>
              <a:t>fundraisingu</a:t>
            </a:r>
            <a:endParaRPr lang="cs-CZ" dirty="0"/>
          </a:p>
          <a:p>
            <a:pPr>
              <a:lnSpc>
                <a:spcPct val="80000"/>
              </a:lnSpc>
            </a:pPr>
            <a:r>
              <a:rPr lang="cs-CZ" dirty="0"/>
              <a:t>osobní zainteresovanost </a:t>
            </a:r>
          </a:p>
          <a:p>
            <a:pPr>
              <a:lnSpc>
                <a:spcPct val="80000"/>
              </a:lnSpc>
            </a:pPr>
            <a:endParaRPr lang="cs-CZ" b="1" dirty="0">
              <a:effectLst>
                <a:outerShdw blurRad="38100" dist="38100" dir="2700000" algn="tl">
                  <a:srgbClr val="C0C0C0"/>
                </a:outerShdw>
              </a:effectLst>
            </a:endParaRPr>
          </a:p>
        </p:txBody>
      </p:sp>
      <p:sp>
        <p:nvSpPr>
          <p:cNvPr id="63492" name="Rectangle 4"/>
          <p:cNvSpPr>
            <a:spLocks noGrp="1" noChangeArrowheads="1"/>
          </p:cNvSpPr>
          <p:nvPr>
            <p:ph sz="half" idx="2"/>
          </p:nvPr>
        </p:nvSpPr>
        <p:spPr>
          <a:xfrm>
            <a:off x="5880100" y="1700213"/>
            <a:ext cx="3771900" cy="4572000"/>
          </a:xfrm>
        </p:spPr>
        <p:txBody>
          <a:bodyPr/>
          <a:lstStyle/>
          <a:p>
            <a:pPr>
              <a:lnSpc>
                <a:spcPct val="80000"/>
              </a:lnSpc>
              <a:buFontTx/>
              <a:buNone/>
            </a:pPr>
            <a:r>
              <a:rPr lang="cs-CZ" dirty="0">
                <a:solidFill>
                  <a:srgbClr val="0000CC"/>
                </a:solidFill>
              </a:rPr>
              <a:t>Nevýhody:</a:t>
            </a:r>
          </a:p>
          <a:p>
            <a:pPr>
              <a:lnSpc>
                <a:spcPct val="80000"/>
              </a:lnSpc>
            </a:pPr>
            <a:r>
              <a:rPr lang="cs-CZ" dirty="0"/>
              <a:t>neznají každodenní práci NNO</a:t>
            </a:r>
          </a:p>
          <a:p>
            <a:pPr>
              <a:lnSpc>
                <a:spcPct val="80000"/>
              </a:lnSpc>
            </a:pPr>
            <a:r>
              <a:rPr lang="cs-CZ" dirty="0"/>
              <a:t>může jim vadit žádat o peníze lidi s nízkými příjmy</a:t>
            </a:r>
          </a:p>
          <a:p>
            <a:pPr>
              <a:lnSpc>
                <a:spcPct val="80000"/>
              </a:lnSpc>
            </a:pPr>
            <a:r>
              <a:rPr lang="cs-CZ" dirty="0"/>
              <a:t>náklady na mzdu</a:t>
            </a:r>
          </a:p>
          <a:p>
            <a:pPr>
              <a:lnSpc>
                <a:spcPct val="80000"/>
              </a:lnSpc>
            </a:pPr>
            <a:r>
              <a:rPr lang="cs-CZ" dirty="0"/>
              <a:t>když odejde, odejdou i kontakty</a:t>
            </a:r>
          </a:p>
          <a:p>
            <a:pPr>
              <a:lnSpc>
                <a:spcPct val="80000"/>
              </a:lnSpc>
            </a:pPr>
            <a:r>
              <a:rPr lang="cs-CZ" dirty="0"/>
              <a:t>těžká kontrola samostatné práce</a:t>
            </a:r>
          </a:p>
          <a:p>
            <a:pPr>
              <a:lnSpc>
                <a:spcPct val="80000"/>
              </a:lnSpc>
            </a:pPr>
            <a:endParaRPr lang="cs-CZ" b="1" dirty="0">
              <a:effectLst>
                <a:outerShdw blurRad="38100" dist="38100" dir="2700000" algn="tl">
                  <a:srgbClr val="C0C0C0"/>
                </a:outerShdw>
              </a:effectLst>
            </a:endParaRPr>
          </a:p>
        </p:txBody>
      </p:sp>
    </p:spTree>
    <p:extLst>
      <p:ext uri="{BB962C8B-B14F-4D97-AF65-F5344CB8AC3E}">
        <p14:creationId xmlns:p14="http://schemas.microsoft.com/office/powerpoint/2010/main" val="2363563256"/>
      </p:ext>
    </p:extLst>
  </p:cSld>
  <p:clrMapOvr>
    <a:masterClrMapping/>
  </p:clrMapOvr>
  <p:transition spd="med">
    <p:cover dir="r"/>
    <p:sndAc>
      <p:stSnd>
        <p:snd r:embed="rId2"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afterEffect">
                                  <p:stCondLst>
                                    <p:cond delay="0"/>
                                  </p:stCondLst>
                                  <p:iterate type="lt">
                                    <p:tmPct val="10000"/>
                                  </p:iterate>
                                  <p:childTnLst>
                                    <p:set>
                                      <p:cBhvr>
                                        <p:cTn id="6" dur="1" fill="hold">
                                          <p:stCondLst>
                                            <p:cond delay="0"/>
                                          </p:stCondLst>
                                        </p:cTn>
                                        <p:tgtEl>
                                          <p:spTgt spid="63490"/>
                                        </p:tgtEl>
                                        <p:attrNameLst>
                                          <p:attrName>style.visibility</p:attrName>
                                        </p:attrNameLst>
                                      </p:cBhvr>
                                      <p:to>
                                        <p:strVal val="visible"/>
                                      </p:to>
                                    </p:set>
                                    <p:anim calcmode="lin" valueType="num">
                                      <p:cBhvr>
                                        <p:cTn id="7" dur="2000" fill="hold"/>
                                        <p:tgtEl>
                                          <p:spTgt spid="63490"/>
                                        </p:tgtEl>
                                        <p:attrNameLst>
                                          <p:attrName>ppt_w</p:attrName>
                                        </p:attrNameLst>
                                      </p:cBhvr>
                                      <p:tavLst>
                                        <p:tav tm="0">
                                          <p:val>
                                            <p:fltVal val="0"/>
                                          </p:val>
                                        </p:tav>
                                        <p:tav tm="100000">
                                          <p:val>
                                            <p:strVal val="#ppt_w"/>
                                          </p:val>
                                        </p:tav>
                                      </p:tavLst>
                                    </p:anim>
                                    <p:anim calcmode="lin" valueType="num">
                                      <p:cBhvr>
                                        <p:cTn id="8" dur="2000" fill="hold"/>
                                        <p:tgtEl>
                                          <p:spTgt spid="63490"/>
                                        </p:tgtEl>
                                        <p:attrNameLst>
                                          <p:attrName>ppt_h</p:attrName>
                                        </p:attrNameLst>
                                      </p:cBhvr>
                                      <p:tavLst>
                                        <p:tav tm="0">
                                          <p:val>
                                            <p:fltVal val="0"/>
                                          </p:val>
                                        </p:tav>
                                        <p:tav tm="100000">
                                          <p:val>
                                            <p:strVal val="#ppt_h"/>
                                          </p:val>
                                        </p:tav>
                                      </p:tavLst>
                                    </p:anim>
                                    <p:anim calcmode="lin" valueType="num">
                                      <p:cBhvr>
                                        <p:cTn id="9" dur="2000" fill="hold"/>
                                        <p:tgtEl>
                                          <p:spTgt spid="63490"/>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6349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63491">
                                            <p:txEl>
                                              <p:pRg st="0" end="0"/>
                                            </p:txEl>
                                          </p:spTgt>
                                        </p:tgtEl>
                                        <p:attrNameLst>
                                          <p:attrName>style.visibility</p:attrName>
                                        </p:attrNameLst>
                                      </p:cBhvr>
                                      <p:to>
                                        <p:strVal val="visible"/>
                                      </p:to>
                                    </p:set>
                                    <p:anim calcmode="lin" valueType="num">
                                      <p:cBhvr additive="base">
                                        <p:cTn id="15" dur="1000" fill="hold"/>
                                        <p:tgtEl>
                                          <p:spTgt spid="63491">
                                            <p:txEl>
                                              <p:pRg st="0" end="0"/>
                                            </p:txEl>
                                          </p:spTgt>
                                        </p:tgtEl>
                                        <p:attrNameLst>
                                          <p:attrName>ppt_x</p:attrName>
                                        </p:attrNameLst>
                                      </p:cBhvr>
                                      <p:tavLst>
                                        <p:tav tm="0">
                                          <p:val>
                                            <p:strVal val="0-#ppt_w/2"/>
                                          </p:val>
                                        </p:tav>
                                        <p:tav tm="100000">
                                          <p:val>
                                            <p:strVal val="#ppt_x"/>
                                          </p:val>
                                        </p:tav>
                                      </p:tavLst>
                                    </p:anim>
                                    <p:anim calcmode="lin" valueType="num">
                                      <p:cBhvr additive="base">
                                        <p:cTn id="16" dur="1000" fill="hold"/>
                                        <p:tgtEl>
                                          <p:spTgt spid="634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63491">
                                            <p:txEl>
                                              <p:pRg st="1" end="1"/>
                                            </p:txEl>
                                          </p:spTgt>
                                        </p:tgtEl>
                                        <p:attrNameLst>
                                          <p:attrName>style.visibility</p:attrName>
                                        </p:attrNameLst>
                                      </p:cBhvr>
                                      <p:to>
                                        <p:strVal val="visible"/>
                                      </p:to>
                                    </p:set>
                                    <p:anim calcmode="lin" valueType="num">
                                      <p:cBhvr additive="base">
                                        <p:cTn id="21" dur="1000" fill="hold"/>
                                        <p:tgtEl>
                                          <p:spTgt spid="63491">
                                            <p:txEl>
                                              <p:pRg st="1" end="1"/>
                                            </p:txEl>
                                          </p:spTgt>
                                        </p:tgtEl>
                                        <p:attrNameLst>
                                          <p:attrName>ppt_x</p:attrName>
                                        </p:attrNameLst>
                                      </p:cBhvr>
                                      <p:tavLst>
                                        <p:tav tm="0">
                                          <p:val>
                                            <p:strVal val="0-#ppt_w/2"/>
                                          </p:val>
                                        </p:tav>
                                        <p:tav tm="100000">
                                          <p:val>
                                            <p:strVal val="#ppt_x"/>
                                          </p:val>
                                        </p:tav>
                                      </p:tavLst>
                                    </p:anim>
                                    <p:anim calcmode="lin" valueType="num">
                                      <p:cBhvr additive="base">
                                        <p:cTn id="22" dur="1000" fill="hold"/>
                                        <p:tgtEl>
                                          <p:spTgt spid="634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63491">
                                            <p:txEl>
                                              <p:pRg st="2" end="2"/>
                                            </p:txEl>
                                          </p:spTgt>
                                        </p:tgtEl>
                                        <p:attrNameLst>
                                          <p:attrName>style.visibility</p:attrName>
                                        </p:attrNameLst>
                                      </p:cBhvr>
                                      <p:to>
                                        <p:strVal val="visible"/>
                                      </p:to>
                                    </p:set>
                                    <p:anim calcmode="lin" valueType="num">
                                      <p:cBhvr additive="base">
                                        <p:cTn id="27" dur="1000" fill="hold"/>
                                        <p:tgtEl>
                                          <p:spTgt spid="63491">
                                            <p:txEl>
                                              <p:pRg st="2" end="2"/>
                                            </p:txEl>
                                          </p:spTgt>
                                        </p:tgtEl>
                                        <p:attrNameLst>
                                          <p:attrName>ppt_x</p:attrName>
                                        </p:attrNameLst>
                                      </p:cBhvr>
                                      <p:tavLst>
                                        <p:tav tm="0">
                                          <p:val>
                                            <p:strVal val="0-#ppt_w/2"/>
                                          </p:val>
                                        </p:tav>
                                        <p:tav tm="100000">
                                          <p:val>
                                            <p:strVal val="#ppt_x"/>
                                          </p:val>
                                        </p:tav>
                                      </p:tavLst>
                                    </p:anim>
                                    <p:anim calcmode="lin" valueType="num">
                                      <p:cBhvr additive="base">
                                        <p:cTn id="28" dur="1000" fill="hold"/>
                                        <p:tgtEl>
                                          <p:spTgt spid="634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63491">
                                            <p:txEl>
                                              <p:pRg st="3" end="3"/>
                                            </p:txEl>
                                          </p:spTgt>
                                        </p:tgtEl>
                                        <p:attrNameLst>
                                          <p:attrName>style.visibility</p:attrName>
                                        </p:attrNameLst>
                                      </p:cBhvr>
                                      <p:to>
                                        <p:strVal val="visible"/>
                                      </p:to>
                                    </p:set>
                                    <p:anim calcmode="lin" valueType="num">
                                      <p:cBhvr additive="base">
                                        <p:cTn id="33" dur="1000" fill="hold"/>
                                        <p:tgtEl>
                                          <p:spTgt spid="63491">
                                            <p:txEl>
                                              <p:pRg st="3" end="3"/>
                                            </p:txEl>
                                          </p:spTgt>
                                        </p:tgtEl>
                                        <p:attrNameLst>
                                          <p:attrName>ppt_x</p:attrName>
                                        </p:attrNameLst>
                                      </p:cBhvr>
                                      <p:tavLst>
                                        <p:tav tm="0">
                                          <p:val>
                                            <p:strVal val="0-#ppt_w/2"/>
                                          </p:val>
                                        </p:tav>
                                        <p:tav tm="100000">
                                          <p:val>
                                            <p:strVal val="#ppt_x"/>
                                          </p:val>
                                        </p:tav>
                                      </p:tavLst>
                                    </p:anim>
                                    <p:anim calcmode="lin" valueType="num">
                                      <p:cBhvr additive="base">
                                        <p:cTn id="34" dur="1000" fill="hold"/>
                                        <p:tgtEl>
                                          <p:spTgt spid="6349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2" fill="hold" grpId="0" nodeType="clickEffect">
                                  <p:stCondLst>
                                    <p:cond delay="0"/>
                                  </p:stCondLst>
                                  <p:childTnLst>
                                    <p:set>
                                      <p:cBhvr>
                                        <p:cTn id="38" dur="1" fill="hold">
                                          <p:stCondLst>
                                            <p:cond delay="0"/>
                                          </p:stCondLst>
                                        </p:cTn>
                                        <p:tgtEl>
                                          <p:spTgt spid="63492">
                                            <p:txEl>
                                              <p:pRg st="0" end="0"/>
                                            </p:txEl>
                                          </p:spTgt>
                                        </p:tgtEl>
                                        <p:attrNameLst>
                                          <p:attrName>style.visibility</p:attrName>
                                        </p:attrNameLst>
                                      </p:cBhvr>
                                      <p:to>
                                        <p:strVal val="visible"/>
                                      </p:to>
                                    </p:set>
                                    <p:anim calcmode="lin" valueType="num">
                                      <p:cBhvr additive="base">
                                        <p:cTn id="39" dur="1000" fill="hold"/>
                                        <p:tgtEl>
                                          <p:spTgt spid="63492">
                                            <p:txEl>
                                              <p:pRg st="0" end="0"/>
                                            </p:txEl>
                                          </p:spTgt>
                                        </p:tgtEl>
                                        <p:attrNameLst>
                                          <p:attrName>ppt_x</p:attrName>
                                        </p:attrNameLst>
                                      </p:cBhvr>
                                      <p:tavLst>
                                        <p:tav tm="0">
                                          <p:val>
                                            <p:strVal val="1+#ppt_w/2"/>
                                          </p:val>
                                        </p:tav>
                                        <p:tav tm="100000">
                                          <p:val>
                                            <p:strVal val="#ppt_x"/>
                                          </p:val>
                                        </p:tav>
                                      </p:tavLst>
                                    </p:anim>
                                    <p:anim calcmode="lin" valueType="num">
                                      <p:cBhvr additive="base">
                                        <p:cTn id="40" dur="1000" fill="hold"/>
                                        <p:tgtEl>
                                          <p:spTgt spid="6349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2" fill="hold" grpId="0" nodeType="clickEffect">
                                  <p:stCondLst>
                                    <p:cond delay="0"/>
                                  </p:stCondLst>
                                  <p:childTnLst>
                                    <p:set>
                                      <p:cBhvr>
                                        <p:cTn id="44" dur="1" fill="hold">
                                          <p:stCondLst>
                                            <p:cond delay="0"/>
                                          </p:stCondLst>
                                        </p:cTn>
                                        <p:tgtEl>
                                          <p:spTgt spid="63492">
                                            <p:txEl>
                                              <p:pRg st="1" end="1"/>
                                            </p:txEl>
                                          </p:spTgt>
                                        </p:tgtEl>
                                        <p:attrNameLst>
                                          <p:attrName>style.visibility</p:attrName>
                                        </p:attrNameLst>
                                      </p:cBhvr>
                                      <p:to>
                                        <p:strVal val="visible"/>
                                      </p:to>
                                    </p:set>
                                    <p:anim calcmode="lin" valueType="num">
                                      <p:cBhvr additive="base">
                                        <p:cTn id="45" dur="1000" fill="hold"/>
                                        <p:tgtEl>
                                          <p:spTgt spid="63492">
                                            <p:txEl>
                                              <p:pRg st="1" end="1"/>
                                            </p:txEl>
                                          </p:spTgt>
                                        </p:tgtEl>
                                        <p:attrNameLst>
                                          <p:attrName>ppt_x</p:attrName>
                                        </p:attrNameLst>
                                      </p:cBhvr>
                                      <p:tavLst>
                                        <p:tav tm="0">
                                          <p:val>
                                            <p:strVal val="1+#ppt_w/2"/>
                                          </p:val>
                                        </p:tav>
                                        <p:tav tm="100000">
                                          <p:val>
                                            <p:strVal val="#ppt_x"/>
                                          </p:val>
                                        </p:tav>
                                      </p:tavLst>
                                    </p:anim>
                                    <p:anim calcmode="lin" valueType="num">
                                      <p:cBhvr additive="base">
                                        <p:cTn id="46" dur="1000" fill="hold"/>
                                        <p:tgtEl>
                                          <p:spTgt spid="6349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2" fill="hold" grpId="0" nodeType="clickEffect">
                                  <p:stCondLst>
                                    <p:cond delay="0"/>
                                  </p:stCondLst>
                                  <p:childTnLst>
                                    <p:set>
                                      <p:cBhvr>
                                        <p:cTn id="50" dur="1" fill="hold">
                                          <p:stCondLst>
                                            <p:cond delay="0"/>
                                          </p:stCondLst>
                                        </p:cTn>
                                        <p:tgtEl>
                                          <p:spTgt spid="63492">
                                            <p:txEl>
                                              <p:pRg st="2" end="2"/>
                                            </p:txEl>
                                          </p:spTgt>
                                        </p:tgtEl>
                                        <p:attrNameLst>
                                          <p:attrName>style.visibility</p:attrName>
                                        </p:attrNameLst>
                                      </p:cBhvr>
                                      <p:to>
                                        <p:strVal val="visible"/>
                                      </p:to>
                                    </p:set>
                                    <p:anim calcmode="lin" valueType="num">
                                      <p:cBhvr additive="base">
                                        <p:cTn id="51" dur="1000" fill="hold"/>
                                        <p:tgtEl>
                                          <p:spTgt spid="63492">
                                            <p:txEl>
                                              <p:pRg st="2" end="2"/>
                                            </p:txEl>
                                          </p:spTgt>
                                        </p:tgtEl>
                                        <p:attrNameLst>
                                          <p:attrName>ppt_x</p:attrName>
                                        </p:attrNameLst>
                                      </p:cBhvr>
                                      <p:tavLst>
                                        <p:tav tm="0">
                                          <p:val>
                                            <p:strVal val="1+#ppt_w/2"/>
                                          </p:val>
                                        </p:tav>
                                        <p:tav tm="100000">
                                          <p:val>
                                            <p:strVal val="#ppt_x"/>
                                          </p:val>
                                        </p:tav>
                                      </p:tavLst>
                                    </p:anim>
                                    <p:anim calcmode="lin" valueType="num">
                                      <p:cBhvr additive="base">
                                        <p:cTn id="52" dur="1000" fill="hold"/>
                                        <p:tgtEl>
                                          <p:spTgt spid="6349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2" fill="hold" grpId="0" nodeType="clickEffect">
                                  <p:stCondLst>
                                    <p:cond delay="0"/>
                                  </p:stCondLst>
                                  <p:childTnLst>
                                    <p:set>
                                      <p:cBhvr>
                                        <p:cTn id="56" dur="1" fill="hold">
                                          <p:stCondLst>
                                            <p:cond delay="0"/>
                                          </p:stCondLst>
                                        </p:cTn>
                                        <p:tgtEl>
                                          <p:spTgt spid="63492">
                                            <p:txEl>
                                              <p:pRg st="3" end="3"/>
                                            </p:txEl>
                                          </p:spTgt>
                                        </p:tgtEl>
                                        <p:attrNameLst>
                                          <p:attrName>style.visibility</p:attrName>
                                        </p:attrNameLst>
                                      </p:cBhvr>
                                      <p:to>
                                        <p:strVal val="visible"/>
                                      </p:to>
                                    </p:set>
                                    <p:anim calcmode="lin" valueType="num">
                                      <p:cBhvr additive="base">
                                        <p:cTn id="57" dur="1000" fill="hold"/>
                                        <p:tgtEl>
                                          <p:spTgt spid="63492">
                                            <p:txEl>
                                              <p:pRg st="3" end="3"/>
                                            </p:txEl>
                                          </p:spTgt>
                                        </p:tgtEl>
                                        <p:attrNameLst>
                                          <p:attrName>ppt_x</p:attrName>
                                        </p:attrNameLst>
                                      </p:cBhvr>
                                      <p:tavLst>
                                        <p:tav tm="0">
                                          <p:val>
                                            <p:strVal val="1+#ppt_w/2"/>
                                          </p:val>
                                        </p:tav>
                                        <p:tav tm="100000">
                                          <p:val>
                                            <p:strVal val="#ppt_x"/>
                                          </p:val>
                                        </p:tav>
                                      </p:tavLst>
                                    </p:anim>
                                    <p:anim calcmode="lin" valueType="num">
                                      <p:cBhvr additive="base">
                                        <p:cTn id="58" dur="1000" fill="hold"/>
                                        <p:tgtEl>
                                          <p:spTgt spid="6349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2" fill="hold" grpId="0" nodeType="clickEffect">
                                  <p:stCondLst>
                                    <p:cond delay="0"/>
                                  </p:stCondLst>
                                  <p:childTnLst>
                                    <p:set>
                                      <p:cBhvr>
                                        <p:cTn id="62" dur="1" fill="hold">
                                          <p:stCondLst>
                                            <p:cond delay="0"/>
                                          </p:stCondLst>
                                        </p:cTn>
                                        <p:tgtEl>
                                          <p:spTgt spid="63492">
                                            <p:txEl>
                                              <p:pRg st="4" end="4"/>
                                            </p:txEl>
                                          </p:spTgt>
                                        </p:tgtEl>
                                        <p:attrNameLst>
                                          <p:attrName>style.visibility</p:attrName>
                                        </p:attrNameLst>
                                      </p:cBhvr>
                                      <p:to>
                                        <p:strVal val="visible"/>
                                      </p:to>
                                    </p:set>
                                    <p:anim calcmode="lin" valueType="num">
                                      <p:cBhvr additive="base">
                                        <p:cTn id="63" dur="1000" fill="hold"/>
                                        <p:tgtEl>
                                          <p:spTgt spid="63492">
                                            <p:txEl>
                                              <p:pRg st="4" end="4"/>
                                            </p:txEl>
                                          </p:spTgt>
                                        </p:tgtEl>
                                        <p:attrNameLst>
                                          <p:attrName>ppt_x</p:attrName>
                                        </p:attrNameLst>
                                      </p:cBhvr>
                                      <p:tavLst>
                                        <p:tav tm="0">
                                          <p:val>
                                            <p:strVal val="1+#ppt_w/2"/>
                                          </p:val>
                                        </p:tav>
                                        <p:tav tm="100000">
                                          <p:val>
                                            <p:strVal val="#ppt_x"/>
                                          </p:val>
                                        </p:tav>
                                      </p:tavLst>
                                    </p:anim>
                                    <p:anim calcmode="lin" valueType="num">
                                      <p:cBhvr additive="base">
                                        <p:cTn id="64" dur="1000" fill="hold"/>
                                        <p:tgtEl>
                                          <p:spTgt spid="6349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2" presetClass="entr" presetSubtype="2" fill="hold" grpId="0" nodeType="clickEffect">
                                  <p:stCondLst>
                                    <p:cond delay="0"/>
                                  </p:stCondLst>
                                  <p:childTnLst>
                                    <p:set>
                                      <p:cBhvr>
                                        <p:cTn id="68" dur="1" fill="hold">
                                          <p:stCondLst>
                                            <p:cond delay="0"/>
                                          </p:stCondLst>
                                        </p:cTn>
                                        <p:tgtEl>
                                          <p:spTgt spid="63492">
                                            <p:txEl>
                                              <p:pRg st="5" end="5"/>
                                            </p:txEl>
                                          </p:spTgt>
                                        </p:tgtEl>
                                        <p:attrNameLst>
                                          <p:attrName>style.visibility</p:attrName>
                                        </p:attrNameLst>
                                      </p:cBhvr>
                                      <p:to>
                                        <p:strVal val="visible"/>
                                      </p:to>
                                    </p:set>
                                    <p:anim calcmode="lin" valueType="num">
                                      <p:cBhvr additive="base">
                                        <p:cTn id="69" dur="1000" fill="hold"/>
                                        <p:tgtEl>
                                          <p:spTgt spid="63492">
                                            <p:txEl>
                                              <p:pRg st="5" end="5"/>
                                            </p:txEl>
                                          </p:spTgt>
                                        </p:tgtEl>
                                        <p:attrNameLst>
                                          <p:attrName>ppt_x</p:attrName>
                                        </p:attrNameLst>
                                      </p:cBhvr>
                                      <p:tavLst>
                                        <p:tav tm="0">
                                          <p:val>
                                            <p:strVal val="1+#ppt_w/2"/>
                                          </p:val>
                                        </p:tav>
                                        <p:tav tm="100000">
                                          <p:val>
                                            <p:strVal val="#ppt_x"/>
                                          </p:val>
                                        </p:tav>
                                      </p:tavLst>
                                    </p:anim>
                                    <p:anim calcmode="lin" valueType="num">
                                      <p:cBhvr additive="base">
                                        <p:cTn id="70" dur="1000" fill="hold"/>
                                        <p:tgtEl>
                                          <p:spTgt spid="6349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autoUpdateAnimBg="0"/>
      <p:bldP spid="63491" grpId="0" build="p" autoUpdateAnimBg="0"/>
      <p:bldP spid="63492"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882775" y="558801"/>
            <a:ext cx="7315200" cy="998538"/>
          </a:xfrm>
        </p:spPr>
        <p:txBody>
          <a:bodyPr/>
          <a:lstStyle/>
          <a:p>
            <a:r>
              <a:rPr lang="cs-CZ" sz="5400" dirty="0"/>
              <a:t>Financování NNO</a:t>
            </a:r>
          </a:p>
        </p:txBody>
      </p:sp>
      <p:sp>
        <p:nvSpPr>
          <p:cNvPr id="46083" name="Rectangle 3"/>
          <p:cNvSpPr>
            <a:spLocks noGrp="1" noChangeArrowheads="1"/>
          </p:cNvSpPr>
          <p:nvPr>
            <p:ph idx="1"/>
          </p:nvPr>
        </p:nvSpPr>
        <p:spPr>
          <a:xfrm>
            <a:off x="1882775" y="1557339"/>
            <a:ext cx="7956550" cy="3997325"/>
          </a:xfrm>
        </p:spPr>
        <p:txBody>
          <a:bodyPr/>
          <a:lstStyle/>
          <a:p>
            <a:pPr>
              <a:spcBef>
                <a:spcPts val="0"/>
              </a:spcBef>
            </a:pPr>
            <a:r>
              <a:rPr lang="cs-CZ" dirty="0"/>
              <a:t>má vícezdrojový </a:t>
            </a:r>
            <a:r>
              <a:rPr lang="cs-CZ" dirty="0" smtClean="0"/>
              <a:t>charakter</a:t>
            </a:r>
          </a:p>
          <a:p>
            <a:pPr marL="0" indent="0">
              <a:spcBef>
                <a:spcPts val="0"/>
              </a:spcBef>
              <a:buNone/>
            </a:pPr>
            <a:endParaRPr lang="cs-CZ" dirty="0"/>
          </a:p>
          <a:p>
            <a:pPr>
              <a:spcBef>
                <a:spcPts val="0"/>
              </a:spcBef>
            </a:pPr>
            <a:r>
              <a:rPr lang="cs-CZ" dirty="0"/>
              <a:t>nejzávažnější problémy:</a:t>
            </a:r>
          </a:p>
          <a:p>
            <a:pPr lvl="1">
              <a:spcBef>
                <a:spcPts val="0"/>
              </a:spcBef>
            </a:pPr>
            <a:r>
              <a:rPr lang="cs-CZ" sz="3200" dirty="0"/>
              <a:t>nedostatek prostředků od nestátních subjektů</a:t>
            </a:r>
          </a:p>
          <a:p>
            <a:pPr lvl="1">
              <a:spcBef>
                <a:spcPts val="0"/>
              </a:spcBef>
            </a:pPr>
            <a:r>
              <a:rPr lang="cs-CZ" sz="3200" dirty="0"/>
              <a:t>nedostatečné daňové zvýhodnění dárců</a:t>
            </a:r>
          </a:p>
          <a:p>
            <a:pPr lvl="1">
              <a:spcBef>
                <a:spcPts val="0"/>
              </a:spcBef>
            </a:pPr>
            <a:r>
              <a:rPr lang="cs-CZ" sz="3200" dirty="0"/>
              <a:t>nedostatek státní finanční podpory</a:t>
            </a:r>
          </a:p>
        </p:txBody>
      </p:sp>
    </p:spTree>
  </p:cSld>
  <p:clrMapOvr>
    <a:masterClrMapping/>
  </p:clrMapOvr>
  <p:transition spd="med">
    <p:cover dir="r"/>
    <p:sndAc>
      <p:stSnd>
        <p:snd r:embed="rId2"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3" presetClass="entr" presetSubtype="0" fill="hold" grpId="0" nodeType="afterEffect">
                                  <p:stCondLst>
                                    <p:cond delay="0"/>
                                  </p:stCondLst>
                                  <p:iterate type="lt">
                                    <p:tmPct val="10000"/>
                                  </p:iterate>
                                  <p:childTnLst>
                                    <p:set>
                                      <p:cBhvr>
                                        <p:cTn id="6" dur="1" fill="hold">
                                          <p:stCondLst>
                                            <p:cond delay="0"/>
                                          </p:stCondLst>
                                        </p:cTn>
                                        <p:tgtEl>
                                          <p:spTgt spid="46082"/>
                                        </p:tgtEl>
                                        <p:attrNameLst>
                                          <p:attrName>style.visibility</p:attrName>
                                        </p:attrNameLst>
                                      </p:cBhvr>
                                      <p:to>
                                        <p:strVal val="visible"/>
                                      </p:to>
                                    </p:set>
                                    <p:animEffect transition="in" filter="fade">
                                      <p:cBhvr>
                                        <p:cTn id="7" dur="200"/>
                                        <p:tgtEl>
                                          <p:spTgt spid="46082"/>
                                        </p:tgtEl>
                                      </p:cBhvr>
                                    </p:animEffect>
                                    <p:anim calcmode="lin" valueType="num">
                                      <p:cBhvr>
                                        <p:cTn id="8" dur="800" fill="hold"/>
                                        <p:tgtEl>
                                          <p:spTgt spid="46082"/>
                                        </p:tgtEl>
                                        <p:attrNameLst>
                                          <p:attrName>ppt_x</p:attrName>
                                        </p:attrNameLst>
                                      </p:cBhvr>
                                      <p:tavLst>
                                        <p:tav tm="0">
                                          <p:val>
                                            <p:strVal val="#ppt_x"/>
                                          </p:val>
                                        </p:tav>
                                        <p:tav tm="100000">
                                          <p:val>
                                            <p:strVal val="#ppt_x"/>
                                          </p:val>
                                        </p:tav>
                                      </p:tavLst>
                                    </p:anim>
                                    <p:anim calcmode="lin" valueType="num">
                                      <p:cBhvr>
                                        <p:cTn id="9" dur="800" fill="hold"/>
                                        <p:tgtEl>
                                          <p:spTgt spid="46082"/>
                                        </p:tgtEl>
                                        <p:attrNameLst>
                                          <p:attrName>ppt_y</p:attrName>
                                        </p:attrNameLst>
                                      </p:cBhvr>
                                      <p:tavLst>
                                        <p:tav tm="0">
                                          <p:val>
                                            <p:strVal val="#ppt_y+0.31"/>
                                          </p:val>
                                        </p:tav>
                                        <p:tav tm="100000">
                                          <p:val>
                                            <p:strVal val="#ppt_y+0.31"/>
                                          </p:val>
                                        </p:tav>
                                      </p:tavLst>
                                    </p:anim>
                                    <p:anim calcmode="lin" valueType="num">
                                      <p:cBhvr>
                                        <p:cTn id="10" dur="1200" decel="50000" fill="hold">
                                          <p:stCondLst>
                                            <p:cond delay="800"/>
                                          </p:stCondLst>
                                        </p:cTn>
                                        <p:tgtEl>
                                          <p:spTgt spid="4608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1200" decel="50000" fill="hold">
                                          <p:stCondLst>
                                            <p:cond delay="800"/>
                                          </p:stCondLst>
                                        </p:cTn>
                                        <p:tgtEl>
                                          <p:spTgt spid="4608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37" presetClass="entr" presetSubtype="0" fill="hold" grpId="0" nodeType="clickEffect">
                                  <p:stCondLst>
                                    <p:cond delay="0"/>
                                  </p:stCondLst>
                                  <p:childTnLst>
                                    <p:set>
                                      <p:cBhvr>
                                        <p:cTn id="15" dur="1" fill="hold">
                                          <p:stCondLst>
                                            <p:cond delay="0"/>
                                          </p:stCondLst>
                                        </p:cTn>
                                        <p:tgtEl>
                                          <p:spTgt spid="46083">
                                            <p:txEl>
                                              <p:pRg st="0" end="0"/>
                                            </p:txEl>
                                          </p:spTgt>
                                        </p:tgtEl>
                                        <p:attrNameLst>
                                          <p:attrName>style.visibility</p:attrName>
                                        </p:attrNameLst>
                                      </p:cBhvr>
                                      <p:to>
                                        <p:strVal val="visible"/>
                                      </p:to>
                                    </p:set>
                                    <p:animEffect transition="in" filter="fade">
                                      <p:cBhvr>
                                        <p:cTn id="16" dur="1000"/>
                                        <p:tgtEl>
                                          <p:spTgt spid="46083">
                                            <p:txEl>
                                              <p:pRg st="0" end="0"/>
                                            </p:txEl>
                                          </p:spTgt>
                                        </p:tgtEl>
                                      </p:cBhvr>
                                    </p:animEffect>
                                    <p:anim calcmode="lin" valueType="num">
                                      <p:cBhvr>
                                        <p:cTn id="17" dur="1000" fill="hold"/>
                                        <p:tgtEl>
                                          <p:spTgt spid="46083">
                                            <p:txEl>
                                              <p:pRg st="0" end="0"/>
                                            </p:txEl>
                                          </p:spTgt>
                                        </p:tgtEl>
                                        <p:attrNameLst>
                                          <p:attrName>ppt_x</p:attrName>
                                        </p:attrNameLst>
                                      </p:cBhvr>
                                      <p:tavLst>
                                        <p:tav tm="0">
                                          <p:val>
                                            <p:strVal val="#ppt_x"/>
                                          </p:val>
                                        </p:tav>
                                        <p:tav tm="100000">
                                          <p:val>
                                            <p:strVal val="#ppt_x"/>
                                          </p:val>
                                        </p:tav>
                                      </p:tavLst>
                                    </p:anim>
                                    <p:anim calcmode="lin" valueType="num">
                                      <p:cBhvr>
                                        <p:cTn id="18" dur="900" decel="100000" fill="hold"/>
                                        <p:tgtEl>
                                          <p:spTgt spid="46083">
                                            <p:txEl>
                                              <p:pRg st="0" end="0"/>
                                            </p:txEl>
                                          </p:spTgt>
                                        </p:tgtEl>
                                        <p:attrNameLst>
                                          <p:attrName>ppt_y</p:attrName>
                                        </p:attrNameLst>
                                      </p:cBhvr>
                                      <p:tavLst>
                                        <p:tav tm="0">
                                          <p:val>
                                            <p:strVal val="#ppt_y+1"/>
                                          </p:val>
                                        </p:tav>
                                        <p:tav tm="100000">
                                          <p:val>
                                            <p:strVal val="#ppt_y-.03"/>
                                          </p:val>
                                        </p:tav>
                                      </p:tavLst>
                                    </p:anim>
                                    <p:anim calcmode="lin" valueType="num">
                                      <p:cBhvr>
                                        <p:cTn id="19" dur="100" accel="100000" fill="hold">
                                          <p:stCondLst>
                                            <p:cond delay="900"/>
                                          </p:stCondLst>
                                        </p:cTn>
                                        <p:tgtEl>
                                          <p:spTgt spid="4608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37" presetClass="entr" presetSubtype="0" fill="hold" grpId="0" nodeType="clickEffect">
                                  <p:stCondLst>
                                    <p:cond delay="0"/>
                                  </p:stCondLst>
                                  <p:childTnLst>
                                    <p:set>
                                      <p:cBhvr>
                                        <p:cTn id="23" dur="1" fill="hold">
                                          <p:stCondLst>
                                            <p:cond delay="0"/>
                                          </p:stCondLst>
                                        </p:cTn>
                                        <p:tgtEl>
                                          <p:spTgt spid="46083">
                                            <p:txEl>
                                              <p:pRg st="2" end="2"/>
                                            </p:txEl>
                                          </p:spTgt>
                                        </p:tgtEl>
                                        <p:attrNameLst>
                                          <p:attrName>style.visibility</p:attrName>
                                        </p:attrNameLst>
                                      </p:cBhvr>
                                      <p:to>
                                        <p:strVal val="visible"/>
                                      </p:to>
                                    </p:set>
                                    <p:animEffect transition="in" filter="fade">
                                      <p:cBhvr>
                                        <p:cTn id="24" dur="1000"/>
                                        <p:tgtEl>
                                          <p:spTgt spid="46083">
                                            <p:txEl>
                                              <p:pRg st="2" end="2"/>
                                            </p:txEl>
                                          </p:spTgt>
                                        </p:tgtEl>
                                      </p:cBhvr>
                                    </p:animEffect>
                                    <p:anim calcmode="lin" valueType="num">
                                      <p:cBhvr>
                                        <p:cTn id="25" dur="1000" fill="hold"/>
                                        <p:tgtEl>
                                          <p:spTgt spid="46083">
                                            <p:txEl>
                                              <p:pRg st="2" end="2"/>
                                            </p:txEl>
                                          </p:spTgt>
                                        </p:tgtEl>
                                        <p:attrNameLst>
                                          <p:attrName>ppt_x</p:attrName>
                                        </p:attrNameLst>
                                      </p:cBhvr>
                                      <p:tavLst>
                                        <p:tav tm="0">
                                          <p:val>
                                            <p:strVal val="#ppt_x"/>
                                          </p:val>
                                        </p:tav>
                                        <p:tav tm="100000">
                                          <p:val>
                                            <p:strVal val="#ppt_x"/>
                                          </p:val>
                                        </p:tav>
                                      </p:tavLst>
                                    </p:anim>
                                    <p:anim calcmode="lin" valueType="num">
                                      <p:cBhvr>
                                        <p:cTn id="26" dur="900" decel="100000" fill="hold"/>
                                        <p:tgtEl>
                                          <p:spTgt spid="46083">
                                            <p:txEl>
                                              <p:pRg st="2" end="2"/>
                                            </p:txEl>
                                          </p:spTgt>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46083">
                                            <p:txEl>
                                              <p:pRg st="2" end="2"/>
                                            </p:txEl>
                                          </p:spTgt>
                                        </p:tgtEl>
                                        <p:attrNameLst>
                                          <p:attrName>ppt_y</p:attrName>
                                        </p:attrNameLst>
                                      </p:cBhvr>
                                      <p:tavLst>
                                        <p:tav tm="0">
                                          <p:val>
                                            <p:strVal val="#ppt_y-.03"/>
                                          </p:val>
                                        </p:tav>
                                        <p:tav tm="100000">
                                          <p:val>
                                            <p:strVal val="#ppt_y"/>
                                          </p:val>
                                        </p:tav>
                                      </p:tavLst>
                                    </p:anim>
                                  </p:childTnLst>
                                </p:cTn>
                              </p:par>
                              <p:par>
                                <p:cTn id="28" presetID="37" presetClass="entr" presetSubtype="0" fill="hold" grpId="0" nodeType="withEffect">
                                  <p:stCondLst>
                                    <p:cond delay="0"/>
                                  </p:stCondLst>
                                  <p:childTnLst>
                                    <p:set>
                                      <p:cBhvr>
                                        <p:cTn id="29" dur="1" fill="hold">
                                          <p:stCondLst>
                                            <p:cond delay="0"/>
                                          </p:stCondLst>
                                        </p:cTn>
                                        <p:tgtEl>
                                          <p:spTgt spid="46083">
                                            <p:txEl>
                                              <p:pRg st="3" end="3"/>
                                            </p:txEl>
                                          </p:spTgt>
                                        </p:tgtEl>
                                        <p:attrNameLst>
                                          <p:attrName>style.visibility</p:attrName>
                                        </p:attrNameLst>
                                      </p:cBhvr>
                                      <p:to>
                                        <p:strVal val="visible"/>
                                      </p:to>
                                    </p:set>
                                    <p:animEffect transition="in" filter="fade">
                                      <p:cBhvr>
                                        <p:cTn id="30" dur="1000"/>
                                        <p:tgtEl>
                                          <p:spTgt spid="46083">
                                            <p:txEl>
                                              <p:pRg st="3" end="3"/>
                                            </p:txEl>
                                          </p:spTgt>
                                        </p:tgtEl>
                                      </p:cBhvr>
                                    </p:animEffect>
                                    <p:anim calcmode="lin" valueType="num">
                                      <p:cBhvr>
                                        <p:cTn id="31" dur="1000" fill="hold"/>
                                        <p:tgtEl>
                                          <p:spTgt spid="46083">
                                            <p:txEl>
                                              <p:pRg st="3" end="3"/>
                                            </p:txEl>
                                          </p:spTgt>
                                        </p:tgtEl>
                                        <p:attrNameLst>
                                          <p:attrName>ppt_x</p:attrName>
                                        </p:attrNameLst>
                                      </p:cBhvr>
                                      <p:tavLst>
                                        <p:tav tm="0">
                                          <p:val>
                                            <p:strVal val="#ppt_x"/>
                                          </p:val>
                                        </p:tav>
                                        <p:tav tm="100000">
                                          <p:val>
                                            <p:strVal val="#ppt_x"/>
                                          </p:val>
                                        </p:tav>
                                      </p:tavLst>
                                    </p:anim>
                                    <p:anim calcmode="lin" valueType="num">
                                      <p:cBhvr>
                                        <p:cTn id="32" dur="900" decel="100000" fill="hold"/>
                                        <p:tgtEl>
                                          <p:spTgt spid="46083">
                                            <p:txEl>
                                              <p:pRg st="3" end="3"/>
                                            </p:txEl>
                                          </p:spTgt>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46083">
                                            <p:txEl>
                                              <p:pRg st="3" end="3"/>
                                            </p:txEl>
                                          </p:spTgt>
                                        </p:tgtEl>
                                        <p:attrNameLst>
                                          <p:attrName>ppt_y</p:attrName>
                                        </p:attrNameLst>
                                      </p:cBhvr>
                                      <p:tavLst>
                                        <p:tav tm="0">
                                          <p:val>
                                            <p:strVal val="#ppt_y-.03"/>
                                          </p:val>
                                        </p:tav>
                                        <p:tav tm="100000">
                                          <p:val>
                                            <p:strVal val="#ppt_y"/>
                                          </p:val>
                                        </p:tav>
                                      </p:tavLst>
                                    </p:anim>
                                  </p:childTnLst>
                                </p:cTn>
                              </p:par>
                              <p:par>
                                <p:cTn id="34" presetID="37" presetClass="entr" presetSubtype="0" fill="hold" grpId="0" nodeType="withEffect">
                                  <p:stCondLst>
                                    <p:cond delay="0"/>
                                  </p:stCondLst>
                                  <p:childTnLst>
                                    <p:set>
                                      <p:cBhvr>
                                        <p:cTn id="35" dur="1" fill="hold">
                                          <p:stCondLst>
                                            <p:cond delay="0"/>
                                          </p:stCondLst>
                                        </p:cTn>
                                        <p:tgtEl>
                                          <p:spTgt spid="46083">
                                            <p:txEl>
                                              <p:pRg st="4" end="4"/>
                                            </p:txEl>
                                          </p:spTgt>
                                        </p:tgtEl>
                                        <p:attrNameLst>
                                          <p:attrName>style.visibility</p:attrName>
                                        </p:attrNameLst>
                                      </p:cBhvr>
                                      <p:to>
                                        <p:strVal val="visible"/>
                                      </p:to>
                                    </p:set>
                                    <p:animEffect transition="in" filter="fade">
                                      <p:cBhvr>
                                        <p:cTn id="36" dur="1000"/>
                                        <p:tgtEl>
                                          <p:spTgt spid="46083">
                                            <p:txEl>
                                              <p:pRg st="4" end="4"/>
                                            </p:txEl>
                                          </p:spTgt>
                                        </p:tgtEl>
                                      </p:cBhvr>
                                    </p:animEffect>
                                    <p:anim calcmode="lin" valueType="num">
                                      <p:cBhvr>
                                        <p:cTn id="37" dur="1000" fill="hold"/>
                                        <p:tgtEl>
                                          <p:spTgt spid="46083">
                                            <p:txEl>
                                              <p:pRg st="4" end="4"/>
                                            </p:txEl>
                                          </p:spTgt>
                                        </p:tgtEl>
                                        <p:attrNameLst>
                                          <p:attrName>ppt_x</p:attrName>
                                        </p:attrNameLst>
                                      </p:cBhvr>
                                      <p:tavLst>
                                        <p:tav tm="0">
                                          <p:val>
                                            <p:strVal val="#ppt_x"/>
                                          </p:val>
                                        </p:tav>
                                        <p:tav tm="100000">
                                          <p:val>
                                            <p:strVal val="#ppt_x"/>
                                          </p:val>
                                        </p:tav>
                                      </p:tavLst>
                                    </p:anim>
                                    <p:anim calcmode="lin" valueType="num">
                                      <p:cBhvr>
                                        <p:cTn id="38" dur="900" decel="100000" fill="hold"/>
                                        <p:tgtEl>
                                          <p:spTgt spid="46083">
                                            <p:txEl>
                                              <p:pRg st="4" end="4"/>
                                            </p:txEl>
                                          </p:spTgt>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46083">
                                            <p:txEl>
                                              <p:pRg st="4" end="4"/>
                                            </p:txEl>
                                          </p:spTgt>
                                        </p:tgtEl>
                                        <p:attrNameLst>
                                          <p:attrName>ppt_y</p:attrName>
                                        </p:attrNameLst>
                                      </p:cBhvr>
                                      <p:tavLst>
                                        <p:tav tm="0">
                                          <p:val>
                                            <p:strVal val="#ppt_y-.03"/>
                                          </p:val>
                                        </p:tav>
                                        <p:tav tm="100000">
                                          <p:val>
                                            <p:strVal val="#ppt_y"/>
                                          </p:val>
                                        </p:tav>
                                      </p:tavLst>
                                    </p:anim>
                                  </p:childTnLst>
                                </p:cTn>
                              </p:par>
                              <p:par>
                                <p:cTn id="40" presetID="37" presetClass="entr" presetSubtype="0" fill="hold" grpId="0" nodeType="withEffect">
                                  <p:stCondLst>
                                    <p:cond delay="0"/>
                                  </p:stCondLst>
                                  <p:childTnLst>
                                    <p:set>
                                      <p:cBhvr>
                                        <p:cTn id="41" dur="1" fill="hold">
                                          <p:stCondLst>
                                            <p:cond delay="0"/>
                                          </p:stCondLst>
                                        </p:cTn>
                                        <p:tgtEl>
                                          <p:spTgt spid="46083">
                                            <p:txEl>
                                              <p:pRg st="5" end="5"/>
                                            </p:txEl>
                                          </p:spTgt>
                                        </p:tgtEl>
                                        <p:attrNameLst>
                                          <p:attrName>style.visibility</p:attrName>
                                        </p:attrNameLst>
                                      </p:cBhvr>
                                      <p:to>
                                        <p:strVal val="visible"/>
                                      </p:to>
                                    </p:set>
                                    <p:animEffect transition="in" filter="fade">
                                      <p:cBhvr>
                                        <p:cTn id="42" dur="1000"/>
                                        <p:tgtEl>
                                          <p:spTgt spid="46083">
                                            <p:txEl>
                                              <p:pRg st="5" end="5"/>
                                            </p:txEl>
                                          </p:spTgt>
                                        </p:tgtEl>
                                      </p:cBhvr>
                                    </p:animEffect>
                                    <p:anim calcmode="lin" valueType="num">
                                      <p:cBhvr>
                                        <p:cTn id="43" dur="1000" fill="hold"/>
                                        <p:tgtEl>
                                          <p:spTgt spid="46083">
                                            <p:txEl>
                                              <p:pRg st="5" end="5"/>
                                            </p:txEl>
                                          </p:spTgt>
                                        </p:tgtEl>
                                        <p:attrNameLst>
                                          <p:attrName>ppt_x</p:attrName>
                                        </p:attrNameLst>
                                      </p:cBhvr>
                                      <p:tavLst>
                                        <p:tav tm="0">
                                          <p:val>
                                            <p:strVal val="#ppt_x"/>
                                          </p:val>
                                        </p:tav>
                                        <p:tav tm="100000">
                                          <p:val>
                                            <p:strVal val="#ppt_x"/>
                                          </p:val>
                                        </p:tav>
                                      </p:tavLst>
                                    </p:anim>
                                    <p:anim calcmode="lin" valueType="num">
                                      <p:cBhvr>
                                        <p:cTn id="44" dur="900" decel="100000" fill="hold"/>
                                        <p:tgtEl>
                                          <p:spTgt spid="46083">
                                            <p:txEl>
                                              <p:pRg st="5" end="5"/>
                                            </p:txEl>
                                          </p:spTgt>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4608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autoUpdateAnimBg="0"/>
      <p:bldP spid="46083"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1847850" y="476672"/>
            <a:ext cx="8209669" cy="1495425"/>
          </a:xfrm>
        </p:spPr>
        <p:txBody>
          <a:bodyPr>
            <a:normAutofit/>
          </a:bodyPr>
          <a:lstStyle/>
          <a:p>
            <a:r>
              <a:rPr lang="cs-CZ" sz="4800" dirty="0"/>
              <a:t>Kde najít </a:t>
            </a:r>
            <a:r>
              <a:rPr lang="cs-CZ" sz="4800" dirty="0"/>
              <a:t>schopné </a:t>
            </a:r>
            <a:r>
              <a:rPr lang="cs-CZ" sz="4800" dirty="0"/>
              <a:t>fundraisery</a:t>
            </a:r>
          </a:p>
        </p:txBody>
      </p:sp>
      <p:sp>
        <p:nvSpPr>
          <p:cNvPr id="64515" name="Rectangle 3"/>
          <p:cNvSpPr>
            <a:spLocks noGrp="1" noChangeArrowheads="1"/>
          </p:cNvSpPr>
          <p:nvPr>
            <p:ph idx="1"/>
          </p:nvPr>
        </p:nvSpPr>
        <p:spPr>
          <a:xfrm>
            <a:off x="1847850" y="1520825"/>
            <a:ext cx="7848600" cy="4038600"/>
          </a:xfrm>
        </p:spPr>
        <p:txBody>
          <a:bodyPr>
            <a:normAutofit/>
          </a:bodyPr>
          <a:lstStyle/>
          <a:p>
            <a:r>
              <a:rPr lang="cs-CZ" sz="2800" dirty="0"/>
              <a:t>Jak a kde získat schopné </a:t>
            </a:r>
            <a:r>
              <a:rPr lang="cs-CZ" sz="2800" dirty="0"/>
              <a:t>fundraisery?</a:t>
            </a:r>
            <a:endParaRPr lang="cs-CZ" sz="2800" dirty="0"/>
          </a:p>
          <a:p>
            <a:pPr lvl="1"/>
            <a:r>
              <a:rPr lang="cs-CZ" dirty="0"/>
              <a:t>studenti</a:t>
            </a:r>
          </a:p>
          <a:p>
            <a:pPr lvl="1"/>
            <a:r>
              <a:rPr lang="cs-CZ" dirty="0"/>
              <a:t>důchodci</a:t>
            </a:r>
          </a:p>
          <a:p>
            <a:pPr lvl="1"/>
            <a:r>
              <a:rPr lang="cs-CZ" dirty="0"/>
              <a:t>cizinci</a:t>
            </a:r>
          </a:p>
          <a:p>
            <a:pPr lvl="1"/>
            <a:r>
              <a:rPr lang="cs-CZ" dirty="0"/>
              <a:t>vědci a odborníci</a:t>
            </a:r>
          </a:p>
          <a:p>
            <a:pPr lvl="1"/>
            <a:r>
              <a:rPr lang="cs-CZ" dirty="0"/>
              <a:t>zajímavé </a:t>
            </a:r>
            <a:r>
              <a:rPr lang="cs-CZ" dirty="0" smtClean="0"/>
              <a:t>osobnosti</a:t>
            </a:r>
            <a:endParaRPr lang="cs-CZ" dirty="0"/>
          </a:p>
        </p:txBody>
      </p:sp>
    </p:spTree>
    <p:extLst>
      <p:ext uri="{BB962C8B-B14F-4D97-AF65-F5344CB8AC3E}">
        <p14:creationId xmlns:p14="http://schemas.microsoft.com/office/powerpoint/2010/main" val="2821387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64514"/>
                                        </p:tgtEl>
                                        <p:attrNameLst>
                                          <p:attrName>style.visibility</p:attrName>
                                        </p:attrNameLst>
                                      </p:cBhvr>
                                      <p:to>
                                        <p:strVal val="visible"/>
                                      </p:to>
                                    </p:set>
                                    <p:animEffect transition="in" filter="fade">
                                      <p:cBhvr>
                                        <p:cTn id="7" dur="1000"/>
                                        <p:tgtEl>
                                          <p:spTgt spid="64514"/>
                                        </p:tgtEl>
                                      </p:cBhvr>
                                    </p:animEffect>
                                    <p:anim calcmode="lin" valueType="num">
                                      <p:cBhvr>
                                        <p:cTn id="8" dur="1000" fill="hold"/>
                                        <p:tgtEl>
                                          <p:spTgt spid="64514"/>
                                        </p:tgtEl>
                                        <p:attrNameLst>
                                          <p:attrName>ppt_x</p:attrName>
                                        </p:attrNameLst>
                                      </p:cBhvr>
                                      <p:tavLst>
                                        <p:tav tm="0">
                                          <p:val>
                                            <p:strVal val="#ppt_x-.1"/>
                                          </p:val>
                                        </p:tav>
                                        <p:tav tm="100000">
                                          <p:val>
                                            <p:strVal val="#ppt_x"/>
                                          </p:val>
                                        </p:tav>
                                      </p:tavLst>
                                    </p:anim>
                                    <p:anim calcmode="lin" valueType="num">
                                      <p:cBhvr>
                                        <p:cTn id="9" dur="1000" fill="hold"/>
                                        <p:tgtEl>
                                          <p:spTgt spid="64514"/>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4515">
                                            <p:txEl>
                                              <p:pRg st="0" end="0"/>
                                            </p:txEl>
                                          </p:spTgt>
                                        </p:tgtEl>
                                        <p:attrNameLst>
                                          <p:attrName>style.visibility</p:attrName>
                                        </p:attrNameLst>
                                      </p:cBhvr>
                                      <p:to>
                                        <p:strVal val="visible"/>
                                      </p:to>
                                    </p:set>
                                    <p:anim calcmode="lin" valueType="num">
                                      <p:cBhvr>
                                        <p:cTn id="14" dur="1000" fill="hold"/>
                                        <p:tgtEl>
                                          <p:spTgt spid="64515">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64515">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64515">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4515">
                                            <p:txEl>
                                              <p:pRg st="1" end="1"/>
                                            </p:txEl>
                                          </p:spTgt>
                                        </p:tgtEl>
                                        <p:attrNameLst>
                                          <p:attrName>style.visibility</p:attrName>
                                        </p:attrNameLst>
                                      </p:cBhvr>
                                      <p:to>
                                        <p:strVal val="visible"/>
                                      </p:to>
                                    </p:set>
                                    <p:anim calcmode="lin" valueType="num">
                                      <p:cBhvr>
                                        <p:cTn id="21" dur="1000" fill="hold"/>
                                        <p:tgtEl>
                                          <p:spTgt spid="64515">
                                            <p:txEl>
                                              <p:pRg st="1" end="1"/>
                                            </p:txEl>
                                          </p:spTgt>
                                        </p:tgtEl>
                                        <p:attrNameLst>
                                          <p:attrName>ppt_w</p:attrName>
                                        </p:attrNameLst>
                                      </p:cBhvr>
                                      <p:tavLst>
                                        <p:tav tm="0">
                                          <p:val>
                                            <p:strVal val="#ppt_w*0.70"/>
                                          </p:val>
                                        </p:tav>
                                        <p:tav tm="100000">
                                          <p:val>
                                            <p:strVal val="#ppt_w"/>
                                          </p:val>
                                        </p:tav>
                                      </p:tavLst>
                                    </p:anim>
                                    <p:anim calcmode="lin" valueType="num">
                                      <p:cBhvr>
                                        <p:cTn id="22" dur="1000" fill="hold"/>
                                        <p:tgtEl>
                                          <p:spTgt spid="64515">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64515">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4515">
                                            <p:txEl>
                                              <p:pRg st="2" end="2"/>
                                            </p:txEl>
                                          </p:spTgt>
                                        </p:tgtEl>
                                        <p:attrNameLst>
                                          <p:attrName>style.visibility</p:attrName>
                                        </p:attrNameLst>
                                      </p:cBhvr>
                                      <p:to>
                                        <p:strVal val="visible"/>
                                      </p:to>
                                    </p:set>
                                    <p:anim calcmode="lin" valueType="num">
                                      <p:cBhvr>
                                        <p:cTn id="28" dur="1000" fill="hold"/>
                                        <p:tgtEl>
                                          <p:spTgt spid="64515">
                                            <p:txEl>
                                              <p:pRg st="2" end="2"/>
                                            </p:txEl>
                                          </p:spTgt>
                                        </p:tgtEl>
                                        <p:attrNameLst>
                                          <p:attrName>ppt_w</p:attrName>
                                        </p:attrNameLst>
                                      </p:cBhvr>
                                      <p:tavLst>
                                        <p:tav tm="0">
                                          <p:val>
                                            <p:strVal val="#ppt_w*0.70"/>
                                          </p:val>
                                        </p:tav>
                                        <p:tav tm="100000">
                                          <p:val>
                                            <p:strVal val="#ppt_w"/>
                                          </p:val>
                                        </p:tav>
                                      </p:tavLst>
                                    </p:anim>
                                    <p:anim calcmode="lin" valueType="num">
                                      <p:cBhvr>
                                        <p:cTn id="29" dur="1000" fill="hold"/>
                                        <p:tgtEl>
                                          <p:spTgt spid="64515">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64515">
                                            <p:txEl>
                                              <p:pRg st="2" end="2"/>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4515">
                                            <p:txEl>
                                              <p:pRg st="3" end="3"/>
                                            </p:txEl>
                                          </p:spTgt>
                                        </p:tgtEl>
                                        <p:attrNameLst>
                                          <p:attrName>style.visibility</p:attrName>
                                        </p:attrNameLst>
                                      </p:cBhvr>
                                      <p:to>
                                        <p:strVal val="visible"/>
                                      </p:to>
                                    </p:set>
                                    <p:anim calcmode="lin" valueType="num">
                                      <p:cBhvr>
                                        <p:cTn id="35" dur="1000" fill="hold"/>
                                        <p:tgtEl>
                                          <p:spTgt spid="64515">
                                            <p:txEl>
                                              <p:pRg st="3" end="3"/>
                                            </p:txEl>
                                          </p:spTgt>
                                        </p:tgtEl>
                                        <p:attrNameLst>
                                          <p:attrName>ppt_w</p:attrName>
                                        </p:attrNameLst>
                                      </p:cBhvr>
                                      <p:tavLst>
                                        <p:tav tm="0">
                                          <p:val>
                                            <p:strVal val="#ppt_w*0.70"/>
                                          </p:val>
                                        </p:tav>
                                        <p:tav tm="100000">
                                          <p:val>
                                            <p:strVal val="#ppt_w"/>
                                          </p:val>
                                        </p:tav>
                                      </p:tavLst>
                                    </p:anim>
                                    <p:anim calcmode="lin" valueType="num">
                                      <p:cBhvr>
                                        <p:cTn id="36" dur="1000" fill="hold"/>
                                        <p:tgtEl>
                                          <p:spTgt spid="64515">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64515">
                                            <p:txEl>
                                              <p:pRg st="3" end="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4515">
                                            <p:txEl>
                                              <p:pRg st="4" end="4"/>
                                            </p:txEl>
                                          </p:spTgt>
                                        </p:tgtEl>
                                        <p:attrNameLst>
                                          <p:attrName>style.visibility</p:attrName>
                                        </p:attrNameLst>
                                      </p:cBhvr>
                                      <p:to>
                                        <p:strVal val="visible"/>
                                      </p:to>
                                    </p:set>
                                    <p:anim calcmode="lin" valueType="num">
                                      <p:cBhvr>
                                        <p:cTn id="42" dur="1000" fill="hold"/>
                                        <p:tgtEl>
                                          <p:spTgt spid="64515">
                                            <p:txEl>
                                              <p:pRg st="4" end="4"/>
                                            </p:txEl>
                                          </p:spTgt>
                                        </p:tgtEl>
                                        <p:attrNameLst>
                                          <p:attrName>ppt_w</p:attrName>
                                        </p:attrNameLst>
                                      </p:cBhvr>
                                      <p:tavLst>
                                        <p:tav tm="0">
                                          <p:val>
                                            <p:strVal val="#ppt_w*0.70"/>
                                          </p:val>
                                        </p:tav>
                                        <p:tav tm="100000">
                                          <p:val>
                                            <p:strVal val="#ppt_w"/>
                                          </p:val>
                                        </p:tav>
                                      </p:tavLst>
                                    </p:anim>
                                    <p:anim calcmode="lin" valueType="num">
                                      <p:cBhvr>
                                        <p:cTn id="43" dur="1000" fill="hold"/>
                                        <p:tgtEl>
                                          <p:spTgt spid="64515">
                                            <p:txEl>
                                              <p:pRg st="4" end="4"/>
                                            </p:txEl>
                                          </p:spTgt>
                                        </p:tgtEl>
                                        <p:attrNameLst>
                                          <p:attrName>ppt_h</p:attrName>
                                        </p:attrNameLst>
                                      </p:cBhvr>
                                      <p:tavLst>
                                        <p:tav tm="0">
                                          <p:val>
                                            <p:strVal val="#ppt_h"/>
                                          </p:val>
                                        </p:tav>
                                        <p:tav tm="100000">
                                          <p:val>
                                            <p:strVal val="#ppt_h"/>
                                          </p:val>
                                        </p:tav>
                                      </p:tavLst>
                                    </p:anim>
                                    <p:animEffect transition="in" filter="fade">
                                      <p:cBhvr>
                                        <p:cTn id="44" dur="1000"/>
                                        <p:tgtEl>
                                          <p:spTgt spid="64515">
                                            <p:txEl>
                                              <p:pRg st="4" end="4"/>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4515">
                                            <p:txEl>
                                              <p:pRg st="5" end="5"/>
                                            </p:txEl>
                                          </p:spTgt>
                                        </p:tgtEl>
                                        <p:attrNameLst>
                                          <p:attrName>style.visibility</p:attrName>
                                        </p:attrNameLst>
                                      </p:cBhvr>
                                      <p:to>
                                        <p:strVal val="visible"/>
                                      </p:to>
                                    </p:set>
                                    <p:anim calcmode="lin" valueType="num">
                                      <p:cBhvr>
                                        <p:cTn id="49" dur="1000" fill="hold"/>
                                        <p:tgtEl>
                                          <p:spTgt spid="64515">
                                            <p:txEl>
                                              <p:pRg st="5" end="5"/>
                                            </p:txEl>
                                          </p:spTgt>
                                        </p:tgtEl>
                                        <p:attrNameLst>
                                          <p:attrName>ppt_w</p:attrName>
                                        </p:attrNameLst>
                                      </p:cBhvr>
                                      <p:tavLst>
                                        <p:tav tm="0">
                                          <p:val>
                                            <p:strVal val="#ppt_w*0.70"/>
                                          </p:val>
                                        </p:tav>
                                        <p:tav tm="100000">
                                          <p:val>
                                            <p:strVal val="#ppt_w"/>
                                          </p:val>
                                        </p:tav>
                                      </p:tavLst>
                                    </p:anim>
                                    <p:anim calcmode="lin" valueType="num">
                                      <p:cBhvr>
                                        <p:cTn id="50" dur="1000" fill="hold"/>
                                        <p:tgtEl>
                                          <p:spTgt spid="64515">
                                            <p:txEl>
                                              <p:pRg st="5" end="5"/>
                                            </p:txEl>
                                          </p:spTgt>
                                        </p:tgtEl>
                                        <p:attrNameLst>
                                          <p:attrName>ppt_h</p:attrName>
                                        </p:attrNameLst>
                                      </p:cBhvr>
                                      <p:tavLst>
                                        <p:tav tm="0">
                                          <p:val>
                                            <p:strVal val="#ppt_h"/>
                                          </p:val>
                                        </p:tav>
                                        <p:tav tm="100000">
                                          <p:val>
                                            <p:strVal val="#ppt_h"/>
                                          </p:val>
                                        </p:tav>
                                      </p:tavLst>
                                    </p:anim>
                                    <p:animEffect transition="in" filter="fade">
                                      <p:cBhvr>
                                        <p:cTn id="51" dur="1000"/>
                                        <p:tgtEl>
                                          <p:spTgt spid="645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autoUpdateAnimBg="0"/>
      <p:bldP spid="64515"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2027548" y="188640"/>
            <a:ext cx="7921314" cy="1454150"/>
          </a:xfrm>
        </p:spPr>
        <p:txBody>
          <a:bodyPr>
            <a:normAutofit/>
          </a:bodyPr>
          <a:lstStyle/>
          <a:p>
            <a:r>
              <a:rPr lang="cs-CZ" sz="4800" dirty="0"/>
              <a:t>Týmová práce </a:t>
            </a:r>
            <a:r>
              <a:rPr lang="cs-CZ" sz="4800" dirty="0"/>
              <a:t>ve </a:t>
            </a:r>
            <a:r>
              <a:rPr lang="cs-CZ" sz="4800" dirty="0" err="1"/>
              <a:t>fundraisingu</a:t>
            </a:r>
            <a:endParaRPr lang="cs-CZ" sz="4800" dirty="0"/>
          </a:p>
        </p:txBody>
      </p:sp>
      <p:sp>
        <p:nvSpPr>
          <p:cNvPr id="65539" name="Rectangle 3"/>
          <p:cNvSpPr>
            <a:spLocks noGrp="1" noChangeArrowheads="1"/>
          </p:cNvSpPr>
          <p:nvPr>
            <p:ph idx="1"/>
          </p:nvPr>
        </p:nvSpPr>
        <p:spPr>
          <a:xfrm>
            <a:off x="1919288" y="1665288"/>
            <a:ext cx="7696200" cy="3962400"/>
          </a:xfrm>
        </p:spPr>
        <p:txBody>
          <a:bodyPr/>
          <a:lstStyle/>
          <a:p>
            <a:r>
              <a:rPr lang="cs-CZ" sz="2800" dirty="0"/>
              <a:t>jediný schopný fundraiser v NNO je pro ni spásou a hrozbou zároveň, s jeho odchodem se může celá NNO zhroutit</a:t>
            </a:r>
          </a:p>
          <a:p>
            <a:r>
              <a:rPr lang="cs-CZ" sz="2800" dirty="0"/>
              <a:t>fundraisingový tým by měl mít:</a:t>
            </a:r>
          </a:p>
          <a:p>
            <a:pPr lvl="1"/>
            <a:r>
              <a:rPr lang="cs-CZ" dirty="0"/>
              <a:t>práci</a:t>
            </a:r>
          </a:p>
          <a:p>
            <a:pPr lvl="1"/>
            <a:r>
              <a:rPr lang="cs-CZ" dirty="0"/>
              <a:t>bohatství</a:t>
            </a:r>
          </a:p>
          <a:p>
            <a:pPr lvl="1"/>
            <a:r>
              <a:rPr lang="cs-CZ" dirty="0"/>
              <a:t>vážnost</a:t>
            </a:r>
          </a:p>
          <a:p>
            <a:pPr lvl="1"/>
            <a:r>
              <a:rPr lang="cs-CZ" dirty="0"/>
              <a:t>kvalitu</a:t>
            </a:r>
          </a:p>
        </p:txBody>
      </p:sp>
    </p:spTree>
    <p:extLst>
      <p:ext uri="{BB962C8B-B14F-4D97-AF65-F5344CB8AC3E}">
        <p14:creationId xmlns:p14="http://schemas.microsoft.com/office/powerpoint/2010/main" val="40959853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65538"/>
                                        </p:tgtEl>
                                        <p:attrNameLst>
                                          <p:attrName>style.visibility</p:attrName>
                                        </p:attrNameLst>
                                      </p:cBhvr>
                                      <p:to>
                                        <p:strVal val="visible"/>
                                      </p:to>
                                    </p:set>
                                    <p:animEffect transition="in" filter="fade">
                                      <p:cBhvr>
                                        <p:cTn id="7" dur="1000"/>
                                        <p:tgtEl>
                                          <p:spTgt spid="65538"/>
                                        </p:tgtEl>
                                      </p:cBhvr>
                                    </p:animEffect>
                                    <p:anim calcmode="lin" valueType="num">
                                      <p:cBhvr>
                                        <p:cTn id="8" dur="1000" fill="hold"/>
                                        <p:tgtEl>
                                          <p:spTgt spid="65538"/>
                                        </p:tgtEl>
                                        <p:attrNameLst>
                                          <p:attrName>ppt_w</p:attrName>
                                        </p:attrNameLst>
                                      </p:cBhvr>
                                      <p:tavLst>
                                        <p:tav tm="0" fmla="#ppt_w*sin(2.5*pi*$)">
                                          <p:val>
                                            <p:fltVal val="0"/>
                                          </p:val>
                                        </p:tav>
                                        <p:tav tm="100000">
                                          <p:val>
                                            <p:fltVal val="1"/>
                                          </p:val>
                                        </p:tav>
                                      </p:tavLst>
                                    </p:anim>
                                    <p:anim calcmode="lin" valueType="num">
                                      <p:cBhvr>
                                        <p:cTn id="9" dur="1000" fill="hold"/>
                                        <p:tgtEl>
                                          <p:spTgt spid="65538"/>
                                        </p:tgtEl>
                                        <p:attrNameLst>
                                          <p:attrName>ppt_h</p:attrName>
                                        </p:attrNameLst>
                                      </p:cBhvr>
                                      <p:tavLst>
                                        <p:tav tm="0">
                                          <p:val>
                                            <p:strVal val="#ppt_h"/>
                                          </p:val>
                                        </p:tav>
                                        <p:tav tm="100000">
                                          <p:val>
                                            <p:strVal val="#ppt_h"/>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 presetClass="entr" presetSubtype="32" fill="hold" grpId="0" nodeType="clickEffect">
                                  <p:stCondLst>
                                    <p:cond delay="0"/>
                                  </p:stCondLst>
                                  <p:childTnLst>
                                    <p:set>
                                      <p:cBhvr>
                                        <p:cTn id="13" dur="1" fill="hold">
                                          <p:stCondLst>
                                            <p:cond delay="0"/>
                                          </p:stCondLst>
                                        </p:cTn>
                                        <p:tgtEl>
                                          <p:spTgt spid="65539">
                                            <p:txEl>
                                              <p:pRg st="0" end="0"/>
                                            </p:txEl>
                                          </p:spTgt>
                                        </p:tgtEl>
                                        <p:attrNameLst>
                                          <p:attrName>style.visibility</p:attrName>
                                        </p:attrNameLst>
                                      </p:cBhvr>
                                      <p:to>
                                        <p:strVal val="visible"/>
                                      </p:to>
                                    </p:set>
                                    <p:animEffect transition="in" filter="box(out)">
                                      <p:cBhvr>
                                        <p:cTn id="14" dur="1000"/>
                                        <p:tgtEl>
                                          <p:spTgt spid="65539">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32" fill="hold" grpId="0" nodeType="clickEffect">
                                  <p:stCondLst>
                                    <p:cond delay="0"/>
                                  </p:stCondLst>
                                  <p:childTnLst>
                                    <p:set>
                                      <p:cBhvr>
                                        <p:cTn id="18" dur="1" fill="hold">
                                          <p:stCondLst>
                                            <p:cond delay="0"/>
                                          </p:stCondLst>
                                        </p:cTn>
                                        <p:tgtEl>
                                          <p:spTgt spid="65539">
                                            <p:txEl>
                                              <p:pRg st="1" end="1"/>
                                            </p:txEl>
                                          </p:spTgt>
                                        </p:tgtEl>
                                        <p:attrNameLst>
                                          <p:attrName>style.visibility</p:attrName>
                                        </p:attrNameLst>
                                      </p:cBhvr>
                                      <p:to>
                                        <p:strVal val="visible"/>
                                      </p:to>
                                    </p:set>
                                    <p:animEffect transition="in" filter="box(out)">
                                      <p:cBhvr>
                                        <p:cTn id="19" dur="1000"/>
                                        <p:tgtEl>
                                          <p:spTgt spid="65539">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32" fill="hold" grpId="0" nodeType="clickEffect">
                                  <p:stCondLst>
                                    <p:cond delay="0"/>
                                  </p:stCondLst>
                                  <p:childTnLst>
                                    <p:set>
                                      <p:cBhvr>
                                        <p:cTn id="23" dur="1" fill="hold">
                                          <p:stCondLst>
                                            <p:cond delay="0"/>
                                          </p:stCondLst>
                                        </p:cTn>
                                        <p:tgtEl>
                                          <p:spTgt spid="65539">
                                            <p:txEl>
                                              <p:pRg st="2" end="2"/>
                                            </p:txEl>
                                          </p:spTgt>
                                        </p:tgtEl>
                                        <p:attrNameLst>
                                          <p:attrName>style.visibility</p:attrName>
                                        </p:attrNameLst>
                                      </p:cBhvr>
                                      <p:to>
                                        <p:strVal val="visible"/>
                                      </p:to>
                                    </p:set>
                                    <p:animEffect transition="in" filter="box(out)">
                                      <p:cBhvr>
                                        <p:cTn id="24" dur="1000"/>
                                        <p:tgtEl>
                                          <p:spTgt spid="65539">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32" fill="hold" grpId="0" nodeType="clickEffect">
                                  <p:stCondLst>
                                    <p:cond delay="0"/>
                                  </p:stCondLst>
                                  <p:childTnLst>
                                    <p:set>
                                      <p:cBhvr>
                                        <p:cTn id="28" dur="1" fill="hold">
                                          <p:stCondLst>
                                            <p:cond delay="0"/>
                                          </p:stCondLst>
                                        </p:cTn>
                                        <p:tgtEl>
                                          <p:spTgt spid="65539">
                                            <p:txEl>
                                              <p:pRg st="3" end="3"/>
                                            </p:txEl>
                                          </p:spTgt>
                                        </p:tgtEl>
                                        <p:attrNameLst>
                                          <p:attrName>style.visibility</p:attrName>
                                        </p:attrNameLst>
                                      </p:cBhvr>
                                      <p:to>
                                        <p:strVal val="visible"/>
                                      </p:to>
                                    </p:set>
                                    <p:animEffect transition="in" filter="box(out)">
                                      <p:cBhvr>
                                        <p:cTn id="29" dur="1000"/>
                                        <p:tgtEl>
                                          <p:spTgt spid="65539">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4" presetClass="entr" presetSubtype="32" fill="hold" grpId="0" nodeType="clickEffect">
                                  <p:stCondLst>
                                    <p:cond delay="0"/>
                                  </p:stCondLst>
                                  <p:childTnLst>
                                    <p:set>
                                      <p:cBhvr>
                                        <p:cTn id="33" dur="1" fill="hold">
                                          <p:stCondLst>
                                            <p:cond delay="0"/>
                                          </p:stCondLst>
                                        </p:cTn>
                                        <p:tgtEl>
                                          <p:spTgt spid="65539">
                                            <p:txEl>
                                              <p:pRg st="4" end="4"/>
                                            </p:txEl>
                                          </p:spTgt>
                                        </p:tgtEl>
                                        <p:attrNameLst>
                                          <p:attrName>style.visibility</p:attrName>
                                        </p:attrNameLst>
                                      </p:cBhvr>
                                      <p:to>
                                        <p:strVal val="visible"/>
                                      </p:to>
                                    </p:set>
                                    <p:animEffect transition="in" filter="box(out)">
                                      <p:cBhvr>
                                        <p:cTn id="34" dur="1000"/>
                                        <p:tgtEl>
                                          <p:spTgt spid="65539">
                                            <p:txEl>
                                              <p:pRg st="4" end="4"/>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 presetClass="entr" presetSubtype="32" fill="hold" grpId="0" nodeType="clickEffect">
                                  <p:stCondLst>
                                    <p:cond delay="0"/>
                                  </p:stCondLst>
                                  <p:childTnLst>
                                    <p:set>
                                      <p:cBhvr>
                                        <p:cTn id="38" dur="1" fill="hold">
                                          <p:stCondLst>
                                            <p:cond delay="0"/>
                                          </p:stCondLst>
                                        </p:cTn>
                                        <p:tgtEl>
                                          <p:spTgt spid="65539">
                                            <p:txEl>
                                              <p:pRg st="5" end="5"/>
                                            </p:txEl>
                                          </p:spTgt>
                                        </p:tgtEl>
                                        <p:attrNameLst>
                                          <p:attrName>style.visibility</p:attrName>
                                        </p:attrNameLst>
                                      </p:cBhvr>
                                      <p:to>
                                        <p:strVal val="visible"/>
                                      </p:to>
                                    </p:set>
                                    <p:animEffect transition="in" filter="box(out)">
                                      <p:cBhvr>
                                        <p:cTn id="39" dur="1000"/>
                                        <p:tgtEl>
                                          <p:spTgt spid="655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autoUpdateAnimBg="0"/>
      <p:bldP spid="6553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2171700" y="296863"/>
            <a:ext cx="6819900" cy="838200"/>
          </a:xfrm>
        </p:spPr>
        <p:txBody>
          <a:bodyPr>
            <a:normAutofit fontScale="90000"/>
          </a:bodyPr>
          <a:lstStyle/>
          <a:p>
            <a:r>
              <a:rPr lang="cs-CZ" sz="5400" dirty="0"/>
              <a:t>Zdroje financování</a:t>
            </a:r>
          </a:p>
        </p:txBody>
      </p:sp>
      <p:sp>
        <p:nvSpPr>
          <p:cNvPr id="47107" name="Rectangle 3"/>
          <p:cNvSpPr>
            <a:spLocks noGrp="1" noChangeArrowheads="1"/>
          </p:cNvSpPr>
          <p:nvPr>
            <p:ph idx="1"/>
          </p:nvPr>
        </p:nvSpPr>
        <p:spPr>
          <a:xfrm>
            <a:off x="3611564" y="1341438"/>
            <a:ext cx="5792787" cy="5003800"/>
          </a:xfrm>
        </p:spPr>
        <p:txBody>
          <a:bodyPr>
            <a:normAutofit lnSpcReduction="10000"/>
          </a:bodyPr>
          <a:lstStyle/>
          <a:p>
            <a:pPr marL="609600" indent="-609600">
              <a:spcBef>
                <a:spcPts val="0"/>
              </a:spcBef>
              <a:buFontTx/>
              <a:buAutoNum type="arabicPeriod"/>
            </a:pPr>
            <a:r>
              <a:rPr lang="cs-CZ" sz="3400" dirty="0"/>
              <a:t>veřejné zdroje	</a:t>
            </a:r>
          </a:p>
          <a:p>
            <a:pPr marL="609600" indent="-609600">
              <a:spcBef>
                <a:spcPts val="0"/>
              </a:spcBef>
              <a:buFontTx/>
              <a:buAutoNum type="arabicPeriod"/>
            </a:pPr>
            <a:r>
              <a:rPr lang="cs-CZ" sz="3400" dirty="0"/>
              <a:t>neveřejné zdroje</a:t>
            </a:r>
          </a:p>
          <a:p>
            <a:pPr marL="990600" lvl="1" indent="-533400">
              <a:spcBef>
                <a:spcPts val="0"/>
              </a:spcBef>
            </a:pPr>
            <a:r>
              <a:rPr lang="cs-CZ" sz="3200" dirty="0"/>
              <a:t>nadace</a:t>
            </a:r>
          </a:p>
          <a:p>
            <a:pPr marL="990600" lvl="1" indent="-533400">
              <a:spcBef>
                <a:spcPts val="0"/>
              </a:spcBef>
            </a:pPr>
            <a:r>
              <a:rPr lang="cs-CZ" sz="3200" dirty="0"/>
              <a:t>podnikatelská sféra	</a:t>
            </a:r>
          </a:p>
          <a:p>
            <a:pPr marL="990600" lvl="1" indent="-533400">
              <a:spcBef>
                <a:spcPts val="0"/>
              </a:spcBef>
            </a:pPr>
            <a:r>
              <a:rPr lang="cs-CZ" sz="3200" dirty="0"/>
              <a:t>individuální dárci</a:t>
            </a:r>
          </a:p>
          <a:p>
            <a:pPr marL="990600" lvl="1" indent="-533400">
              <a:spcBef>
                <a:spcPts val="0"/>
              </a:spcBef>
            </a:pPr>
            <a:r>
              <a:rPr lang="cs-CZ" sz="3200" dirty="0"/>
              <a:t>příjmy z vlastní činnosti</a:t>
            </a:r>
          </a:p>
          <a:p>
            <a:pPr marL="990600" lvl="1" indent="-533400">
              <a:spcBef>
                <a:spcPts val="0"/>
              </a:spcBef>
            </a:pPr>
            <a:r>
              <a:rPr lang="cs-CZ" sz="3200" dirty="0"/>
              <a:t>členské příspěvky</a:t>
            </a:r>
          </a:p>
          <a:p>
            <a:pPr marL="990600" lvl="1" indent="-533400">
              <a:spcBef>
                <a:spcPts val="0"/>
              </a:spcBef>
            </a:pPr>
            <a:r>
              <a:rPr lang="cs-CZ" sz="3200" dirty="0"/>
              <a:t>příjmy z loterií a her</a:t>
            </a:r>
          </a:p>
          <a:p>
            <a:pPr marL="990600" lvl="1" indent="-533400">
              <a:spcBef>
                <a:spcPts val="0"/>
              </a:spcBef>
            </a:pPr>
            <a:r>
              <a:rPr lang="cs-CZ" sz="3200" dirty="0"/>
              <a:t>daňová zvýhodnění</a:t>
            </a:r>
          </a:p>
        </p:txBody>
      </p:sp>
    </p:spTree>
  </p:cSld>
  <p:clrMapOvr>
    <a:masterClrMapping/>
  </p:clrMapOvr>
  <p:transition spd="med">
    <p:cover dir="r"/>
    <p:sndAc>
      <p:stSnd>
        <p:snd r:embed="rId2"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4" presetClass="entr" presetSubtype="0" fill="hold" grpId="0" nodeType="afterEffect">
                                  <p:stCondLst>
                                    <p:cond delay="0"/>
                                  </p:stCondLst>
                                  <p:iterate type="lt">
                                    <p:tmPct val="10000"/>
                                  </p:iterate>
                                  <p:childTnLst>
                                    <p:set>
                                      <p:cBhvr>
                                        <p:cTn id="6" dur="1" fill="hold">
                                          <p:stCondLst>
                                            <p:cond delay="0"/>
                                          </p:stCondLst>
                                        </p:cTn>
                                        <p:tgtEl>
                                          <p:spTgt spid="47106"/>
                                        </p:tgtEl>
                                        <p:attrNameLst>
                                          <p:attrName>style.visibility</p:attrName>
                                        </p:attrNameLst>
                                      </p:cBhvr>
                                      <p:to>
                                        <p:strVal val="visible"/>
                                      </p:to>
                                    </p:set>
                                    <p:anim from="(-#ppt_w/2)" to="(#ppt_x)" calcmode="lin" valueType="num">
                                      <p:cBhvr>
                                        <p:cTn id="7" dur="1200" fill="hold">
                                          <p:stCondLst>
                                            <p:cond delay="0"/>
                                          </p:stCondLst>
                                        </p:cTn>
                                        <p:tgtEl>
                                          <p:spTgt spid="47106"/>
                                        </p:tgtEl>
                                        <p:attrNameLst>
                                          <p:attrName>ppt_x</p:attrName>
                                        </p:attrNameLst>
                                      </p:cBhvr>
                                    </p:anim>
                                    <p:anim from="0" to="-1.0" calcmode="lin" valueType="num">
                                      <p:cBhvr>
                                        <p:cTn id="8" dur="400" decel="50000" autoRev="1" fill="hold">
                                          <p:stCondLst>
                                            <p:cond delay="1200"/>
                                          </p:stCondLst>
                                        </p:cTn>
                                        <p:tgtEl>
                                          <p:spTgt spid="47106"/>
                                        </p:tgtEl>
                                        <p:attrNameLst>
                                          <p:attrName>xshear</p:attrName>
                                        </p:attrNameLst>
                                      </p:cBhvr>
                                    </p:anim>
                                    <p:animScale>
                                      <p:cBhvr>
                                        <p:cTn id="9" dur="400" decel="100000" autoRev="1" fill="hold">
                                          <p:stCondLst>
                                            <p:cond delay="1200"/>
                                          </p:stCondLst>
                                        </p:cTn>
                                        <p:tgtEl>
                                          <p:spTgt spid="47106"/>
                                        </p:tgtEl>
                                      </p:cBhvr>
                                      <p:from x="100000" y="100000"/>
                                      <p:to x="80000" y="100000"/>
                                    </p:animScale>
                                    <p:anim by="(#ppt_h/3+#ppt_w*0.1)" calcmode="lin" valueType="num">
                                      <p:cBhvr additive="sum">
                                        <p:cTn id="10" dur="400" decel="100000" autoRev="1" fill="hold">
                                          <p:stCondLst>
                                            <p:cond delay="1200"/>
                                          </p:stCondLst>
                                        </p:cTn>
                                        <p:tgtEl>
                                          <p:spTgt spid="47106"/>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9" fill="hold" grpId="0" nodeType="clickEffect">
                                  <p:stCondLst>
                                    <p:cond delay="0"/>
                                  </p:stCondLst>
                                  <p:childTnLst>
                                    <p:set>
                                      <p:cBhvr>
                                        <p:cTn id="14" dur="1" fill="hold">
                                          <p:stCondLst>
                                            <p:cond delay="0"/>
                                          </p:stCondLst>
                                        </p:cTn>
                                        <p:tgtEl>
                                          <p:spTgt spid="47107">
                                            <p:txEl>
                                              <p:pRg st="0" end="0"/>
                                            </p:txEl>
                                          </p:spTgt>
                                        </p:tgtEl>
                                        <p:attrNameLst>
                                          <p:attrName>style.visibility</p:attrName>
                                        </p:attrNameLst>
                                      </p:cBhvr>
                                      <p:to>
                                        <p:strVal val="visible"/>
                                      </p:to>
                                    </p:set>
                                    <p:anim calcmode="lin" valueType="num">
                                      <p:cBhvr additive="base">
                                        <p:cTn id="15" dur="1000" fill="hold"/>
                                        <p:tgtEl>
                                          <p:spTgt spid="47107">
                                            <p:txEl>
                                              <p:pRg st="0" end="0"/>
                                            </p:txEl>
                                          </p:spTgt>
                                        </p:tgtEl>
                                        <p:attrNameLst>
                                          <p:attrName>ppt_x</p:attrName>
                                        </p:attrNameLst>
                                      </p:cBhvr>
                                      <p:tavLst>
                                        <p:tav tm="0">
                                          <p:val>
                                            <p:strVal val="0-#ppt_w/2"/>
                                          </p:val>
                                        </p:tav>
                                        <p:tav tm="100000">
                                          <p:val>
                                            <p:strVal val="#ppt_x"/>
                                          </p:val>
                                        </p:tav>
                                      </p:tavLst>
                                    </p:anim>
                                    <p:anim calcmode="lin" valueType="num">
                                      <p:cBhvr additive="base">
                                        <p:cTn id="16" dur="1000" fill="hold"/>
                                        <p:tgtEl>
                                          <p:spTgt spid="4710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9" fill="hold" grpId="0" nodeType="clickEffect">
                                  <p:stCondLst>
                                    <p:cond delay="0"/>
                                  </p:stCondLst>
                                  <p:childTnLst>
                                    <p:set>
                                      <p:cBhvr>
                                        <p:cTn id="20" dur="1" fill="hold">
                                          <p:stCondLst>
                                            <p:cond delay="0"/>
                                          </p:stCondLst>
                                        </p:cTn>
                                        <p:tgtEl>
                                          <p:spTgt spid="47107">
                                            <p:txEl>
                                              <p:pRg st="1" end="1"/>
                                            </p:txEl>
                                          </p:spTgt>
                                        </p:tgtEl>
                                        <p:attrNameLst>
                                          <p:attrName>style.visibility</p:attrName>
                                        </p:attrNameLst>
                                      </p:cBhvr>
                                      <p:to>
                                        <p:strVal val="visible"/>
                                      </p:to>
                                    </p:set>
                                    <p:anim calcmode="lin" valueType="num">
                                      <p:cBhvr additive="base">
                                        <p:cTn id="21" dur="1000" fill="hold"/>
                                        <p:tgtEl>
                                          <p:spTgt spid="47107">
                                            <p:txEl>
                                              <p:pRg st="1" end="1"/>
                                            </p:txEl>
                                          </p:spTgt>
                                        </p:tgtEl>
                                        <p:attrNameLst>
                                          <p:attrName>ppt_x</p:attrName>
                                        </p:attrNameLst>
                                      </p:cBhvr>
                                      <p:tavLst>
                                        <p:tav tm="0">
                                          <p:val>
                                            <p:strVal val="0-#ppt_w/2"/>
                                          </p:val>
                                        </p:tav>
                                        <p:tav tm="100000">
                                          <p:val>
                                            <p:strVal val="#ppt_x"/>
                                          </p:val>
                                        </p:tav>
                                      </p:tavLst>
                                    </p:anim>
                                    <p:anim calcmode="lin" valueType="num">
                                      <p:cBhvr additive="base">
                                        <p:cTn id="22" dur="1000" fill="hold"/>
                                        <p:tgtEl>
                                          <p:spTgt spid="47107">
                                            <p:txEl>
                                              <p:pRg st="1" end="1"/>
                                            </p:txEl>
                                          </p:spTgt>
                                        </p:tgtEl>
                                        <p:attrNameLst>
                                          <p:attrName>ppt_y</p:attrName>
                                        </p:attrNameLst>
                                      </p:cBhvr>
                                      <p:tavLst>
                                        <p:tav tm="0">
                                          <p:val>
                                            <p:strVal val="0-#ppt_h/2"/>
                                          </p:val>
                                        </p:tav>
                                        <p:tav tm="100000">
                                          <p:val>
                                            <p:strVal val="#ppt_y"/>
                                          </p:val>
                                        </p:tav>
                                      </p:tavLst>
                                    </p:anim>
                                  </p:childTnLst>
                                </p:cTn>
                              </p:par>
                              <p:par>
                                <p:cTn id="23" presetID="2" presetClass="entr" presetSubtype="9" fill="hold" grpId="0" nodeType="withEffect">
                                  <p:stCondLst>
                                    <p:cond delay="0"/>
                                  </p:stCondLst>
                                  <p:childTnLst>
                                    <p:set>
                                      <p:cBhvr>
                                        <p:cTn id="24" dur="1" fill="hold">
                                          <p:stCondLst>
                                            <p:cond delay="0"/>
                                          </p:stCondLst>
                                        </p:cTn>
                                        <p:tgtEl>
                                          <p:spTgt spid="47107">
                                            <p:txEl>
                                              <p:pRg st="2" end="2"/>
                                            </p:txEl>
                                          </p:spTgt>
                                        </p:tgtEl>
                                        <p:attrNameLst>
                                          <p:attrName>style.visibility</p:attrName>
                                        </p:attrNameLst>
                                      </p:cBhvr>
                                      <p:to>
                                        <p:strVal val="visible"/>
                                      </p:to>
                                    </p:set>
                                    <p:anim calcmode="lin" valueType="num">
                                      <p:cBhvr additive="base">
                                        <p:cTn id="25" dur="1000" fill="hold"/>
                                        <p:tgtEl>
                                          <p:spTgt spid="47107">
                                            <p:txEl>
                                              <p:pRg st="2" end="2"/>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47107">
                                            <p:txEl>
                                              <p:pRg st="2" end="2"/>
                                            </p:txEl>
                                          </p:spTgt>
                                        </p:tgtEl>
                                        <p:attrNameLst>
                                          <p:attrName>ppt_y</p:attrName>
                                        </p:attrNameLst>
                                      </p:cBhvr>
                                      <p:tavLst>
                                        <p:tav tm="0">
                                          <p:val>
                                            <p:strVal val="0-#ppt_h/2"/>
                                          </p:val>
                                        </p:tav>
                                        <p:tav tm="100000">
                                          <p:val>
                                            <p:strVal val="#ppt_y"/>
                                          </p:val>
                                        </p:tav>
                                      </p:tavLst>
                                    </p:anim>
                                  </p:childTnLst>
                                </p:cTn>
                              </p:par>
                              <p:par>
                                <p:cTn id="27" presetID="2" presetClass="entr" presetSubtype="9" fill="hold" grpId="0" nodeType="withEffect">
                                  <p:stCondLst>
                                    <p:cond delay="0"/>
                                  </p:stCondLst>
                                  <p:childTnLst>
                                    <p:set>
                                      <p:cBhvr>
                                        <p:cTn id="28" dur="1" fill="hold">
                                          <p:stCondLst>
                                            <p:cond delay="0"/>
                                          </p:stCondLst>
                                        </p:cTn>
                                        <p:tgtEl>
                                          <p:spTgt spid="47107">
                                            <p:txEl>
                                              <p:pRg st="3" end="3"/>
                                            </p:txEl>
                                          </p:spTgt>
                                        </p:tgtEl>
                                        <p:attrNameLst>
                                          <p:attrName>style.visibility</p:attrName>
                                        </p:attrNameLst>
                                      </p:cBhvr>
                                      <p:to>
                                        <p:strVal val="visible"/>
                                      </p:to>
                                    </p:set>
                                    <p:anim calcmode="lin" valueType="num">
                                      <p:cBhvr additive="base">
                                        <p:cTn id="29" dur="1000" fill="hold"/>
                                        <p:tgtEl>
                                          <p:spTgt spid="47107">
                                            <p:txEl>
                                              <p:pRg st="3" end="3"/>
                                            </p:txEl>
                                          </p:spTgt>
                                        </p:tgtEl>
                                        <p:attrNameLst>
                                          <p:attrName>ppt_x</p:attrName>
                                        </p:attrNameLst>
                                      </p:cBhvr>
                                      <p:tavLst>
                                        <p:tav tm="0">
                                          <p:val>
                                            <p:strVal val="0-#ppt_w/2"/>
                                          </p:val>
                                        </p:tav>
                                        <p:tav tm="100000">
                                          <p:val>
                                            <p:strVal val="#ppt_x"/>
                                          </p:val>
                                        </p:tav>
                                      </p:tavLst>
                                    </p:anim>
                                    <p:anim calcmode="lin" valueType="num">
                                      <p:cBhvr additive="base">
                                        <p:cTn id="30" dur="1000" fill="hold"/>
                                        <p:tgtEl>
                                          <p:spTgt spid="47107">
                                            <p:txEl>
                                              <p:pRg st="3" end="3"/>
                                            </p:txEl>
                                          </p:spTgt>
                                        </p:tgtEl>
                                        <p:attrNameLst>
                                          <p:attrName>ppt_y</p:attrName>
                                        </p:attrNameLst>
                                      </p:cBhvr>
                                      <p:tavLst>
                                        <p:tav tm="0">
                                          <p:val>
                                            <p:strVal val="0-#ppt_h/2"/>
                                          </p:val>
                                        </p:tav>
                                        <p:tav tm="100000">
                                          <p:val>
                                            <p:strVal val="#ppt_y"/>
                                          </p:val>
                                        </p:tav>
                                      </p:tavLst>
                                    </p:anim>
                                  </p:childTnLst>
                                </p:cTn>
                              </p:par>
                              <p:par>
                                <p:cTn id="31" presetID="2" presetClass="entr" presetSubtype="9" fill="hold" grpId="0" nodeType="withEffect">
                                  <p:stCondLst>
                                    <p:cond delay="0"/>
                                  </p:stCondLst>
                                  <p:childTnLst>
                                    <p:set>
                                      <p:cBhvr>
                                        <p:cTn id="32" dur="1" fill="hold">
                                          <p:stCondLst>
                                            <p:cond delay="0"/>
                                          </p:stCondLst>
                                        </p:cTn>
                                        <p:tgtEl>
                                          <p:spTgt spid="47107">
                                            <p:txEl>
                                              <p:pRg st="4" end="4"/>
                                            </p:txEl>
                                          </p:spTgt>
                                        </p:tgtEl>
                                        <p:attrNameLst>
                                          <p:attrName>style.visibility</p:attrName>
                                        </p:attrNameLst>
                                      </p:cBhvr>
                                      <p:to>
                                        <p:strVal val="visible"/>
                                      </p:to>
                                    </p:set>
                                    <p:anim calcmode="lin" valueType="num">
                                      <p:cBhvr additive="base">
                                        <p:cTn id="33" dur="1000" fill="hold"/>
                                        <p:tgtEl>
                                          <p:spTgt spid="47107">
                                            <p:txEl>
                                              <p:pRg st="4" end="4"/>
                                            </p:txEl>
                                          </p:spTgt>
                                        </p:tgtEl>
                                        <p:attrNameLst>
                                          <p:attrName>ppt_x</p:attrName>
                                        </p:attrNameLst>
                                      </p:cBhvr>
                                      <p:tavLst>
                                        <p:tav tm="0">
                                          <p:val>
                                            <p:strVal val="0-#ppt_w/2"/>
                                          </p:val>
                                        </p:tav>
                                        <p:tav tm="100000">
                                          <p:val>
                                            <p:strVal val="#ppt_x"/>
                                          </p:val>
                                        </p:tav>
                                      </p:tavLst>
                                    </p:anim>
                                    <p:anim calcmode="lin" valueType="num">
                                      <p:cBhvr additive="base">
                                        <p:cTn id="34" dur="1000" fill="hold"/>
                                        <p:tgtEl>
                                          <p:spTgt spid="47107">
                                            <p:txEl>
                                              <p:pRg st="4" end="4"/>
                                            </p:txEl>
                                          </p:spTgt>
                                        </p:tgtEl>
                                        <p:attrNameLst>
                                          <p:attrName>ppt_y</p:attrName>
                                        </p:attrNameLst>
                                      </p:cBhvr>
                                      <p:tavLst>
                                        <p:tav tm="0">
                                          <p:val>
                                            <p:strVal val="0-#ppt_h/2"/>
                                          </p:val>
                                        </p:tav>
                                        <p:tav tm="100000">
                                          <p:val>
                                            <p:strVal val="#ppt_y"/>
                                          </p:val>
                                        </p:tav>
                                      </p:tavLst>
                                    </p:anim>
                                  </p:childTnLst>
                                </p:cTn>
                              </p:par>
                              <p:par>
                                <p:cTn id="35" presetID="2" presetClass="entr" presetSubtype="9" fill="hold" grpId="0" nodeType="withEffect">
                                  <p:stCondLst>
                                    <p:cond delay="0"/>
                                  </p:stCondLst>
                                  <p:childTnLst>
                                    <p:set>
                                      <p:cBhvr>
                                        <p:cTn id="36" dur="1" fill="hold">
                                          <p:stCondLst>
                                            <p:cond delay="0"/>
                                          </p:stCondLst>
                                        </p:cTn>
                                        <p:tgtEl>
                                          <p:spTgt spid="47107">
                                            <p:txEl>
                                              <p:pRg st="5" end="5"/>
                                            </p:txEl>
                                          </p:spTgt>
                                        </p:tgtEl>
                                        <p:attrNameLst>
                                          <p:attrName>style.visibility</p:attrName>
                                        </p:attrNameLst>
                                      </p:cBhvr>
                                      <p:to>
                                        <p:strVal val="visible"/>
                                      </p:to>
                                    </p:set>
                                    <p:anim calcmode="lin" valueType="num">
                                      <p:cBhvr additive="base">
                                        <p:cTn id="37" dur="1000" fill="hold"/>
                                        <p:tgtEl>
                                          <p:spTgt spid="47107">
                                            <p:txEl>
                                              <p:pRg st="5" end="5"/>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47107">
                                            <p:txEl>
                                              <p:pRg st="5" end="5"/>
                                            </p:txEl>
                                          </p:spTgt>
                                        </p:tgtEl>
                                        <p:attrNameLst>
                                          <p:attrName>ppt_y</p:attrName>
                                        </p:attrNameLst>
                                      </p:cBhvr>
                                      <p:tavLst>
                                        <p:tav tm="0">
                                          <p:val>
                                            <p:strVal val="0-#ppt_h/2"/>
                                          </p:val>
                                        </p:tav>
                                        <p:tav tm="100000">
                                          <p:val>
                                            <p:strVal val="#ppt_y"/>
                                          </p:val>
                                        </p:tav>
                                      </p:tavLst>
                                    </p:anim>
                                  </p:childTnLst>
                                </p:cTn>
                              </p:par>
                              <p:par>
                                <p:cTn id="39" presetID="2" presetClass="entr" presetSubtype="9" fill="hold" grpId="0" nodeType="withEffect">
                                  <p:stCondLst>
                                    <p:cond delay="0"/>
                                  </p:stCondLst>
                                  <p:childTnLst>
                                    <p:set>
                                      <p:cBhvr>
                                        <p:cTn id="40" dur="1" fill="hold">
                                          <p:stCondLst>
                                            <p:cond delay="0"/>
                                          </p:stCondLst>
                                        </p:cTn>
                                        <p:tgtEl>
                                          <p:spTgt spid="47107">
                                            <p:txEl>
                                              <p:pRg st="6" end="6"/>
                                            </p:txEl>
                                          </p:spTgt>
                                        </p:tgtEl>
                                        <p:attrNameLst>
                                          <p:attrName>style.visibility</p:attrName>
                                        </p:attrNameLst>
                                      </p:cBhvr>
                                      <p:to>
                                        <p:strVal val="visible"/>
                                      </p:to>
                                    </p:set>
                                    <p:anim calcmode="lin" valueType="num">
                                      <p:cBhvr additive="base">
                                        <p:cTn id="41" dur="1000" fill="hold"/>
                                        <p:tgtEl>
                                          <p:spTgt spid="47107">
                                            <p:txEl>
                                              <p:pRg st="6" end="6"/>
                                            </p:txEl>
                                          </p:spTgt>
                                        </p:tgtEl>
                                        <p:attrNameLst>
                                          <p:attrName>ppt_x</p:attrName>
                                        </p:attrNameLst>
                                      </p:cBhvr>
                                      <p:tavLst>
                                        <p:tav tm="0">
                                          <p:val>
                                            <p:strVal val="0-#ppt_w/2"/>
                                          </p:val>
                                        </p:tav>
                                        <p:tav tm="100000">
                                          <p:val>
                                            <p:strVal val="#ppt_x"/>
                                          </p:val>
                                        </p:tav>
                                      </p:tavLst>
                                    </p:anim>
                                    <p:anim calcmode="lin" valueType="num">
                                      <p:cBhvr additive="base">
                                        <p:cTn id="42" dur="1000" fill="hold"/>
                                        <p:tgtEl>
                                          <p:spTgt spid="47107">
                                            <p:txEl>
                                              <p:pRg st="6" end="6"/>
                                            </p:txEl>
                                          </p:spTgt>
                                        </p:tgtEl>
                                        <p:attrNameLst>
                                          <p:attrName>ppt_y</p:attrName>
                                        </p:attrNameLst>
                                      </p:cBhvr>
                                      <p:tavLst>
                                        <p:tav tm="0">
                                          <p:val>
                                            <p:strVal val="0-#ppt_h/2"/>
                                          </p:val>
                                        </p:tav>
                                        <p:tav tm="100000">
                                          <p:val>
                                            <p:strVal val="#ppt_y"/>
                                          </p:val>
                                        </p:tav>
                                      </p:tavLst>
                                    </p:anim>
                                  </p:childTnLst>
                                </p:cTn>
                              </p:par>
                              <p:par>
                                <p:cTn id="43" presetID="2" presetClass="entr" presetSubtype="9" fill="hold" grpId="0" nodeType="withEffect">
                                  <p:stCondLst>
                                    <p:cond delay="0"/>
                                  </p:stCondLst>
                                  <p:childTnLst>
                                    <p:set>
                                      <p:cBhvr>
                                        <p:cTn id="44" dur="1" fill="hold">
                                          <p:stCondLst>
                                            <p:cond delay="0"/>
                                          </p:stCondLst>
                                        </p:cTn>
                                        <p:tgtEl>
                                          <p:spTgt spid="47107">
                                            <p:txEl>
                                              <p:pRg st="7" end="7"/>
                                            </p:txEl>
                                          </p:spTgt>
                                        </p:tgtEl>
                                        <p:attrNameLst>
                                          <p:attrName>style.visibility</p:attrName>
                                        </p:attrNameLst>
                                      </p:cBhvr>
                                      <p:to>
                                        <p:strVal val="visible"/>
                                      </p:to>
                                    </p:set>
                                    <p:anim calcmode="lin" valueType="num">
                                      <p:cBhvr additive="base">
                                        <p:cTn id="45" dur="1000" fill="hold"/>
                                        <p:tgtEl>
                                          <p:spTgt spid="47107">
                                            <p:txEl>
                                              <p:pRg st="7" end="7"/>
                                            </p:txEl>
                                          </p:spTgt>
                                        </p:tgtEl>
                                        <p:attrNameLst>
                                          <p:attrName>ppt_x</p:attrName>
                                        </p:attrNameLst>
                                      </p:cBhvr>
                                      <p:tavLst>
                                        <p:tav tm="0">
                                          <p:val>
                                            <p:strVal val="0-#ppt_w/2"/>
                                          </p:val>
                                        </p:tav>
                                        <p:tav tm="100000">
                                          <p:val>
                                            <p:strVal val="#ppt_x"/>
                                          </p:val>
                                        </p:tav>
                                      </p:tavLst>
                                    </p:anim>
                                    <p:anim calcmode="lin" valueType="num">
                                      <p:cBhvr additive="base">
                                        <p:cTn id="46" dur="1000" fill="hold"/>
                                        <p:tgtEl>
                                          <p:spTgt spid="47107">
                                            <p:txEl>
                                              <p:pRg st="7" end="7"/>
                                            </p:txEl>
                                          </p:spTgt>
                                        </p:tgtEl>
                                        <p:attrNameLst>
                                          <p:attrName>ppt_y</p:attrName>
                                        </p:attrNameLst>
                                      </p:cBhvr>
                                      <p:tavLst>
                                        <p:tav tm="0">
                                          <p:val>
                                            <p:strVal val="0-#ppt_h/2"/>
                                          </p:val>
                                        </p:tav>
                                        <p:tav tm="100000">
                                          <p:val>
                                            <p:strVal val="#ppt_y"/>
                                          </p:val>
                                        </p:tav>
                                      </p:tavLst>
                                    </p:anim>
                                  </p:childTnLst>
                                </p:cTn>
                              </p:par>
                              <p:par>
                                <p:cTn id="47" presetID="2" presetClass="entr" presetSubtype="9" fill="hold" grpId="0" nodeType="withEffect">
                                  <p:stCondLst>
                                    <p:cond delay="0"/>
                                  </p:stCondLst>
                                  <p:childTnLst>
                                    <p:set>
                                      <p:cBhvr>
                                        <p:cTn id="48" dur="1" fill="hold">
                                          <p:stCondLst>
                                            <p:cond delay="0"/>
                                          </p:stCondLst>
                                        </p:cTn>
                                        <p:tgtEl>
                                          <p:spTgt spid="47107">
                                            <p:txEl>
                                              <p:pRg st="8" end="8"/>
                                            </p:txEl>
                                          </p:spTgt>
                                        </p:tgtEl>
                                        <p:attrNameLst>
                                          <p:attrName>style.visibility</p:attrName>
                                        </p:attrNameLst>
                                      </p:cBhvr>
                                      <p:to>
                                        <p:strVal val="visible"/>
                                      </p:to>
                                    </p:set>
                                    <p:anim calcmode="lin" valueType="num">
                                      <p:cBhvr additive="base">
                                        <p:cTn id="49" dur="1000" fill="hold"/>
                                        <p:tgtEl>
                                          <p:spTgt spid="47107">
                                            <p:txEl>
                                              <p:pRg st="8" end="8"/>
                                            </p:txEl>
                                          </p:spTgt>
                                        </p:tgtEl>
                                        <p:attrNameLst>
                                          <p:attrName>ppt_x</p:attrName>
                                        </p:attrNameLst>
                                      </p:cBhvr>
                                      <p:tavLst>
                                        <p:tav tm="0">
                                          <p:val>
                                            <p:strVal val="0-#ppt_w/2"/>
                                          </p:val>
                                        </p:tav>
                                        <p:tav tm="100000">
                                          <p:val>
                                            <p:strVal val="#ppt_x"/>
                                          </p:val>
                                        </p:tav>
                                      </p:tavLst>
                                    </p:anim>
                                    <p:anim calcmode="lin" valueType="num">
                                      <p:cBhvr additive="base">
                                        <p:cTn id="50" dur="1000" fill="hold"/>
                                        <p:tgtEl>
                                          <p:spTgt spid="47107">
                                            <p:txEl>
                                              <p:pRg st="8" end="8"/>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autoUpdateAnimBg="0"/>
      <p:bldP spid="4710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919288" y="260350"/>
            <a:ext cx="7315200" cy="973138"/>
          </a:xfrm>
        </p:spPr>
        <p:txBody>
          <a:bodyPr/>
          <a:lstStyle/>
          <a:p>
            <a:r>
              <a:rPr lang="cs-CZ" sz="5400" dirty="0"/>
              <a:t>Veřejné financování</a:t>
            </a:r>
          </a:p>
        </p:txBody>
      </p:sp>
      <p:sp>
        <p:nvSpPr>
          <p:cNvPr id="50179" name="Rectangle 3"/>
          <p:cNvSpPr>
            <a:spLocks noGrp="1" noChangeArrowheads="1"/>
          </p:cNvSpPr>
          <p:nvPr>
            <p:ph idx="1"/>
          </p:nvPr>
        </p:nvSpPr>
        <p:spPr>
          <a:xfrm>
            <a:off x="1919289" y="1376364"/>
            <a:ext cx="7921625" cy="3995737"/>
          </a:xfrm>
        </p:spPr>
        <p:txBody>
          <a:bodyPr/>
          <a:lstStyle/>
          <a:p>
            <a:pPr marL="609600" indent="-609600">
              <a:spcBef>
                <a:spcPts val="0"/>
              </a:spcBef>
              <a:buFontTx/>
              <a:buAutoNum type="arabicPeriod"/>
            </a:pPr>
            <a:r>
              <a:rPr lang="cs-CZ" sz="3400" dirty="0"/>
              <a:t>Poskytování dotací z veřejné správy (státní správa a samospráva):</a:t>
            </a:r>
          </a:p>
          <a:p>
            <a:pPr marL="990600" lvl="1" indent="-533400">
              <a:spcBef>
                <a:spcPts val="0"/>
              </a:spcBef>
            </a:pPr>
            <a:r>
              <a:rPr lang="cs-CZ" sz="3200" dirty="0"/>
              <a:t>ministerstva</a:t>
            </a:r>
          </a:p>
          <a:p>
            <a:pPr marL="990600" lvl="1" indent="-533400">
              <a:spcBef>
                <a:spcPts val="0"/>
              </a:spcBef>
            </a:pPr>
            <a:r>
              <a:rPr lang="cs-CZ" sz="3200" dirty="0"/>
              <a:t>státní fondy</a:t>
            </a:r>
          </a:p>
          <a:p>
            <a:pPr marL="990600" lvl="1" indent="-533400">
              <a:spcBef>
                <a:spcPts val="0"/>
              </a:spcBef>
            </a:pPr>
            <a:r>
              <a:rPr lang="cs-CZ" sz="3200" dirty="0"/>
              <a:t>krajské, městské a obecní úřady</a:t>
            </a:r>
          </a:p>
          <a:p>
            <a:pPr marL="609600" indent="-609600">
              <a:spcBef>
                <a:spcPts val="0"/>
              </a:spcBef>
              <a:buFontTx/>
              <a:buAutoNum type="arabicPeriod"/>
            </a:pPr>
            <a:r>
              <a:rPr lang="cs-CZ" sz="3400" dirty="0"/>
              <a:t>Nadační investiční fond</a:t>
            </a:r>
          </a:p>
        </p:txBody>
      </p:sp>
    </p:spTree>
  </p:cSld>
  <p:clrMapOvr>
    <a:masterClrMapping/>
  </p:clrMapOvr>
  <p:transition spd="med">
    <p:cover dir="r"/>
    <p:sndAc>
      <p:stSnd>
        <p:snd r:embed="rId3"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afterEffect">
                                  <p:stCondLst>
                                    <p:cond delay="0"/>
                                  </p:stCondLst>
                                  <p:iterate type="lt">
                                    <p:tmPct val="10000"/>
                                  </p:iterate>
                                  <p:childTnLst>
                                    <p:set>
                                      <p:cBhvr>
                                        <p:cTn id="6" dur="1" fill="hold">
                                          <p:stCondLst>
                                            <p:cond delay="0"/>
                                          </p:stCondLst>
                                        </p:cTn>
                                        <p:tgtEl>
                                          <p:spTgt spid="50178"/>
                                        </p:tgtEl>
                                        <p:attrNameLst>
                                          <p:attrName>style.visibility</p:attrName>
                                        </p:attrNameLst>
                                      </p:cBhvr>
                                      <p:to>
                                        <p:strVal val="visible"/>
                                      </p:to>
                                    </p:set>
                                    <p:animEffect transition="in" filter="fade">
                                      <p:cBhvr>
                                        <p:cTn id="7" dur="2000"/>
                                        <p:tgtEl>
                                          <p:spTgt spid="50178"/>
                                        </p:tgtEl>
                                      </p:cBhvr>
                                    </p:animEffect>
                                    <p:anim calcmode="lin" valueType="num">
                                      <p:cBhvr>
                                        <p:cTn id="8" dur="2000" fill="hold"/>
                                        <p:tgtEl>
                                          <p:spTgt spid="50178"/>
                                        </p:tgtEl>
                                        <p:attrNameLst>
                                          <p:attrName>style.rotation</p:attrName>
                                        </p:attrNameLst>
                                      </p:cBhvr>
                                      <p:tavLst>
                                        <p:tav tm="0">
                                          <p:val>
                                            <p:fltVal val="720"/>
                                          </p:val>
                                        </p:tav>
                                        <p:tav tm="100000">
                                          <p:val>
                                            <p:fltVal val="0"/>
                                          </p:val>
                                        </p:tav>
                                      </p:tavLst>
                                    </p:anim>
                                    <p:anim calcmode="lin" valueType="num">
                                      <p:cBhvr>
                                        <p:cTn id="9" dur="2000" fill="hold"/>
                                        <p:tgtEl>
                                          <p:spTgt spid="50178"/>
                                        </p:tgtEl>
                                        <p:attrNameLst>
                                          <p:attrName>ppt_h</p:attrName>
                                        </p:attrNameLst>
                                      </p:cBhvr>
                                      <p:tavLst>
                                        <p:tav tm="0">
                                          <p:val>
                                            <p:fltVal val="0"/>
                                          </p:val>
                                        </p:tav>
                                        <p:tav tm="100000">
                                          <p:val>
                                            <p:strVal val="#ppt_h"/>
                                          </p:val>
                                        </p:tav>
                                      </p:tavLst>
                                    </p:anim>
                                    <p:anim calcmode="lin" valueType="num">
                                      <p:cBhvr>
                                        <p:cTn id="10" dur="2000" fill="hold"/>
                                        <p:tgtEl>
                                          <p:spTgt spid="50178"/>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50179">
                                            <p:txEl>
                                              <p:pRg st="0" end="0"/>
                                            </p:txEl>
                                          </p:spTgt>
                                        </p:tgtEl>
                                        <p:attrNameLst>
                                          <p:attrName>style.visibility</p:attrName>
                                        </p:attrNameLst>
                                      </p:cBhvr>
                                      <p:to>
                                        <p:strVal val="visible"/>
                                      </p:to>
                                    </p:set>
                                    <p:animEffect transition="in" filter="fade">
                                      <p:cBhvr>
                                        <p:cTn id="15" dur="1000"/>
                                        <p:tgtEl>
                                          <p:spTgt spid="50179">
                                            <p:txEl>
                                              <p:pRg st="0" end="0"/>
                                            </p:txEl>
                                          </p:spTgt>
                                        </p:tgtEl>
                                      </p:cBhvr>
                                    </p:animEffect>
                                    <p:anim calcmode="lin" valueType="num">
                                      <p:cBhvr>
                                        <p:cTn id="16" dur="1000" fill="hold"/>
                                        <p:tgtEl>
                                          <p:spTgt spid="50179">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50179">
                                            <p:txEl>
                                              <p:pRg st="0" end="0"/>
                                            </p:txEl>
                                          </p:spTgt>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50179">
                                            <p:txEl>
                                              <p:pRg st="1" end="1"/>
                                            </p:txEl>
                                          </p:spTgt>
                                        </p:tgtEl>
                                        <p:attrNameLst>
                                          <p:attrName>style.visibility</p:attrName>
                                        </p:attrNameLst>
                                      </p:cBhvr>
                                      <p:to>
                                        <p:strVal val="visible"/>
                                      </p:to>
                                    </p:set>
                                    <p:animEffect transition="in" filter="fade">
                                      <p:cBhvr>
                                        <p:cTn id="20" dur="1000"/>
                                        <p:tgtEl>
                                          <p:spTgt spid="50179">
                                            <p:txEl>
                                              <p:pRg st="1" end="1"/>
                                            </p:txEl>
                                          </p:spTgt>
                                        </p:tgtEl>
                                      </p:cBhvr>
                                    </p:animEffect>
                                    <p:anim calcmode="lin" valueType="num">
                                      <p:cBhvr>
                                        <p:cTn id="21" dur="1000" fill="hold"/>
                                        <p:tgtEl>
                                          <p:spTgt spid="50179">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50179">
                                            <p:txEl>
                                              <p:pRg st="1" end="1"/>
                                            </p:txEl>
                                          </p:spTgt>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50179">
                                            <p:txEl>
                                              <p:pRg st="2" end="2"/>
                                            </p:txEl>
                                          </p:spTgt>
                                        </p:tgtEl>
                                        <p:attrNameLst>
                                          <p:attrName>style.visibility</p:attrName>
                                        </p:attrNameLst>
                                      </p:cBhvr>
                                      <p:to>
                                        <p:strVal val="visible"/>
                                      </p:to>
                                    </p:set>
                                    <p:animEffect transition="in" filter="fade">
                                      <p:cBhvr>
                                        <p:cTn id="25" dur="1000"/>
                                        <p:tgtEl>
                                          <p:spTgt spid="50179">
                                            <p:txEl>
                                              <p:pRg st="2" end="2"/>
                                            </p:txEl>
                                          </p:spTgt>
                                        </p:tgtEl>
                                      </p:cBhvr>
                                    </p:animEffect>
                                    <p:anim calcmode="lin" valueType="num">
                                      <p:cBhvr>
                                        <p:cTn id="26" dur="1000" fill="hold"/>
                                        <p:tgtEl>
                                          <p:spTgt spid="50179">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50179">
                                            <p:txEl>
                                              <p:pRg st="2" end="2"/>
                                            </p:txEl>
                                          </p:spTgt>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50179">
                                            <p:txEl>
                                              <p:pRg st="3" end="3"/>
                                            </p:txEl>
                                          </p:spTgt>
                                        </p:tgtEl>
                                        <p:attrNameLst>
                                          <p:attrName>style.visibility</p:attrName>
                                        </p:attrNameLst>
                                      </p:cBhvr>
                                      <p:to>
                                        <p:strVal val="visible"/>
                                      </p:to>
                                    </p:set>
                                    <p:animEffect transition="in" filter="fade">
                                      <p:cBhvr>
                                        <p:cTn id="30" dur="1000"/>
                                        <p:tgtEl>
                                          <p:spTgt spid="50179">
                                            <p:txEl>
                                              <p:pRg st="3" end="3"/>
                                            </p:txEl>
                                          </p:spTgt>
                                        </p:tgtEl>
                                      </p:cBhvr>
                                    </p:animEffect>
                                    <p:anim calcmode="lin" valueType="num">
                                      <p:cBhvr>
                                        <p:cTn id="31" dur="1000" fill="hold"/>
                                        <p:tgtEl>
                                          <p:spTgt spid="50179">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5017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50179">
                                            <p:txEl>
                                              <p:pRg st="4" end="4"/>
                                            </p:txEl>
                                          </p:spTgt>
                                        </p:tgtEl>
                                        <p:attrNameLst>
                                          <p:attrName>style.visibility</p:attrName>
                                        </p:attrNameLst>
                                      </p:cBhvr>
                                      <p:to>
                                        <p:strVal val="visible"/>
                                      </p:to>
                                    </p:set>
                                    <p:animEffect transition="in" filter="fade">
                                      <p:cBhvr>
                                        <p:cTn id="37" dur="1000"/>
                                        <p:tgtEl>
                                          <p:spTgt spid="50179">
                                            <p:txEl>
                                              <p:pRg st="4" end="4"/>
                                            </p:txEl>
                                          </p:spTgt>
                                        </p:tgtEl>
                                      </p:cBhvr>
                                    </p:animEffect>
                                    <p:anim calcmode="lin" valueType="num">
                                      <p:cBhvr>
                                        <p:cTn id="38" dur="1000" fill="hold"/>
                                        <p:tgtEl>
                                          <p:spTgt spid="50179">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5017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autoUpdateAnimBg="0"/>
      <p:bldP spid="5017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1811338" y="0"/>
            <a:ext cx="10189318" cy="1492250"/>
          </a:xfrm>
        </p:spPr>
        <p:txBody>
          <a:bodyPr>
            <a:normAutofit/>
          </a:bodyPr>
          <a:lstStyle/>
          <a:p>
            <a:r>
              <a:rPr lang="cs-CZ" sz="4800" dirty="0"/>
              <a:t>Problémy </a:t>
            </a:r>
            <a:r>
              <a:rPr lang="cs-CZ" sz="4800" dirty="0" smtClean="0"/>
              <a:t>veřejného </a:t>
            </a:r>
            <a:r>
              <a:rPr lang="cs-CZ" sz="4800" dirty="0"/>
              <a:t>financování</a:t>
            </a:r>
          </a:p>
        </p:txBody>
      </p:sp>
      <p:sp>
        <p:nvSpPr>
          <p:cNvPr id="71683" name="Rectangle 3"/>
          <p:cNvSpPr>
            <a:spLocks noGrp="1" noChangeArrowheads="1"/>
          </p:cNvSpPr>
          <p:nvPr>
            <p:ph idx="1"/>
          </p:nvPr>
        </p:nvSpPr>
        <p:spPr>
          <a:xfrm>
            <a:off x="1774825" y="1484314"/>
            <a:ext cx="8058150" cy="4357687"/>
          </a:xfrm>
        </p:spPr>
        <p:txBody>
          <a:bodyPr/>
          <a:lstStyle/>
          <a:p>
            <a:pPr>
              <a:lnSpc>
                <a:spcPct val="80000"/>
              </a:lnSpc>
              <a:buFont typeface="Comic Sans MS" pitchFamily="66" charset="0"/>
              <a:buChar char="●"/>
            </a:pPr>
            <a:r>
              <a:rPr lang="cs-CZ" sz="2700" dirty="0"/>
              <a:t>centralizovaný charakter </a:t>
            </a:r>
          </a:p>
          <a:p>
            <a:pPr>
              <a:lnSpc>
                <a:spcPct val="80000"/>
              </a:lnSpc>
              <a:buFont typeface="Comic Sans MS" pitchFamily="66" charset="0"/>
              <a:buChar char="●"/>
            </a:pPr>
            <a:r>
              <a:rPr lang="cs-CZ" sz="2700" dirty="0"/>
              <a:t>časový rozdíl mezi udělením dotace a jejím připsáním na účet konkrétní NNO </a:t>
            </a:r>
          </a:p>
          <a:p>
            <a:pPr>
              <a:lnSpc>
                <a:spcPct val="80000"/>
              </a:lnSpc>
              <a:buFont typeface="Comic Sans MS" pitchFamily="66" charset="0"/>
              <a:buChar char="●"/>
            </a:pPr>
            <a:r>
              <a:rPr lang="cs-CZ" sz="2700" dirty="0"/>
              <a:t>doba, na kterou jsou finanční prostředky poskytovány </a:t>
            </a:r>
          </a:p>
          <a:p>
            <a:pPr>
              <a:lnSpc>
                <a:spcPct val="80000"/>
              </a:lnSpc>
              <a:buFont typeface="Comic Sans MS" pitchFamily="66" charset="0"/>
              <a:buChar char="●"/>
            </a:pPr>
            <a:r>
              <a:rPr lang="cs-CZ" sz="2700" dirty="0"/>
              <a:t>kritéria poskytování veřejných prostředků </a:t>
            </a:r>
          </a:p>
          <a:p>
            <a:pPr>
              <a:lnSpc>
                <a:spcPct val="80000"/>
              </a:lnSpc>
              <a:buFont typeface="Comic Sans MS" pitchFamily="66" charset="0"/>
              <a:buChar char="●"/>
            </a:pPr>
            <a:r>
              <a:rPr lang="cs-CZ" sz="2700" dirty="0"/>
              <a:t>konkurence neziskových organizací zřizovaných státem nebo územními samosprávními celky </a:t>
            </a:r>
          </a:p>
          <a:p>
            <a:pPr>
              <a:lnSpc>
                <a:spcPct val="80000"/>
              </a:lnSpc>
              <a:buFont typeface="Comic Sans MS" pitchFamily="66" charset="0"/>
              <a:buChar char="●"/>
            </a:pPr>
            <a:r>
              <a:rPr lang="cs-CZ" sz="2700" dirty="0"/>
              <a:t>decentralizace prostředků určených na státní dotace NNO z ministerstev na kraje </a:t>
            </a:r>
          </a:p>
        </p:txBody>
      </p:sp>
    </p:spTree>
  </p:cSld>
  <p:clrMapOvr>
    <a:masterClrMapping/>
  </p:clrMapOvr>
  <p:transition spd="med">
    <p:cover dir="r"/>
    <p:sndAc>
      <p:stSnd>
        <p:snd r:embed="rId2"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0"/>
                                  </p:stCondLst>
                                  <p:iterate type="lt">
                                    <p:tmPct val="10000"/>
                                  </p:iterate>
                                  <p:childTnLst>
                                    <p:set>
                                      <p:cBhvr>
                                        <p:cTn id="6" dur="1" fill="hold">
                                          <p:stCondLst>
                                            <p:cond delay="0"/>
                                          </p:stCondLst>
                                        </p:cTn>
                                        <p:tgtEl>
                                          <p:spTgt spid="71682"/>
                                        </p:tgtEl>
                                        <p:attrNameLst>
                                          <p:attrName>style.visibility</p:attrName>
                                        </p:attrNameLst>
                                      </p:cBhvr>
                                      <p:to>
                                        <p:strVal val="visible"/>
                                      </p:to>
                                    </p:set>
                                    <p:anim calcmode="lin" valueType="num">
                                      <p:cBhvr additive="base">
                                        <p:cTn id="7" dur="2000" fill="hold"/>
                                        <p:tgtEl>
                                          <p:spTgt spid="71682"/>
                                        </p:tgtEl>
                                        <p:attrNameLst>
                                          <p:attrName>ppt_x</p:attrName>
                                        </p:attrNameLst>
                                      </p:cBhvr>
                                      <p:tavLst>
                                        <p:tav tm="0">
                                          <p:val>
                                            <p:strVal val="0-#ppt_w/2"/>
                                          </p:val>
                                        </p:tav>
                                        <p:tav tm="100000">
                                          <p:val>
                                            <p:strVal val="#ppt_x"/>
                                          </p:val>
                                        </p:tav>
                                      </p:tavLst>
                                    </p:anim>
                                    <p:anim calcmode="lin" valueType="num">
                                      <p:cBhvr additive="base">
                                        <p:cTn id="8" dur="2000" fill="hold"/>
                                        <p:tgtEl>
                                          <p:spTgt spid="7168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71683">
                                            <p:txEl>
                                              <p:pRg st="0" end="0"/>
                                            </p:txEl>
                                          </p:spTgt>
                                        </p:tgtEl>
                                        <p:attrNameLst>
                                          <p:attrName>style.visibility</p:attrName>
                                        </p:attrNameLst>
                                      </p:cBhvr>
                                      <p:to>
                                        <p:strVal val="visible"/>
                                      </p:to>
                                    </p:set>
                                    <p:anim calcmode="lin" valueType="num">
                                      <p:cBhvr>
                                        <p:cTn id="13" dur="1000" fill="hold"/>
                                        <p:tgtEl>
                                          <p:spTgt spid="7168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71683">
                                            <p:txEl>
                                              <p:pRg st="0" end="0"/>
                                            </p:txEl>
                                          </p:spTgt>
                                        </p:tgtEl>
                                        <p:attrNameLst>
                                          <p:attrName>ppt_h</p:attrName>
                                        </p:attrNameLst>
                                      </p:cBhvr>
                                      <p:tavLst>
                                        <p:tav tm="0">
                                          <p:val>
                                            <p:fltVal val="0"/>
                                          </p:val>
                                        </p:tav>
                                        <p:tav tm="100000">
                                          <p:val>
                                            <p:strVal val="#ppt_h"/>
                                          </p:val>
                                        </p:tav>
                                      </p:tavLst>
                                    </p:anim>
                                    <p:animEffect transition="in" filter="fade">
                                      <p:cBhvr>
                                        <p:cTn id="15" dur="1000"/>
                                        <p:tgtEl>
                                          <p:spTgt spid="71683">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71683">
                                            <p:txEl>
                                              <p:pRg st="1" end="1"/>
                                            </p:txEl>
                                          </p:spTgt>
                                        </p:tgtEl>
                                        <p:attrNameLst>
                                          <p:attrName>style.visibility</p:attrName>
                                        </p:attrNameLst>
                                      </p:cBhvr>
                                      <p:to>
                                        <p:strVal val="visible"/>
                                      </p:to>
                                    </p:set>
                                    <p:anim calcmode="lin" valueType="num">
                                      <p:cBhvr>
                                        <p:cTn id="20" dur="1000" fill="hold"/>
                                        <p:tgtEl>
                                          <p:spTgt spid="7168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71683">
                                            <p:txEl>
                                              <p:pRg st="1" end="1"/>
                                            </p:txEl>
                                          </p:spTgt>
                                        </p:tgtEl>
                                        <p:attrNameLst>
                                          <p:attrName>ppt_h</p:attrName>
                                        </p:attrNameLst>
                                      </p:cBhvr>
                                      <p:tavLst>
                                        <p:tav tm="0">
                                          <p:val>
                                            <p:fltVal val="0"/>
                                          </p:val>
                                        </p:tav>
                                        <p:tav tm="100000">
                                          <p:val>
                                            <p:strVal val="#ppt_h"/>
                                          </p:val>
                                        </p:tav>
                                      </p:tavLst>
                                    </p:anim>
                                    <p:animEffect transition="in" filter="fade">
                                      <p:cBhvr>
                                        <p:cTn id="22" dur="1000"/>
                                        <p:tgtEl>
                                          <p:spTgt spid="71683">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71683">
                                            <p:txEl>
                                              <p:pRg st="2" end="2"/>
                                            </p:txEl>
                                          </p:spTgt>
                                        </p:tgtEl>
                                        <p:attrNameLst>
                                          <p:attrName>style.visibility</p:attrName>
                                        </p:attrNameLst>
                                      </p:cBhvr>
                                      <p:to>
                                        <p:strVal val="visible"/>
                                      </p:to>
                                    </p:set>
                                    <p:anim calcmode="lin" valueType="num">
                                      <p:cBhvr>
                                        <p:cTn id="27" dur="1000" fill="hold"/>
                                        <p:tgtEl>
                                          <p:spTgt spid="71683">
                                            <p:txEl>
                                              <p:pRg st="2" end="2"/>
                                            </p:txEl>
                                          </p:spTgt>
                                        </p:tgtEl>
                                        <p:attrNameLst>
                                          <p:attrName>ppt_w</p:attrName>
                                        </p:attrNameLst>
                                      </p:cBhvr>
                                      <p:tavLst>
                                        <p:tav tm="0">
                                          <p:val>
                                            <p:fltVal val="0"/>
                                          </p:val>
                                        </p:tav>
                                        <p:tav tm="100000">
                                          <p:val>
                                            <p:strVal val="#ppt_w"/>
                                          </p:val>
                                        </p:tav>
                                      </p:tavLst>
                                    </p:anim>
                                    <p:anim calcmode="lin" valueType="num">
                                      <p:cBhvr>
                                        <p:cTn id="28" dur="1000" fill="hold"/>
                                        <p:tgtEl>
                                          <p:spTgt spid="71683">
                                            <p:txEl>
                                              <p:pRg st="2" end="2"/>
                                            </p:txEl>
                                          </p:spTgt>
                                        </p:tgtEl>
                                        <p:attrNameLst>
                                          <p:attrName>ppt_h</p:attrName>
                                        </p:attrNameLst>
                                      </p:cBhvr>
                                      <p:tavLst>
                                        <p:tav tm="0">
                                          <p:val>
                                            <p:fltVal val="0"/>
                                          </p:val>
                                        </p:tav>
                                        <p:tav tm="100000">
                                          <p:val>
                                            <p:strVal val="#ppt_h"/>
                                          </p:val>
                                        </p:tav>
                                      </p:tavLst>
                                    </p:anim>
                                    <p:animEffect transition="in" filter="fade">
                                      <p:cBhvr>
                                        <p:cTn id="29" dur="1000"/>
                                        <p:tgtEl>
                                          <p:spTgt spid="71683">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71683">
                                            <p:txEl>
                                              <p:pRg st="3" end="3"/>
                                            </p:txEl>
                                          </p:spTgt>
                                        </p:tgtEl>
                                        <p:attrNameLst>
                                          <p:attrName>style.visibility</p:attrName>
                                        </p:attrNameLst>
                                      </p:cBhvr>
                                      <p:to>
                                        <p:strVal val="visible"/>
                                      </p:to>
                                    </p:set>
                                    <p:anim calcmode="lin" valueType="num">
                                      <p:cBhvr>
                                        <p:cTn id="34" dur="1000" fill="hold"/>
                                        <p:tgtEl>
                                          <p:spTgt spid="71683">
                                            <p:txEl>
                                              <p:pRg st="3" end="3"/>
                                            </p:txEl>
                                          </p:spTgt>
                                        </p:tgtEl>
                                        <p:attrNameLst>
                                          <p:attrName>ppt_w</p:attrName>
                                        </p:attrNameLst>
                                      </p:cBhvr>
                                      <p:tavLst>
                                        <p:tav tm="0">
                                          <p:val>
                                            <p:fltVal val="0"/>
                                          </p:val>
                                        </p:tav>
                                        <p:tav tm="100000">
                                          <p:val>
                                            <p:strVal val="#ppt_w"/>
                                          </p:val>
                                        </p:tav>
                                      </p:tavLst>
                                    </p:anim>
                                    <p:anim calcmode="lin" valueType="num">
                                      <p:cBhvr>
                                        <p:cTn id="35" dur="1000" fill="hold"/>
                                        <p:tgtEl>
                                          <p:spTgt spid="71683">
                                            <p:txEl>
                                              <p:pRg st="3" end="3"/>
                                            </p:txEl>
                                          </p:spTgt>
                                        </p:tgtEl>
                                        <p:attrNameLst>
                                          <p:attrName>ppt_h</p:attrName>
                                        </p:attrNameLst>
                                      </p:cBhvr>
                                      <p:tavLst>
                                        <p:tav tm="0">
                                          <p:val>
                                            <p:fltVal val="0"/>
                                          </p:val>
                                        </p:tav>
                                        <p:tav tm="100000">
                                          <p:val>
                                            <p:strVal val="#ppt_h"/>
                                          </p:val>
                                        </p:tav>
                                      </p:tavLst>
                                    </p:anim>
                                    <p:animEffect transition="in" filter="fade">
                                      <p:cBhvr>
                                        <p:cTn id="36" dur="1000"/>
                                        <p:tgtEl>
                                          <p:spTgt spid="71683">
                                            <p:txEl>
                                              <p:pRg st="3" end="3"/>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71683">
                                            <p:txEl>
                                              <p:pRg st="4" end="4"/>
                                            </p:txEl>
                                          </p:spTgt>
                                        </p:tgtEl>
                                        <p:attrNameLst>
                                          <p:attrName>style.visibility</p:attrName>
                                        </p:attrNameLst>
                                      </p:cBhvr>
                                      <p:to>
                                        <p:strVal val="visible"/>
                                      </p:to>
                                    </p:set>
                                    <p:anim calcmode="lin" valueType="num">
                                      <p:cBhvr>
                                        <p:cTn id="41" dur="1000" fill="hold"/>
                                        <p:tgtEl>
                                          <p:spTgt spid="71683">
                                            <p:txEl>
                                              <p:pRg st="4" end="4"/>
                                            </p:txEl>
                                          </p:spTgt>
                                        </p:tgtEl>
                                        <p:attrNameLst>
                                          <p:attrName>ppt_w</p:attrName>
                                        </p:attrNameLst>
                                      </p:cBhvr>
                                      <p:tavLst>
                                        <p:tav tm="0">
                                          <p:val>
                                            <p:fltVal val="0"/>
                                          </p:val>
                                        </p:tav>
                                        <p:tav tm="100000">
                                          <p:val>
                                            <p:strVal val="#ppt_w"/>
                                          </p:val>
                                        </p:tav>
                                      </p:tavLst>
                                    </p:anim>
                                    <p:anim calcmode="lin" valueType="num">
                                      <p:cBhvr>
                                        <p:cTn id="42" dur="1000" fill="hold"/>
                                        <p:tgtEl>
                                          <p:spTgt spid="71683">
                                            <p:txEl>
                                              <p:pRg st="4" end="4"/>
                                            </p:txEl>
                                          </p:spTgt>
                                        </p:tgtEl>
                                        <p:attrNameLst>
                                          <p:attrName>ppt_h</p:attrName>
                                        </p:attrNameLst>
                                      </p:cBhvr>
                                      <p:tavLst>
                                        <p:tav tm="0">
                                          <p:val>
                                            <p:fltVal val="0"/>
                                          </p:val>
                                        </p:tav>
                                        <p:tav tm="100000">
                                          <p:val>
                                            <p:strVal val="#ppt_h"/>
                                          </p:val>
                                        </p:tav>
                                      </p:tavLst>
                                    </p:anim>
                                    <p:animEffect transition="in" filter="fade">
                                      <p:cBhvr>
                                        <p:cTn id="43" dur="1000"/>
                                        <p:tgtEl>
                                          <p:spTgt spid="71683">
                                            <p:txEl>
                                              <p:pRg st="4" end="4"/>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3" presetClass="entr" presetSubtype="0" fill="hold" grpId="0" nodeType="clickEffect">
                                  <p:stCondLst>
                                    <p:cond delay="0"/>
                                  </p:stCondLst>
                                  <p:childTnLst>
                                    <p:set>
                                      <p:cBhvr>
                                        <p:cTn id="47" dur="1" fill="hold">
                                          <p:stCondLst>
                                            <p:cond delay="0"/>
                                          </p:stCondLst>
                                        </p:cTn>
                                        <p:tgtEl>
                                          <p:spTgt spid="71683">
                                            <p:txEl>
                                              <p:pRg st="5" end="5"/>
                                            </p:txEl>
                                          </p:spTgt>
                                        </p:tgtEl>
                                        <p:attrNameLst>
                                          <p:attrName>style.visibility</p:attrName>
                                        </p:attrNameLst>
                                      </p:cBhvr>
                                      <p:to>
                                        <p:strVal val="visible"/>
                                      </p:to>
                                    </p:set>
                                    <p:anim calcmode="lin" valueType="num">
                                      <p:cBhvr>
                                        <p:cTn id="48" dur="1000" fill="hold"/>
                                        <p:tgtEl>
                                          <p:spTgt spid="71683">
                                            <p:txEl>
                                              <p:pRg st="5" end="5"/>
                                            </p:txEl>
                                          </p:spTgt>
                                        </p:tgtEl>
                                        <p:attrNameLst>
                                          <p:attrName>ppt_w</p:attrName>
                                        </p:attrNameLst>
                                      </p:cBhvr>
                                      <p:tavLst>
                                        <p:tav tm="0">
                                          <p:val>
                                            <p:fltVal val="0"/>
                                          </p:val>
                                        </p:tav>
                                        <p:tav tm="100000">
                                          <p:val>
                                            <p:strVal val="#ppt_w"/>
                                          </p:val>
                                        </p:tav>
                                      </p:tavLst>
                                    </p:anim>
                                    <p:anim calcmode="lin" valueType="num">
                                      <p:cBhvr>
                                        <p:cTn id="49" dur="1000" fill="hold"/>
                                        <p:tgtEl>
                                          <p:spTgt spid="71683">
                                            <p:txEl>
                                              <p:pRg st="5" end="5"/>
                                            </p:txEl>
                                          </p:spTgt>
                                        </p:tgtEl>
                                        <p:attrNameLst>
                                          <p:attrName>ppt_h</p:attrName>
                                        </p:attrNameLst>
                                      </p:cBhvr>
                                      <p:tavLst>
                                        <p:tav tm="0">
                                          <p:val>
                                            <p:fltVal val="0"/>
                                          </p:val>
                                        </p:tav>
                                        <p:tav tm="100000">
                                          <p:val>
                                            <p:strVal val="#ppt_h"/>
                                          </p:val>
                                        </p:tav>
                                      </p:tavLst>
                                    </p:anim>
                                    <p:animEffect transition="in" filter="fade">
                                      <p:cBhvr>
                                        <p:cTn id="50" dur="1000"/>
                                        <p:tgtEl>
                                          <p:spTgt spid="716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p:bldP spid="7168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1811338" y="0"/>
            <a:ext cx="7453312" cy="1060450"/>
          </a:xfrm>
        </p:spPr>
        <p:txBody>
          <a:bodyPr/>
          <a:lstStyle/>
          <a:p>
            <a:r>
              <a:rPr lang="cs-CZ" sz="5000" dirty="0"/>
              <a:t>Nadační investiční fond</a:t>
            </a:r>
          </a:p>
        </p:txBody>
      </p:sp>
      <p:sp>
        <p:nvSpPr>
          <p:cNvPr id="72707" name="Rectangle 3"/>
          <p:cNvSpPr>
            <a:spLocks noGrp="1" noChangeArrowheads="1"/>
          </p:cNvSpPr>
          <p:nvPr>
            <p:ph idx="1"/>
          </p:nvPr>
        </p:nvSpPr>
        <p:spPr>
          <a:xfrm>
            <a:off x="1524001" y="1125538"/>
            <a:ext cx="8131175" cy="4500562"/>
          </a:xfrm>
        </p:spPr>
        <p:txBody>
          <a:bodyPr>
            <a:normAutofit fontScale="85000" lnSpcReduction="10000"/>
          </a:bodyPr>
          <a:lstStyle/>
          <a:p>
            <a:r>
              <a:rPr lang="cs-CZ" sz="2600" dirty="0"/>
              <a:t>vznikl v roce 1991 za účelem podpory nadací </a:t>
            </a:r>
          </a:p>
          <a:p>
            <a:r>
              <a:rPr lang="cs-CZ" sz="2600" dirty="0"/>
              <a:t>pro NIF vyčlenila vláda 1 % akcií z druhé vlny kupónové privatizace</a:t>
            </a:r>
          </a:p>
          <a:p>
            <a:r>
              <a:rPr lang="cs-CZ" sz="2600" dirty="0"/>
              <a:t>prostředky NIF byly rozděleny ve dvou etapách</a:t>
            </a:r>
          </a:p>
          <a:p>
            <a:r>
              <a:rPr lang="cs-CZ" sz="2600" dirty="0"/>
              <a:t>v 1. etapě (1999) bylo rozděleno 484 mil. Kč 38 nadacím </a:t>
            </a:r>
          </a:p>
          <a:p>
            <a:r>
              <a:rPr lang="cs-CZ" sz="2600" dirty="0"/>
              <a:t>ve 2. etapě (2001) obdrželo 64 nadací celkovou částku 849,3 mil. Kč </a:t>
            </a:r>
          </a:p>
          <a:p>
            <a:r>
              <a:rPr lang="cs-CZ" sz="2600" dirty="0"/>
              <a:t>v portfoliu NIF jsou dosud neprodané akcie  </a:t>
            </a:r>
            <a:endParaRPr lang="cs-CZ" sz="2600" dirty="0" smtClean="0"/>
          </a:p>
          <a:p>
            <a:endParaRPr lang="cs-CZ" sz="2600" dirty="0"/>
          </a:p>
          <a:p>
            <a:r>
              <a:rPr lang="cs-CZ" sz="2800" dirty="0" smtClean="0"/>
              <a:t>jeden </a:t>
            </a:r>
            <a:r>
              <a:rPr lang="cs-CZ" sz="2800" dirty="0"/>
              <a:t>z nástrojů podpory směřovaného neziskovému </a:t>
            </a:r>
            <a:r>
              <a:rPr lang="cs-CZ" sz="2800" dirty="0" smtClean="0"/>
              <a:t>sektoru</a:t>
            </a:r>
          </a:p>
          <a:p>
            <a:r>
              <a:rPr lang="cs-CZ" sz="2800" dirty="0"/>
              <a:t>s</a:t>
            </a:r>
            <a:r>
              <a:rPr lang="cs-CZ" sz="2800" dirty="0" smtClean="0"/>
              <a:t>pravuje Ministerstvo financí ČR</a:t>
            </a:r>
            <a:endParaRPr lang="cs-CZ" sz="2600" dirty="0"/>
          </a:p>
        </p:txBody>
      </p:sp>
    </p:spTree>
  </p:cSld>
  <p:clrMapOvr>
    <a:masterClrMapping/>
  </p:clrMapOvr>
  <p:transition spd="med">
    <p:cover dir="r"/>
    <p:sndAc>
      <p:stSnd>
        <p:snd r:embed="rId2"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72706"/>
                                        </p:tgtEl>
                                        <p:attrNameLst>
                                          <p:attrName>style.visibility</p:attrName>
                                        </p:attrNameLst>
                                      </p:cBhvr>
                                      <p:to>
                                        <p:strVal val="visible"/>
                                      </p:to>
                                    </p:set>
                                    <p:animEffect transition="in" filter="fade">
                                      <p:cBhvr>
                                        <p:cTn id="7" dur="2000"/>
                                        <p:tgtEl>
                                          <p:spTgt spid="72706"/>
                                        </p:tgtEl>
                                      </p:cBhvr>
                                    </p:animEffect>
                                    <p:anim calcmode="lin" valueType="num">
                                      <p:cBhvr>
                                        <p:cTn id="8" dur="2000" fill="hold"/>
                                        <p:tgtEl>
                                          <p:spTgt spid="72706"/>
                                        </p:tgtEl>
                                        <p:attrNameLst>
                                          <p:attrName>ppt_w</p:attrName>
                                        </p:attrNameLst>
                                      </p:cBhvr>
                                      <p:tavLst>
                                        <p:tav tm="0" fmla="#ppt_w*sin(2.5*pi*$)">
                                          <p:val>
                                            <p:fltVal val="0"/>
                                          </p:val>
                                        </p:tav>
                                        <p:tav tm="100000">
                                          <p:val>
                                            <p:fltVal val="1"/>
                                          </p:val>
                                        </p:tav>
                                      </p:tavLst>
                                    </p:anim>
                                    <p:anim calcmode="lin" valueType="num">
                                      <p:cBhvr>
                                        <p:cTn id="9" dur="2000" fill="hold"/>
                                        <p:tgtEl>
                                          <p:spTgt spid="72706"/>
                                        </p:tgtEl>
                                        <p:attrNameLst>
                                          <p:attrName>ppt_h</p:attrName>
                                        </p:attrNameLst>
                                      </p:cBhvr>
                                      <p:tavLst>
                                        <p:tav tm="0">
                                          <p:val>
                                            <p:strVal val="#ppt_h"/>
                                          </p:val>
                                        </p:tav>
                                        <p:tav tm="100000">
                                          <p:val>
                                            <p:strVal val="#ppt_h"/>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72707">
                                            <p:txEl>
                                              <p:pRg st="0" end="0"/>
                                            </p:txEl>
                                          </p:spTgt>
                                        </p:tgtEl>
                                        <p:attrNameLst>
                                          <p:attrName>style.visibility</p:attrName>
                                        </p:attrNameLst>
                                      </p:cBhvr>
                                      <p:to>
                                        <p:strVal val="visible"/>
                                      </p:to>
                                    </p:set>
                                    <p:anim calcmode="lin" valueType="num">
                                      <p:cBhvr additive="base">
                                        <p:cTn id="14" dur="1000" fill="hold"/>
                                        <p:tgtEl>
                                          <p:spTgt spid="72707">
                                            <p:txEl>
                                              <p:pRg st="0" end="0"/>
                                            </p:txEl>
                                          </p:spTgt>
                                        </p:tgtEl>
                                        <p:attrNameLst>
                                          <p:attrName>ppt_x</p:attrName>
                                        </p:attrNameLst>
                                      </p:cBhvr>
                                      <p:tavLst>
                                        <p:tav tm="0">
                                          <p:val>
                                            <p:strVal val="#ppt_x"/>
                                          </p:val>
                                        </p:tav>
                                        <p:tav tm="100000">
                                          <p:val>
                                            <p:strVal val="#ppt_x"/>
                                          </p:val>
                                        </p:tav>
                                      </p:tavLst>
                                    </p:anim>
                                    <p:anim calcmode="lin" valueType="num">
                                      <p:cBhvr additive="base">
                                        <p:cTn id="15" dur="1000" fill="hold"/>
                                        <p:tgtEl>
                                          <p:spTgt spid="727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72707">
                                            <p:txEl>
                                              <p:pRg st="1" end="1"/>
                                            </p:txEl>
                                          </p:spTgt>
                                        </p:tgtEl>
                                        <p:attrNameLst>
                                          <p:attrName>style.visibility</p:attrName>
                                        </p:attrNameLst>
                                      </p:cBhvr>
                                      <p:to>
                                        <p:strVal val="visible"/>
                                      </p:to>
                                    </p:set>
                                    <p:anim calcmode="lin" valueType="num">
                                      <p:cBhvr additive="base">
                                        <p:cTn id="20" dur="1000" fill="hold"/>
                                        <p:tgtEl>
                                          <p:spTgt spid="72707">
                                            <p:txEl>
                                              <p:pRg st="1" end="1"/>
                                            </p:txEl>
                                          </p:spTgt>
                                        </p:tgtEl>
                                        <p:attrNameLst>
                                          <p:attrName>ppt_x</p:attrName>
                                        </p:attrNameLst>
                                      </p:cBhvr>
                                      <p:tavLst>
                                        <p:tav tm="0">
                                          <p:val>
                                            <p:strVal val="#ppt_x"/>
                                          </p:val>
                                        </p:tav>
                                        <p:tav tm="100000">
                                          <p:val>
                                            <p:strVal val="#ppt_x"/>
                                          </p:val>
                                        </p:tav>
                                      </p:tavLst>
                                    </p:anim>
                                    <p:anim calcmode="lin" valueType="num">
                                      <p:cBhvr additive="base">
                                        <p:cTn id="21" dur="1000" fill="hold"/>
                                        <p:tgtEl>
                                          <p:spTgt spid="727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72707">
                                            <p:txEl>
                                              <p:pRg st="2" end="2"/>
                                            </p:txEl>
                                          </p:spTgt>
                                        </p:tgtEl>
                                        <p:attrNameLst>
                                          <p:attrName>style.visibility</p:attrName>
                                        </p:attrNameLst>
                                      </p:cBhvr>
                                      <p:to>
                                        <p:strVal val="visible"/>
                                      </p:to>
                                    </p:set>
                                    <p:anim calcmode="lin" valueType="num">
                                      <p:cBhvr additive="base">
                                        <p:cTn id="26" dur="1000" fill="hold"/>
                                        <p:tgtEl>
                                          <p:spTgt spid="72707">
                                            <p:txEl>
                                              <p:pRg st="2" end="2"/>
                                            </p:txEl>
                                          </p:spTgt>
                                        </p:tgtEl>
                                        <p:attrNameLst>
                                          <p:attrName>ppt_x</p:attrName>
                                        </p:attrNameLst>
                                      </p:cBhvr>
                                      <p:tavLst>
                                        <p:tav tm="0">
                                          <p:val>
                                            <p:strVal val="#ppt_x"/>
                                          </p:val>
                                        </p:tav>
                                        <p:tav tm="100000">
                                          <p:val>
                                            <p:strVal val="#ppt_x"/>
                                          </p:val>
                                        </p:tav>
                                      </p:tavLst>
                                    </p:anim>
                                    <p:anim calcmode="lin" valueType="num">
                                      <p:cBhvr additive="base">
                                        <p:cTn id="27" dur="1000" fill="hold"/>
                                        <p:tgtEl>
                                          <p:spTgt spid="727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72707">
                                            <p:txEl>
                                              <p:pRg st="3" end="3"/>
                                            </p:txEl>
                                          </p:spTgt>
                                        </p:tgtEl>
                                        <p:attrNameLst>
                                          <p:attrName>style.visibility</p:attrName>
                                        </p:attrNameLst>
                                      </p:cBhvr>
                                      <p:to>
                                        <p:strVal val="visible"/>
                                      </p:to>
                                    </p:set>
                                    <p:anim calcmode="lin" valueType="num">
                                      <p:cBhvr additive="base">
                                        <p:cTn id="32" dur="1000" fill="hold"/>
                                        <p:tgtEl>
                                          <p:spTgt spid="72707">
                                            <p:txEl>
                                              <p:pRg st="3" end="3"/>
                                            </p:txEl>
                                          </p:spTgt>
                                        </p:tgtEl>
                                        <p:attrNameLst>
                                          <p:attrName>ppt_x</p:attrName>
                                        </p:attrNameLst>
                                      </p:cBhvr>
                                      <p:tavLst>
                                        <p:tav tm="0">
                                          <p:val>
                                            <p:strVal val="#ppt_x"/>
                                          </p:val>
                                        </p:tav>
                                        <p:tav tm="100000">
                                          <p:val>
                                            <p:strVal val="#ppt_x"/>
                                          </p:val>
                                        </p:tav>
                                      </p:tavLst>
                                    </p:anim>
                                    <p:anim calcmode="lin" valueType="num">
                                      <p:cBhvr additive="base">
                                        <p:cTn id="33" dur="1000" fill="hold"/>
                                        <p:tgtEl>
                                          <p:spTgt spid="7270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72707">
                                            <p:txEl>
                                              <p:pRg st="4" end="4"/>
                                            </p:txEl>
                                          </p:spTgt>
                                        </p:tgtEl>
                                        <p:attrNameLst>
                                          <p:attrName>style.visibility</p:attrName>
                                        </p:attrNameLst>
                                      </p:cBhvr>
                                      <p:to>
                                        <p:strVal val="visible"/>
                                      </p:to>
                                    </p:set>
                                    <p:anim calcmode="lin" valueType="num">
                                      <p:cBhvr additive="base">
                                        <p:cTn id="38" dur="1000" fill="hold"/>
                                        <p:tgtEl>
                                          <p:spTgt spid="72707">
                                            <p:txEl>
                                              <p:pRg st="4" end="4"/>
                                            </p:txEl>
                                          </p:spTgt>
                                        </p:tgtEl>
                                        <p:attrNameLst>
                                          <p:attrName>ppt_x</p:attrName>
                                        </p:attrNameLst>
                                      </p:cBhvr>
                                      <p:tavLst>
                                        <p:tav tm="0">
                                          <p:val>
                                            <p:strVal val="#ppt_x"/>
                                          </p:val>
                                        </p:tav>
                                        <p:tav tm="100000">
                                          <p:val>
                                            <p:strVal val="#ppt_x"/>
                                          </p:val>
                                        </p:tav>
                                      </p:tavLst>
                                    </p:anim>
                                    <p:anim calcmode="lin" valueType="num">
                                      <p:cBhvr additive="base">
                                        <p:cTn id="39" dur="1000" fill="hold"/>
                                        <p:tgtEl>
                                          <p:spTgt spid="7270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72707">
                                            <p:txEl>
                                              <p:pRg st="5" end="5"/>
                                            </p:txEl>
                                          </p:spTgt>
                                        </p:tgtEl>
                                        <p:attrNameLst>
                                          <p:attrName>style.visibility</p:attrName>
                                        </p:attrNameLst>
                                      </p:cBhvr>
                                      <p:to>
                                        <p:strVal val="visible"/>
                                      </p:to>
                                    </p:set>
                                    <p:anim calcmode="lin" valueType="num">
                                      <p:cBhvr additive="base">
                                        <p:cTn id="44" dur="1000" fill="hold"/>
                                        <p:tgtEl>
                                          <p:spTgt spid="72707">
                                            <p:txEl>
                                              <p:pRg st="5" end="5"/>
                                            </p:txEl>
                                          </p:spTgt>
                                        </p:tgtEl>
                                        <p:attrNameLst>
                                          <p:attrName>ppt_x</p:attrName>
                                        </p:attrNameLst>
                                      </p:cBhvr>
                                      <p:tavLst>
                                        <p:tav tm="0">
                                          <p:val>
                                            <p:strVal val="#ppt_x"/>
                                          </p:val>
                                        </p:tav>
                                        <p:tav tm="100000">
                                          <p:val>
                                            <p:strVal val="#ppt_x"/>
                                          </p:val>
                                        </p:tav>
                                      </p:tavLst>
                                    </p:anim>
                                    <p:anim calcmode="lin" valueType="num">
                                      <p:cBhvr additive="base">
                                        <p:cTn id="45" dur="1000" fill="hold"/>
                                        <p:tgtEl>
                                          <p:spTgt spid="7270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72707">
                                            <p:txEl>
                                              <p:pRg st="7" end="7"/>
                                            </p:txEl>
                                          </p:spTgt>
                                        </p:tgtEl>
                                        <p:attrNameLst>
                                          <p:attrName>style.visibility</p:attrName>
                                        </p:attrNameLst>
                                      </p:cBhvr>
                                      <p:to>
                                        <p:strVal val="visible"/>
                                      </p:to>
                                    </p:set>
                                    <p:anim calcmode="lin" valueType="num">
                                      <p:cBhvr additive="base">
                                        <p:cTn id="50" dur="1000" fill="hold"/>
                                        <p:tgtEl>
                                          <p:spTgt spid="72707">
                                            <p:txEl>
                                              <p:pRg st="7" end="7"/>
                                            </p:txEl>
                                          </p:spTgt>
                                        </p:tgtEl>
                                        <p:attrNameLst>
                                          <p:attrName>ppt_x</p:attrName>
                                        </p:attrNameLst>
                                      </p:cBhvr>
                                      <p:tavLst>
                                        <p:tav tm="0">
                                          <p:val>
                                            <p:strVal val="#ppt_x"/>
                                          </p:val>
                                        </p:tav>
                                        <p:tav tm="100000">
                                          <p:val>
                                            <p:strVal val="#ppt_x"/>
                                          </p:val>
                                        </p:tav>
                                      </p:tavLst>
                                    </p:anim>
                                    <p:anim calcmode="lin" valueType="num">
                                      <p:cBhvr additive="base">
                                        <p:cTn id="51" dur="1000" fill="hold"/>
                                        <p:tgtEl>
                                          <p:spTgt spid="7270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72707">
                                            <p:txEl>
                                              <p:pRg st="8" end="8"/>
                                            </p:txEl>
                                          </p:spTgt>
                                        </p:tgtEl>
                                        <p:attrNameLst>
                                          <p:attrName>style.visibility</p:attrName>
                                        </p:attrNameLst>
                                      </p:cBhvr>
                                      <p:to>
                                        <p:strVal val="visible"/>
                                      </p:to>
                                    </p:set>
                                    <p:anim calcmode="lin" valueType="num">
                                      <p:cBhvr additive="base">
                                        <p:cTn id="56" dur="1000" fill="hold"/>
                                        <p:tgtEl>
                                          <p:spTgt spid="72707">
                                            <p:txEl>
                                              <p:pRg st="8" end="8"/>
                                            </p:txEl>
                                          </p:spTgt>
                                        </p:tgtEl>
                                        <p:attrNameLst>
                                          <p:attrName>ppt_x</p:attrName>
                                        </p:attrNameLst>
                                      </p:cBhvr>
                                      <p:tavLst>
                                        <p:tav tm="0">
                                          <p:val>
                                            <p:strVal val="#ppt_x"/>
                                          </p:val>
                                        </p:tav>
                                        <p:tav tm="100000">
                                          <p:val>
                                            <p:strVal val="#ppt_x"/>
                                          </p:val>
                                        </p:tav>
                                      </p:tavLst>
                                    </p:anim>
                                    <p:anim calcmode="lin" valueType="num">
                                      <p:cBhvr additive="base">
                                        <p:cTn id="57" dur="1000" fill="hold"/>
                                        <p:tgtEl>
                                          <p:spTgt spid="7270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p:bldP spid="7270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1630322" y="440668"/>
            <a:ext cx="7559675" cy="765175"/>
          </a:xfrm>
        </p:spPr>
        <p:txBody>
          <a:bodyPr/>
          <a:lstStyle/>
          <a:p>
            <a:r>
              <a:rPr lang="cs-CZ" dirty="0"/>
              <a:t>Veřejné financovaní</a:t>
            </a:r>
          </a:p>
        </p:txBody>
      </p:sp>
      <p:sp>
        <p:nvSpPr>
          <p:cNvPr id="73731" name="Rectangle 3"/>
          <p:cNvSpPr>
            <a:spLocks noGrp="1" noChangeArrowheads="1"/>
          </p:cNvSpPr>
          <p:nvPr>
            <p:ph idx="1"/>
          </p:nvPr>
        </p:nvSpPr>
        <p:spPr>
          <a:xfrm>
            <a:off x="1631504" y="1304765"/>
            <a:ext cx="8135938" cy="4752975"/>
          </a:xfrm>
        </p:spPr>
        <p:txBody>
          <a:bodyPr/>
          <a:lstStyle/>
          <a:p>
            <a:r>
              <a:rPr lang="cs-CZ" sz="2200" dirty="0"/>
              <a:t>Nejvíc finančních prostředků na činnost NNO plyne z rozpočtů ministerstev, pak z rozpočtů pověřených obcí a krajů. </a:t>
            </a:r>
          </a:p>
          <a:p>
            <a:r>
              <a:rPr lang="cs-CZ" sz="2200" dirty="0"/>
              <a:t>Největší objem dotací je rozdělovaných v prospěch občanských sdružení, která jsou zároveň nejpočetnější právní formou NNO.</a:t>
            </a:r>
          </a:p>
          <a:p>
            <a:r>
              <a:rPr lang="cs-CZ" sz="2200" dirty="0"/>
              <a:t>Nejvíce podporovanou činností NNO je sport. </a:t>
            </a:r>
          </a:p>
          <a:p>
            <a:r>
              <a:rPr lang="cs-CZ" sz="2200" dirty="0"/>
              <a:t>MŠMT poskytuje na programy NNO největší objem finančních příspěvků. </a:t>
            </a:r>
          </a:p>
          <a:p>
            <a:r>
              <a:rPr lang="cs-CZ" sz="2200" dirty="0"/>
              <a:t>Nadace a nadační fondy mají nárok pouze na dotace z rozpočtů územních samosprávných celků. Na podporu nadačního sektoru byl v roce 1991 založen Nadační investiční fond. </a:t>
            </a:r>
          </a:p>
        </p:txBody>
      </p:sp>
    </p:spTree>
  </p:cSld>
  <p:clrMapOvr>
    <a:masterClrMapping/>
  </p:clrMapOvr>
  <p:transition spd="med">
    <p:cover dir="r"/>
    <p:sndAc>
      <p:stSnd>
        <p:snd r:embed="rId2"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afterEffect">
                                  <p:stCondLst>
                                    <p:cond delay="0"/>
                                  </p:stCondLst>
                                  <p:iterate type="lt">
                                    <p:tmPct val="10000"/>
                                  </p:iterate>
                                  <p:childTnLst>
                                    <p:set>
                                      <p:cBhvr>
                                        <p:cTn id="6" dur="1" fill="hold">
                                          <p:stCondLst>
                                            <p:cond delay="0"/>
                                          </p:stCondLst>
                                        </p:cTn>
                                        <p:tgtEl>
                                          <p:spTgt spid="73730"/>
                                        </p:tgtEl>
                                        <p:attrNameLst>
                                          <p:attrName>style.visibility</p:attrName>
                                        </p:attrNameLst>
                                      </p:cBhvr>
                                      <p:to>
                                        <p:strVal val="visible"/>
                                      </p:to>
                                    </p:set>
                                    <p:anim calcmode="lin" valueType="num">
                                      <p:cBhvr>
                                        <p:cTn id="7" dur="2000" fill="hold"/>
                                        <p:tgtEl>
                                          <p:spTgt spid="73730"/>
                                        </p:tgtEl>
                                        <p:attrNameLst>
                                          <p:attrName>ppt_w</p:attrName>
                                        </p:attrNameLst>
                                      </p:cBhvr>
                                      <p:tavLst>
                                        <p:tav tm="0">
                                          <p:val>
                                            <p:fltVal val="0"/>
                                          </p:val>
                                        </p:tav>
                                        <p:tav tm="100000">
                                          <p:val>
                                            <p:strVal val="#ppt_w"/>
                                          </p:val>
                                        </p:tav>
                                      </p:tavLst>
                                    </p:anim>
                                    <p:anim calcmode="lin" valueType="num">
                                      <p:cBhvr>
                                        <p:cTn id="8" dur="2000" fill="hold"/>
                                        <p:tgtEl>
                                          <p:spTgt spid="73730"/>
                                        </p:tgtEl>
                                        <p:attrNameLst>
                                          <p:attrName>ppt_h</p:attrName>
                                        </p:attrNameLst>
                                      </p:cBhvr>
                                      <p:tavLst>
                                        <p:tav tm="0">
                                          <p:val>
                                            <p:fltVal val="0"/>
                                          </p:val>
                                        </p:tav>
                                        <p:tav tm="100000">
                                          <p:val>
                                            <p:strVal val="#ppt_h"/>
                                          </p:val>
                                        </p:tav>
                                      </p:tavLst>
                                    </p:anim>
                                    <p:anim calcmode="lin" valueType="num">
                                      <p:cBhvr>
                                        <p:cTn id="9" dur="2000" fill="hold"/>
                                        <p:tgtEl>
                                          <p:spTgt spid="73730"/>
                                        </p:tgtEl>
                                        <p:attrNameLst>
                                          <p:attrName>style.rotation</p:attrName>
                                        </p:attrNameLst>
                                      </p:cBhvr>
                                      <p:tavLst>
                                        <p:tav tm="0">
                                          <p:val>
                                            <p:fltVal val="360"/>
                                          </p:val>
                                        </p:tav>
                                        <p:tav tm="100000">
                                          <p:val>
                                            <p:fltVal val="0"/>
                                          </p:val>
                                        </p:tav>
                                      </p:tavLst>
                                    </p:anim>
                                    <p:animEffect transition="in" filter="fade">
                                      <p:cBhvr>
                                        <p:cTn id="10" dur="2000"/>
                                        <p:tgtEl>
                                          <p:spTgt spid="7373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5" presetClass="entr" presetSubtype="0" fill="hold" grpId="0" nodeType="clickEffect">
                                  <p:stCondLst>
                                    <p:cond delay="0"/>
                                  </p:stCondLst>
                                  <p:childTnLst>
                                    <p:set>
                                      <p:cBhvr>
                                        <p:cTn id="14" dur="1" fill="hold">
                                          <p:stCondLst>
                                            <p:cond delay="0"/>
                                          </p:stCondLst>
                                        </p:cTn>
                                        <p:tgtEl>
                                          <p:spTgt spid="73731">
                                            <p:txEl>
                                              <p:pRg st="0" end="0"/>
                                            </p:txEl>
                                          </p:spTgt>
                                        </p:tgtEl>
                                        <p:attrNameLst>
                                          <p:attrName>style.visibility</p:attrName>
                                        </p:attrNameLst>
                                      </p:cBhvr>
                                      <p:to>
                                        <p:strVal val="visible"/>
                                      </p:to>
                                    </p:set>
                                    <p:anim calcmode="lin" valueType="num">
                                      <p:cBhvr>
                                        <p:cTn id="15" dur="1000" fill="hold"/>
                                        <p:tgtEl>
                                          <p:spTgt spid="73731">
                                            <p:txEl>
                                              <p:pRg st="0" end="0"/>
                                            </p:txEl>
                                          </p:spTgt>
                                        </p:tgtEl>
                                        <p:attrNameLst>
                                          <p:attrName>ppt_w</p:attrName>
                                        </p:attrNameLst>
                                      </p:cBhvr>
                                      <p:tavLst>
                                        <p:tav tm="0">
                                          <p:val>
                                            <p:strVal val="#ppt_w*0.70"/>
                                          </p:val>
                                        </p:tav>
                                        <p:tav tm="100000">
                                          <p:val>
                                            <p:strVal val="#ppt_w"/>
                                          </p:val>
                                        </p:tav>
                                      </p:tavLst>
                                    </p:anim>
                                    <p:anim calcmode="lin" valueType="num">
                                      <p:cBhvr>
                                        <p:cTn id="16" dur="1000" fill="hold"/>
                                        <p:tgtEl>
                                          <p:spTgt spid="73731">
                                            <p:txEl>
                                              <p:pRg st="0" end="0"/>
                                            </p:txEl>
                                          </p:spTgt>
                                        </p:tgtEl>
                                        <p:attrNameLst>
                                          <p:attrName>ppt_h</p:attrName>
                                        </p:attrNameLst>
                                      </p:cBhvr>
                                      <p:tavLst>
                                        <p:tav tm="0">
                                          <p:val>
                                            <p:strVal val="#ppt_h"/>
                                          </p:val>
                                        </p:tav>
                                        <p:tav tm="100000">
                                          <p:val>
                                            <p:strVal val="#ppt_h"/>
                                          </p:val>
                                        </p:tav>
                                      </p:tavLst>
                                    </p:anim>
                                    <p:animEffect transition="in" filter="fade">
                                      <p:cBhvr>
                                        <p:cTn id="17" dur="1000"/>
                                        <p:tgtEl>
                                          <p:spTgt spid="73731">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5" presetClass="entr" presetSubtype="0" fill="hold" grpId="0" nodeType="clickEffect">
                                  <p:stCondLst>
                                    <p:cond delay="0"/>
                                  </p:stCondLst>
                                  <p:childTnLst>
                                    <p:set>
                                      <p:cBhvr>
                                        <p:cTn id="21" dur="1" fill="hold">
                                          <p:stCondLst>
                                            <p:cond delay="0"/>
                                          </p:stCondLst>
                                        </p:cTn>
                                        <p:tgtEl>
                                          <p:spTgt spid="73731">
                                            <p:txEl>
                                              <p:pRg st="1" end="1"/>
                                            </p:txEl>
                                          </p:spTgt>
                                        </p:tgtEl>
                                        <p:attrNameLst>
                                          <p:attrName>style.visibility</p:attrName>
                                        </p:attrNameLst>
                                      </p:cBhvr>
                                      <p:to>
                                        <p:strVal val="visible"/>
                                      </p:to>
                                    </p:set>
                                    <p:anim calcmode="lin" valueType="num">
                                      <p:cBhvr>
                                        <p:cTn id="22" dur="1000" fill="hold"/>
                                        <p:tgtEl>
                                          <p:spTgt spid="73731">
                                            <p:txEl>
                                              <p:pRg st="1" end="1"/>
                                            </p:txEl>
                                          </p:spTgt>
                                        </p:tgtEl>
                                        <p:attrNameLst>
                                          <p:attrName>ppt_w</p:attrName>
                                        </p:attrNameLst>
                                      </p:cBhvr>
                                      <p:tavLst>
                                        <p:tav tm="0">
                                          <p:val>
                                            <p:strVal val="#ppt_w*0.70"/>
                                          </p:val>
                                        </p:tav>
                                        <p:tav tm="100000">
                                          <p:val>
                                            <p:strVal val="#ppt_w"/>
                                          </p:val>
                                        </p:tav>
                                      </p:tavLst>
                                    </p:anim>
                                    <p:anim calcmode="lin" valueType="num">
                                      <p:cBhvr>
                                        <p:cTn id="23" dur="1000" fill="hold"/>
                                        <p:tgtEl>
                                          <p:spTgt spid="73731">
                                            <p:txEl>
                                              <p:pRg st="1" end="1"/>
                                            </p:txEl>
                                          </p:spTgt>
                                        </p:tgtEl>
                                        <p:attrNameLst>
                                          <p:attrName>ppt_h</p:attrName>
                                        </p:attrNameLst>
                                      </p:cBhvr>
                                      <p:tavLst>
                                        <p:tav tm="0">
                                          <p:val>
                                            <p:strVal val="#ppt_h"/>
                                          </p:val>
                                        </p:tav>
                                        <p:tav tm="100000">
                                          <p:val>
                                            <p:strVal val="#ppt_h"/>
                                          </p:val>
                                        </p:tav>
                                      </p:tavLst>
                                    </p:anim>
                                    <p:animEffect transition="in" filter="fade">
                                      <p:cBhvr>
                                        <p:cTn id="24" dur="1000"/>
                                        <p:tgtEl>
                                          <p:spTgt spid="73731">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73731">
                                            <p:txEl>
                                              <p:pRg st="2" end="2"/>
                                            </p:txEl>
                                          </p:spTgt>
                                        </p:tgtEl>
                                        <p:attrNameLst>
                                          <p:attrName>style.visibility</p:attrName>
                                        </p:attrNameLst>
                                      </p:cBhvr>
                                      <p:to>
                                        <p:strVal val="visible"/>
                                      </p:to>
                                    </p:set>
                                    <p:anim calcmode="lin" valueType="num">
                                      <p:cBhvr>
                                        <p:cTn id="29" dur="1000" fill="hold"/>
                                        <p:tgtEl>
                                          <p:spTgt spid="73731">
                                            <p:txEl>
                                              <p:pRg st="2" end="2"/>
                                            </p:txEl>
                                          </p:spTgt>
                                        </p:tgtEl>
                                        <p:attrNameLst>
                                          <p:attrName>ppt_w</p:attrName>
                                        </p:attrNameLst>
                                      </p:cBhvr>
                                      <p:tavLst>
                                        <p:tav tm="0">
                                          <p:val>
                                            <p:strVal val="#ppt_w*0.70"/>
                                          </p:val>
                                        </p:tav>
                                        <p:tav tm="100000">
                                          <p:val>
                                            <p:strVal val="#ppt_w"/>
                                          </p:val>
                                        </p:tav>
                                      </p:tavLst>
                                    </p:anim>
                                    <p:anim calcmode="lin" valueType="num">
                                      <p:cBhvr>
                                        <p:cTn id="30" dur="1000" fill="hold"/>
                                        <p:tgtEl>
                                          <p:spTgt spid="73731">
                                            <p:txEl>
                                              <p:pRg st="2" end="2"/>
                                            </p:txEl>
                                          </p:spTgt>
                                        </p:tgtEl>
                                        <p:attrNameLst>
                                          <p:attrName>ppt_h</p:attrName>
                                        </p:attrNameLst>
                                      </p:cBhvr>
                                      <p:tavLst>
                                        <p:tav tm="0">
                                          <p:val>
                                            <p:strVal val="#ppt_h"/>
                                          </p:val>
                                        </p:tav>
                                        <p:tav tm="100000">
                                          <p:val>
                                            <p:strVal val="#ppt_h"/>
                                          </p:val>
                                        </p:tav>
                                      </p:tavLst>
                                    </p:anim>
                                    <p:animEffect transition="in" filter="fade">
                                      <p:cBhvr>
                                        <p:cTn id="31" dur="1000"/>
                                        <p:tgtEl>
                                          <p:spTgt spid="73731">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5" presetClass="entr" presetSubtype="0" fill="hold" grpId="0" nodeType="clickEffect">
                                  <p:stCondLst>
                                    <p:cond delay="0"/>
                                  </p:stCondLst>
                                  <p:childTnLst>
                                    <p:set>
                                      <p:cBhvr>
                                        <p:cTn id="35" dur="1" fill="hold">
                                          <p:stCondLst>
                                            <p:cond delay="0"/>
                                          </p:stCondLst>
                                        </p:cTn>
                                        <p:tgtEl>
                                          <p:spTgt spid="73731">
                                            <p:txEl>
                                              <p:pRg st="3" end="3"/>
                                            </p:txEl>
                                          </p:spTgt>
                                        </p:tgtEl>
                                        <p:attrNameLst>
                                          <p:attrName>style.visibility</p:attrName>
                                        </p:attrNameLst>
                                      </p:cBhvr>
                                      <p:to>
                                        <p:strVal val="visible"/>
                                      </p:to>
                                    </p:set>
                                    <p:anim calcmode="lin" valueType="num">
                                      <p:cBhvr>
                                        <p:cTn id="36" dur="1000" fill="hold"/>
                                        <p:tgtEl>
                                          <p:spTgt spid="73731">
                                            <p:txEl>
                                              <p:pRg st="3" end="3"/>
                                            </p:txEl>
                                          </p:spTgt>
                                        </p:tgtEl>
                                        <p:attrNameLst>
                                          <p:attrName>ppt_w</p:attrName>
                                        </p:attrNameLst>
                                      </p:cBhvr>
                                      <p:tavLst>
                                        <p:tav tm="0">
                                          <p:val>
                                            <p:strVal val="#ppt_w*0.70"/>
                                          </p:val>
                                        </p:tav>
                                        <p:tav tm="100000">
                                          <p:val>
                                            <p:strVal val="#ppt_w"/>
                                          </p:val>
                                        </p:tav>
                                      </p:tavLst>
                                    </p:anim>
                                    <p:anim calcmode="lin" valueType="num">
                                      <p:cBhvr>
                                        <p:cTn id="37" dur="1000" fill="hold"/>
                                        <p:tgtEl>
                                          <p:spTgt spid="73731">
                                            <p:txEl>
                                              <p:pRg st="3" end="3"/>
                                            </p:txEl>
                                          </p:spTgt>
                                        </p:tgtEl>
                                        <p:attrNameLst>
                                          <p:attrName>ppt_h</p:attrName>
                                        </p:attrNameLst>
                                      </p:cBhvr>
                                      <p:tavLst>
                                        <p:tav tm="0">
                                          <p:val>
                                            <p:strVal val="#ppt_h"/>
                                          </p:val>
                                        </p:tav>
                                        <p:tav tm="100000">
                                          <p:val>
                                            <p:strVal val="#ppt_h"/>
                                          </p:val>
                                        </p:tav>
                                      </p:tavLst>
                                    </p:anim>
                                    <p:animEffect transition="in" filter="fade">
                                      <p:cBhvr>
                                        <p:cTn id="38" dur="1000"/>
                                        <p:tgtEl>
                                          <p:spTgt spid="73731">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5" presetClass="entr" presetSubtype="0" fill="hold" grpId="0" nodeType="clickEffect">
                                  <p:stCondLst>
                                    <p:cond delay="0"/>
                                  </p:stCondLst>
                                  <p:childTnLst>
                                    <p:set>
                                      <p:cBhvr>
                                        <p:cTn id="42" dur="1" fill="hold">
                                          <p:stCondLst>
                                            <p:cond delay="0"/>
                                          </p:stCondLst>
                                        </p:cTn>
                                        <p:tgtEl>
                                          <p:spTgt spid="73731">
                                            <p:txEl>
                                              <p:pRg st="4" end="4"/>
                                            </p:txEl>
                                          </p:spTgt>
                                        </p:tgtEl>
                                        <p:attrNameLst>
                                          <p:attrName>style.visibility</p:attrName>
                                        </p:attrNameLst>
                                      </p:cBhvr>
                                      <p:to>
                                        <p:strVal val="visible"/>
                                      </p:to>
                                    </p:set>
                                    <p:anim calcmode="lin" valueType="num">
                                      <p:cBhvr>
                                        <p:cTn id="43" dur="1000" fill="hold"/>
                                        <p:tgtEl>
                                          <p:spTgt spid="73731">
                                            <p:txEl>
                                              <p:pRg st="4" end="4"/>
                                            </p:txEl>
                                          </p:spTgt>
                                        </p:tgtEl>
                                        <p:attrNameLst>
                                          <p:attrName>ppt_w</p:attrName>
                                        </p:attrNameLst>
                                      </p:cBhvr>
                                      <p:tavLst>
                                        <p:tav tm="0">
                                          <p:val>
                                            <p:strVal val="#ppt_w*0.70"/>
                                          </p:val>
                                        </p:tav>
                                        <p:tav tm="100000">
                                          <p:val>
                                            <p:strVal val="#ppt_w"/>
                                          </p:val>
                                        </p:tav>
                                      </p:tavLst>
                                    </p:anim>
                                    <p:anim calcmode="lin" valueType="num">
                                      <p:cBhvr>
                                        <p:cTn id="44" dur="1000" fill="hold"/>
                                        <p:tgtEl>
                                          <p:spTgt spid="73731">
                                            <p:txEl>
                                              <p:pRg st="4" end="4"/>
                                            </p:txEl>
                                          </p:spTgt>
                                        </p:tgtEl>
                                        <p:attrNameLst>
                                          <p:attrName>ppt_h</p:attrName>
                                        </p:attrNameLst>
                                      </p:cBhvr>
                                      <p:tavLst>
                                        <p:tav tm="0">
                                          <p:val>
                                            <p:strVal val="#ppt_h"/>
                                          </p:val>
                                        </p:tav>
                                        <p:tav tm="100000">
                                          <p:val>
                                            <p:strVal val="#ppt_h"/>
                                          </p:val>
                                        </p:tav>
                                      </p:tavLst>
                                    </p:anim>
                                    <p:animEffect transition="in" filter="fade">
                                      <p:cBhvr>
                                        <p:cTn id="45" dur="1000"/>
                                        <p:tgtEl>
                                          <p:spTgt spid="737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p:bldP spid="73731"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2243572" y="908720"/>
            <a:ext cx="6640512" cy="860425"/>
          </a:xfrm>
        </p:spPr>
        <p:txBody>
          <a:bodyPr>
            <a:normAutofit fontScale="90000"/>
          </a:bodyPr>
          <a:lstStyle/>
          <a:p>
            <a:r>
              <a:rPr lang="cs-CZ" sz="5400" dirty="0"/>
              <a:t>Nadace</a:t>
            </a:r>
          </a:p>
        </p:txBody>
      </p:sp>
      <p:sp>
        <p:nvSpPr>
          <p:cNvPr id="56323" name="Rectangle 3"/>
          <p:cNvSpPr>
            <a:spLocks noGrp="1" noChangeArrowheads="1"/>
          </p:cNvSpPr>
          <p:nvPr>
            <p:ph idx="1"/>
          </p:nvPr>
        </p:nvSpPr>
        <p:spPr>
          <a:xfrm>
            <a:off x="1828800" y="1143000"/>
            <a:ext cx="7696200" cy="4267200"/>
          </a:xfrm>
        </p:spPr>
        <p:txBody>
          <a:bodyPr/>
          <a:lstStyle/>
          <a:p>
            <a:r>
              <a:rPr lang="cs-CZ" dirty="0"/>
              <a:t>české nadace své jmění teprve budují</a:t>
            </a:r>
          </a:p>
          <a:p>
            <a:r>
              <a:rPr lang="cs-CZ" dirty="0"/>
              <a:t>domácí nadace se podílejí na financování neziskového sektoru jen 4%</a:t>
            </a:r>
          </a:p>
          <a:p>
            <a:r>
              <a:rPr lang="cs-CZ" dirty="0"/>
              <a:t>nadace založené ze zahraničních zdrojů</a:t>
            </a:r>
          </a:p>
          <a:p>
            <a:r>
              <a:rPr lang="cs-CZ" dirty="0"/>
              <a:t>zahraniční nadace (CEE </a:t>
            </a:r>
            <a:r>
              <a:rPr lang="cs-CZ" dirty="0" smtClean="0"/>
              <a:t>Trust – skončil v roce 2012)</a:t>
            </a:r>
            <a:endParaRPr lang="cs-CZ" dirty="0"/>
          </a:p>
        </p:txBody>
      </p:sp>
    </p:spTree>
  </p:cSld>
  <p:clrMapOvr>
    <a:masterClrMapping/>
  </p:clrMapOvr>
  <p:transition spd="med">
    <p:cover dir="r"/>
    <p:sndAc>
      <p:stSnd>
        <p:snd r:embed="rId2" name="hamme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afterEffect">
                                  <p:stCondLst>
                                    <p:cond delay="0"/>
                                  </p:stCondLst>
                                  <p:iterate type="lt">
                                    <p:tmPct val="10000"/>
                                  </p:iterate>
                                  <p:childTnLst>
                                    <p:set>
                                      <p:cBhvr>
                                        <p:cTn id="6" dur="1" fill="hold">
                                          <p:stCondLst>
                                            <p:cond delay="0"/>
                                          </p:stCondLst>
                                        </p:cTn>
                                        <p:tgtEl>
                                          <p:spTgt spid="56322"/>
                                        </p:tgtEl>
                                        <p:attrNameLst>
                                          <p:attrName>style.visibility</p:attrName>
                                        </p:attrNameLst>
                                      </p:cBhvr>
                                      <p:to>
                                        <p:strVal val="visible"/>
                                      </p:to>
                                    </p:set>
                                    <p:animEffect transition="in" filter="wipe(down)">
                                      <p:cBhvr>
                                        <p:cTn id="7" dur="580">
                                          <p:stCondLst>
                                            <p:cond delay="0"/>
                                          </p:stCondLst>
                                        </p:cTn>
                                        <p:tgtEl>
                                          <p:spTgt spid="56322"/>
                                        </p:tgtEl>
                                      </p:cBhvr>
                                    </p:animEffect>
                                    <p:anim calcmode="lin" valueType="num">
                                      <p:cBhvr>
                                        <p:cTn id="8" dur="1822" tmFilter="0,0; 0.14,0.36; 0.43,0.73; 0.71,0.91; 1.0,1.0">
                                          <p:stCondLst>
                                            <p:cond delay="0"/>
                                          </p:stCondLst>
                                        </p:cTn>
                                        <p:tgtEl>
                                          <p:spTgt spid="5632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632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632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632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6322"/>
                                        </p:tgtEl>
                                        <p:attrNameLst>
                                          <p:attrName>ppt_y</p:attrName>
                                        </p:attrNameLst>
                                      </p:cBhvr>
                                      <p:tavLst>
                                        <p:tav tm="0" fmla="#ppt_y-sin(pi*$)/81">
                                          <p:val>
                                            <p:fltVal val="0"/>
                                          </p:val>
                                        </p:tav>
                                        <p:tav tm="100000">
                                          <p:val>
                                            <p:fltVal val="1"/>
                                          </p:val>
                                        </p:tav>
                                      </p:tavLst>
                                    </p:anim>
                                    <p:animScale>
                                      <p:cBhvr>
                                        <p:cTn id="13" dur="26">
                                          <p:stCondLst>
                                            <p:cond delay="650"/>
                                          </p:stCondLst>
                                        </p:cTn>
                                        <p:tgtEl>
                                          <p:spTgt spid="56322"/>
                                        </p:tgtEl>
                                      </p:cBhvr>
                                      <p:to x="100000" y="60000"/>
                                    </p:animScale>
                                    <p:animScale>
                                      <p:cBhvr>
                                        <p:cTn id="14" dur="166" decel="50000">
                                          <p:stCondLst>
                                            <p:cond delay="676"/>
                                          </p:stCondLst>
                                        </p:cTn>
                                        <p:tgtEl>
                                          <p:spTgt spid="56322"/>
                                        </p:tgtEl>
                                      </p:cBhvr>
                                      <p:to x="100000" y="100000"/>
                                    </p:animScale>
                                    <p:animScale>
                                      <p:cBhvr>
                                        <p:cTn id="15" dur="26">
                                          <p:stCondLst>
                                            <p:cond delay="1312"/>
                                          </p:stCondLst>
                                        </p:cTn>
                                        <p:tgtEl>
                                          <p:spTgt spid="56322"/>
                                        </p:tgtEl>
                                      </p:cBhvr>
                                      <p:to x="100000" y="80000"/>
                                    </p:animScale>
                                    <p:animScale>
                                      <p:cBhvr>
                                        <p:cTn id="16" dur="166" decel="50000">
                                          <p:stCondLst>
                                            <p:cond delay="1338"/>
                                          </p:stCondLst>
                                        </p:cTn>
                                        <p:tgtEl>
                                          <p:spTgt spid="56322"/>
                                        </p:tgtEl>
                                      </p:cBhvr>
                                      <p:to x="100000" y="100000"/>
                                    </p:animScale>
                                    <p:animScale>
                                      <p:cBhvr>
                                        <p:cTn id="17" dur="26">
                                          <p:stCondLst>
                                            <p:cond delay="1642"/>
                                          </p:stCondLst>
                                        </p:cTn>
                                        <p:tgtEl>
                                          <p:spTgt spid="56322"/>
                                        </p:tgtEl>
                                      </p:cBhvr>
                                      <p:to x="100000" y="90000"/>
                                    </p:animScale>
                                    <p:animScale>
                                      <p:cBhvr>
                                        <p:cTn id="18" dur="166" decel="50000">
                                          <p:stCondLst>
                                            <p:cond delay="1668"/>
                                          </p:stCondLst>
                                        </p:cTn>
                                        <p:tgtEl>
                                          <p:spTgt spid="56322"/>
                                        </p:tgtEl>
                                      </p:cBhvr>
                                      <p:to x="100000" y="100000"/>
                                    </p:animScale>
                                    <p:animScale>
                                      <p:cBhvr>
                                        <p:cTn id="19" dur="26">
                                          <p:stCondLst>
                                            <p:cond delay="1808"/>
                                          </p:stCondLst>
                                        </p:cTn>
                                        <p:tgtEl>
                                          <p:spTgt spid="56322"/>
                                        </p:tgtEl>
                                      </p:cBhvr>
                                      <p:to x="100000" y="95000"/>
                                    </p:animScale>
                                    <p:animScale>
                                      <p:cBhvr>
                                        <p:cTn id="20" dur="166" decel="50000">
                                          <p:stCondLst>
                                            <p:cond delay="1834"/>
                                          </p:stCondLst>
                                        </p:cTn>
                                        <p:tgtEl>
                                          <p:spTgt spid="56322"/>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56323">
                                            <p:txEl>
                                              <p:pRg st="0" end="0"/>
                                            </p:txEl>
                                          </p:spTgt>
                                        </p:tgtEl>
                                        <p:attrNameLst>
                                          <p:attrName>style.visibility</p:attrName>
                                        </p:attrNameLst>
                                      </p:cBhvr>
                                      <p:to>
                                        <p:strVal val="visible"/>
                                      </p:to>
                                    </p:set>
                                    <p:anim calcmode="lin" valueType="num">
                                      <p:cBhvr>
                                        <p:cTn id="25" dur="1000" fill="hold"/>
                                        <p:tgtEl>
                                          <p:spTgt spid="56323">
                                            <p:txEl>
                                              <p:pRg st="0" end="0"/>
                                            </p:txEl>
                                          </p:spTgt>
                                        </p:tgtEl>
                                        <p:attrNameLst>
                                          <p:attrName>ppt_w</p:attrName>
                                        </p:attrNameLst>
                                      </p:cBhvr>
                                      <p:tavLst>
                                        <p:tav tm="0">
                                          <p:val>
                                            <p:fltVal val="0"/>
                                          </p:val>
                                        </p:tav>
                                        <p:tav tm="100000">
                                          <p:val>
                                            <p:strVal val="#ppt_w"/>
                                          </p:val>
                                        </p:tav>
                                      </p:tavLst>
                                    </p:anim>
                                    <p:anim calcmode="lin" valueType="num">
                                      <p:cBhvr>
                                        <p:cTn id="26" dur="1000" fill="hold"/>
                                        <p:tgtEl>
                                          <p:spTgt spid="5632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56323">
                                            <p:txEl>
                                              <p:pRg st="1" end="1"/>
                                            </p:txEl>
                                          </p:spTgt>
                                        </p:tgtEl>
                                        <p:attrNameLst>
                                          <p:attrName>style.visibility</p:attrName>
                                        </p:attrNameLst>
                                      </p:cBhvr>
                                      <p:to>
                                        <p:strVal val="visible"/>
                                      </p:to>
                                    </p:set>
                                    <p:anim calcmode="lin" valueType="num">
                                      <p:cBhvr>
                                        <p:cTn id="31" dur="1000" fill="hold"/>
                                        <p:tgtEl>
                                          <p:spTgt spid="56323">
                                            <p:txEl>
                                              <p:pRg st="1" end="1"/>
                                            </p:txEl>
                                          </p:spTgt>
                                        </p:tgtEl>
                                        <p:attrNameLst>
                                          <p:attrName>ppt_w</p:attrName>
                                        </p:attrNameLst>
                                      </p:cBhvr>
                                      <p:tavLst>
                                        <p:tav tm="0">
                                          <p:val>
                                            <p:fltVal val="0"/>
                                          </p:val>
                                        </p:tav>
                                        <p:tav tm="100000">
                                          <p:val>
                                            <p:strVal val="#ppt_w"/>
                                          </p:val>
                                        </p:tav>
                                      </p:tavLst>
                                    </p:anim>
                                    <p:anim calcmode="lin" valueType="num">
                                      <p:cBhvr>
                                        <p:cTn id="32" dur="1000" fill="hold"/>
                                        <p:tgtEl>
                                          <p:spTgt spid="5632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56323">
                                            <p:txEl>
                                              <p:pRg st="2" end="2"/>
                                            </p:txEl>
                                          </p:spTgt>
                                        </p:tgtEl>
                                        <p:attrNameLst>
                                          <p:attrName>style.visibility</p:attrName>
                                        </p:attrNameLst>
                                      </p:cBhvr>
                                      <p:to>
                                        <p:strVal val="visible"/>
                                      </p:to>
                                    </p:set>
                                    <p:anim calcmode="lin" valueType="num">
                                      <p:cBhvr>
                                        <p:cTn id="37" dur="1000" fill="hold"/>
                                        <p:tgtEl>
                                          <p:spTgt spid="56323">
                                            <p:txEl>
                                              <p:pRg st="2" end="2"/>
                                            </p:txEl>
                                          </p:spTgt>
                                        </p:tgtEl>
                                        <p:attrNameLst>
                                          <p:attrName>ppt_w</p:attrName>
                                        </p:attrNameLst>
                                      </p:cBhvr>
                                      <p:tavLst>
                                        <p:tav tm="0">
                                          <p:val>
                                            <p:fltVal val="0"/>
                                          </p:val>
                                        </p:tav>
                                        <p:tav tm="100000">
                                          <p:val>
                                            <p:strVal val="#ppt_w"/>
                                          </p:val>
                                        </p:tav>
                                      </p:tavLst>
                                    </p:anim>
                                    <p:anim calcmode="lin" valueType="num">
                                      <p:cBhvr>
                                        <p:cTn id="38" dur="1000" fill="hold"/>
                                        <p:tgtEl>
                                          <p:spTgt spid="5632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17" presetClass="entr" presetSubtype="10" fill="hold" grpId="0" nodeType="clickEffect">
                                  <p:stCondLst>
                                    <p:cond delay="0"/>
                                  </p:stCondLst>
                                  <p:childTnLst>
                                    <p:set>
                                      <p:cBhvr>
                                        <p:cTn id="42" dur="1" fill="hold">
                                          <p:stCondLst>
                                            <p:cond delay="0"/>
                                          </p:stCondLst>
                                        </p:cTn>
                                        <p:tgtEl>
                                          <p:spTgt spid="56323">
                                            <p:txEl>
                                              <p:pRg st="3" end="3"/>
                                            </p:txEl>
                                          </p:spTgt>
                                        </p:tgtEl>
                                        <p:attrNameLst>
                                          <p:attrName>style.visibility</p:attrName>
                                        </p:attrNameLst>
                                      </p:cBhvr>
                                      <p:to>
                                        <p:strVal val="visible"/>
                                      </p:to>
                                    </p:set>
                                    <p:anim calcmode="lin" valueType="num">
                                      <p:cBhvr>
                                        <p:cTn id="43" dur="1000" fill="hold"/>
                                        <p:tgtEl>
                                          <p:spTgt spid="56323">
                                            <p:txEl>
                                              <p:pRg st="3" end="3"/>
                                            </p:txEl>
                                          </p:spTgt>
                                        </p:tgtEl>
                                        <p:attrNameLst>
                                          <p:attrName>ppt_w</p:attrName>
                                        </p:attrNameLst>
                                      </p:cBhvr>
                                      <p:tavLst>
                                        <p:tav tm="0">
                                          <p:val>
                                            <p:fltVal val="0"/>
                                          </p:val>
                                        </p:tav>
                                        <p:tav tm="100000">
                                          <p:val>
                                            <p:strVal val="#ppt_w"/>
                                          </p:val>
                                        </p:tav>
                                      </p:tavLst>
                                    </p:anim>
                                    <p:anim calcmode="lin" valueType="num">
                                      <p:cBhvr>
                                        <p:cTn id="44" dur="1000" fill="hold"/>
                                        <p:tgtEl>
                                          <p:spTgt spid="5632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autoUpdateAnimBg="0"/>
      <p:bldP spid="56323" grpId="0" build="p"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a">
  <a:themeElements>
    <a:clrScheme name="Paralaxa">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axa">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xa">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Paralaxa</Template>
  <TotalTime>1343</TotalTime>
  <Words>1068</Words>
  <Application>Microsoft Office PowerPoint</Application>
  <PresentationFormat>Širokoúhlá obrazovka</PresentationFormat>
  <Paragraphs>198</Paragraphs>
  <Slides>31</Slides>
  <Notes>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Comic Sans MS</vt:lpstr>
      <vt:lpstr>Corbel</vt:lpstr>
      <vt:lpstr>Times New Roman</vt:lpstr>
      <vt:lpstr>Paralaxa</vt:lpstr>
      <vt:lpstr>8. přednáška  Financování nestátních neziskových organizací a Fundraising  Ing. Karin Gajdová, Ph.D.</vt:lpstr>
      <vt:lpstr>Struktura přednášky</vt:lpstr>
      <vt:lpstr>Financování NNO</vt:lpstr>
      <vt:lpstr>Zdroje financování</vt:lpstr>
      <vt:lpstr>Veřejné financování</vt:lpstr>
      <vt:lpstr>Problémy veřejného financování</vt:lpstr>
      <vt:lpstr>Nadační investiční fond</vt:lpstr>
      <vt:lpstr>Veřejné financovaní</vt:lpstr>
      <vt:lpstr>Nadace</vt:lpstr>
      <vt:lpstr>Podnikatelská sféra</vt:lpstr>
      <vt:lpstr>Individuální dárci</vt:lpstr>
      <vt:lpstr>Příjmy z vlastní činnosti</vt:lpstr>
      <vt:lpstr>Členské příspěvky</vt:lpstr>
      <vt:lpstr>Loterie a spotřebitelské hry</vt:lpstr>
      <vt:lpstr>Fundraising</vt:lpstr>
      <vt:lpstr>Tři základní pravidla fundraisingu</vt:lpstr>
      <vt:lpstr>Fundraising</vt:lpstr>
      <vt:lpstr>Jak se zbavit dojmu, že nám nikdo nic nedá</vt:lpstr>
      <vt:lpstr>Jak se zbavit dojmu, že nás přece musí podpořit každý</vt:lpstr>
      <vt:lpstr>Proč nám lidé dávají peníze</vt:lpstr>
      <vt:lpstr>Kdo jsme my</vt:lpstr>
      <vt:lpstr>Jestli nás někdo potřebuje</vt:lpstr>
      <vt:lpstr>Kdo jsou naši dárci</vt:lpstr>
      <vt:lpstr>Okruhy dárců</vt:lpstr>
      <vt:lpstr>Jak naše dárce oslovit</vt:lpstr>
      <vt:lpstr>Jak požádat o peníze a nežebrat</vt:lpstr>
      <vt:lpstr>Kdo to má všechno dělat</vt:lpstr>
      <vt:lpstr>Dobrovolníci</vt:lpstr>
      <vt:lpstr>Profesionálové</vt:lpstr>
      <vt:lpstr>Kde najít schopné fundraisery</vt:lpstr>
      <vt:lpstr>Týmová práce ve fundraisingu</vt:lpstr>
    </vt:vector>
  </TitlesOfParts>
  <Company>OPF SU Karviná</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Financování NNO</dc:title>
  <dc:creator>Radim</dc:creator>
  <cp:lastModifiedBy>Karin Gajdová</cp:lastModifiedBy>
  <cp:revision>80</cp:revision>
  <cp:lastPrinted>1601-01-01T00:00:00Z</cp:lastPrinted>
  <dcterms:created xsi:type="dcterms:W3CDTF">2004-10-26T05:36:54Z</dcterms:created>
  <dcterms:modified xsi:type="dcterms:W3CDTF">2018-10-13T12:16:52Z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