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72" r:id="rId2"/>
    <p:sldId id="256" r:id="rId3"/>
    <p:sldId id="273" r:id="rId4"/>
    <p:sldId id="263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6" r:id="rId13"/>
    <p:sldId id="265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33CC33"/>
    <a:srgbClr val="997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A4C9-8509-4ED1-8DAF-9BFBA420DB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8909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08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48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5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71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22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41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F05-7E8F-46D2-88FF-474C6029F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02707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AEBE7-A736-40C4-B414-C4767D883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0151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78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58A-1084-432D-A814-E9568263B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0229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A025-8434-40D1-81F8-AA7728987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8351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73D6-8DF0-47C9-B156-AE3A25DC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438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8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7FBF-6907-4874-A6DF-4230165D0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6415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5CB-F0AC-4C21-B869-2D6267B566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3389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D20E-F362-4BB5-9F2B-FB7774FE3E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58189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3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/>
          </a:bodyPr>
          <a:lstStyle/>
          <a:p>
            <a:r>
              <a:rPr lang="cs-CZ" b="1" dirty="0"/>
              <a:t>9</a:t>
            </a:r>
            <a:r>
              <a:rPr lang="cs-CZ" b="1" dirty="0" smtClean="0"/>
              <a:t>. přednáška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Nestátní neziskové organizace a veřejná správa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Ing. Karin Gajdová,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38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404814"/>
            <a:ext cx="7416800" cy="922337"/>
          </a:xfrm>
        </p:spPr>
        <p:txBody>
          <a:bodyPr/>
          <a:lstStyle/>
          <a:p>
            <a:r>
              <a:rPr lang="cs-CZ" sz="5400" dirty="0"/>
              <a:t>Rada vlády pro NNO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063751" y="1628774"/>
            <a:ext cx="8280721" cy="4536529"/>
          </a:xfrm>
        </p:spPr>
        <p:txBody>
          <a:bodyPr>
            <a:normAutofit fontScale="70000" lnSpcReduction="20000"/>
          </a:bodyPr>
          <a:lstStyle/>
          <a:p>
            <a:r>
              <a:rPr lang="cs-CZ" sz="3000" dirty="0"/>
              <a:t>poradní orgán </a:t>
            </a:r>
            <a:r>
              <a:rPr lang="cs-CZ" sz="3000" dirty="0" smtClean="0"/>
              <a:t>vlády</a:t>
            </a:r>
          </a:p>
          <a:p>
            <a:r>
              <a:rPr lang="cs-CZ" sz="3200" dirty="0"/>
              <a:t>j</a:t>
            </a:r>
            <a:r>
              <a:rPr lang="cs-CZ" sz="3200" dirty="0" smtClean="0"/>
              <a:t>e stálým </a:t>
            </a:r>
            <a:r>
              <a:rPr lang="cs-CZ" sz="3200" dirty="0"/>
              <a:t>poradním, iniciativním a koordinačním orgánem vlády České republiky (dále jen "ČR") v oblasti nestátních neziskových organizací (dále jen "NNO</a:t>
            </a:r>
            <a:r>
              <a:rPr lang="cs-CZ" sz="3200" dirty="0" smtClean="0"/>
              <a:t>")</a:t>
            </a:r>
          </a:p>
          <a:p>
            <a:r>
              <a:rPr lang="cs-CZ" sz="3200" dirty="0" smtClean="0"/>
              <a:t>byla </a:t>
            </a:r>
            <a:r>
              <a:rPr lang="cs-CZ" sz="3200" dirty="0"/>
              <a:t>zřízena usnesením vlády z 10. června 1992 č. 428 jako Rada pro nadace, usnesením vlády z 30. března 1998 č. 223 byla poté transformována na Radu vlády pro nestátní neziskové organizace </a:t>
            </a:r>
            <a:endParaRPr lang="cs-CZ" sz="3200" dirty="0" smtClean="0"/>
          </a:p>
          <a:p>
            <a:r>
              <a:rPr lang="cs-CZ" sz="3200" dirty="0" smtClean="0"/>
              <a:t>soustřeďuje</a:t>
            </a:r>
            <a:r>
              <a:rPr lang="cs-CZ" sz="3200" dirty="0"/>
              <a:t>, projednává a prostřednictvím svého předsedy předkládá vládě materiály, týkající se NNO a vztahující se k vytváření vhodného prostředí pro jejich existenci a činnost</a:t>
            </a:r>
            <a:r>
              <a:rPr lang="cs-CZ" sz="3200" dirty="0" smtClean="0"/>
              <a:t>.</a:t>
            </a:r>
            <a:endParaRPr lang="cs-CZ" sz="3000" dirty="0"/>
          </a:p>
          <a:p>
            <a:r>
              <a:rPr lang="cs-CZ" sz="3200" dirty="0"/>
              <a:t>členové - zástupci z orgánů ústřední státní správy, z NNO a </a:t>
            </a:r>
            <a:r>
              <a:rPr lang="cs-CZ" sz="3200" dirty="0" smtClean="0"/>
              <a:t>krajů</a:t>
            </a:r>
            <a:endParaRPr lang="cs-CZ" sz="3200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1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1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1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1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  <p:bldP spid="522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6870700" cy="685800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Základní úkoly RNNO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739516" y="1484784"/>
            <a:ext cx="7696200" cy="4419600"/>
          </a:xfrm>
        </p:spPr>
        <p:txBody>
          <a:bodyPr/>
          <a:lstStyle/>
          <a:p>
            <a:r>
              <a:rPr lang="cs-CZ" dirty="0"/>
              <a:t>iniciuje a posuzuje koncepční a realizační podklady pro rozhodnutí vlády</a:t>
            </a:r>
          </a:p>
          <a:p>
            <a:r>
              <a:rPr lang="cs-CZ" dirty="0"/>
              <a:t>koordinuje spolupráci mezi ústředními orgány státní správy a spolupracujícími kraji, včetně dotační politiky z veřejných rozpočtů</a:t>
            </a:r>
          </a:p>
          <a:p>
            <a:r>
              <a:rPr lang="cs-CZ" dirty="0"/>
              <a:t>analyzuje a zveřejňuje informace o</a:t>
            </a:r>
            <a:r>
              <a:rPr lang="cs-CZ" sz="2800" dirty="0"/>
              <a:t> </a:t>
            </a:r>
            <a:r>
              <a:rPr lang="cs-CZ" dirty="0"/>
              <a:t>postavení</a:t>
            </a:r>
            <a:r>
              <a:rPr lang="cs-CZ" sz="2800" dirty="0"/>
              <a:t> </a:t>
            </a:r>
            <a:r>
              <a:rPr lang="cs-CZ" dirty="0"/>
              <a:t>NNO v rámci EU</a:t>
            </a:r>
          </a:p>
          <a:p>
            <a:r>
              <a:rPr lang="cs-CZ" dirty="0"/>
              <a:t>zajišťuje dostupnost a zveřejňování informací  o NNO</a:t>
            </a:r>
          </a:p>
          <a:p>
            <a:r>
              <a:rPr lang="cs-CZ" dirty="0"/>
              <a:t>sleduje a informuje vládu o využívání prostředků z NIF </a:t>
            </a:r>
          </a:p>
          <a:p>
            <a:endParaRPr lang="cs-CZ" dirty="0"/>
          </a:p>
          <a:p>
            <a:endParaRPr lang="cs-CZ" sz="2800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utoUpdateAnimBg="0"/>
      <p:bldP spid="5427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6870700" cy="914400"/>
          </a:xfrm>
        </p:spPr>
        <p:txBody>
          <a:bodyPr/>
          <a:lstStyle/>
          <a:p>
            <a:r>
              <a:rPr lang="cs-CZ" sz="5400" dirty="0"/>
              <a:t>Asociace NNO v ČR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883533" y="1772817"/>
            <a:ext cx="8029575" cy="4141787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funguje od 7.10.2003 </a:t>
            </a:r>
          </a:p>
          <a:p>
            <a:r>
              <a:rPr lang="cs-CZ" sz="2600" dirty="0"/>
              <a:t>předmět činnost:</a:t>
            </a:r>
          </a:p>
          <a:p>
            <a:pPr lvl="1"/>
            <a:r>
              <a:rPr lang="cs-CZ" sz="2600" dirty="0"/>
              <a:t>podpora rozvoje demokratické společnosti</a:t>
            </a:r>
          </a:p>
          <a:p>
            <a:pPr lvl="1"/>
            <a:r>
              <a:rPr lang="cs-CZ" sz="2600" dirty="0"/>
              <a:t>hájení společných zájmů svých členů</a:t>
            </a:r>
          </a:p>
          <a:p>
            <a:pPr lvl="1"/>
            <a:r>
              <a:rPr lang="cs-CZ" sz="2600" dirty="0"/>
              <a:t>zajišťování dobré komunikace zejména se státními orgány</a:t>
            </a:r>
          </a:p>
          <a:p>
            <a:pPr lvl="1"/>
            <a:r>
              <a:rPr lang="cs-CZ" sz="2600" dirty="0"/>
              <a:t>poskytování informací pro členy i veřejnost</a:t>
            </a:r>
          </a:p>
          <a:p>
            <a:pPr lvl="1"/>
            <a:r>
              <a:rPr lang="cs-CZ" sz="2600" dirty="0"/>
              <a:t>prosazování legislativních úprav vyhovujících NNO </a:t>
            </a:r>
          </a:p>
          <a:p>
            <a:pPr lvl="1"/>
            <a:endParaRPr lang="cs-CZ" sz="2600" dirty="0"/>
          </a:p>
          <a:p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1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6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  <p:bldP spid="563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830" y="800708"/>
            <a:ext cx="7380288" cy="838200"/>
          </a:xfrm>
        </p:spPr>
        <p:txBody>
          <a:bodyPr>
            <a:normAutofit fontScale="90000"/>
          </a:bodyPr>
          <a:lstStyle/>
          <a:p>
            <a:r>
              <a:rPr lang="cs-CZ" sz="5400" dirty="0"/>
              <a:t>Poradní aktivity NNO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520825"/>
            <a:ext cx="7696200" cy="3810000"/>
          </a:xfrm>
        </p:spPr>
        <p:txBody>
          <a:bodyPr/>
          <a:lstStyle/>
          <a:p>
            <a:r>
              <a:rPr lang="cs-CZ" dirty="0"/>
              <a:t>poradní aktivity NNO ministerstvům</a:t>
            </a:r>
            <a:endParaRPr lang="cs-CZ" sz="2800" dirty="0"/>
          </a:p>
          <a:p>
            <a:pPr lvl="1"/>
            <a:r>
              <a:rPr lang="cs-CZ" dirty="0"/>
              <a:t>MPSV - tvorba standardů sociálních služeb, jejich akreditace</a:t>
            </a:r>
          </a:p>
          <a:p>
            <a:r>
              <a:rPr lang="cs-CZ" dirty="0"/>
              <a:t>pracovní skupina „NNO a regionální rozvoj“</a:t>
            </a:r>
          </a:p>
          <a:p>
            <a:r>
              <a:rPr lang="cs-CZ" dirty="0"/>
              <a:t>zapojení nezaměstnaných absolventů do neziskových organizací 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1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  <p:bldP spid="552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9517" y="152636"/>
            <a:ext cx="7775575" cy="1524000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Klíčové problémy spolupráce kraje a NNO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7696200" cy="3810000"/>
          </a:xfrm>
        </p:spPr>
        <p:txBody>
          <a:bodyPr/>
          <a:lstStyle/>
          <a:p>
            <a:r>
              <a:rPr lang="cs-CZ" sz="2800" dirty="0"/>
              <a:t>nejasná pravidla poskytování, získávání  a výměny informací na krajských úřadech</a:t>
            </a:r>
          </a:p>
          <a:p>
            <a:r>
              <a:rPr lang="cs-CZ" sz="2800" dirty="0"/>
              <a:t>nedostatečný vliv NNO na krajskou samosprávu</a:t>
            </a:r>
          </a:p>
          <a:p>
            <a:r>
              <a:rPr lang="cs-CZ" sz="2800" dirty="0"/>
              <a:t>problematická formulace akreditačních   a dotačních pravidel</a:t>
            </a:r>
          </a:p>
          <a:p>
            <a:r>
              <a:rPr lang="cs-CZ" sz="2800" dirty="0"/>
              <a:t>postavení NNO a státních NO</a:t>
            </a:r>
          </a:p>
          <a:p>
            <a:endParaRPr lang="cs-CZ" sz="2800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0"/>
            <a:ext cx="8496944" cy="1828800"/>
          </a:xfrm>
        </p:spPr>
        <p:txBody>
          <a:bodyPr>
            <a:normAutofit/>
          </a:bodyPr>
          <a:lstStyle/>
          <a:p>
            <a:r>
              <a:rPr lang="cs-CZ" dirty="0"/>
              <a:t>Opatření na </a:t>
            </a:r>
            <a:r>
              <a:rPr lang="cs-CZ" dirty="0" smtClean="0"/>
              <a:t>odstranění </a:t>
            </a:r>
            <a:r>
              <a:rPr lang="cs-CZ" dirty="0"/>
              <a:t>problémů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81200"/>
            <a:ext cx="7696200" cy="3429000"/>
          </a:xfrm>
        </p:spPr>
        <p:txBody>
          <a:bodyPr/>
          <a:lstStyle/>
          <a:p>
            <a:r>
              <a:rPr lang="cs-CZ" sz="2800" dirty="0"/>
              <a:t>informování veřejnosti o činnosti veřejné správy</a:t>
            </a:r>
          </a:p>
          <a:p>
            <a:r>
              <a:rPr lang="cs-CZ" sz="2800" dirty="0"/>
              <a:t>vytvoření sítě informačních center</a:t>
            </a:r>
          </a:p>
          <a:p>
            <a:r>
              <a:rPr lang="cs-CZ" sz="2800" dirty="0"/>
              <a:t>zavedení funkce Koordinátora pro spolupráci s NNO na KÚ</a:t>
            </a:r>
          </a:p>
          <a:p>
            <a:r>
              <a:rPr lang="cs-CZ" sz="2800" dirty="0"/>
              <a:t>členství představitelů NNO v odborných pracovních skupinách krajů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  <p:bldP spid="5939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77852" y="620688"/>
            <a:ext cx="7740650" cy="762000"/>
          </a:xfrm>
        </p:spPr>
        <p:txBody>
          <a:bodyPr/>
          <a:lstStyle/>
          <a:p>
            <a:r>
              <a:rPr lang="cs-CZ" dirty="0"/>
              <a:t>Pojem „princip partnerství“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243572" y="1772816"/>
            <a:ext cx="7359650" cy="4191000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cs-CZ" sz="2800" dirty="0"/>
              <a:t>Na úrovni kraje závisí od:</a:t>
            </a:r>
          </a:p>
          <a:p>
            <a:r>
              <a:rPr lang="cs-CZ" sz="2600" dirty="0"/>
              <a:t>přístupu politické reprezentace kraje</a:t>
            </a:r>
          </a:p>
          <a:p>
            <a:r>
              <a:rPr lang="cs-CZ" sz="2600" dirty="0"/>
              <a:t>vztahů v rámci vedení kraje</a:t>
            </a:r>
          </a:p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Na </a:t>
            </a:r>
            <a:r>
              <a:rPr lang="cs-CZ" sz="2800" dirty="0"/>
              <a:t>centrální úrovni se konsenzus ohledně partnerství zakládá na:</a:t>
            </a:r>
          </a:p>
          <a:p>
            <a:r>
              <a:rPr lang="cs-CZ" sz="2600" dirty="0"/>
              <a:t>rovném postavení partnerů</a:t>
            </a:r>
          </a:p>
          <a:p>
            <a:r>
              <a:rPr lang="cs-CZ" sz="2600" dirty="0"/>
              <a:t>společném prospěchu všech zúčastněných</a:t>
            </a:r>
          </a:p>
          <a:p>
            <a:r>
              <a:rPr lang="cs-CZ" sz="2600" dirty="0"/>
              <a:t>praktickém aktivním přínosu každého      z partnerů</a:t>
            </a:r>
            <a:endParaRPr lang="cs-CZ" dirty="0"/>
          </a:p>
          <a:p>
            <a:endParaRPr lang="cs-CZ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cs-CZ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endParaRPr lang="cs-CZ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utoUpdateAnimBg="0"/>
      <p:bldP spid="604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574675"/>
            <a:ext cx="7620000" cy="838200"/>
          </a:xfrm>
        </p:spPr>
        <p:txBody>
          <a:bodyPr>
            <a:normAutofit fontScale="90000"/>
          </a:bodyPr>
          <a:lstStyle/>
          <a:p>
            <a:r>
              <a:rPr lang="cs-CZ" sz="5200" dirty="0" smtClean="0"/>
              <a:t>Struktura přednášky</a:t>
            </a:r>
            <a:endParaRPr lang="cs-CZ" sz="52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891976" y="2024844"/>
            <a:ext cx="7791450" cy="4002088"/>
          </a:xfrm>
        </p:spPr>
        <p:txBody>
          <a:bodyPr>
            <a:normAutofit fontScale="85000" lnSpcReduction="10000"/>
          </a:bodyPr>
          <a:lstStyle/>
          <a:p>
            <a:r>
              <a:rPr lang="cs-CZ" sz="2800" dirty="0" smtClean="0"/>
              <a:t>Vztah nestátních neziskových organizací a veřejné správy</a:t>
            </a:r>
            <a:endParaRPr lang="cs-CZ" sz="2800" b="1" dirty="0"/>
          </a:p>
          <a:p>
            <a:r>
              <a:rPr lang="cs-CZ" sz="2800" dirty="0" smtClean="0"/>
              <a:t>Vztah vládních neziskových organizací a nestátních neziskových organizací</a:t>
            </a:r>
          </a:p>
          <a:p>
            <a:r>
              <a:rPr lang="cs-CZ" sz="2800" dirty="0" smtClean="0"/>
              <a:t>Efektivnost</a:t>
            </a:r>
          </a:p>
          <a:p>
            <a:r>
              <a:rPr lang="cs-CZ" sz="2800" dirty="0" smtClean="0"/>
              <a:t>Standardizace veřejných služeb</a:t>
            </a:r>
          </a:p>
          <a:p>
            <a:r>
              <a:rPr lang="cs-CZ" sz="2800" dirty="0"/>
              <a:t>Spolupráce institucí státní správy a </a:t>
            </a:r>
            <a:r>
              <a:rPr lang="cs-CZ" sz="2800" dirty="0" smtClean="0"/>
              <a:t>NNO</a:t>
            </a:r>
          </a:p>
          <a:p>
            <a:pPr lvl="1"/>
            <a:r>
              <a:rPr lang="cs-CZ" sz="2400" dirty="0" smtClean="0"/>
              <a:t>Rada vlády pro NNO</a:t>
            </a:r>
          </a:p>
          <a:p>
            <a:pPr lvl="1"/>
            <a:r>
              <a:rPr lang="cs-CZ" sz="2400" dirty="0" smtClean="0"/>
              <a:t>Asociace </a:t>
            </a:r>
            <a:r>
              <a:rPr lang="cs-CZ" sz="2400" dirty="0"/>
              <a:t>nestátních neziskových organizací v České </a:t>
            </a:r>
            <a:r>
              <a:rPr lang="cs-CZ" sz="2400" dirty="0" smtClean="0"/>
              <a:t>republice</a:t>
            </a:r>
          </a:p>
          <a:p>
            <a:pPr lvl="1"/>
            <a:r>
              <a:rPr lang="cs-CZ" sz="2400" dirty="0" smtClean="0"/>
              <a:t>Poradní aktivity NNO</a:t>
            </a:r>
            <a:endParaRPr lang="cs-CZ" sz="2400" dirty="0"/>
          </a:p>
          <a:p>
            <a:pPr lvl="1"/>
            <a:endParaRPr lang="cs-CZ" sz="2400" dirty="0" smtClean="0"/>
          </a:p>
          <a:p>
            <a:endParaRPr lang="cs-CZ" sz="2800" dirty="0" smtClean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  <p:bldP spid="460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296863"/>
            <a:ext cx="7620000" cy="838200"/>
          </a:xfrm>
        </p:spPr>
        <p:txBody>
          <a:bodyPr>
            <a:normAutofit fontScale="90000"/>
          </a:bodyPr>
          <a:lstStyle/>
          <a:p>
            <a:r>
              <a:rPr lang="cs-CZ" sz="5200" dirty="0"/>
              <a:t>NNO a veřejná správa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882775" y="1412875"/>
            <a:ext cx="7791450" cy="4002088"/>
          </a:xfrm>
        </p:spPr>
        <p:txBody>
          <a:bodyPr/>
          <a:lstStyle/>
          <a:p>
            <a:r>
              <a:rPr lang="cs-CZ" dirty="0"/>
              <a:t>na zajišťování veřejných služeb se mohou podílet i NNO</a:t>
            </a:r>
          </a:p>
          <a:p>
            <a:r>
              <a:rPr lang="cs-CZ" dirty="0"/>
              <a:t>vzájemná důvěra</a:t>
            </a:r>
          </a:p>
          <a:p>
            <a:r>
              <a:rPr lang="cs-CZ" dirty="0"/>
              <a:t>politické rozhodnutí</a:t>
            </a:r>
          </a:p>
          <a:p>
            <a:r>
              <a:rPr lang="cs-CZ" dirty="0"/>
              <a:t>identita neziskového sektoru</a:t>
            </a:r>
          </a:p>
          <a:p>
            <a:r>
              <a:rPr lang="cs-CZ" dirty="0"/>
              <a:t>v</a:t>
            </a:r>
            <a:r>
              <a:rPr lang="cs-CZ" dirty="0" smtClean="0"/>
              <a:t>zniká otázka zda poskytují </a:t>
            </a:r>
            <a:r>
              <a:rPr lang="cs-CZ" dirty="0"/>
              <a:t>NNO veřejné služby </a:t>
            </a:r>
            <a:r>
              <a:rPr lang="cs-CZ" dirty="0" smtClean="0"/>
              <a:t>efektivněji</a:t>
            </a:r>
            <a:endParaRPr lang="cs-CZ" dirty="0"/>
          </a:p>
          <a:p>
            <a:endParaRPr lang="cs-CZ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874350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  <p:bldP spid="4608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315200" cy="914400"/>
          </a:xfrm>
        </p:spPr>
        <p:txBody>
          <a:bodyPr>
            <a:normAutofit fontScale="90000"/>
          </a:bodyPr>
          <a:lstStyle/>
          <a:p>
            <a:r>
              <a:rPr lang="cs-CZ" sz="6000" dirty="0"/>
              <a:t>NNO a vládní NO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171700" y="1520826"/>
            <a:ext cx="7086600" cy="373221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cs-CZ" sz="3600" dirty="0"/>
              <a:t>Činnost NNO by měla být vůči činnosti vládních NO:</a:t>
            </a:r>
          </a:p>
          <a:p>
            <a:r>
              <a:rPr lang="cs-CZ" sz="3600" dirty="0"/>
              <a:t>alternativní</a:t>
            </a:r>
          </a:p>
          <a:p>
            <a:r>
              <a:rPr lang="cs-CZ" sz="3600" dirty="0"/>
              <a:t>výlučná</a:t>
            </a:r>
          </a:p>
          <a:p>
            <a:r>
              <a:rPr lang="cs-CZ" sz="3600" dirty="0"/>
              <a:t>komplementární</a:t>
            </a:r>
          </a:p>
          <a:p>
            <a:r>
              <a:rPr lang="cs-CZ" sz="3600" dirty="0"/>
              <a:t>rozvojová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  <p:bldP spid="532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"/>
            <a:ext cx="8227640" cy="1484313"/>
          </a:xfrm>
        </p:spPr>
        <p:txBody>
          <a:bodyPr/>
          <a:lstStyle/>
          <a:p>
            <a:r>
              <a:rPr lang="cs-CZ" dirty="0"/>
              <a:t>Předpoklady </a:t>
            </a:r>
            <a:r>
              <a:rPr lang="cs-CZ" dirty="0" smtClean="0"/>
              <a:t>NNO </a:t>
            </a:r>
            <a:r>
              <a:rPr lang="cs-CZ" dirty="0"/>
              <a:t>k efektivnosti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447800"/>
            <a:ext cx="7162800" cy="4191000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/>
              <a:t>menší rozsah</a:t>
            </a:r>
          </a:p>
          <a:p>
            <a:r>
              <a:rPr lang="cs-CZ" sz="2600" dirty="0"/>
              <a:t>humanizace poskytovaných služeb</a:t>
            </a:r>
          </a:p>
          <a:p>
            <a:r>
              <a:rPr lang="cs-CZ" sz="2600" dirty="0"/>
              <a:t>vliv tržního prostředí</a:t>
            </a:r>
          </a:p>
          <a:p>
            <a:r>
              <a:rPr lang="cs-CZ" sz="2600" dirty="0"/>
              <a:t>atraktivní pracovní prostředí</a:t>
            </a:r>
          </a:p>
          <a:p>
            <a:r>
              <a:rPr lang="cs-CZ" sz="2600" dirty="0"/>
              <a:t>inovační aktivity</a:t>
            </a:r>
          </a:p>
          <a:p>
            <a:r>
              <a:rPr lang="cs-CZ" sz="2600" dirty="0"/>
              <a:t>zdroj pro identifikaci veřejných problémů</a:t>
            </a:r>
          </a:p>
          <a:p>
            <a:r>
              <a:rPr lang="cs-CZ" sz="2600" dirty="0"/>
              <a:t>příznivé klima pro odpovědnost</a:t>
            </a:r>
          </a:p>
          <a:p>
            <a:r>
              <a:rPr lang="cs-CZ" sz="2600" dirty="0"/>
              <a:t>dobré fungování a celkový rozvoj demokratické společnosti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8552"/>
            <a:ext cx="8640960" cy="1371600"/>
          </a:xfrm>
        </p:spPr>
        <p:txBody>
          <a:bodyPr>
            <a:normAutofit/>
          </a:bodyPr>
          <a:lstStyle/>
          <a:p>
            <a:r>
              <a:rPr lang="cs-CZ" dirty="0"/>
              <a:t>Předpoklady </a:t>
            </a:r>
            <a:r>
              <a:rPr lang="cs-CZ" dirty="0" smtClean="0"/>
              <a:t>samosprávních organizací </a:t>
            </a:r>
            <a:r>
              <a:rPr lang="cs-CZ" dirty="0"/>
              <a:t>k efektivnosti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905000"/>
            <a:ext cx="7696200" cy="3429000"/>
          </a:xfrm>
        </p:spPr>
        <p:txBody>
          <a:bodyPr/>
          <a:lstStyle/>
          <a:p>
            <a:r>
              <a:rPr lang="cs-CZ" dirty="0"/>
              <a:t>kontrolní mechanizmy</a:t>
            </a:r>
          </a:p>
          <a:p>
            <a:r>
              <a:rPr lang="cs-CZ" dirty="0"/>
              <a:t>odbornost personálu</a:t>
            </a:r>
          </a:p>
          <a:p>
            <a:r>
              <a:rPr lang="cs-CZ" dirty="0"/>
              <a:t>stabilní zdroj financování</a:t>
            </a:r>
          </a:p>
          <a:p>
            <a:r>
              <a:rPr lang="cs-CZ" dirty="0"/>
              <a:t>přímá odpovědnost veřejnosti</a:t>
            </a:r>
          </a:p>
          <a:p>
            <a:r>
              <a:rPr lang="cs-CZ" dirty="0"/>
              <a:t>absence motivačního prvku v podobě zisku 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224644"/>
            <a:ext cx="7740650" cy="1449388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Standardizace veřejných služeb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844675"/>
            <a:ext cx="7696200" cy="3600450"/>
          </a:xfrm>
        </p:spPr>
        <p:txBody>
          <a:bodyPr/>
          <a:lstStyle/>
          <a:p>
            <a:r>
              <a:rPr lang="cs-CZ" sz="2700" dirty="0"/>
              <a:t>návrh zákona o standardizaci veřejných služeb</a:t>
            </a:r>
          </a:p>
          <a:p>
            <a:r>
              <a:rPr lang="cs-CZ" sz="2700" dirty="0"/>
              <a:t>definice veřejných služeb, stanovení jejich kvantitativních a kvalitativních parametrů</a:t>
            </a:r>
          </a:p>
          <a:p>
            <a:r>
              <a:rPr lang="cs-CZ" sz="2700" dirty="0"/>
              <a:t>porovnávání efektivity jednotlivých druhů služeb i různých zařízení, která poskytují stejný druh služby</a:t>
            </a:r>
          </a:p>
          <a:p>
            <a:r>
              <a:rPr lang="cs-CZ" sz="2700" dirty="0"/>
              <a:t>dlouhodobé financování NNO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1341"/>
            <a:ext cx="7993198" cy="1752600"/>
          </a:xfrm>
        </p:spPr>
        <p:txBody>
          <a:bodyPr>
            <a:normAutofit/>
          </a:bodyPr>
          <a:lstStyle/>
          <a:p>
            <a:r>
              <a:rPr lang="cs-CZ" sz="4800" dirty="0"/>
              <a:t>Modely vztahu státu a NNO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2855913" y="2133600"/>
            <a:ext cx="7086600" cy="34290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teorie vzájemné závislosti</a:t>
            </a:r>
            <a:endParaRPr lang="cs-CZ" sz="2800" dirty="0"/>
          </a:p>
          <a:p>
            <a:pPr lvl="1"/>
            <a:r>
              <a:rPr lang="cs-CZ" sz="3000" dirty="0"/>
              <a:t>korporativistický model</a:t>
            </a:r>
          </a:p>
          <a:p>
            <a:pPr lvl="1"/>
            <a:r>
              <a:rPr lang="cs-CZ" sz="3000" dirty="0"/>
              <a:t>model zájmových skupin</a:t>
            </a:r>
          </a:p>
          <a:p>
            <a:pPr lvl="1"/>
            <a:r>
              <a:rPr lang="cs-CZ" sz="3000" dirty="0"/>
              <a:t>model střední cesty</a:t>
            </a:r>
          </a:p>
          <a:p>
            <a:r>
              <a:rPr lang="cs-CZ" dirty="0"/>
              <a:t>průběžná spolupráce</a:t>
            </a:r>
          </a:p>
          <a:p>
            <a:r>
              <a:rPr lang="cs-CZ" dirty="0"/>
              <a:t>odložená spolupráce</a:t>
            </a:r>
            <a:endParaRPr lang="cs-CZ" sz="2800" dirty="0"/>
          </a:p>
          <a:p>
            <a:endParaRPr lang="cs-CZ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  <p:bldP spid="501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0"/>
            <a:ext cx="8856984" cy="1568450"/>
          </a:xfrm>
        </p:spPr>
        <p:txBody>
          <a:bodyPr>
            <a:normAutofit/>
          </a:bodyPr>
          <a:lstStyle/>
          <a:p>
            <a:r>
              <a:rPr lang="cs-CZ" dirty="0"/>
              <a:t>Spolupráce institucí </a:t>
            </a:r>
            <a:r>
              <a:rPr lang="cs-CZ" dirty="0" smtClean="0"/>
              <a:t>státní </a:t>
            </a:r>
            <a:r>
              <a:rPr lang="cs-CZ" dirty="0"/>
              <a:t>správy a NNO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057401"/>
            <a:ext cx="7696200" cy="3387725"/>
          </a:xfrm>
        </p:spPr>
        <p:txBody>
          <a:bodyPr/>
          <a:lstStyle/>
          <a:p>
            <a:r>
              <a:rPr lang="cs-CZ" dirty="0"/>
              <a:t>Rada vlády pro nestátní neziskové organizace</a:t>
            </a:r>
          </a:p>
          <a:p>
            <a:r>
              <a:rPr lang="cs-CZ" dirty="0"/>
              <a:t>Asociace nestátních neziskových organizací v České republice</a:t>
            </a:r>
          </a:p>
          <a:p>
            <a:r>
              <a:rPr lang="cs-CZ" dirty="0"/>
              <a:t>poradní aktivity nestátních neziskových organizací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utoUpdateAnimBg="0"/>
      <p:bldP spid="51203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447</TotalTime>
  <Words>571</Words>
  <Application>Microsoft Office PowerPoint</Application>
  <PresentationFormat>Širokoúhlá obrazovka</PresentationFormat>
  <Paragraphs>100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Corbel</vt:lpstr>
      <vt:lpstr>Paralaxa</vt:lpstr>
      <vt:lpstr>9. přednáška  Nestátní neziskové organizace a veřejná správa  Ing. Karin Gajdová, Ph.D.</vt:lpstr>
      <vt:lpstr>Struktura přednášky</vt:lpstr>
      <vt:lpstr>NNO a veřejná správa</vt:lpstr>
      <vt:lpstr>NNO a vládní NO</vt:lpstr>
      <vt:lpstr>Předpoklady NNO k efektivnosti</vt:lpstr>
      <vt:lpstr>Předpoklady samosprávních organizací k efektivnosti </vt:lpstr>
      <vt:lpstr>Standardizace veřejných služeb</vt:lpstr>
      <vt:lpstr>Modely vztahu státu a NNO</vt:lpstr>
      <vt:lpstr>Spolupráce institucí státní správy a NNO</vt:lpstr>
      <vt:lpstr>Rada vlády pro NNO</vt:lpstr>
      <vt:lpstr>Základní úkoly RNNO</vt:lpstr>
      <vt:lpstr>Asociace NNO v ČR</vt:lpstr>
      <vt:lpstr>Poradní aktivity NNO</vt:lpstr>
      <vt:lpstr>Klíčové problémy spolupráce kraje a NNO</vt:lpstr>
      <vt:lpstr>Opatření na odstranění problémů</vt:lpstr>
      <vt:lpstr>Pojem „princip partnerství“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Radim</dc:creator>
  <cp:lastModifiedBy>Karin Gajdová</cp:lastModifiedBy>
  <cp:revision>50</cp:revision>
  <cp:lastPrinted>1601-01-01T00:00:00Z</cp:lastPrinted>
  <dcterms:created xsi:type="dcterms:W3CDTF">2004-11-02T11:07:30Z</dcterms:created>
  <dcterms:modified xsi:type="dcterms:W3CDTF">2018-10-14T08:35:14Z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