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79" r:id="rId4"/>
    <p:sldId id="283" r:id="rId5"/>
    <p:sldId id="295" r:id="rId6"/>
    <p:sldId id="292" r:id="rId7"/>
    <p:sldId id="293" r:id="rId8"/>
    <p:sldId id="297" r:id="rId9"/>
    <p:sldId id="281" r:id="rId10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8" autoAdjust="0"/>
  </p:normalViewPr>
  <p:slideViewPr>
    <p:cSldViewPr>
      <p:cViewPr varScale="1">
        <p:scale>
          <a:sx n="71" d="100"/>
          <a:sy n="71" d="100"/>
        </p:scale>
        <p:origin x="171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2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372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192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579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otlanov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ubalova@opf.slu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teams.microsoft.com/l/team/19:0f9c3c789472421b9ec9aa3fc02a0e8c@thread.tacv2/conversations?groupId=c1150d0a-3d5f-47e1-b0db-7ec28fa6cee5&amp;tenantId=a6363da9-944b-4aae-abf8-3478e529ad2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62200" y="228600"/>
            <a:ext cx="6172200" cy="5612802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cs-CZ" sz="6000" dirty="0" smtClean="0">
                <a:solidFill>
                  <a:schemeClr val="tx1"/>
                </a:solidFill>
              </a:rPr>
              <a:t>EKONOMIE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> </a:t>
            </a:r>
            <a:r>
              <a:rPr lang="cs-CZ" sz="4000" dirty="0" smtClean="0">
                <a:solidFill>
                  <a:schemeClr val="tx1"/>
                </a:solidFill>
              </a:rPr>
              <a:t>(BPEKO)</a:t>
            </a:r>
            <a:r>
              <a:rPr lang="cs-CZ" sz="6000" dirty="0" smtClean="0">
                <a:solidFill>
                  <a:schemeClr val="tx1"/>
                </a:solidFill>
              </a:rPr>
              <a:t>         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3600" b="0" dirty="0" smtClean="0">
                <a:solidFill>
                  <a:schemeClr val="tx1"/>
                </a:solidFill>
              </a:rPr>
              <a:t>ZS 2020/2021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Zajištění výuky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990600"/>
            <a:ext cx="8286808" cy="571500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  <a:buNone/>
            </a:pPr>
            <a:r>
              <a:rPr lang="cs-CZ" b="1" i="1" dirty="0" smtClean="0"/>
              <a:t>GARANT PŘEDMĚTU: </a:t>
            </a:r>
          </a:p>
          <a:p>
            <a:pPr marL="901700" indent="-2730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Doc. Ing. Marian </a:t>
            </a:r>
            <a:r>
              <a:rPr lang="cs-CZ" dirty="0" err="1" smtClean="0"/>
              <a:t>Lebiedzik</a:t>
            </a:r>
            <a:r>
              <a:rPr lang="cs-CZ" dirty="0" smtClean="0"/>
              <a:t>, Ph.D.</a:t>
            </a:r>
          </a:p>
          <a:p>
            <a:pPr>
              <a:buNone/>
            </a:pPr>
            <a:r>
              <a:rPr lang="cs-CZ" b="1" i="1" dirty="0" smtClean="0"/>
              <a:t>PŘEDNÁŠKY</a:t>
            </a:r>
            <a:r>
              <a:rPr lang="cs-CZ" dirty="0" smtClean="0"/>
              <a:t> a </a:t>
            </a:r>
            <a:r>
              <a:rPr lang="cs-CZ" b="1" i="1" dirty="0" smtClean="0"/>
              <a:t>SEMINÁŘE</a:t>
            </a:r>
          </a:p>
          <a:p>
            <a:pPr marL="901700" indent="-273050">
              <a:buFont typeface="Arial" panose="020B0604020202020204" pitchFamily="34" charset="0"/>
              <a:buChar char="•"/>
            </a:pPr>
            <a:r>
              <a:rPr lang="cs-CZ" dirty="0"/>
              <a:t>Ing. Eva Kotlánová, </a:t>
            </a:r>
            <a:r>
              <a:rPr lang="cs-CZ" dirty="0" smtClean="0"/>
              <a:t>Ph.D.</a:t>
            </a:r>
          </a:p>
          <a:p>
            <a:pPr marL="628650" indent="0">
              <a:spcAft>
                <a:spcPts val="600"/>
              </a:spcAft>
              <a:buNone/>
            </a:pPr>
            <a:r>
              <a:rPr lang="cs-CZ" dirty="0"/>
              <a:t>	</a:t>
            </a:r>
            <a:r>
              <a:rPr lang="cs-CZ" dirty="0" smtClean="0"/>
              <a:t>katedra ekonomie a veřejné správy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dirty="0" smtClean="0"/>
              <a:t>		kancelář A234</a:t>
            </a:r>
          </a:p>
          <a:p>
            <a:pPr marL="273050" indent="-273050">
              <a:spcBef>
                <a:spcPts val="0"/>
              </a:spcBef>
              <a:spcAft>
                <a:spcPts val="600"/>
              </a:spcAft>
              <a:buNone/>
            </a:pPr>
            <a:r>
              <a:rPr lang="cs-CZ" dirty="0" smtClean="0"/>
              <a:t>		</a:t>
            </a:r>
            <a:r>
              <a:rPr lang="cs-CZ" dirty="0" smtClean="0">
                <a:hlinkClick r:id="rId3"/>
              </a:rPr>
              <a:t>kotlanova@opf.slu.cz</a:t>
            </a:r>
            <a:endParaRPr lang="cs-CZ" dirty="0" smtClean="0"/>
          </a:p>
          <a:p>
            <a:pPr marL="273050" indent="-273050">
              <a:spcBef>
                <a:spcPts val="0"/>
              </a:spcBef>
              <a:buNone/>
            </a:pPr>
            <a:r>
              <a:rPr lang="cs-CZ" dirty="0" smtClean="0"/>
              <a:t>	</a:t>
            </a:r>
            <a:r>
              <a:rPr lang="cs-CZ" dirty="0"/>
              <a:t>	</a:t>
            </a:r>
            <a:r>
              <a:rPr lang="cs-CZ" u="sng" dirty="0" err="1" smtClean="0"/>
              <a:t>Konz</a:t>
            </a:r>
            <a:r>
              <a:rPr lang="cs-CZ" u="sng" dirty="0" smtClean="0"/>
              <a:t>. h.</a:t>
            </a:r>
            <a:r>
              <a:rPr lang="cs-CZ" dirty="0" smtClean="0"/>
              <a:t>:  </a:t>
            </a:r>
            <a:r>
              <a:rPr lang="cs-CZ" b="1" dirty="0"/>
              <a:t>PO </a:t>
            </a:r>
            <a:r>
              <a:rPr lang="cs-CZ" b="1" dirty="0" smtClean="0"/>
              <a:t>11.30 </a:t>
            </a:r>
            <a:r>
              <a:rPr lang="cs-CZ" b="1" dirty="0"/>
              <a:t>–  </a:t>
            </a:r>
            <a:r>
              <a:rPr lang="cs-CZ" b="1" dirty="0" smtClean="0"/>
              <a:t>12.30</a:t>
            </a:r>
            <a:r>
              <a:rPr lang="cs-CZ" b="1" dirty="0"/>
              <a:t>	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b="1" dirty="0"/>
              <a:t>		 </a:t>
            </a:r>
            <a:r>
              <a:rPr lang="cs-CZ" b="1" dirty="0" smtClean="0"/>
              <a:t>                  ČT  </a:t>
            </a:r>
            <a:r>
              <a:rPr lang="cs-CZ" b="1" dirty="0"/>
              <a:t> </a:t>
            </a:r>
            <a:r>
              <a:rPr lang="cs-CZ" b="1" dirty="0" smtClean="0"/>
              <a:t> 8.30 </a:t>
            </a:r>
            <a:r>
              <a:rPr lang="cs-CZ" b="1" dirty="0"/>
              <a:t>– </a:t>
            </a:r>
            <a:r>
              <a:rPr lang="cs-CZ" b="1" dirty="0" smtClean="0"/>
              <a:t>   9.30 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b="1" i="1" dirty="0" smtClean="0"/>
              <a:t>SEMINÁŘE</a:t>
            </a:r>
          </a:p>
          <a:p>
            <a:pPr marL="901700" indent="-273050">
              <a:buFont typeface="Arial" panose="020B0604020202020204" pitchFamily="34" charset="0"/>
              <a:buChar char="•"/>
            </a:pPr>
            <a:r>
              <a:rPr lang="cs-CZ" dirty="0"/>
              <a:t>Ing. Radka Kubalová</a:t>
            </a:r>
          </a:p>
          <a:p>
            <a:pPr marL="893763" lvl="0" indent="0">
              <a:spcAft>
                <a:spcPts val="600"/>
              </a:spcAft>
              <a:buClr>
                <a:srgbClr val="4F81BD"/>
              </a:buClr>
              <a:buNone/>
            </a:pPr>
            <a:r>
              <a:rPr lang="cs-CZ" dirty="0">
                <a:solidFill>
                  <a:prstClr val="black"/>
                </a:solidFill>
              </a:rPr>
              <a:t>katedra ekonomie a veřejné správy</a:t>
            </a:r>
          </a:p>
          <a:p>
            <a:pPr marL="273050" lvl="0" indent="-273050">
              <a:spcBef>
                <a:spcPts val="0"/>
              </a:spcBef>
              <a:buClr>
                <a:srgbClr val="4F81BD"/>
              </a:buClr>
              <a:buNone/>
            </a:pPr>
            <a:r>
              <a:rPr lang="cs-CZ" dirty="0">
                <a:solidFill>
                  <a:prstClr val="black"/>
                </a:solidFill>
              </a:rPr>
              <a:t>		kancelář </a:t>
            </a:r>
            <a:r>
              <a:rPr lang="cs-CZ" dirty="0" smtClean="0">
                <a:solidFill>
                  <a:prstClr val="black"/>
                </a:solidFill>
              </a:rPr>
              <a:t>A236</a:t>
            </a:r>
            <a:endParaRPr lang="cs-CZ" dirty="0">
              <a:solidFill>
                <a:prstClr val="black"/>
              </a:solidFill>
            </a:endParaRPr>
          </a:p>
          <a:p>
            <a:pPr marL="273050" lvl="0" indent="-273050">
              <a:spcBef>
                <a:spcPts val="0"/>
              </a:spcBef>
              <a:spcAft>
                <a:spcPts val="600"/>
              </a:spcAft>
              <a:buClr>
                <a:srgbClr val="4F81BD"/>
              </a:buClr>
              <a:buNone/>
            </a:pPr>
            <a:r>
              <a:rPr lang="cs-CZ" dirty="0">
                <a:solidFill>
                  <a:prstClr val="black"/>
                </a:solidFill>
              </a:rPr>
              <a:t>		</a:t>
            </a:r>
            <a:r>
              <a:rPr lang="cs-CZ" dirty="0" smtClean="0">
                <a:solidFill>
                  <a:prstClr val="black"/>
                </a:solidFill>
                <a:hlinkClick r:id="rId4"/>
              </a:rPr>
              <a:t>kubalova@opf.slu.cz</a:t>
            </a:r>
            <a:endParaRPr lang="cs-CZ" dirty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  <a:buNone/>
            </a:pPr>
            <a:endParaRPr lang="cs-CZ" sz="2800" dirty="0" smtClean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19256" cy="4949952"/>
          </a:xfrm>
        </p:spPr>
        <p:txBody>
          <a:bodyPr>
            <a:normAutofit/>
          </a:bodyPr>
          <a:lstStyle/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zimní semestr </a:t>
            </a:r>
            <a:r>
              <a:rPr lang="cs-CZ" sz="2800" dirty="0" smtClean="0"/>
              <a:t>2020/2021</a:t>
            </a:r>
            <a:endParaRPr lang="cs-CZ" sz="2800" dirty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1. ročník </a:t>
            </a:r>
            <a:r>
              <a:rPr lang="cs-CZ" sz="2800" dirty="0" smtClean="0"/>
              <a:t>bakalářského prezenčního </a:t>
            </a:r>
            <a:r>
              <a:rPr lang="cs-CZ" sz="2800" dirty="0"/>
              <a:t>studia – obor </a:t>
            </a:r>
            <a:r>
              <a:rPr lang="cs-CZ" sz="2800" dirty="0" smtClean="0"/>
              <a:t>CRT, FU </a:t>
            </a:r>
            <a:r>
              <a:rPr lang="cs-CZ" sz="2800" dirty="0" err="1" smtClean="0"/>
              <a:t>FINp</a:t>
            </a:r>
            <a:endParaRPr lang="cs-CZ" sz="2800" dirty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rozsah předmětu:  2 + </a:t>
            </a:r>
            <a:r>
              <a:rPr lang="cs-CZ" sz="2800" dirty="0" smtClean="0"/>
              <a:t>2 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 smtClean="0"/>
              <a:t>počet </a:t>
            </a:r>
            <a:r>
              <a:rPr lang="cs-CZ" sz="2800" dirty="0"/>
              <a:t>kreditů: 5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b="1" dirty="0">
                <a:solidFill>
                  <a:srgbClr val="FF0000"/>
                </a:solidFill>
              </a:rPr>
              <a:t>ukončení: </a:t>
            </a:r>
            <a:r>
              <a:rPr lang="cs-CZ" sz="2800" b="1" dirty="0" smtClean="0">
                <a:solidFill>
                  <a:srgbClr val="FF0000"/>
                </a:solidFill>
              </a:rPr>
              <a:t>písemná zkouška (+ průběžný test)</a:t>
            </a:r>
            <a:endParaRPr lang="cs-CZ" sz="2800" b="1" dirty="0">
              <a:solidFill>
                <a:srgbClr val="FF0000"/>
              </a:solidFill>
            </a:endParaRP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b="1" u="sng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Podmínky absolvování předmětu a hodnocení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001000" cy="5486400"/>
          </a:xfrm>
        </p:spPr>
        <p:txBody>
          <a:bodyPr>
            <a:normAutofit fontScale="92500" lnSpcReduction="10000"/>
          </a:bodyPr>
          <a:lstStyle/>
          <a:p>
            <a:pPr algn="just">
              <a:spcAft>
                <a:spcPts val="600"/>
              </a:spcAft>
            </a:pPr>
            <a:r>
              <a:rPr lang="cs-CZ" sz="2600" dirty="0" smtClean="0"/>
              <a:t>Podmínkou připuštění studenta ke zkoušce je splnění podmínek semináře</a:t>
            </a:r>
            <a:endParaRPr lang="cs-CZ" sz="2600" b="1" dirty="0" smtClean="0"/>
          </a:p>
          <a:p>
            <a:pPr algn="just">
              <a:spcAft>
                <a:spcPts val="600"/>
              </a:spcAft>
            </a:pPr>
            <a:r>
              <a:rPr lang="cs-CZ" sz="2600" b="1" dirty="0" smtClean="0"/>
              <a:t>Celkově </a:t>
            </a:r>
            <a:r>
              <a:rPr lang="cs-CZ" sz="2600" dirty="0" smtClean="0"/>
              <a:t>lze v předmětu získat </a:t>
            </a:r>
            <a:r>
              <a:rPr lang="cs-CZ" sz="2600" b="1" dirty="0" smtClean="0"/>
              <a:t>100 bodů</a:t>
            </a:r>
            <a:r>
              <a:rPr lang="cs-CZ" sz="2600" dirty="0" smtClean="0"/>
              <a:t>: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15 bodů </a:t>
            </a:r>
            <a:r>
              <a:rPr lang="cs-CZ" sz="2600" dirty="0" smtClean="0"/>
              <a:t>– průběžné aktivity v rámci seminářů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25 bodů </a:t>
            </a:r>
            <a:r>
              <a:rPr lang="cs-CZ" sz="2600" dirty="0" smtClean="0"/>
              <a:t>- průběžný test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60 bodů </a:t>
            </a:r>
            <a:r>
              <a:rPr lang="cs-CZ" sz="2600" dirty="0" smtClean="0"/>
              <a:t>– písemná zkouška (teorie, grafy)</a:t>
            </a:r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 smtClean="0"/>
          </a:p>
          <a:p>
            <a:pPr algn="just">
              <a:spcAft>
                <a:spcPts val="600"/>
              </a:spcAft>
            </a:pPr>
            <a:r>
              <a:rPr lang="cs-CZ" sz="2600" b="1" dirty="0" smtClean="0">
                <a:solidFill>
                  <a:srgbClr val="FF0000"/>
                </a:solidFill>
              </a:rPr>
              <a:t>Závěrečná klasifikace</a:t>
            </a:r>
            <a:endParaRPr lang="cs-CZ" sz="2600" b="1" dirty="0">
              <a:solidFill>
                <a:srgbClr val="FF0000"/>
              </a:solidFill>
            </a:endParaRP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100 – 92 : A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91 </a:t>
            </a:r>
            <a:r>
              <a:rPr lang="cs-CZ" sz="2600" b="1" dirty="0"/>
              <a:t>– 84 : B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83 </a:t>
            </a:r>
            <a:r>
              <a:rPr lang="cs-CZ" sz="2600" b="1" dirty="0"/>
              <a:t>– 76 : C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75 </a:t>
            </a:r>
            <a:r>
              <a:rPr lang="cs-CZ" sz="2600" b="1" dirty="0"/>
              <a:t>– 68 : D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67 </a:t>
            </a:r>
            <a:r>
              <a:rPr lang="cs-CZ" sz="2600" b="1" dirty="0"/>
              <a:t>– 60 : E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59 </a:t>
            </a:r>
            <a:r>
              <a:rPr lang="cs-CZ" sz="2600" b="1" dirty="0"/>
              <a:t>– </a:t>
            </a:r>
            <a:r>
              <a:rPr lang="cs-CZ" sz="2600" b="1" dirty="0" smtClean="0"/>
              <a:t>  0 </a:t>
            </a:r>
            <a:r>
              <a:rPr lang="cs-CZ" sz="2600" b="1" dirty="0"/>
              <a:t>: F</a:t>
            </a:r>
          </a:p>
        </p:txBody>
      </p:sp>
    </p:spTree>
    <p:extLst>
      <p:ext uri="{BB962C8B-B14F-4D97-AF65-F5344CB8AC3E}">
        <p14:creationId xmlns:p14="http://schemas.microsoft.com/office/powerpoint/2010/main" val="223266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91"/>
            <a:ext cx="7467600" cy="609600"/>
          </a:xfrm>
        </p:spPr>
        <p:txBody>
          <a:bodyPr>
            <a:normAutofit/>
          </a:bodyPr>
          <a:lstStyle/>
          <a:p>
            <a:r>
              <a:rPr lang="cs-CZ" sz="3200" b="1" u="sng" dirty="0">
                <a:solidFill>
                  <a:schemeClr val="tx1"/>
                </a:solidFill>
              </a:rPr>
              <a:t>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37391"/>
            <a:ext cx="8077200" cy="6220609"/>
          </a:xfrm>
        </p:spPr>
        <p:txBody>
          <a:bodyPr>
            <a:noAutofit/>
          </a:bodyPr>
          <a:lstStyle/>
          <a:p>
            <a:r>
              <a:rPr lang="cs-CZ" sz="2200" dirty="0" smtClean="0"/>
              <a:t>Vzhledem k mimořádné situaci budou přednášky probíhat online formou prostřednictvím programu MS </a:t>
            </a:r>
            <a:r>
              <a:rPr lang="cs-CZ" sz="2200" dirty="0" err="1" smtClean="0"/>
              <a:t>Teams</a:t>
            </a:r>
            <a:r>
              <a:rPr lang="cs-CZ" sz="2200" dirty="0" smtClean="0"/>
              <a:t> v době, která je uvedena v rozvrhu</a:t>
            </a:r>
          </a:p>
          <a:p>
            <a:r>
              <a:rPr lang="cs-CZ" sz="2200" dirty="0" smtClean="0"/>
              <a:t>Link k přístupu do předmětu v rámci MS </a:t>
            </a:r>
            <a:r>
              <a:rPr lang="cs-CZ" sz="2200" dirty="0" err="1" smtClean="0"/>
              <a:t>Teams</a:t>
            </a:r>
            <a:r>
              <a:rPr lang="cs-CZ" sz="2200" dirty="0" smtClean="0"/>
              <a:t>, bude studentům zaslán hromadným mailem a zároveň je uveden zde:</a:t>
            </a:r>
          </a:p>
          <a:p>
            <a:r>
              <a:rPr lang="cs-CZ" sz="2200" u="sng" dirty="0">
                <a:hlinkClick r:id="rId2"/>
              </a:rPr>
              <a:t>https://teams.microsoft.com/l/team/19%3a0f9c3c789472421b9ec9aa3fc02a0e8c%40thread.tacv2/conversations?groupId=c1150d0a-3d5f-47e1-b0db-7ec28fa6cee5&amp;tenantId=a6363da9-944b-4aae-abf8-3478e529ad2f</a:t>
            </a:r>
            <a:endParaRPr lang="cs-CZ" sz="2200" dirty="0"/>
          </a:p>
          <a:p>
            <a:r>
              <a:rPr lang="cs-CZ" sz="2200" dirty="0" smtClean="0"/>
              <a:t>Podklady pro přednášky budou umístěny v IS SU ve složce BPEKO – přednášky</a:t>
            </a:r>
          </a:p>
          <a:p>
            <a:r>
              <a:rPr lang="cs-CZ" sz="2200" dirty="0" smtClean="0"/>
              <a:t>Předpokládá se  také domácí samostudium z doporučených zdrojů</a:t>
            </a:r>
          </a:p>
          <a:p>
            <a:r>
              <a:rPr lang="cs-CZ" sz="2200" dirty="0" smtClean="0"/>
              <a:t>Dotazy k nejasnostem v probírané látce či další vysvětlení budou studentům poskytnuty na seminářích, kde bude pro jejich dotazy vyhrazen určitý čas</a:t>
            </a:r>
          </a:p>
          <a:p>
            <a:r>
              <a:rPr lang="cs-CZ" sz="2200" dirty="0" smtClean="0"/>
              <a:t>Pokud student nevyužije čas na semináři, má možnost osobní konzultace s vyučujícím v jeho konzultačních hodinách</a:t>
            </a:r>
          </a:p>
        </p:txBody>
      </p:sp>
    </p:spTree>
    <p:extLst>
      <p:ext uri="{BB962C8B-B14F-4D97-AF65-F5344CB8AC3E}">
        <p14:creationId xmlns:p14="http://schemas.microsoft.com/office/powerpoint/2010/main" val="658942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792162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>
                <a:solidFill>
                  <a:schemeClr val="tx1"/>
                </a:solidFill>
              </a:rPr>
              <a:t>p</a:t>
            </a:r>
            <a:r>
              <a:rPr lang="cs-CZ" sz="3600" b="1" u="sng" dirty="0" smtClean="0">
                <a:solidFill>
                  <a:schemeClr val="tx1"/>
                </a:solidFill>
              </a:rPr>
              <a:t>odmínky semináře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153400" cy="5943600"/>
          </a:xfrm>
        </p:spPr>
        <p:txBody>
          <a:bodyPr>
            <a:normAutofit fontScale="85000" lnSpcReduction="20000"/>
          </a:bodyPr>
          <a:lstStyle/>
          <a:p>
            <a:pPr algn="just">
              <a:spcAft>
                <a:spcPts val="600"/>
              </a:spcAft>
            </a:pPr>
            <a:r>
              <a:rPr lang="cs-CZ" sz="2600" dirty="0" smtClean="0"/>
              <a:t>Semináře budou zatím probíhat prezenční formou</a:t>
            </a:r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Veškeré podklady pro semináře budou umístěny v IS SU ve složce předmětu BPEKO</a:t>
            </a:r>
            <a:endParaRPr lang="cs-CZ" sz="2600" dirty="0"/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Dle nařízení děkana není účast na seminářích povinná, v případě, že se student nebude seminářů účastnit, bude pracovat doma a výsledky zašle vedoucímu semináře v podobě a čase, který určí vedoucí semináře (body viz další odrážka)</a:t>
            </a:r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V případě přechodu na online formu seminářů budou studenti část příkladů řešit sami a výsledky zasílat </a:t>
            </a:r>
            <a:r>
              <a:rPr lang="cs-CZ" sz="2600" dirty="0"/>
              <a:t>vedoucímu semináře v podobě a čase, který určí vedoucí </a:t>
            </a:r>
            <a:r>
              <a:rPr lang="cs-CZ" sz="2600" dirty="0" smtClean="0"/>
              <a:t>semináře, za tuto samostatnou práci pak obdrží bodové hodnocení za aktivitu v seminářích</a:t>
            </a:r>
            <a:endParaRPr lang="cs-CZ" sz="2600" b="1" dirty="0" smtClean="0"/>
          </a:p>
          <a:p>
            <a:pPr algn="just">
              <a:spcAft>
                <a:spcPts val="600"/>
              </a:spcAft>
            </a:pPr>
            <a:r>
              <a:rPr lang="cs-CZ" sz="2600" b="1" i="1" u="sng" dirty="0" smtClean="0"/>
              <a:t>1 průběžný test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příklady, teorie, grafy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b="1" dirty="0" smtClean="0"/>
              <a:t>za 25 bodů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p</a:t>
            </a:r>
            <a:r>
              <a:rPr lang="cs-CZ" sz="2600" dirty="0" smtClean="0"/>
              <a:t>růběžný test je nepovinný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 smtClean="0"/>
              <a:t>Termín průběžného testu – </a:t>
            </a:r>
            <a:r>
              <a:rPr lang="cs-CZ" sz="2600" b="1" dirty="0" smtClean="0"/>
              <a:t>čtvrtek 26.11. </a:t>
            </a:r>
            <a:r>
              <a:rPr lang="cs-CZ" sz="2600" dirty="0" smtClean="0"/>
              <a:t>v době přednášky </a:t>
            </a:r>
            <a:r>
              <a:rPr lang="cs-CZ" sz="2600" b="1" dirty="0" smtClean="0"/>
              <a:t>ONLINE</a:t>
            </a:r>
          </a:p>
          <a:p>
            <a:pPr marL="0" indent="0" algn="just">
              <a:spcAft>
                <a:spcPts val="600"/>
              </a:spcAft>
              <a:buNone/>
            </a:pPr>
            <a:endParaRPr lang="cs-CZ" sz="2600" dirty="0"/>
          </a:p>
          <a:p>
            <a:pPr marL="992188" indent="-271463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2600" dirty="0" smtClean="0"/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159652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792162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Doporučená výbava na semináře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71152" y="1354428"/>
            <a:ext cx="8153400" cy="5486400"/>
          </a:xfrm>
        </p:spPr>
        <p:txBody>
          <a:bodyPr>
            <a:normAutofit/>
          </a:bodyPr>
          <a:lstStyle/>
          <a:p>
            <a:pPr lvl="0" algn="just"/>
            <a:r>
              <a:rPr lang="cs-CZ" sz="2600" b="1" dirty="0"/>
              <a:t>Kalkulačka</a:t>
            </a:r>
            <a:r>
              <a:rPr lang="cs-CZ" sz="2600" dirty="0"/>
              <a:t>, se kterou umí student pracovat, případně takové znalosti základních matematických operací, jejichž využití povede ke zdárnému vyřešení </a:t>
            </a:r>
            <a:r>
              <a:rPr lang="cs-CZ" sz="2600" dirty="0" smtClean="0"/>
              <a:t>příkladů</a:t>
            </a:r>
          </a:p>
          <a:p>
            <a:pPr marL="0" lvl="0" indent="0" algn="just">
              <a:buNone/>
            </a:pPr>
            <a:endParaRPr lang="cs-CZ" sz="2600" dirty="0"/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Barevné pastelky (fixy, propisky), pravítko</a:t>
            </a:r>
          </a:p>
          <a:p>
            <a:pPr marL="0" indent="0" algn="just">
              <a:spcAft>
                <a:spcPts val="600"/>
              </a:spcAft>
              <a:buNone/>
            </a:pPr>
            <a:endParaRPr lang="cs-CZ" sz="2600" dirty="0" smtClean="0"/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Zadání příkladů, které bude průběžně vkládáno do IS SU, složka BPEKO (prosím ujistěte se, kdo je vedoucím Vašeho semináře)</a:t>
            </a:r>
          </a:p>
          <a:p>
            <a:pPr algn="just">
              <a:spcAft>
                <a:spcPts val="600"/>
              </a:spcAft>
            </a:pPr>
            <a:endParaRPr lang="cs-CZ" sz="2600" dirty="0"/>
          </a:p>
          <a:p>
            <a:pPr algn="just">
              <a:spcAft>
                <a:spcPts val="600"/>
              </a:spcAft>
            </a:pPr>
            <a:endParaRPr lang="cs-CZ" sz="2600" dirty="0"/>
          </a:p>
          <a:p>
            <a:pPr marL="992188" indent="-271463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2600" dirty="0" smtClean="0"/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255573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452" y="66658"/>
            <a:ext cx="7467600" cy="563562"/>
          </a:xfrm>
        </p:spPr>
        <p:txBody>
          <a:bodyPr/>
          <a:lstStyle/>
          <a:p>
            <a:r>
              <a:rPr lang="cs-CZ" dirty="0" smtClean="0"/>
              <a:t>Předběžný Harmonogram Přednášek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77698086"/>
              </p:ext>
            </p:extLst>
          </p:nvPr>
        </p:nvGraphicFramePr>
        <p:xfrm>
          <a:off x="304800" y="641875"/>
          <a:ext cx="8305800" cy="54765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2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0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Týden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Pozn.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295">
                <a:tc>
                  <a:txBody>
                    <a:bodyPr/>
                    <a:lstStyle/>
                    <a:p>
                      <a:pPr marL="0" algn="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24. 9. </a:t>
                      </a:r>
                      <a:endParaRPr kumimoji="0"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ODPADÁ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Úvodní týden </a:t>
                      </a:r>
                      <a:r>
                        <a:rPr lang="cs-CZ" sz="1600" dirty="0" smtClean="0">
                          <a:effectLst/>
                        </a:rPr>
                        <a:t>– přednáška zrušena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98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1. 10</a:t>
                      </a: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Úvod do ekonomie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8. </a:t>
                      </a:r>
                      <a:r>
                        <a:rPr lang="cs-CZ" sz="1600" dirty="0">
                          <a:effectLst/>
                        </a:rPr>
                        <a:t>10</a:t>
                      </a:r>
                      <a:r>
                        <a:rPr lang="cs-CZ" sz="1600" dirty="0" smtClean="0">
                          <a:effectLst/>
                        </a:rPr>
                        <a:t>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Trh, nabídka a poptávka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15. </a:t>
                      </a:r>
                      <a:r>
                        <a:rPr lang="cs-CZ" sz="1600" dirty="0">
                          <a:effectLst/>
                        </a:rPr>
                        <a:t>10.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Spotřebitel a jeho rovnováha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 </a:t>
                      </a:r>
                      <a:r>
                        <a:rPr kumimoji="0"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Poptávka a její elasticity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22. </a:t>
                      </a:r>
                      <a:r>
                        <a:rPr lang="cs-CZ" sz="1600" dirty="0">
                          <a:effectLst/>
                        </a:rPr>
                        <a:t>10.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Firma a výrobní proces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29.10</a:t>
                      </a:r>
                      <a:r>
                        <a:rPr lang="cs-C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ODPADÁ</a:t>
                      </a:r>
                      <a:endParaRPr lang="cs-CZ" dirty="0"/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710117"/>
                  </a:ext>
                </a:extLst>
              </a:tr>
              <a:tr h="3794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</a:t>
                      </a:r>
                      <a:r>
                        <a:rPr lang="cs-CZ" sz="1600" dirty="0" smtClean="0">
                          <a:effectLst/>
                        </a:rPr>
                        <a:t> 5. </a:t>
                      </a:r>
                      <a:r>
                        <a:rPr lang="cs-CZ" sz="1600" dirty="0">
                          <a:effectLst/>
                        </a:rPr>
                        <a:t>11.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Náklady</a:t>
                      </a:r>
                      <a:r>
                        <a:rPr kumimoji="0" lang="cs-CZ" sz="16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výnosy, </a:t>
                      </a:r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zisk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738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12. </a:t>
                      </a:r>
                      <a:r>
                        <a:rPr lang="cs-CZ" sz="1600" dirty="0">
                          <a:effectLst/>
                        </a:rPr>
                        <a:t>11.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Typy tržních struktur a dokonalá konkurence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153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19. </a:t>
                      </a:r>
                      <a:r>
                        <a:rPr lang="cs-CZ" sz="1600" dirty="0">
                          <a:effectLst/>
                        </a:rPr>
                        <a:t>11.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Nedokonalá konkurence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629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26. 11.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Trh výrobních faktorů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425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3. 12.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Stát a jeho role při řešení selhání trhu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220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10. </a:t>
                      </a:r>
                      <a:r>
                        <a:rPr lang="cs-CZ" sz="1600" dirty="0">
                          <a:effectLst/>
                        </a:rPr>
                        <a:t>12.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Teorie veřejné volby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049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17.12.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cs-CZ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Předtermín</a:t>
                      </a:r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na zkoušku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6" name="Nadpis 1"/>
          <p:cNvSpPr txBox="1">
            <a:spLocks/>
          </p:cNvSpPr>
          <p:nvPr/>
        </p:nvSpPr>
        <p:spPr>
          <a:xfrm>
            <a:off x="304800" y="6118380"/>
            <a:ext cx="7467600" cy="5635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dirty="0" smtClean="0"/>
              <a:t>Změna programu vyhrazena!!!!!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1459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3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Základní literatura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0280"/>
            <a:ext cx="8219256" cy="2604864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TULEJA, P., P. NEZVAL A I. MAJEROVÁ, 2011. Základy mikroekonomie. Praha: CP </a:t>
            </a:r>
            <a:r>
              <a:rPr lang="cs-CZ" sz="2800" dirty="0" err="1" smtClean="0"/>
              <a:t>Bookds</a:t>
            </a:r>
            <a:r>
              <a:rPr lang="cs-CZ" sz="2800" dirty="0" smtClean="0"/>
              <a:t>. ISBN 978-80-251-3577-8.</a:t>
            </a:r>
            <a:endParaRPr lang="cs-CZ" sz="2800" dirty="0"/>
          </a:p>
          <a:p>
            <a:r>
              <a:rPr lang="cs-CZ" sz="2800" dirty="0" smtClean="0"/>
              <a:t>JUREČKA, V. A KOLEKTIV, 2010. Mikroekonomie. Praha: </a:t>
            </a:r>
            <a:r>
              <a:rPr lang="cs-CZ" sz="2800" dirty="0" err="1" smtClean="0"/>
              <a:t>Grada</a:t>
            </a:r>
            <a:r>
              <a:rPr lang="cs-CZ" sz="2800" dirty="0" smtClean="0"/>
              <a:t> </a:t>
            </a:r>
            <a:r>
              <a:rPr lang="cs-CZ" sz="2800" dirty="0" err="1" smtClean="0"/>
              <a:t>Publishing</a:t>
            </a:r>
            <a:r>
              <a:rPr lang="cs-CZ" sz="2800" dirty="0" smtClean="0"/>
              <a:t>, a.s. ISBN 978-80-247-3259-6.</a:t>
            </a:r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3372007"/>
            <a:ext cx="7467600" cy="77809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doporučená literatura</a:t>
            </a:r>
            <a:endParaRPr lang="cs-CZ" sz="40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4122201"/>
            <a:ext cx="8219256" cy="2757264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sz="2800" dirty="0" smtClean="0"/>
              <a:t>JUREČKA, V., O. BŘEZINOVÁ A KOLEKTIV, 2004. Mikroekonome, základní kurs. Ostrava: VŠB-TU Ostrava. ISBN 80-7078-771-6.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MANKIW, N. G., 2009. Základy ekonomie. Praha: </a:t>
            </a:r>
            <a:r>
              <a:rPr lang="cs-CZ" sz="2800" dirty="0" err="1"/>
              <a:t>G</a:t>
            </a:r>
            <a:r>
              <a:rPr lang="cs-CZ" sz="2800" dirty="0" err="1" smtClean="0"/>
              <a:t>rada</a:t>
            </a:r>
            <a:r>
              <a:rPr lang="cs-CZ" sz="2800" dirty="0" smtClean="0"/>
              <a:t>. ISBN 978-80-7169-897-3.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CASE, K. E., R. FAIR and S. OSTER, 2011. </a:t>
            </a:r>
            <a:r>
              <a:rPr lang="cs-CZ" sz="2800" dirty="0" err="1" smtClean="0"/>
              <a:t>Principles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Microeconomics</a:t>
            </a:r>
            <a:r>
              <a:rPr lang="cs-CZ" sz="2800" dirty="0" smtClean="0"/>
              <a:t>. New York: </a:t>
            </a:r>
            <a:r>
              <a:rPr lang="cs-CZ" sz="2800" dirty="0" err="1" smtClean="0"/>
              <a:t>Prentice</a:t>
            </a:r>
            <a:r>
              <a:rPr lang="cs-CZ" sz="2800" dirty="0" smtClean="0"/>
              <a:t> </a:t>
            </a:r>
            <a:r>
              <a:rPr lang="cs-CZ" sz="2800" dirty="0" err="1" smtClean="0"/>
              <a:t>Hall</a:t>
            </a:r>
            <a:r>
              <a:rPr lang="cs-CZ" sz="2800" dirty="0" smtClean="0"/>
              <a:t>. ISBN 978-0131388857.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876</TotalTime>
  <Words>680</Words>
  <Application>Microsoft Office PowerPoint</Application>
  <PresentationFormat>Předvádění na obrazovce (4:3)</PresentationFormat>
  <Paragraphs>117</Paragraphs>
  <Slides>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Wingdings 2</vt:lpstr>
      <vt:lpstr>Arkýř</vt:lpstr>
      <vt:lpstr>EKONOMIE  (BPEKO)           ZS 2020/2021</vt:lpstr>
      <vt:lpstr>Zajištění výuky</vt:lpstr>
      <vt:lpstr>Charakteristika předmětu</vt:lpstr>
      <vt:lpstr>Podmínky absolvování předmětu a hodnocení</vt:lpstr>
      <vt:lpstr>Přednášky</vt:lpstr>
      <vt:lpstr>podmínky semináře</vt:lpstr>
      <vt:lpstr>Doporučená výbava na semináře</vt:lpstr>
      <vt:lpstr>Předběžný Harmonogram Přednášek</vt:lpstr>
      <vt:lpstr>Základní literatura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184</cp:revision>
  <dcterms:created xsi:type="dcterms:W3CDTF">2015-02-19T14:22:13Z</dcterms:created>
  <dcterms:modified xsi:type="dcterms:W3CDTF">2020-09-21T14:41:09Z</dcterms:modified>
</cp:coreProperties>
</file>