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81" r:id="rId4"/>
    <p:sldId id="282" r:id="rId5"/>
    <p:sldId id="271" r:id="rId6"/>
    <p:sldId id="283" r:id="rId7"/>
    <p:sldId id="284" r:id="rId8"/>
    <p:sldId id="272" r:id="rId9"/>
    <p:sldId id="285" r:id="rId10"/>
    <p:sldId id="273" r:id="rId11"/>
    <p:sldId id="274" r:id="rId12"/>
    <p:sldId id="276" r:id="rId13"/>
    <p:sldId id="286" r:id="rId14"/>
    <p:sldId id="268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4768" autoAdjust="0"/>
  </p:normalViewPr>
  <p:slideViewPr>
    <p:cSldViewPr>
      <p:cViewPr varScale="1">
        <p:scale>
          <a:sx n="71" d="100"/>
          <a:sy n="71" d="100"/>
        </p:scale>
        <p:origin x="1646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0" d="100"/>
          <a:sy n="80" d="100"/>
        </p:scale>
        <p:origin x="2496" y="-4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10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332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53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03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732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683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098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04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395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02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30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543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274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172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1268760"/>
            <a:ext cx="6172200" cy="4464496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Teoretický úvod do problematiky 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Ing. Eva Kotlánová, Ph.D.</a:t>
            </a:r>
            <a:r>
              <a:rPr lang="cs-CZ" sz="2000" dirty="0">
                <a:solidFill>
                  <a:schemeClr val="tx1"/>
                </a:solidFill>
              </a:rPr>
              <a:t/>
            </a:r>
            <a:br>
              <a:rPr lang="cs-CZ" sz="2000" dirty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Model ekonomického koloběhu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/>
          </a:bodyPr>
          <a:lstStyle/>
          <a:p>
            <a:pPr marL="53340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27560"/>
            <a:ext cx="7643192" cy="518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8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Hranice produkčních možností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31374"/>
            <a:ext cx="7715200" cy="5205192"/>
          </a:xfrm>
        </p:spPr>
        <p:txBody>
          <a:bodyPr>
            <a:normAutofit/>
          </a:bodyPr>
          <a:lstStyle/>
          <a:p>
            <a:pPr marL="271463" indent="-271463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600" dirty="0"/>
              <a:t>Vyjadřuje rozdílné kombinace dvou různých statků, které může výrobce (ekonomika) produkovat při plném využití daných zdrojů  dané </a:t>
            </a:r>
            <a:r>
              <a:rPr lang="cs-CZ" sz="2600" dirty="0" smtClean="0"/>
              <a:t>technologii</a:t>
            </a:r>
          </a:p>
          <a:p>
            <a:pPr marL="0" indent="0">
              <a:lnSpc>
                <a:spcPct val="9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26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492896"/>
            <a:ext cx="7912937" cy="4059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35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49006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funkce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80920" cy="6309320"/>
          </a:xfrm>
        </p:spPr>
        <p:txBody>
          <a:bodyPr>
            <a:noAutofit/>
          </a:bodyPr>
          <a:lstStyle/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chápeme jako matematickou formulaci vztahu, v němž hodnoty určitého počtu nezávisle proměnných (x1, … </a:t>
            </a:r>
            <a:r>
              <a:rPr lang="cs-CZ" dirty="0" err="1"/>
              <a:t>xn</a:t>
            </a:r>
            <a:r>
              <a:rPr lang="cs-CZ" dirty="0"/>
              <a:t>) určují hodnotu závisle proměnné (y), neboli</a:t>
            </a:r>
            <a:r>
              <a:rPr lang="cs-CZ" dirty="0" smtClean="0"/>
              <a:t>: y = f </a:t>
            </a:r>
            <a:r>
              <a:rPr lang="cs-CZ" dirty="0"/>
              <a:t>(x_1,…….</a:t>
            </a:r>
            <a:r>
              <a:rPr lang="cs-CZ" dirty="0" err="1"/>
              <a:t>x_n</a:t>
            </a:r>
            <a:r>
              <a:rPr lang="cs-CZ" dirty="0"/>
              <a:t>)	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grafickým </a:t>
            </a:r>
            <a:r>
              <a:rPr lang="cs-CZ" dirty="0"/>
              <a:t>zobrazením </a:t>
            </a:r>
            <a:r>
              <a:rPr lang="cs-CZ" u="sng" dirty="0"/>
              <a:t>lineární </a:t>
            </a:r>
            <a:r>
              <a:rPr lang="cs-CZ" dirty="0" smtClean="0"/>
              <a:t>funkce (y = a + </a:t>
            </a:r>
            <a:r>
              <a:rPr lang="cs-CZ" dirty="0" err="1" smtClean="0"/>
              <a:t>bx</a:t>
            </a:r>
            <a:r>
              <a:rPr lang="cs-CZ" dirty="0" smtClean="0"/>
              <a:t>) je </a:t>
            </a:r>
            <a:r>
              <a:rPr lang="cs-CZ" dirty="0"/>
              <a:t>přímka a </a:t>
            </a:r>
            <a:r>
              <a:rPr lang="cs-CZ" u="sng" dirty="0"/>
              <a:t>funkce </a:t>
            </a:r>
            <a:r>
              <a:rPr lang="cs-CZ" dirty="0" smtClean="0"/>
              <a:t>nelineární (y = ax</a:t>
            </a:r>
            <a:r>
              <a:rPr lang="cs-CZ" baseline="30000" dirty="0" smtClean="0"/>
              <a:t>2 </a:t>
            </a:r>
            <a:r>
              <a:rPr lang="cs-CZ" dirty="0" smtClean="0"/>
              <a:t>+ </a:t>
            </a:r>
            <a:r>
              <a:rPr lang="cs-CZ" dirty="0" err="1" smtClean="0"/>
              <a:t>bx</a:t>
            </a:r>
            <a:r>
              <a:rPr lang="cs-CZ" dirty="0" smtClean="0"/>
              <a:t> + c) křivka</a:t>
            </a: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sklon funkce je mírou, která vyjadřuje změnu závislé proměnné (</a:t>
            </a:r>
            <a:r>
              <a:rPr lang="el-GR" dirty="0"/>
              <a:t>Δ</a:t>
            </a:r>
            <a:r>
              <a:rPr lang="cs-CZ" dirty="0"/>
              <a:t>y) uvedené na ose y k proměnné nezávislé (</a:t>
            </a:r>
            <a:r>
              <a:rPr lang="el-GR" dirty="0"/>
              <a:t>Δ</a:t>
            </a:r>
            <a:r>
              <a:rPr lang="cs-CZ" dirty="0"/>
              <a:t>x), kterou zaznamenáváme na ose </a:t>
            </a:r>
            <a:r>
              <a:rPr lang="cs-CZ" dirty="0" smtClean="0"/>
              <a:t>x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681370"/>
            <a:ext cx="6840760" cy="3059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85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490066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funkce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548680"/>
            <a:ext cx="8280920" cy="63093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sklon funkce lze také zjistit prostřednictvím první derivace dané </a:t>
            </a:r>
            <a:r>
              <a:rPr lang="cs-CZ" dirty="0" smtClean="0"/>
              <a:t>funkce, ekonomie </a:t>
            </a:r>
            <a:r>
              <a:rPr lang="cs-CZ" dirty="0"/>
              <a:t>interpretuje první derivaci funkce celkové veličiny jako její mezní (marginální) veličinu</a:t>
            </a:r>
            <a:r>
              <a:rPr lang="cs-CZ" dirty="0" smtClean="0"/>
              <a:t>.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accent4">
                    <a:lumMod val="75000"/>
                  </a:schemeClr>
                </a:solidFill>
              </a:rPr>
              <a:t>Mezní veličina </a:t>
            </a:r>
            <a:r>
              <a:rPr lang="cs-CZ" altLang="cs-CZ" dirty="0"/>
              <a:t>vyjadřuje přírůstek závisle proměnné vyvolaný změnou nezávisle proměnné o jednu jednotku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rozlišujeme </a:t>
            </a:r>
            <a:r>
              <a:rPr lang="cs-CZ" dirty="0"/>
              <a:t>také průměrné veličiny (zachycují podíl závisle proměnné na jednotku nezávisle proměnné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49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ekonomie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715200" cy="5205192"/>
          </a:xfrm>
        </p:spPr>
        <p:txBody>
          <a:bodyPr>
            <a:normAutofit fontScale="850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Pochází z řečtiny (</a:t>
            </a:r>
            <a:r>
              <a:rPr lang="cs-CZ" sz="2800" dirty="0" err="1" smtClean="0"/>
              <a:t>oikos</a:t>
            </a:r>
            <a:r>
              <a:rPr lang="cs-CZ" sz="2800" dirty="0" smtClean="0"/>
              <a:t> – dům, nomos, zákon)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Je společenskovědní </a:t>
            </a:r>
            <a:r>
              <a:rPr lang="cs-CZ" sz="2800" dirty="0" err="1"/>
              <a:t>společenskovědní</a:t>
            </a:r>
            <a:r>
              <a:rPr lang="cs-CZ" sz="2800" dirty="0"/>
              <a:t> disciplínou, která studuje chování ekonomických subjektů s cílem vysvětlit a popsat mechanismy, prostřednictvím nichž jsou ve společnosti rozdělovány vzácné zdroje mezi vzájemně si konkurující </a:t>
            </a:r>
            <a:r>
              <a:rPr lang="cs-CZ" sz="2800" dirty="0" smtClean="0"/>
              <a:t>užití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POZOR!!! </a:t>
            </a:r>
            <a:r>
              <a:rPr lang="cs-CZ" sz="2800" dirty="0" smtClean="0">
                <a:solidFill>
                  <a:srgbClr val="FF0000"/>
                </a:solidFill>
              </a:rPr>
              <a:t>Ekonomie je věda, ekonomika realita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Můžeme se setkat se dvěma pojetími: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000" i="1" u="sng" dirty="0"/>
              <a:t>Matematická </a:t>
            </a:r>
            <a:r>
              <a:rPr lang="cs-CZ" sz="3000" i="1" u="sng" dirty="0" smtClean="0"/>
              <a:t>větev </a:t>
            </a:r>
            <a:r>
              <a:rPr lang="cs-CZ" sz="3000" dirty="0" smtClean="0"/>
              <a:t>– kritériem pravdivosti je  možnost matematického důkazu</a:t>
            </a:r>
            <a:endParaRPr lang="cs-CZ" sz="3000" dirty="0"/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000" i="1" u="sng" dirty="0"/>
              <a:t>Společenská </a:t>
            </a:r>
            <a:r>
              <a:rPr lang="cs-CZ" sz="3000" i="1" u="sng" dirty="0" smtClean="0"/>
              <a:t>větev </a:t>
            </a:r>
            <a:r>
              <a:rPr lang="cs-CZ" sz="3000" dirty="0" smtClean="0"/>
              <a:t>– odmítá matematiku v ekonomii, ekonomie je věda o chování lidí, kterou nelze zapsat do vzorců</a:t>
            </a:r>
            <a:r>
              <a:rPr lang="cs-CZ" sz="2800" dirty="0" smtClean="0"/>
              <a:t> </a:t>
            </a:r>
            <a:endParaRPr lang="cs-CZ" sz="28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26637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ekonomie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715200" cy="5616624"/>
          </a:xfrm>
        </p:spPr>
        <p:txBody>
          <a:bodyPr>
            <a:normAutofit fontScale="700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300" b="1" dirty="0" smtClean="0">
                <a:solidFill>
                  <a:srgbClr val="FF0000"/>
                </a:solidFill>
              </a:rPr>
              <a:t>Pozitivní ekonomie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přijímá ekonomickou realitu takovou, jaká </a:t>
            </a:r>
            <a:r>
              <a:rPr lang="cs-CZ" sz="3100" dirty="0" smtClean="0"/>
              <a:t>je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Jejím </a:t>
            </a:r>
            <a:r>
              <a:rPr lang="cs-CZ" sz="3100" dirty="0"/>
              <a:t>cílem je tuto realitu popisovat a hledat v ní zákonitosti </a:t>
            </a:r>
            <a:r>
              <a:rPr lang="cs-CZ" sz="3100" dirty="0" smtClean="0"/>
              <a:t>fungování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Míra nezaměstnanosti je 5%</a:t>
            </a:r>
            <a:endParaRPr lang="cs-CZ" sz="3100" dirty="0"/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300" b="1" dirty="0" smtClean="0">
                <a:solidFill>
                  <a:srgbClr val="FF0000"/>
                </a:solidFill>
              </a:rPr>
              <a:t>Normativní ekonomie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/>
              <a:t>Převažovala u antických filozofů a </a:t>
            </a:r>
            <a:r>
              <a:rPr lang="cs-CZ" sz="3100" dirty="0" smtClean="0"/>
              <a:t>scholastiků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Zkoumání reality je pouze východiskem, zjištěna skutečnost je kriticky hodnocena 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Cílem je </a:t>
            </a:r>
            <a:r>
              <a:rPr lang="cs-CZ" sz="3100" dirty="0"/>
              <a:t>konstruovat předobraz dokonalejšího ekonomického systému, hrát aktivní roli ve vývoji lidské </a:t>
            </a:r>
            <a:r>
              <a:rPr lang="cs-CZ" sz="3100" dirty="0" smtClean="0"/>
              <a:t>společnosti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Odpovídá </a:t>
            </a:r>
            <a:r>
              <a:rPr lang="cs-CZ" sz="3100" dirty="0"/>
              <a:t>na otázku, jaká by ekonomická realita měla </a:t>
            </a:r>
            <a:r>
              <a:rPr lang="cs-CZ" sz="3100" dirty="0" smtClean="0"/>
              <a:t>být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dirty="0" smtClean="0"/>
              <a:t>V období konjunktury by míra nezaměstnanosti měla být 2%</a:t>
            </a:r>
          </a:p>
        </p:txBody>
      </p:sp>
    </p:spTree>
    <p:extLst>
      <p:ext uri="{BB962C8B-B14F-4D97-AF65-F5344CB8AC3E}">
        <p14:creationId xmlns:p14="http://schemas.microsoft.com/office/powerpoint/2010/main" val="279817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ekonomie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616624"/>
          </a:xfrm>
        </p:spPr>
        <p:txBody>
          <a:bodyPr>
            <a:normAutofit fontScale="92500" lnSpcReduction="2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3300" dirty="0" smtClean="0"/>
              <a:t>Dle předmětu zkoumání dělíme ekonomii na:</a:t>
            </a:r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b="1" i="1" u="sng" dirty="0" smtClean="0"/>
              <a:t>Mikroekonomii</a:t>
            </a:r>
          </a:p>
          <a:p>
            <a:pPr marL="1262063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3100" dirty="0"/>
              <a:t>zkoumá chování dílčích ekonomických subjektů (jednotlivci, domácnosti, firmy), stav a vývoj jednotlivých trhů (</a:t>
            </a:r>
            <a:r>
              <a:rPr lang="cs-CZ" sz="3100" dirty="0" smtClean="0"/>
              <a:t>např. trh výrobků a služeb, trh práce, kapitálu)</a:t>
            </a:r>
            <a:endParaRPr lang="cs-CZ" sz="3100" dirty="0"/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b="1" i="1" u="sng" dirty="0" smtClean="0"/>
              <a:t>Makroekonomii</a:t>
            </a:r>
          </a:p>
          <a:p>
            <a:pPr marL="1262063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3100" dirty="0"/>
              <a:t>Studuje ekonomiku jako </a:t>
            </a:r>
            <a:r>
              <a:rPr lang="cs-CZ" sz="3100" dirty="0" smtClean="0"/>
              <a:t>celek</a:t>
            </a:r>
          </a:p>
          <a:p>
            <a:pPr marL="1262063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3100" dirty="0" smtClean="0"/>
              <a:t>Je základem pro hospodářskou politiku</a:t>
            </a:r>
            <a:endParaRPr lang="cs-CZ" sz="3100" dirty="0"/>
          </a:p>
          <a:p>
            <a:pPr marL="720725" indent="-269875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3100" b="1" i="1" u="sng" dirty="0" smtClean="0"/>
              <a:t>Mezinárodní ekonomii</a:t>
            </a:r>
          </a:p>
          <a:p>
            <a:pPr marL="1262063" indent="-360363"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sz="3100" dirty="0"/>
              <a:t>Soustředí se na studium mezinárodních souvislostí ekonomického života země</a:t>
            </a:r>
          </a:p>
        </p:txBody>
      </p:sp>
    </p:spTree>
    <p:extLst>
      <p:ext uri="{BB962C8B-B14F-4D97-AF65-F5344CB8AC3E}">
        <p14:creationId xmlns:p14="http://schemas.microsoft.com/office/powerpoint/2010/main" val="17551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Pojmy a principy - statky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31374"/>
            <a:ext cx="8147248" cy="520519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Statek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Výrobek nebo služba sloužící k uspokojení lidských potřeb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Všechny statky se vyznačují 2 vlastnostmi: </a:t>
            </a:r>
          </a:p>
          <a:p>
            <a:pPr marL="1430338" indent="-34925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AutoNum type="arabicPeriod"/>
            </a:pPr>
            <a:r>
              <a:rPr lang="cs-CZ" dirty="0" smtClean="0"/>
              <a:t>Užitečnost </a:t>
            </a:r>
          </a:p>
          <a:p>
            <a:pPr marL="1430338" indent="-34925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AutoNum type="arabicPeriod"/>
            </a:pPr>
            <a:r>
              <a:rPr lang="cs-CZ" dirty="0" smtClean="0"/>
              <a:t>Vzácnost (relativní pojem)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dirty="0"/>
              <a:t>Pak rozlišujeme statky:</a:t>
            </a:r>
          </a:p>
          <a:p>
            <a:pPr marL="1262063" indent="-360363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b="1" i="1" u="sng" dirty="0"/>
              <a:t>Vzácné </a:t>
            </a:r>
            <a:r>
              <a:rPr lang="cs-CZ" dirty="0"/>
              <a:t>- jsou užitečné, ale je jich nedostatek k uspokojení všech potřeb</a:t>
            </a:r>
          </a:p>
          <a:p>
            <a:pPr marL="1262063" indent="-360363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b="1" i="1" u="sng" dirty="0"/>
              <a:t>Volné</a:t>
            </a:r>
            <a:r>
              <a:rPr lang="cs-CZ" dirty="0"/>
              <a:t> – jsou užitečné a dostupné v jakémkoliv množství</a:t>
            </a:r>
          </a:p>
          <a:p>
            <a:pPr marL="1262063" indent="-360363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</a:pPr>
            <a:r>
              <a:rPr lang="cs-CZ" dirty="0"/>
              <a:t>Převážná většina statků jsou pak </a:t>
            </a:r>
            <a:r>
              <a:rPr lang="cs-CZ" b="1" i="1" u="sng" dirty="0"/>
              <a:t>statky ekonomické </a:t>
            </a:r>
            <a:r>
              <a:rPr lang="cs-CZ" dirty="0"/>
              <a:t>– mají-li být k dispozici, musí být produkovány</a:t>
            </a:r>
          </a:p>
        </p:txBody>
      </p:sp>
    </p:spTree>
    <p:extLst>
      <p:ext uri="{BB962C8B-B14F-4D97-AF65-F5344CB8AC3E}">
        <p14:creationId xmlns:p14="http://schemas.microsoft.com/office/powerpoint/2010/main" val="393820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Pojmy a principy - VF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31374"/>
            <a:ext cx="8147248" cy="520519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Výrobní faktory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Pokud má společnost uspokojovat své potřeby, musí spotřebovávat, pokud má spotřebovávat,  musí vyrábět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Výroba je proces uvědomělé přeměny přírodních zdrojů prostřednictvím dalších výrobních faktorů na výrobky a služby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Práce, přírodní zdroje a půda (primární VF), kapitál (sekundární VF)</a:t>
            </a:r>
          </a:p>
          <a:p>
            <a:pPr marL="45085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 smtClean="0"/>
          </a:p>
          <a:p>
            <a:pPr marL="450850" indent="0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4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Pojmy a principy - VF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2503" y="836712"/>
            <a:ext cx="8147248" cy="6021288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b="1" dirty="0" smtClean="0">
                <a:solidFill>
                  <a:srgbClr val="FF0000"/>
                </a:solidFill>
              </a:rPr>
              <a:t>VF Práce (</a:t>
            </a:r>
            <a:r>
              <a:rPr lang="cs-CZ" b="1" dirty="0" err="1" smtClean="0">
                <a:solidFill>
                  <a:srgbClr val="FF0000"/>
                </a:solidFill>
              </a:rPr>
              <a:t>Labour</a:t>
            </a:r>
            <a:r>
              <a:rPr lang="cs-CZ" b="1" dirty="0" smtClean="0">
                <a:solidFill>
                  <a:srgbClr val="FF0000"/>
                </a:solidFill>
              </a:rPr>
              <a:t>)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Vědomá a účelná liská činnost, jejímž nositelem je člověk 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Množství práce je v zásadě dáno množstvím osob schopných a ochotných pracovat (dále pak intenzitou a délkou pracovní doby)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Kvalita práce je určována především </a:t>
            </a:r>
            <a:r>
              <a:rPr lang="cs-CZ" dirty="0" smtClean="0"/>
              <a:t>kvalifikace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Cenou práce je mzda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b="1" dirty="0">
                <a:solidFill>
                  <a:srgbClr val="FF0000"/>
                </a:solidFill>
              </a:rPr>
              <a:t>Přírodní zdroje, </a:t>
            </a:r>
            <a:r>
              <a:rPr lang="cs-CZ" b="1" dirty="0" smtClean="0">
                <a:solidFill>
                  <a:srgbClr val="FF0000"/>
                </a:solidFill>
              </a:rPr>
              <a:t>půda (A)</a:t>
            </a:r>
            <a:endParaRPr lang="cs-CZ" b="1" dirty="0">
              <a:solidFill>
                <a:srgbClr val="FF0000"/>
              </a:solidFill>
            </a:endParaRP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je produktem přírody, ale není volným </a:t>
            </a:r>
            <a:r>
              <a:rPr lang="cs-CZ" dirty="0" smtClean="0"/>
              <a:t>statkem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Půda je součástí přírodních </a:t>
            </a:r>
            <a:r>
              <a:rPr lang="cs-CZ" dirty="0" smtClean="0"/>
              <a:t>zdrojů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Pozemková </a:t>
            </a:r>
            <a:r>
              <a:rPr lang="cs-CZ" dirty="0"/>
              <a:t>renta je důchod plynoucí z </a:t>
            </a:r>
            <a:r>
              <a:rPr lang="cs-CZ" dirty="0" smtClean="0"/>
              <a:t>půdy</a:t>
            </a:r>
          </a:p>
          <a:p>
            <a:pPr marL="0" indent="0">
              <a:lnSpc>
                <a:spcPct val="80000"/>
              </a:lnSpc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b="1" dirty="0">
                <a:solidFill>
                  <a:srgbClr val="FF0000"/>
                </a:solidFill>
              </a:rPr>
              <a:t>Kapitál (K)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Sekundární výrobní faktor</a:t>
            </a:r>
          </a:p>
          <a:p>
            <a:pPr marL="271463" indent="-271463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statky, které byly vyrobené, aby se podílely na výrobě jiných </a:t>
            </a:r>
            <a:r>
              <a:rPr lang="cs-CZ" dirty="0" smtClean="0"/>
              <a:t>statků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9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490066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Principy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07524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>
                <a:solidFill>
                  <a:srgbClr val="FF0000"/>
                </a:solidFill>
              </a:rPr>
              <a:t>Princip vzácnosti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VF jsou vzácné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Jejich množství je omezené, lidské potřeby neomezené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Pokud mají být vzácné, musí být splněny dvě podmínky: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Musí existovat překážka bránící získat neomezená množství určité věci (omezenost)</a:t>
            </a:r>
            <a:endParaRPr lang="cs-CZ" sz="2800" dirty="0"/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Musí existovat zájem mít této věci víc než jaké lze bez námahy získat (žádanost)</a:t>
            </a:r>
          </a:p>
          <a:p>
            <a:pPr marL="0" indent="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r>
              <a:rPr lang="cs-CZ" sz="2800" b="1" dirty="0">
                <a:solidFill>
                  <a:srgbClr val="FF0000"/>
                </a:solidFill>
              </a:rPr>
              <a:t>Princip efektivnosti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Ekonomicky uvažující  subjekt usiluje o minimalizaci nákladů a maximalizaci užitku (efektu)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K tomuto vedou pouze racionální rozhodnutí </a:t>
            </a:r>
          </a:p>
          <a:p>
            <a:pPr marL="271463" indent="-271463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b="1" i="1" u="sng" dirty="0" smtClean="0"/>
              <a:t>Koncept omezené racionality </a:t>
            </a:r>
            <a:r>
              <a:rPr lang="cs-CZ" sz="2800" dirty="0" smtClean="0"/>
              <a:t>– lidé mají omezenou schopnost získávat, zpracovávat a vyhodnocovat informace, dále zde působí osobní a společenské vazby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822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model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472608"/>
          </a:xfrm>
        </p:spPr>
        <p:txBody>
          <a:bodyPr>
            <a:normAutofit fontScale="92500" lnSpcReduction="10000"/>
          </a:bodyPr>
          <a:lstStyle/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/>
              <a:t>je (ne)formalizovaným zobrazením reálně fungující ekonomiky, jehož hlavním cílem je zjednodušit popisovaný ekonomický systém, při zachování jeho podstatných </a:t>
            </a:r>
            <a:r>
              <a:rPr lang="cs-CZ" sz="2800" dirty="0" smtClean="0"/>
              <a:t>charakteristik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dirty="0" smtClean="0"/>
              <a:t>Je sestavován na základě stanovených předpokladů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u="sng" dirty="0" smtClean="0"/>
              <a:t>Může být formulován</a:t>
            </a:r>
            <a:r>
              <a:rPr lang="cs-CZ" sz="2800" dirty="0" smtClean="0"/>
              <a:t>: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Verbálně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Graficky 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 smtClean="0"/>
              <a:t>Matematicky</a:t>
            </a:r>
          </a:p>
          <a:p>
            <a:pPr marL="271463" indent="-271463">
              <a:spcAft>
                <a:spcPts val="6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2800" u="sng" dirty="0"/>
              <a:t>Mezi základní ekonomické modely řadíme: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Model ekonomického (tržního koloběhu)</a:t>
            </a:r>
          </a:p>
          <a:p>
            <a:pPr marL="720725" indent="-269875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Wingdings" panose="05000000000000000000" pitchFamily="2" charset="2"/>
              <a:buChar char="Ø"/>
            </a:pPr>
            <a:r>
              <a:rPr lang="cs-CZ" sz="2800" dirty="0"/>
              <a:t>Model hranice produkčních </a:t>
            </a:r>
            <a:r>
              <a:rPr lang="cs-CZ" sz="2800" dirty="0" smtClean="0"/>
              <a:t>možností</a:t>
            </a:r>
          </a:p>
        </p:txBody>
      </p:sp>
    </p:spTree>
    <p:extLst>
      <p:ext uri="{BB962C8B-B14F-4D97-AF65-F5344CB8AC3E}">
        <p14:creationId xmlns:p14="http://schemas.microsoft.com/office/powerpoint/2010/main" val="21291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552</TotalTime>
  <Words>740</Words>
  <Application>Microsoft Office PowerPoint</Application>
  <PresentationFormat>Předvádění na obrazovce 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Wingdings 2</vt:lpstr>
      <vt:lpstr>Arkýř</vt:lpstr>
      <vt:lpstr>Teoretický úvod do problematiky ekonomie  Ing. Eva Kotlánová, Ph.D. </vt:lpstr>
      <vt:lpstr>ekonomie</vt:lpstr>
      <vt:lpstr>ekonomie</vt:lpstr>
      <vt:lpstr>ekonomie</vt:lpstr>
      <vt:lpstr>Pojmy a principy - statky</vt:lpstr>
      <vt:lpstr>Pojmy a principy - VF</vt:lpstr>
      <vt:lpstr>Pojmy a principy - VF</vt:lpstr>
      <vt:lpstr>Principy</vt:lpstr>
      <vt:lpstr>model</vt:lpstr>
      <vt:lpstr>Model ekonomického koloběhu</vt:lpstr>
      <vt:lpstr>Hranice produkčních možností</vt:lpstr>
      <vt:lpstr>funkce</vt:lpstr>
      <vt:lpstr>funkce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101</cp:revision>
  <dcterms:created xsi:type="dcterms:W3CDTF">2015-02-19T14:22:13Z</dcterms:created>
  <dcterms:modified xsi:type="dcterms:W3CDTF">2020-09-21T18:04:10Z</dcterms:modified>
</cp:coreProperties>
</file>