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 id="2147483864" r:id="rId2"/>
  </p:sldMasterIdLst>
  <p:handoutMasterIdLst>
    <p:handoutMasterId r:id="rId17"/>
  </p:handoutMasterIdLst>
  <p:sldIdLst>
    <p:sldId id="274" r:id="rId3"/>
    <p:sldId id="263" r:id="rId4"/>
    <p:sldId id="266" r:id="rId5"/>
    <p:sldId id="275" r:id="rId6"/>
    <p:sldId id="265" r:id="rId7"/>
    <p:sldId id="267" r:id="rId8"/>
    <p:sldId id="268" r:id="rId9"/>
    <p:sldId id="269" r:id="rId10"/>
    <p:sldId id="270" r:id="rId11"/>
    <p:sldId id="272" r:id="rId12"/>
    <p:sldId id="276" r:id="rId13"/>
    <p:sldId id="273" r:id="rId14"/>
    <p:sldId id="271" r:id="rId15"/>
    <p:sldId id="277" r:id="rId1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43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0467D7E-0490-41AC-9754-96AF99EAA0B9}" type="datetimeFigureOut">
              <a:rPr lang="cs-CZ" smtClean="0"/>
              <a:t>05.10.2020</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D0AB08E-C68C-4441-AFE8-B215937F50F7}" type="slidenum">
              <a:rPr lang="cs-CZ" smtClean="0"/>
              <a:t>‹#›</a:t>
            </a:fld>
            <a:endParaRPr lang="cs-CZ"/>
          </a:p>
        </p:txBody>
      </p:sp>
    </p:spTree>
    <p:extLst>
      <p:ext uri="{BB962C8B-B14F-4D97-AF65-F5344CB8AC3E}">
        <p14:creationId xmlns:p14="http://schemas.microsoft.com/office/powerpoint/2010/main" val="4796980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34626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87840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55871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3048000" y="3124200"/>
            <a:ext cx="82296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10733828" y="1110597"/>
            <a:ext cx="2286000" cy="508000"/>
          </a:xfrm>
        </p:spPr>
        <p:txBody>
          <a:bodyPr/>
          <a:lstStyle/>
          <a:p>
            <a:fld id="{5586B75A-687E-405C-8A0B-8D00578BA2C3}" type="datetimeFigureOut">
              <a:rPr lang="en-US" smtClean="0"/>
              <a:pPr/>
              <a:t>10/5/2020</a:t>
            </a:fld>
            <a:endParaRPr lang="en-US" dirty="0"/>
          </a:p>
        </p:txBody>
      </p:sp>
      <p:sp>
        <p:nvSpPr>
          <p:cNvPr id="17" name="Zástupný symbol pro zápatí 16"/>
          <p:cNvSpPr>
            <a:spLocks noGrp="1"/>
          </p:cNvSpPr>
          <p:nvPr>
            <p:ph type="ftr" sz="quarter" idx="11"/>
          </p:nvPr>
        </p:nvSpPr>
        <p:spPr bwMode="auto">
          <a:xfrm rot="5400000">
            <a:off x="10045959" y="4117661"/>
            <a:ext cx="3657600" cy="512064"/>
          </a:xfrm>
        </p:spPr>
        <p:txBody>
          <a:bodyPr/>
          <a:lstStyle/>
          <a:p>
            <a:endParaRPr lang="en-US" dirty="0"/>
          </a:p>
        </p:txBody>
      </p:sp>
      <p:sp>
        <p:nvSpPr>
          <p:cNvPr id="10" name="Obdélník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Obdélník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Obdélník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Obdélník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Přímá spojovací čára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Přímá spojovací čára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0" name="Přímá spojovací čára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Přímá spojovací čára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Přímá spojovací čára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2" name="Přímá spojovací čára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7" name="Obdélník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Elipsa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Elipsa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Elipsa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Elipsa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Elipsa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Zástupný symbol pro číslo snímku 28"/>
          <p:cNvSpPr>
            <a:spLocks noGrp="1"/>
          </p:cNvSpPr>
          <p:nvPr>
            <p:ph type="sldNum" sz="quarter" idx="12"/>
          </p:nvPr>
        </p:nvSpPr>
        <p:spPr bwMode="auto">
          <a:xfrm>
            <a:off x="1767392" y="4928702"/>
            <a:ext cx="812800" cy="517524"/>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30768977"/>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609600" y="1600200"/>
            <a:ext cx="99568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5586B75A-687E-405C-8A0B-8D00578BA2C3}" type="datetimeFigureOut">
              <a:rPr lang="en-US" smtClean="0"/>
              <a:pPr/>
              <a:t>10/5/2020</a:t>
            </a:fld>
            <a:endParaRPr lang="en-US" dirty="0"/>
          </a:p>
        </p:txBody>
      </p:sp>
      <p:sp>
        <p:nvSpPr>
          <p:cNvPr id="9" name="Zástupný symbol pro číslo snímku 8"/>
          <p:cNvSpPr>
            <a:spLocks noGrp="1"/>
          </p:cNvSpPr>
          <p:nvPr>
            <p:ph type="sldNum" sz="quarter" idx="15"/>
          </p:nvPr>
        </p:nvSpPr>
        <p:spPr/>
        <p:txBody>
          <a:bodyPr rtlCol="0"/>
          <a:lstStyle/>
          <a:p>
            <a:fld id="{4FAB73BC-B049-4115-A692-8D63A059BFB8}" type="slidenum">
              <a:rPr lang="en-US" smtClean="0"/>
              <a:pPr/>
              <a:t>‹#›</a:t>
            </a:fld>
            <a:endParaRPr lang="en-US" dirty="0"/>
          </a:p>
        </p:txBody>
      </p:sp>
      <p:sp>
        <p:nvSpPr>
          <p:cNvPr id="10" name="Zástupný symbol pro zápatí 9"/>
          <p:cNvSpPr>
            <a:spLocks noGrp="1"/>
          </p:cNvSpPr>
          <p:nvPr>
            <p:ph type="ftr" sz="quarter" idx="16"/>
          </p:nvPr>
        </p:nvSpPr>
        <p:spPr/>
        <p:txBody>
          <a:bodyPr rtlCol="0"/>
          <a:lstStyle/>
          <a:p>
            <a:endParaRPr lang="en-US" dirty="0"/>
          </a:p>
        </p:txBody>
      </p:sp>
    </p:spTree>
    <p:extLst>
      <p:ext uri="{BB962C8B-B14F-4D97-AF65-F5344CB8AC3E}">
        <p14:creationId xmlns:p14="http://schemas.microsoft.com/office/powerpoint/2010/main" val="104698942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48000" y="2895600"/>
            <a:ext cx="82296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10732008" y="1106932"/>
            <a:ext cx="2286000" cy="508000"/>
          </a:xfrm>
        </p:spPr>
        <p:txBody>
          <a:bodyPr/>
          <a:lstStyle/>
          <a:p>
            <a:fld id="{5586B75A-687E-405C-8A0B-8D00578BA2C3}" type="datetimeFigureOut">
              <a:rPr lang="en-US" smtClean="0"/>
              <a:pPr/>
              <a:t>10/5/2020</a:t>
            </a:fld>
            <a:endParaRPr lang="en-US" dirty="0"/>
          </a:p>
        </p:txBody>
      </p:sp>
      <p:sp>
        <p:nvSpPr>
          <p:cNvPr id="5" name="Zástupný symbol pro zápatí 4"/>
          <p:cNvSpPr>
            <a:spLocks noGrp="1"/>
          </p:cNvSpPr>
          <p:nvPr>
            <p:ph type="ftr" sz="quarter" idx="11"/>
          </p:nvPr>
        </p:nvSpPr>
        <p:spPr bwMode="auto">
          <a:xfrm rot="5400000">
            <a:off x="10046208" y="4114800"/>
            <a:ext cx="3657600" cy="512064"/>
          </a:xfrm>
        </p:spPr>
        <p:txBody>
          <a:bodyPr/>
          <a:lstStyle/>
          <a:p>
            <a:endParaRPr lang="en-US" dirty="0"/>
          </a:p>
        </p:txBody>
      </p:sp>
      <p:sp>
        <p:nvSpPr>
          <p:cNvPr id="9" name="Obdélník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Obdélník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Obdélník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Obdélník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Přímá spojovací čára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Přímá spojovací čára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Přímá spojovací čára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Přímá spojovací čára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7" name="Přímá spojovací čára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Obdélník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Elipsa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0" name="Elipsa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Elipsa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Elipsa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Elipsa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Přímá spojovací čára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6" name="Zástupný symbol pro číslo snímku 5"/>
          <p:cNvSpPr>
            <a:spLocks noGrp="1"/>
          </p:cNvSpPr>
          <p:nvPr>
            <p:ph type="sldNum" sz="quarter" idx="12"/>
          </p:nvPr>
        </p:nvSpPr>
        <p:spPr bwMode="auto">
          <a:xfrm>
            <a:off x="1787488" y="4928702"/>
            <a:ext cx="812800" cy="517524"/>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90706063"/>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4FAB73BC-B049-4115-A692-8D63A059BFB8}" type="slidenum">
              <a:rPr lang="en-US" smtClean="0"/>
              <a:pPr/>
              <a:t>‹#›</a:t>
            </a:fld>
            <a:endParaRPr lang="en-US" dirty="0"/>
          </a:p>
        </p:txBody>
      </p:sp>
      <p:sp>
        <p:nvSpPr>
          <p:cNvPr id="9" name="Zástupný symbol pro obsah 8"/>
          <p:cNvSpPr>
            <a:spLocks noGrp="1"/>
          </p:cNvSpPr>
          <p:nvPr>
            <p:ph sz="quarter" idx="1"/>
          </p:nvPr>
        </p:nvSpPr>
        <p:spPr>
          <a:xfrm>
            <a:off x="609600" y="1600200"/>
            <a:ext cx="48768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5693664" y="1600200"/>
            <a:ext cx="48768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extLst>
      <p:ext uri="{BB962C8B-B14F-4D97-AF65-F5344CB8AC3E}">
        <p14:creationId xmlns:p14="http://schemas.microsoft.com/office/powerpoint/2010/main" val="114853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100584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8" name="Zástupný symbol pro zápatí 7"/>
          <p:cNvSpPr>
            <a:spLocks noGrp="1"/>
          </p:cNvSpPr>
          <p:nvPr>
            <p:ph type="ftr" sz="quarter" idx="11"/>
          </p:nvPr>
        </p:nvSpPr>
        <p:spPr/>
        <p:txBody>
          <a:bodyPr/>
          <a:lstStyle/>
          <a:p>
            <a:endParaRPr lang="en-US" dirty="0"/>
          </a:p>
        </p:txBody>
      </p:sp>
      <p:sp>
        <p:nvSpPr>
          <p:cNvPr id="9" name="Zástupný symbol pro číslo snímku 8"/>
          <p:cNvSpPr>
            <a:spLocks noGrp="1"/>
          </p:cNvSpPr>
          <p:nvPr>
            <p:ph type="sldNum" sz="quarter" idx="12"/>
          </p:nvPr>
        </p:nvSpPr>
        <p:spPr/>
        <p:txBody>
          <a:bodyPr/>
          <a:lstStyle/>
          <a:p>
            <a:fld id="{4FAB73BC-B049-4115-A692-8D63A059BFB8}" type="slidenum">
              <a:rPr lang="en-US" smtClean="0"/>
              <a:pPr/>
              <a:t>‹#›</a:t>
            </a:fld>
            <a:endParaRPr lang="en-US" dirty="0"/>
          </a:p>
        </p:txBody>
      </p:sp>
      <p:sp>
        <p:nvSpPr>
          <p:cNvPr id="11" name="Zástupný symbol pro obsah 10"/>
          <p:cNvSpPr>
            <a:spLocks noGrp="1"/>
          </p:cNvSpPr>
          <p:nvPr>
            <p:ph sz="quarter" idx="2"/>
          </p:nvPr>
        </p:nvSpPr>
        <p:spPr>
          <a:xfrm>
            <a:off x="609600" y="2362200"/>
            <a:ext cx="48768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5829300" y="2362200"/>
            <a:ext cx="48768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extLst>
      <p:ext uri="{BB962C8B-B14F-4D97-AF65-F5344CB8AC3E}">
        <p14:creationId xmlns:p14="http://schemas.microsoft.com/office/powerpoint/2010/main" val="12756970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5586B75A-687E-405C-8A0B-8D00578BA2C3}" type="datetimeFigureOut">
              <a:rPr lang="en-US" smtClean="0"/>
              <a:pPr/>
              <a:t>10/5/2020</a:t>
            </a:fld>
            <a:endParaRPr lang="en-US" dirty="0"/>
          </a:p>
        </p:txBody>
      </p:sp>
      <p:sp>
        <p:nvSpPr>
          <p:cNvPr id="7" name="Zástupný symbol pro číslo snímku 6"/>
          <p:cNvSpPr>
            <a:spLocks noGrp="1"/>
          </p:cNvSpPr>
          <p:nvPr>
            <p:ph type="sldNum" sz="quarter" idx="11"/>
          </p:nvPr>
        </p:nvSpPr>
        <p:spPr/>
        <p:txBody>
          <a:bodyPr rtlCol="0"/>
          <a:lstStyle/>
          <a:p>
            <a:fld id="{4FAB73BC-B049-4115-A692-8D63A059BFB8}" type="slidenum">
              <a:rPr lang="en-US" smtClean="0"/>
              <a:pPr/>
              <a:t>‹#›</a:t>
            </a:fld>
            <a:endParaRPr lang="en-US" dirty="0"/>
          </a:p>
        </p:txBody>
      </p:sp>
      <p:sp>
        <p:nvSpPr>
          <p:cNvPr id="8" name="Zástupný symbol pro zápatí 7"/>
          <p:cNvSpPr>
            <a:spLocks noGrp="1"/>
          </p:cNvSpPr>
          <p:nvPr>
            <p:ph type="ftr" sz="quarter" idx="12"/>
          </p:nvPr>
        </p:nvSpPr>
        <p:spPr/>
        <p:txBody>
          <a:bodyPr rtlCol="0"/>
          <a:lstStyle/>
          <a:p>
            <a:endParaRPr lang="en-US" dirty="0"/>
          </a:p>
        </p:txBody>
      </p:sp>
    </p:spTree>
    <p:extLst>
      <p:ext uri="{BB962C8B-B14F-4D97-AF65-F5344CB8AC3E}">
        <p14:creationId xmlns:p14="http://schemas.microsoft.com/office/powerpoint/2010/main" val="3153296928"/>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3" name="Zástupný symbol pro zápatí 2"/>
          <p:cNvSpPr>
            <a:spLocks noGrp="1"/>
          </p:cNvSpPr>
          <p:nvPr>
            <p:ph type="ftr" sz="quarter" idx="11"/>
          </p:nvPr>
        </p:nvSpPr>
        <p:spPr/>
        <p:txBody>
          <a:bodyPr/>
          <a:lstStyle/>
          <a:p>
            <a:endParaRPr lang="en-US" dirty="0"/>
          </a:p>
        </p:txBody>
      </p:sp>
      <p:sp>
        <p:nvSpPr>
          <p:cNvPr id="4" name="Zástupný symbol pro číslo snímku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702099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 name="Nadpis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9" name="Přímá spojovací čára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1" name="Přímá spojovací čára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Obdélník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Přímá spojovací čára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Elipsa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8" name="Zástupný symbol pro obsah 17"/>
          <p:cNvSpPr>
            <a:spLocks noGrp="1"/>
          </p:cNvSpPr>
          <p:nvPr>
            <p:ph sz="quarter" idx="1"/>
          </p:nvPr>
        </p:nvSpPr>
        <p:spPr>
          <a:xfrm>
            <a:off x="406400" y="274320"/>
            <a:ext cx="75184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5586B75A-687E-405C-8A0B-8D00578BA2C3}" type="datetimeFigureOut">
              <a:rPr lang="en-US" smtClean="0"/>
              <a:pPr/>
              <a:t>10/5/2020</a:t>
            </a:fld>
            <a:endParaRPr lang="en-US" dirty="0"/>
          </a:p>
        </p:txBody>
      </p:sp>
      <p:sp>
        <p:nvSpPr>
          <p:cNvPr id="22" name="Zástupný symbol pro číslo snímku 21"/>
          <p:cNvSpPr>
            <a:spLocks noGrp="1"/>
          </p:cNvSpPr>
          <p:nvPr>
            <p:ph type="sldNum" sz="quarter" idx="15"/>
          </p:nvPr>
        </p:nvSpPr>
        <p:spPr/>
        <p:txBody>
          <a:bodyPr rtlCol="0"/>
          <a:lstStyle/>
          <a:p>
            <a:fld id="{4FAB73BC-B049-4115-A692-8D63A059BFB8}" type="slidenum">
              <a:rPr lang="en-US" smtClean="0"/>
              <a:pPr/>
              <a:t>‹#›</a:t>
            </a:fld>
            <a:endParaRPr lang="en-US" dirty="0"/>
          </a:p>
        </p:txBody>
      </p:sp>
      <p:sp>
        <p:nvSpPr>
          <p:cNvPr id="23" name="Zástupný symbol pro zápatí 22"/>
          <p:cNvSpPr>
            <a:spLocks noGrp="1"/>
          </p:cNvSpPr>
          <p:nvPr>
            <p:ph type="ftr" sz="quarter" idx="16"/>
          </p:nvPr>
        </p:nvSpPr>
        <p:spPr/>
        <p:txBody>
          <a:bodyPr rtlCol="0"/>
          <a:lstStyle/>
          <a:p>
            <a:endParaRPr lang="en-US" dirty="0"/>
          </a:p>
        </p:txBody>
      </p:sp>
    </p:spTree>
    <p:extLst>
      <p:ext uri="{BB962C8B-B14F-4D97-AF65-F5344CB8AC3E}">
        <p14:creationId xmlns:p14="http://schemas.microsoft.com/office/powerpoint/2010/main" val="62242437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395330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Elipsa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Nadpis 1"/>
          <p:cNvSpPr>
            <a:spLocks noGrp="1"/>
          </p:cNvSpPr>
          <p:nvPr>
            <p:ph type="title"/>
          </p:nvPr>
        </p:nvSpPr>
        <p:spPr>
          <a:xfrm rot="5400000">
            <a:off x="5518404" y="3124200"/>
            <a:ext cx="6309360" cy="6096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Obdélník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Přímá spojovací čára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9" name="Přímá spojovací čára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0" name="Přímá spojovací čára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7" name="Zástupný symbol pro datum 16"/>
          <p:cNvSpPr>
            <a:spLocks noGrp="1"/>
          </p:cNvSpPr>
          <p:nvPr>
            <p:ph type="dt" sz="half" idx="10"/>
          </p:nvPr>
        </p:nvSpPr>
        <p:spPr/>
        <p:txBody>
          <a:bodyPr rtlCol="0"/>
          <a:lstStyle/>
          <a:p>
            <a:fld id="{5586B75A-687E-405C-8A0B-8D00578BA2C3}" type="datetimeFigureOut">
              <a:rPr lang="en-US" smtClean="0"/>
              <a:pPr/>
              <a:t>10/5/2020</a:t>
            </a:fld>
            <a:endParaRPr lang="en-US" dirty="0"/>
          </a:p>
        </p:txBody>
      </p:sp>
      <p:sp>
        <p:nvSpPr>
          <p:cNvPr id="18" name="Zástupný symbol pro číslo snímku 17"/>
          <p:cNvSpPr>
            <a:spLocks noGrp="1"/>
          </p:cNvSpPr>
          <p:nvPr>
            <p:ph type="sldNum" sz="quarter" idx="11"/>
          </p:nvPr>
        </p:nvSpPr>
        <p:spPr/>
        <p:txBody>
          <a:bodyPr rtlCol="0"/>
          <a:lstStyle/>
          <a:p>
            <a:fld id="{4FAB73BC-B049-4115-A692-8D63A059BFB8}" type="slidenum">
              <a:rPr lang="en-US" smtClean="0"/>
              <a:pPr/>
              <a:t>‹#›</a:t>
            </a:fld>
            <a:endParaRPr lang="en-US" dirty="0"/>
          </a:p>
        </p:txBody>
      </p:sp>
      <p:sp>
        <p:nvSpPr>
          <p:cNvPr id="21" name="Zástupný symbol pro zápatí 20"/>
          <p:cNvSpPr>
            <a:spLocks noGrp="1"/>
          </p:cNvSpPr>
          <p:nvPr>
            <p:ph type="ftr" sz="quarter" idx="12"/>
          </p:nvPr>
        </p:nvSpPr>
        <p:spPr/>
        <p:txBody>
          <a:bodyPr rtlCol="0"/>
          <a:lstStyle/>
          <a:p>
            <a:endParaRPr lang="en-US" dirty="0"/>
          </a:p>
        </p:txBody>
      </p:sp>
    </p:spTree>
    <p:extLst>
      <p:ext uri="{BB962C8B-B14F-4D97-AF65-F5344CB8AC3E}">
        <p14:creationId xmlns:p14="http://schemas.microsoft.com/office/powerpoint/2010/main" val="32759006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767593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40"/>
            <a:ext cx="22352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01304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9325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76114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34614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a:t>Kliknutím lze upravit styl.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3899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3685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cs-CZ"/>
              <a:t>Kliknutím lze upravit styl.</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60530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cs-CZ"/>
              <a:t>Kliknutím lze upravit styl.</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p>
            <a:fld id="{5586B75A-687E-405C-8A0B-8D00578BA2C3}" type="datetimeFigureOut">
              <a:rPr lang="en-US" smtClean="0"/>
              <a:pPr/>
              <a:t>10/5/2020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0056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10/5/2020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4386354"/>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2" name="Zástupný symbol pro nadpis 21"/>
          <p:cNvSpPr>
            <a:spLocks noGrp="1"/>
          </p:cNvSpPr>
          <p:nvPr>
            <p:ph type="title"/>
          </p:nvPr>
        </p:nvSpPr>
        <p:spPr>
          <a:xfrm>
            <a:off x="609600" y="274638"/>
            <a:ext cx="99568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5586B75A-687E-405C-8A0B-8D00578BA2C3}" type="datetimeFigureOut">
              <a:rPr lang="en-US" smtClean="0"/>
              <a:pPr/>
              <a:t>10/5/2020</a:t>
            </a:fld>
            <a:endParaRPr lang="en-US" dirty="0"/>
          </a:p>
        </p:txBody>
      </p:sp>
      <p:sp>
        <p:nvSpPr>
          <p:cNvPr id="3" name="Zástupný symbol pro zápatí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Přímá spojovací čára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Přímá spojovací čára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Obdélník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Přímá spojovací čára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Elipsa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Zástupný symbol pro číslo snímku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28856311"/>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Teorie spotřebitele – optimum spotřebitele</a:t>
            </a:r>
            <a:endParaRPr lang="cs-CZ" dirty="0"/>
          </a:p>
        </p:txBody>
      </p:sp>
      <p:sp>
        <p:nvSpPr>
          <p:cNvPr id="5" name="Podnadpis 4"/>
          <p:cNvSpPr>
            <a:spLocks noGrp="1"/>
          </p:cNvSpPr>
          <p:nvPr>
            <p:ph type="subTitle" idx="1"/>
          </p:nvPr>
        </p:nvSpPr>
        <p:spPr/>
        <p:txBody>
          <a:bodyPr/>
          <a:lstStyle/>
          <a:p>
            <a:r>
              <a:rPr lang="cs-CZ" dirty="0" smtClean="0"/>
              <a:t>Ing. Eva Kotlánová, Ph.D.</a:t>
            </a:r>
            <a:endParaRPr lang="cs-CZ" dirty="0"/>
          </a:p>
        </p:txBody>
      </p:sp>
    </p:spTree>
    <p:extLst>
      <p:ext uri="{BB962C8B-B14F-4D97-AF65-F5344CB8AC3E}">
        <p14:creationId xmlns:p14="http://schemas.microsoft.com/office/powerpoint/2010/main" val="8915343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8DCE808-8CEE-4FF9-A13F-3B2BC7045A6C}"/>
              </a:ext>
            </a:extLst>
          </p:cNvPr>
          <p:cNvSpPr>
            <a:spLocks noGrp="1"/>
          </p:cNvSpPr>
          <p:nvPr>
            <p:ph type="title"/>
          </p:nvPr>
        </p:nvSpPr>
        <p:spPr>
          <a:xfrm>
            <a:off x="609600" y="150813"/>
            <a:ext cx="9956800" cy="563562"/>
          </a:xfrm>
        </p:spPr>
        <p:txBody>
          <a:bodyPr>
            <a:normAutofit fontScale="90000"/>
          </a:bodyPr>
          <a:lstStyle/>
          <a:p>
            <a:r>
              <a:rPr lang="cs-CZ" sz="4000" b="1" dirty="0" smtClean="0">
                <a:latin typeface="Calibri" panose="020F0502020204030204" pitchFamily="34" charset="0"/>
                <a:cs typeface="Calibri" panose="020F0502020204030204" pitchFamily="34" charset="0"/>
              </a:rPr>
              <a:t>Ordinalistické pojetí užitečnosti - indiferenční křivka</a:t>
            </a:r>
            <a:endParaRPr lang="cs-CZ" sz="4000" b="1" dirty="0">
              <a:latin typeface="Calibri" panose="020F0502020204030204" pitchFamily="34" charset="0"/>
              <a:cs typeface="Calibri" panose="020F0502020204030204" pitchFamily="34" charset="0"/>
            </a:endParaRPr>
          </a:p>
        </p:txBody>
      </p:sp>
      <p:sp>
        <p:nvSpPr>
          <p:cNvPr id="3" name="Zástupný symbol pro obsah 2">
            <a:extLst>
              <a:ext uri="{FF2B5EF4-FFF2-40B4-BE49-F238E27FC236}">
                <a16:creationId xmlns:a16="http://schemas.microsoft.com/office/drawing/2014/main" xmlns="" id="{BBD3A3E4-EF05-4248-9CB3-CAD2E6C10CE9}"/>
              </a:ext>
            </a:extLst>
          </p:cNvPr>
          <p:cNvSpPr>
            <a:spLocks noGrp="1"/>
          </p:cNvSpPr>
          <p:nvPr>
            <p:ph sz="quarter" idx="1"/>
          </p:nvPr>
        </p:nvSpPr>
        <p:spPr>
          <a:xfrm>
            <a:off x="609600" y="1114425"/>
            <a:ext cx="9956800" cy="5359527"/>
          </a:xfrm>
        </p:spPr>
        <p:txBody>
          <a:bodyPr anchor="t">
            <a:noAutofit/>
          </a:bodyPr>
          <a:lstStyle/>
          <a:p>
            <a:pPr>
              <a:spcBef>
                <a:spcPts val="0"/>
              </a:spcBef>
            </a:pPr>
            <a:r>
              <a:rPr lang="cs-CZ" dirty="0">
                <a:solidFill>
                  <a:schemeClr val="tx1"/>
                </a:solidFill>
                <a:latin typeface="Calibri" panose="020F0502020204030204" pitchFamily="34" charset="0"/>
                <a:cs typeface="Calibri" panose="020F0502020204030204" pitchFamily="34" charset="0"/>
              </a:rPr>
              <a:t>vlastnosti základních indiferentních </a:t>
            </a:r>
            <a:r>
              <a:rPr lang="cs-CZ" dirty="0" smtClean="0">
                <a:solidFill>
                  <a:schemeClr val="tx1"/>
                </a:solidFill>
                <a:latin typeface="Calibri" panose="020F0502020204030204" pitchFamily="34" charset="0"/>
                <a:cs typeface="Calibri" panose="020F0502020204030204" pitchFamily="34" charset="0"/>
              </a:rPr>
              <a:t>křivek (</a:t>
            </a:r>
            <a:r>
              <a:rPr lang="cs-CZ" dirty="0">
                <a:solidFill>
                  <a:schemeClr val="tx1"/>
                </a:solidFill>
                <a:latin typeface="Calibri" panose="020F0502020204030204" pitchFamily="34" charset="0"/>
                <a:cs typeface="Calibri" panose="020F0502020204030204" pitchFamily="34" charset="0"/>
              </a:rPr>
              <a:t>jen u </a:t>
            </a:r>
            <a:r>
              <a:rPr lang="cs-CZ" dirty="0" err="1">
                <a:solidFill>
                  <a:schemeClr val="tx1"/>
                </a:solidFill>
                <a:latin typeface="Calibri" panose="020F0502020204030204" pitchFamily="34" charset="0"/>
                <a:cs typeface="Calibri" panose="020F0502020204030204" pitchFamily="34" charset="0"/>
              </a:rPr>
              <a:t>Goods</a:t>
            </a:r>
            <a:r>
              <a:rPr lang="cs-CZ" dirty="0" smtClean="0">
                <a:solidFill>
                  <a:schemeClr val="tx1"/>
                </a:solidFill>
                <a:latin typeface="Calibri" panose="020F0502020204030204" pitchFamily="34" charset="0"/>
                <a:cs typeface="Calibri" panose="020F0502020204030204" pitchFamily="34" charset="0"/>
              </a:rPr>
              <a:t>)</a:t>
            </a:r>
            <a:endParaRPr lang="cs-CZ" dirty="0">
              <a:solidFill>
                <a:schemeClr val="tx1"/>
              </a:solidFill>
              <a:latin typeface="Calibri" panose="020F0502020204030204" pitchFamily="34" charset="0"/>
              <a:cs typeface="Calibri" panose="020F0502020204030204" pitchFamily="34" charset="0"/>
            </a:endParaRPr>
          </a:p>
          <a:p>
            <a:pPr lvl="1">
              <a:spcBef>
                <a:spcPts val="0"/>
              </a:spcBef>
            </a:pPr>
            <a:r>
              <a:rPr lang="cs-CZ" sz="2400" dirty="0">
                <a:solidFill>
                  <a:schemeClr val="tx1"/>
                </a:solidFill>
                <a:latin typeface="Calibri" panose="020F0502020204030204" pitchFamily="34" charset="0"/>
                <a:cs typeface="Calibri" panose="020F0502020204030204" pitchFamily="34" charset="0"/>
              </a:rPr>
              <a:t>jsou klesající (axióm nenasycenosti) </a:t>
            </a:r>
            <a:endParaRPr lang="cs-CZ" sz="2400" dirty="0" smtClean="0">
              <a:solidFill>
                <a:schemeClr val="tx1"/>
              </a:solidFill>
              <a:latin typeface="Calibri" panose="020F0502020204030204" pitchFamily="34" charset="0"/>
              <a:cs typeface="Calibri" panose="020F0502020204030204" pitchFamily="34" charset="0"/>
            </a:endParaRPr>
          </a:p>
          <a:p>
            <a:pPr lvl="1">
              <a:spcBef>
                <a:spcPts val="0"/>
              </a:spcBef>
            </a:pPr>
            <a:r>
              <a:rPr lang="cs-CZ" sz="2400" dirty="0" smtClean="0">
                <a:solidFill>
                  <a:schemeClr val="tx1"/>
                </a:solidFill>
                <a:latin typeface="Calibri" panose="020F0502020204030204" pitchFamily="34" charset="0"/>
                <a:cs typeface="Calibri" panose="020F0502020204030204" pitchFamily="34" charset="0"/>
              </a:rPr>
              <a:t>neprotínají </a:t>
            </a:r>
            <a:r>
              <a:rPr lang="cs-CZ" sz="2400" dirty="0">
                <a:solidFill>
                  <a:schemeClr val="tx1"/>
                </a:solidFill>
                <a:latin typeface="Calibri" panose="020F0502020204030204" pitchFamily="34" charset="0"/>
                <a:cs typeface="Calibri" panose="020F0502020204030204" pitchFamily="34" charset="0"/>
              </a:rPr>
              <a:t>se (axióm </a:t>
            </a:r>
            <a:r>
              <a:rPr lang="cs-CZ" sz="2400" dirty="0" smtClean="0">
                <a:solidFill>
                  <a:schemeClr val="tx1"/>
                </a:solidFill>
                <a:latin typeface="Calibri" panose="020F0502020204030204" pitchFamily="34" charset="0"/>
                <a:cs typeface="Calibri" panose="020F0502020204030204" pitchFamily="34" charset="0"/>
              </a:rPr>
              <a:t>tranzitivity)</a:t>
            </a:r>
          </a:p>
          <a:p>
            <a:pPr lvl="1">
              <a:spcBef>
                <a:spcPts val="0"/>
              </a:spcBef>
            </a:pPr>
            <a:r>
              <a:rPr lang="cs-CZ" sz="2400" dirty="0">
                <a:solidFill>
                  <a:schemeClr val="tx1"/>
                </a:solidFill>
                <a:latin typeface="Calibri" panose="020F0502020204030204" pitchFamily="34" charset="0"/>
                <a:cs typeface="Calibri" panose="020F0502020204030204" pitchFamily="34" charset="0"/>
              </a:rPr>
              <a:t>indiferenční křivky </a:t>
            </a:r>
            <a:r>
              <a:rPr lang="cs-CZ" sz="2400" dirty="0" smtClean="0">
                <a:solidFill>
                  <a:schemeClr val="tx1"/>
                </a:solidFill>
                <a:latin typeface="Calibri" panose="020F0502020204030204" pitchFamily="34" charset="0"/>
                <a:cs typeface="Calibri" panose="020F0502020204030204" pitchFamily="34" charset="0"/>
              </a:rPr>
              <a:t>nalezneme </a:t>
            </a:r>
            <a:r>
              <a:rPr lang="cs-CZ" sz="2400" dirty="0">
                <a:solidFill>
                  <a:schemeClr val="tx1"/>
                </a:solidFill>
                <a:latin typeface="Calibri" panose="020F0502020204030204" pitchFamily="34" charset="0"/>
                <a:cs typeface="Calibri" panose="020F0502020204030204" pitchFamily="34" charset="0"/>
              </a:rPr>
              <a:t>v každém bodě grafu(axióm úplnosti)</a:t>
            </a:r>
          </a:p>
          <a:p>
            <a:pPr lvl="1">
              <a:spcBef>
                <a:spcPts val="0"/>
              </a:spcBef>
              <a:spcAft>
                <a:spcPts val="1200"/>
              </a:spcAft>
            </a:pPr>
            <a:r>
              <a:rPr lang="cs-CZ" sz="2400" dirty="0">
                <a:solidFill>
                  <a:schemeClr val="tx1"/>
                </a:solidFill>
                <a:latin typeface="Calibri" panose="020F0502020204030204" pitchFamily="34" charset="0"/>
                <a:cs typeface="Calibri" panose="020F0502020204030204" pitchFamily="34" charset="0"/>
              </a:rPr>
              <a:t>jsou konvexní vzhledem k počátku, tj. čím méně má spotřebitel statku X relativně ke statku Y, tím více je ochoten obětovat statku Y, aby získal dodatečnou jednotku statku </a:t>
            </a:r>
            <a:r>
              <a:rPr lang="cs-CZ" sz="2400" dirty="0" smtClean="0">
                <a:solidFill>
                  <a:schemeClr val="tx1"/>
                </a:solidFill>
                <a:latin typeface="Calibri" panose="020F0502020204030204" pitchFamily="34" charset="0"/>
                <a:cs typeface="Calibri" panose="020F0502020204030204" pitchFamily="34" charset="0"/>
              </a:rPr>
              <a:t>X</a:t>
            </a:r>
            <a:endParaRPr lang="cs-CZ" sz="2400" dirty="0">
              <a:solidFill>
                <a:schemeClr val="tx1"/>
              </a:solidFill>
              <a:latin typeface="Calibri" panose="020F0502020204030204" pitchFamily="34" charset="0"/>
              <a:cs typeface="Calibri" panose="020F0502020204030204" pitchFamily="34" charset="0"/>
            </a:endParaRPr>
          </a:p>
          <a:p>
            <a:pPr>
              <a:spcBef>
                <a:spcPts val="0"/>
              </a:spcBef>
              <a:spcAft>
                <a:spcPts val="600"/>
              </a:spcAft>
            </a:pPr>
            <a:r>
              <a:rPr lang="cs-CZ" dirty="0">
                <a:solidFill>
                  <a:schemeClr val="tx1"/>
                </a:solidFill>
                <a:latin typeface="Calibri" panose="020F0502020204030204" pitchFamily="34" charset="0"/>
                <a:cs typeface="Calibri" panose="020F0502020204030204" pitchFamily="34" charset="0"/>
              </a:rPr>
              <a:t>Sklon </a:t>
            </a:r>
            <a:r>
              <a:rPr lang="cs-CZ" dirty="0" smtClean="0">
                <a:solidFill>
                  <a:schemeClr val="tx1"/>
                </a:solidFill>
                <a:latin typeface="Calibri" panose="020F0502020204030204" pitchFamily="34" charset="0"/>
                <a:cs typeface="Calibri" panose="020F0502020204030204" pitchFamily="34" charset="0"/>
              </a:rPr>
              <a:t>indiferenční křivky: vyjadřuje </a:t>
            </a:r>
            <a:r>
              <a:rPr lang="cs-CZ" dirty="0">
                <a:solidFill>
                  <a:schemeClr val="tx1"/>
                </a:solidFill>
                <a:latin typeface="Calibri" panose="020F0502020204030204" pitchFamily="34" charset="0"/>
                <a:cs typeface="Calibri" panose="020F0502020204030204" pitchFamily="34" charset="0"/>
              </a:rPr>
              <a:t>poměr v němž je spotřebitel „ochoten“ nahrazovat (substituovat) statek X statkem Y ve svém spotřebním koši, aniž se změní jeho celkový </a:t>
            </a:r>
            <a:r>
              <a:rPr lang="cs-CZ" dirty="0" smtClean="0">
                <a:solidFill>
                  <a:schemeClr val="tx1"/>
                </a:solidFill>
                <a:latin typeface="Calibri" panose="020F0502020204030204" pitchFamily="34" charset="0"/>
                <a:cs typeface="Calibri" panose="020F0502020204030204" pitchFamily="34" charset="0"/>
              </a:rPr>
              <a:t>užitek</a:t>
            </a:r>
          </a:p>
          <a:p>
            <a:pPr lvl="1">
              <a:spcBef>
                <a:spcPts val="0"/>
              </a:spcBef>
            </a:pPr>
            <a:r>
              <a:rPr lang="cs-CZ" sz="2400" b="1" dirty="0" smtClean="0">
                <a:solidFill>
                  <a:schemeClr val="tx1"/>
                </a:solidFill>
                <a:latin typeface="Calibri" panose="020F0502020204030204" pitchFamily="34" charset="0"/>
                <a:cs typeface="Calibri" panose="020F0502020204030204" pitchFamily="34" charset="0"/>
              </a:rPr>
              <a:t>mezní </a:t>
            </a:r>
            <a:r>
              <a:rPr lang="cs-CZ" sz="2400" b="1" dirty="0">
                <a:solidFill>
                  <a:schemeClr val="tx1"/>
                </a:solidFill>
                <a:latin typeface="Calibri" panose="020F0502020204030204" pitchFamily="34" charset="0"/>
                <a:cs typeface="Calibri" panose="020F0502020204030204" pitchFamily="34" charset="0"/>
              </a:rPr>
              <a:t>míra substituce ve spotřebě – </a:t>
            </a:r>
            <a:r>
              <a:rPr lang="cs-CZ" sz="2400" b="1" dirty="0" smtClean="0">
                <a:solidFill>
                  <a:schemeClr val="tx1"/>
                </a:solidFill>
                <a:latin typeface="Calibri" panose="020F0502020204030204" pitchFamily="34" charset="0"/>
                <a:cs typeface="Calibri" panose="020F0502020204030204" pitchFamily="34" charset="0"/>
              </a:rPr>
              <a:t>MRS</a:t>
            </a:r>
            <a:r>
              <a:rPr lang="cs-CZ" sz="2400" b="1" baseline="-25000" dirty="0" smtClean="0">
                <a:solidFill>
                  <a:schemeClr val="tx1"/>
                </a:solidFill>
                <a:latin typeface="Calibri" panose="020F0502020204030204" pitchFamily="34" charset="0"/>
                <a:cs typeface="Calibri" panose="020F0502020204030204" pitchFamily="34" charset="0"/>
              </a:rPr>
              <a:t>C</a:t>
            </a:r>
          </a:p>
          <a:p>
            <a:pPr lvl="1">
              <a:spcBef>
                <a:spcPts val="0"/>
              </a:spcBef>
            </a:pPr>
            <a:endParaRPr lang="cs-CZ" sz="2200" b="1" dirty="0" smtClean="0">
              <a:solidFill>
                <a:schemeClr val="tx1"/>
              </a:solidFill>
            </a:endParaRPr>
          </a:p>
          <a:p>
            <a:pPr marL="502920" lvl="1" indent="0" algn="ctr">
              <a:spcBef>
                <a:spcPts val="0"/>
              </a:spcBef>
              <a:buNone/>
            </a:pPr>
            <a:r>
              <a:rPr lang="cs-CZ" sz="3200" b="1" i="1" dirty="0">
                <a:solidFill>
                  <a:schemeClr val="accent2">
                    <a:lumMod val="50000"/>
                  </a:schemeClr>
                </a:solidFill>
                <a:latin typeface="Calibri" panose="020F0502020204030204" pitchFamily="34" charset="0"/>
                <a:cs typeface="Calibri" panose="020F0502020204030204" pitchFamily="34" charset="0"/>
              </a:rPr>
              <a:t>MRS</a:t>
            </a:r>
            <a:r>
              <a:rPr lang="cs-CZ" sz="3200" b="1" i="1" baseline="-25000" dirty="0">
                <a:solidFill>
                  <a:schemeClr val="accent2">
                    <a:lumMod val="50000"/>
                  </a:schemeClr>
                </a:solidFill>
                <a:latin typeface="Calibri" panose="020F0502020204030204" pitchFamily="34" charset="0"/>
                <a:cs typeface="Calibri" panose="020F0502020204030204" pitchFamily="34" charset="0"/>
              </a:rPr>
              <a:t>C</a:t>
            </a:r>
            <a:r>
              <a:rPr lang="cs-CZ" sz="3200" b="1" i="1" dirty="0">
                <a:solidFill>
                  <a:schemeClr val="accent2">
                    <a:lumMod val="50000"/>
                  </a:schemeClr>
                </a:solidFill>
                <a:latin typeface="Calibri" panose="020F0502020204030204" pitchFamily="34" charset="0"/>
                <a:cs typeface="Calibri" panose="020F0502020204030204" pitchFamily="34" charset="0"/>
              </a:rPr>
              <a:t> = </a:t>
            </a:r>
            <a:r>
              <a:rPr lang="cs-CZ" sz="3200" b="1" i="1" dirty="0" smtClean="0">
                <a:solidFill>
                  <a:schemeClr val="accent2">
                    <a:lumMod val="50000"/>
                  </a:schemeClr>
                </a:solidFill>
                <a:latin typeface="Calibri" panose="020F0502020204030204" pitchFamily="34" charset="0"/>
                <a:cs typeface="Calibri" panose="020F0502020204030204" pitchFamily="34" charset="0"/>
              </a:rPr>
              <a:t>MU</a:t>
            </a:r>
            <a:r>
              <a:rPr lang="cs-CZ" sz="3200" b="1" i="1" baseline="-25000" dirty="0" smtClean="0">
                <a:solidFill>
                  <a:schemeClr val="accent2">
                    <a:lumMod val="50000"/>
                  </a:schemeClr>
                </a:solidFill>
                <a:latin typeface="Calibri" panose="020F0502020204030204" pitchFamily="34" charset="0"/>
                <a:cs typeface="Calibri" panose="020F0502020204030204" pitchFamily="34" charset="0"/>
              </a:rPr>
              <a:t>x</a:t>
            </a:r>
            <a:r>
              <a:rPr lang="cs-CZ" sz="3200" b="1" i="1" dirty="0" smtClean="0">
                <a:solidFill>
                  <a:schemeClr val="accent2">
                    <a:lumMod val="50000"/>
                  </a:schemeClr>
                </a:solidFill>
                <a:latin typeface="Calibri" panose="020F0502020204030204" pitchFamily="34" charset="0"/>
                <a:cs typeface="Calibri" panose="020F0502020204030204" pitchFamily="34" charset="0"/>
              </a:rPr>
              <a:t>/</a:t>
            </a:r>
            <a:r>
              <a:rPr lang="cs-CZ" sz="3200" b="1" i="1" dirty="0" err="1" smtClean="0">
                <a:solidFill>
                  <a:schemeClr val="accent2">
                    <a:lumMod val="50000"/>
                  </a:schemeClr>
                </a:solidFill>
                <a:latin typeface="Calibri" panose="020F0502020204030204" pitchFamily="34" charset="0"/>
                <a:cs typeface="Calibri" panose="020F0502020204030204" pitchFamily="34" charset="0"/>
              </a:rPr>
              <a:t>MU</a:t>
            </a:r>
            <a:r>
              <a:rPr lang="cs-CZ" sz="3200" b="1" i="1" baseline="-25000" dirty="0" err="1" smtClean="0">
                <a:solidFill>
                  <a:schemeClr val="accent2">
                    <a:lumMod val="50000"/>
                  </a:schemeClr>
                </a:solidFill>
                <a:latin typeface="Calibri" panose="020F0502020204030204" pitchFamily="34" charset="0"/>
                <a:cs typeface="Calibri" panose="020F0502020204030204" pitchFamily="34" charset="0"/>
              </a:rPr>
              <a:t>y</a:t>
            </a:r>
            <a:r>
              <a:rPr lang="cs-CZ" sz="3200" b="1" i="1" dirty="0" smtClean="0">
                <a:solidFill>
                  <a:schemeClr val="accent2">
                    <a:lumMod val="50000"/>
                  </a:schemeClr>
                </a:solidFill>
                <a:latin typeface="Calibri" panose="020F0502020204030204" pitchFamily="34" charset="0"/>
                <a:cs typeface="Calibri" panose="020F0502020204030204" pitchFamily="34" charset="0"/>
              </a:rPr>
              <a:t>       nebo </a:t>
            </a:r>
            <a:r>
              <a:rPr lang="cs-CZ" sz="3200" b="1" i="1" dirty="0">
                <a:solidFill>
                  <a:schemeClr val="accent2">
                    <a:lumMod val="50000"/>
                  </a:schemeClr>
                </a:solidFill>
                <a:latin typeface="Calibri" panose="020F0502020204030204" pitchFamily="34" charset="0"/>
                <a:cs typeface="Calibri" panose="020F0502020204030204" pitchFamily="34" charset="0"/>
              </a:rPr>
              <a:t>-</a:t>
            </a:r>
            <a:r>
              <a:rPr lang="el-GR" sz="3200" b="1" i="1" dirty="0">
                <a:solidFill>
                  <a:schemeClr val="accent2">
                    <a:lumMod val="50000"/>
                  </a:schemeClr>
                </a:solidFill>
                <a:latin typeface="Calibri" panose="020F0502020204030204" pitchFamily="34" charset="0"/>
                <a:cs typeface="Calibri" panose="020F0502020204030204" pitchFamily="34" charset="0"/>
              </a:rPr>
              <a:t>Δ</a:t>
            </a:r>
            <a:r>
              <a:rPr lang="cs-CZ" sz="3200" b="1" i="1" dirty="0">
                <a:solidFill>
                  <a:schemeClr val="accent2">
                    <a:lumMod val="50000"/>
                  </a:schemeClr>
                </a:solidFill>
                <a:latin typeface="Calibri" panose="020F0502020204030204" pitchFamily="34" charset="0"/>
                <a:cs typeface="Calibri" panose="020F0502020204030204" pitchFamily="34" charset="0"/>
              </a:rPr>
              <a:t>y / </a:t>
            </a:r>
            <a:r>
              <a:rPr lang="el-GR" sz="3200" b="1" i="1" dirty="0">
                <a:solidFill>
                  <a:schemeClr val="accent2">
                    <a:lumMod val="50000"/>
                  </a:schemeClr>
                </a:solidFill>
                <a:latin typeface="Calibri" panose="020F0502020204030204" pitchFamily="34" charset="0"/>
                <a:cs typeface="Calibri" panose="020F0502020204030204" pitchFamily="34" charset="0"/>
              </a:rPr>
              <a:t>Δ</a:t>
            </a:r>
            <a:r>
              <a:rPr lang="cs-CZ" sz="3200" b="1" i="1" dirty="0">
                <a:solidFill>
                  <a:schemeClr val="accent2">
                    <a:lumMod val="50000"/>
                  </a:schemeClr>
                </a:solidFill>
                <a:latin typeface="Calibri" panose="020F0502020204030204" pitchFamily="34" charset="0"/>
                <a:cs typeface="Calibri" panose="020F0502020204030204" pitchFamily="34" charset="0"/>
              </a:rPr>
              <a:t>x</a:t>
            </a:r>
          </a:p>
          <a:p>
            <a:pPr marL="0" indent="0">
              <a:spcBef>
                <a:spcPts val="0"/>
              </a:spcBef>
              <a:buNone/>
            </a:pPr>
            <a:endParaRPr lang="cs-CZ" sz="2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6994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8DCE808-8CEE-4FF9-A13F-3B2BC7045A6C}"/>
              </a:ext>
            </a:extLst>
          </p:cNvPr>
          <p:cNvSpPr>
            <a:spLocks noGrp="1"/>
          </p:cNvSpPr>
          <p:nvPr>
            <p:ph type="title"/>
          </p:nvPr>
        </p:nvSpPr>
        <p:spPr>
          <a:xfrm>
            <a:off x="609600" y="150813"/>
            <a:ext cx="9956800" cy="563562"/>
          </a:xfrm>
        </p:spPr>
        <p:txBody>
          <a:bodyPr>
            <a:normAutofit fontScale="90000"/>
          </a:bodyPr>
          <a:lstStyle/>
          <a:p>
            <a:r>
              <a:rPr lang="cs-CZ" sz="4000" b="1" dirty="0" smtClean="0">
                <a:latin typeface="Calibri" panose="020F0502020204030204" pitchFamily="34" charset="0"/>
                <a:cs typeface="Calibri" panose="020F0502020204030204" pitchFamily="34" charset="0"/>
              </a:rPr>
              <a:t>Ordinalistické pojetí užitečnosti - indiferenční křivka</a:t>
            </a:r>
            <a:endParaRPr lang="cs-CZ" sz="4000" b="1" dirty="0">
              <a:latin typeface="Calibri" panose="020F0502020204030204" pitchFamily="34" charset="0"/>
              <a:cs typeface="Calibri" panose="020F0502020204030204" pitchFamily="34" charset="0"/>
            </a:endParaRPr>
          </a:p>
        </p:txBody>
      </p:sp>
      <p:sp>
        <p:nvSpPr>
          <p:cNvPr id="3" name="Zástupný symbol pro obsah 2">
            <a:extLst>
              <a:ext uri="{FF2B5EF4-FFF2-40B4-BE49-F238E27FC236}">
                <a16:creationId xmlns:a16="http://schemas.microsoft.com/office/drawing/2014/main" xmlns="" id="{BBD3A3E4-EF05-4248-9CB3-CAD2E6C10CE9}"/>
              </a:ext>
            </a:extLst>
          </p:cNvPr>
          <p:cNvSpPr>
            <a:spLocks noGrp="1"/>
          </p:cNvSpPr>
          <p:nvPr>
            <p:ph sz="quarter" idx="1"/>
          </p:nvPr>
        </p:nvSpPr>
        <p:spPr>
          <a:xfrm>
            <a:off x="609600" y="1200150"/>
            <a:ext cx="9956800" cy="5273802"/>
          </a:xfrm>
        </p:spPr>
        <p:txBody>
          <a:bodyPr anchor="t">
            <a:noAutofit/>
          </a:bodyPr>
          <a:lstStyle/>
          <a:p>
            <a:pPr>
              <a:spcBef>
                <a:spcPts val="0"/>
              </a:spcBef>
            </a:pPr>
            <a:r>
              <a:rPr lang="cs-CZ" b="1" dirty="0" smtClean="0">
                <a:solidFill>
                  <a:schemeClr val="tx1"/>
                </a:solidFill>
                <a:latin typeface="Calibri" panose="020F0502020204030204" pitchFamily="34" charset="0"/>
                <a:cs typeface="Calibri" panose="020F0502020204030204" pitchFamily="34" charset="0"/>
              </a:rPr>
              <a:t>tvar </a:t>
            </a:r>
            <a:r>
              <a:rPr lang="cs-CZ" b="1" dirty="0">
                <a:solidFill>
                  <a:schemeClr val="tx1"/>
                </a:solidFill>
                <a:latin typeface="Calibri" panose="020F0502020204030204" pitchFamily="34" charset="0"/>
                <a:cs typeface="Calibri" panose="020F0502020204030204" pitchFamily="34" charset="0"/>
              </a:rPr>
              <a:t>IC je závislý především </a:t>
            </a:r>
            <a:r>
              <a:rPr lang="cs-CZ" b="1" dirty="0" smtClean="0">
                <a:solidFill>
                  <a:schemeClr val="tx1"/>
                </a:solidFill>
                <a:latin typeface="Calibri" panose="020F0502020204030204" pitchFamily="34" charset="0"/>
                <a:cs typeface="Calibri" panose="020F0502020204030204" pitchFamily="34" charset="0"/>
              </a:rPr>
              <a:t>na</a:t>
            </a:r>
            <a:r>
              <a:rPr lang="cs-CZ" dirty="0" smtClean="0">
                <a:solidFill>
                  <a:schemeClr val="tx1"/>
                </a:solidFill>
                <a:latin typeface="Calibri" panose="020F0502020204030204" pitchFamily="34" charset="0"/>
                <a:cs typeface="Calibri" panose="020F0502020204030204" pitchFamily="34" charset="0"/>
              </a:rPr>
              <a:t>:</a:t>
            </a:r>
          </a:p>
          <a:p>
            <a:pPr marL="714375" indent="-171450">
              <a:spcBef>
                <a:spcPts val="0"/>
              </a:spcBef>
              <a:buFont typeface="Wingdings" panose="05000000000000000000" pitchFamily="2" charset="2"/>
              <a:buChar char="Ø"/>
            </a:pPr>
            <a:r>
              <a:rPr lang="cs-CZ" dirty="0" smtClean="0">
                <a:solidFill>
                  <a:schemeClr val="tx1"/>
                </a:solidFill>
                <a:latin typeface="Calibri" panose="020F0502020204030204" pitchFamily="34" charset="0"/>
                <a:cs typeface="Calibri" panose="020F0502020204030204" pitchFamily="34" charset="0"/>
              </a:rPr>
              <a:t> (1) poměru </a:t>
            </a:r>
            <a:r>
              <a:rPr lang="cs-CZ" dirty="0">
                <a:solidFill>
                  <a:schemeClr val="tx1"/>
                </a:solidFill>
                <a:latin typeface="Calibri" panose="020F0502020204030204" pitchFamily="34" charset="0"/>
                <a:cs typeface="Calibri" panose="020F0502020204030204" pitchFamily="34" charset="0"/>
              </a:rPr>
              <a:t>v němž je spotřebitel ochoten nahrazovat statek X statkem </a:t>
            </a:r>
            <a:r>
              <a:rPr lang="cs-CZ" dirty="0" smtClean="0">
                <a:solidFill>
                  <a:schemeClr val="tx1"/>
                </a:solidFill>
                <a:latin typeface="Calibri" panose="020F0502020204030204" pitchFamily="34" charset="0"/>
                <a:cs typeface="Calibri" panose="020F0502020204030204" pitchFamily="34" charset="0"/>
              </a:rPr>
              <a:t>Y </a:t>
            </a:r>
          </a:p>
          <a:p>
            <a:pPr marL="714375" indent="-171450">
              <a:spcBef>
                <a:spcPts val="0"/>
              </a:spcBef>
              <a:buFont typeface="Wingdings" panose="05000000000000000000" pitchFamily="2" charset="2"/>
              <a:buChar char="Ø"/>
            </a:pPr>
            <a:r>
              <a:rPr lang="cs-CZ" dirty="0" smtClean="0">
                <a:solidFill>
                  <a:schemeClr val="tx1"/>
                </a:solidFill>
                <a:latin typeface="Calibri" panose="020F0502020204030204" pitchFamily="34" charset="0"/>
                <a:cs typeface="Calibri" panose="020F0502020204030204" pitchFamily="34" charset="0"/>
              </a:rPr>
              <a:t> (2) vzájemném vztahu</a:t>
            </a:r>
            <a:r>
              <a:rPr lang="cs-CZ" dirty="0">
                <a:solidFill>
                  <a:schemeClr val="tx1"/>
                </a:solidFill>
                <a:latin typeface="Calibri" panose="020F0502020204030204" pitchFamily="34" charset="0"/>
                <a:cs typeface="Calibri" panose="020F0502020204030204" pitchFamily="34" charset="0"/>
              </a:rPr>
              <a:t> </a:t>
            </a:r>
            <a:r>
              <a:rPr lang="cs-CZ" dirty="0" smtClean="0">
                <a:solidFill>
                  <a:schemeClr val="tx1"/>
                </a:solidFill>
                <a:latin typeface="Calibri" panose="020F0502020204030204" pitchFamily="34" charset="0"/>
                <a:cs typeface="Calibri" panose="020F0502020204030204" pitchFamily="34" charset="0"/>
              </a:rPr>
              <a:t>statků </a:t>
            </a:r>
            <a:r>
              <a:rPr lang="cs-CZ" dirty="0">
                <a:solidFill>
                  <a:schemeClr val="tx1"/>
                </a:solidFill>
                <a:latin typeface="Calibri" panose="020F0502020204030204" pitchFamily="34" charset="0"/>
                <a:cs typeface="Calibri" panose="020F0502020204030204" pitchFamily="34" charset="0"/>
              </a:rPr>
              <a:t>X a Y z hlediska spotřebitelem projevených preferencí</a:t>
            </a:r>
            <a:r>
              <a:rPr lang="cs-CZ" dirty="0" smtClean="0">
                <a:solidFill>
                  <a:schemeClr val="tx1"/>
                </a:solidFill>
                <a:latin typeface="Calibri" panose="020F0502020204030204" pitchFamily="34" charset="0"/>
                <a:cs typeface="Calibri" panose="020F0502020204030204" pitchFamily="34" charset="0"/>
              </a:rPr>
              <a:t>:</a:t>
            </a:r>
            <a:endParaRPr lang="cs-CZ" dirty="0">
              <a:latin typeface="Calibri" panose="020F0502020204030204" pitchFamily="34" charset="0"/>
              <a:cs typeface="Calibri" panose="020F0502020204030204" pitchFamily="34" charset="0"/>
            </a:endParaRPr>
          </a:p>
          <a:p>
            <a:pPr marL="1779587" lvl="2" indent="-342900">
              <a:spcBef>
                <a:spcPts val="0"/>
              </a:spcBef>
              <a:spcAft>
                <a:spcPts val="600"/>
              </a:spcAft>
              <a:buFont typeface="Wingdings" panose="05000000000000000000" pitchFamily="2" charset="2"/>
              <a:buChar char="v"/>
            </a:pPr>
            <a:r>
              <a:rPr lang="cs-CZ" sz="2400" dirty="0" smtClean="0">
                <a:solidFill>
                  <a:schemeClr val="tx1"/>
                </a:solidFill>
                <a:latin typeface="Calibri" panose="020F0502020204030204" pitchFamily="34" charset="0"/>
                <a:cs typeface="Calibri" panose="020F0502020204030204" pitchFamily="34" charset="0"/>
              </a:rPr>
              <a:t>statky </a:t>
            </a:r>
            <a:r>
              <a:rPr lang="cs-CZ" sz="2400" dirty="0">
                <a:solidFill>
                  <a:schemeClr val="tx1"/>
                </a:solidFill>
                <a:latin typeface="Calibri" panose="020F0502020204030204" pitchFamily="34" charset="0"/>
                <a:cs typeface="Calibri" panose="020F0502020204030204" pitchFamily="34" charset="0"/>
              </a:rPr>
              <a:t>žádoucí – statky s pozitivní preferencí (</a:t>
            </a:r>
            <a:r>
              <a:rPr lang="cs-CZ" sz="2400" b="1" dirty="0" err="1">
                <a:solidFill>
                  <a:schemeClr val="tx1"/>
                </a:solidFill>
                <a:latin typeface="Calibri" panose="020F0502020204030204" pitchFamily="34" charset="0"/>
                <a:cs typeface="Calibri" panose="020F0502020204030204" pitchFamily="34" charset="0"/>
              </a:rPr>
              <a:t>Goods</a:t>
            </a:r>
            <a:r>
              <a:rPr lang="cs-CZ" sz="2400" dirty="0">
                <a:solidFill>
                  <a:schemeClr val="tx1"/>
                </a:solidFill>
                <a:latin typeface="Calibri" panose="020F0502020204030204" pitchFamily="34" charset="0"/>
                <a:cs typeface="Calibri" panose="020F0502020204030204" pitchFamily="34" charset="0"/>
              </a:rPr>
              <a:t>)</a:t>
            </a:r>
          </a:p>
          <a:p>
            <a:pPr marL="1779587" lvl="2" indent="-342900">
              <a:spcBef>
                <a:spcPts val="0"/>
              </a:spcBef>
              <a:spcAft>
                <a:spcPts val="600"/>
              </a:spcAft>
              <a:buFont typeface="Wingdings" panose="05000000000000000000" pitchFamily="2" charset="2"/>
              <a:buChar char="v"/>
            </a:pPr>
            <a:r>
              <a:rPr lang="cs-CZ" sz="2400" dirty="0" smtClean="0">
                <a:solidFill>
                  <a:schemeClr val="tx1"/>
                </a:solidFill>
                <a:latin typeface="Calibri" panose="020F0502020204030204" pitchFamily="34" charset="0"/>
                <a:cs typeface="Calibri" panose="020F0502020204030204" pitchFamily="34" charset="0"/>
              </a:rPr>
              <a:t>statky </a:t>
            </a:r>
            <a:r>
              <a:rPr lang="cs-CZ" sz="2400" dirty="0">
                <a:solidFill>
                  <a:schemeClr val="tx1"/>
                </a:solidFill>
                <a:latin typeface="Calibri" panose="020F0502020204030204" pitchFamily="34" charset="0"/>
                <a:cs typeface="Calibri" panose="020F0502020204030204" pitchFamily="34" charset="0"/>
              </a:rPr>
              <a:t>nežádoucí – statky s negativní preferencí (</a:t>
            </a:r>
            <a:r>
              <a:rPr lang="cs-CZ" sz="2400" b="1" dirty="0" err="1">
                <a:solidFill>
                  <a:schemeClr val="tx1"/>
                </a:solidFill>
                <a:latin typeface="Calibri" panose="020F0502020204030204" pitchFamily="34" charset="0"/>
                <a:cs typeface="Calibri" panose="020F0502020204030204" pitchFamily="34" charset="0"/>
              </a:rPr>
              <a:t>Bad</a:t>
            </a:r>
            <a:r>
              <a:rPr lang="cs-CZ" sz="2400" dirty="0">
                <a:solidFill>
                  <a:schemeClr val="tx1"/>
                </a:solidFill>
                <a:latin typeface="Calibri" panose="020F0502020204030204" pitchFamily="34" charset="0"/>
                <a:cs typeface="Calibri" panose="020F0502020204030204" pitchFamily="34" charset="0"/>
              </a:rPr>
              <a:t>)</a:t>
            </a:r>
          </a:p>
          <a:p>
            <a:pPr marL="1779587" lvl="2" indent="-342900">
              <a:spcBef>
                <a:spcPts val="0"/>
              </a:spcBef>
              <a:spcAft>
                <a:spcPts val="600"/>
              </a:spcAft>
              <a:buFont typeface="Wingdings" panose="05000000000000000000" pitchFamily="2" charset="2"/>
              <a:buChar char="v"/>
            </a:pPr>
            <a:r>
              <a:rPr lang="cs-CZ" sz="2400" dirty="0" smtClean="0">
                <a:solidFill>
                  <a:schemeClr val="tx1"/>
                </a:solidFill>
                <a:latin typeface="Calibri" panose="020F0502020204030204" pitchFamily="34" charset="0"/>
                <a:cs typeface="Calibri" panose="020F0502020204030204" pitchFamily="34" charset="0"/>
              </a:rPr>
              <a:t>statky </a:t>
            </a:r>
            <a:r>
              <a:rPr lang="cs-CZ" sz="2400" dirty="0">
                <a:solidFill>
                  <a:schemeClr val="tx1"/>
                </a:solidFill>
                <a:latin typeface="Calibri" panose="020F0502020204030204" pitchFamily="34" charset="0"/>
                <a:cs typeface="Calibri" panose="020F0502020204030204" pitchFamily="34" charset="0"/>
              </a:rPr>
              <a:t>lhostejné – statky neutrální (</a:t>
            </a:r>
            <a:r>
              <a:rPr lang="cs-CZ" sz="2400" b="1" dirty="0" err="1">
                <a:solidFill>
                  <a:schemeClr val="tx1"/>
                </a:solidFill>
                <a:latin typeface="Calibri" panose="020F0502020204030204" pitchFamily="34" charset="0"/>
                <a:cs typeface="Calibri" panose="020F0502020204030204" pitchFamily="34" charset="0"/>
              </a:rPr>
              <a:t>Neuters</a:t>
            </a:r>
            <a:r>
              <a:rPr lang="cs-CZ" sz="2400" dirty="0">
                <a:solidFill>
                  <a:schemeClr val="tx1"/>
                </a:solidFill>
                <a:latin typeface="Calibri" panose="020F0502020204030204" pitchFamily="34" charset="0"/>
                <a:cs typeface="Calibri" panose="020F0502020204030204" pitchFamily="34" charset="0"/>
              </a:rPr>
              <a:t>)</a:t>
            </a:r>
          </a:p>
          <a:p>
            <a:pPr marL="1779587" lvl="2" indent="-342900">
              <a:spcBef>
                <a:spcPts val="0"/>
              </a:spcBef>
              <a:spcAft>
                <a:spcPts val="600"/>
              </a:spcAft>
              <a:buFont typeface="Wingdings" panose="05000000000000000000" pitchFamily="2" charset="2"/>
              <a:buChar char="v"/>
            </a:pPr>
            <a:r>
              <a:rPr lang="cs-CZ" sz="2400" dirty="0" smtClean="0">
                <a:solidFill>
                  <a:schemeClr val="tx1"/>
                </a:solidFill>
                <a:latin typeface="Calibri" panose="020F0502020204030204" pitchFamily="34" charset="0"/>
                <a:cs typeface="Calibri" panose="020F0502020204030204" pitchFamily="34" charset="0"/>
              </a:rPr>
              <a:t>dokonalé </a:t>
            </a:r>
            <a:r>
              <a:rPr lang="cs-CZ" sz="2400" dirty="0">
                <a:solidFill>
                  <a:schemeClr val="tx1"/>
                </a:solidFill>
                <a:latin typeface="Calibri" panose="020F0502020204030204" pitchFamily="34" charset="0"/>
                <a:cs typeface="Calibri" panose="020F0502020204030204" pitchFamily="34" charset="0"/>
              </a:rPr>
              <a:t>substituty</a:t>
            </a:r>
          </a:p>
          <a:p>
            <a:pPr marL="1779587" lvl="2" indent="-342900">
              <a:spcBef>
                <a:spcPts val="0"/>
              </a:spcBef>
              <a:spcAft>
                <a:spcPts val="600"/>
              </a:spcAft>
              <a:buFont typeface="Wingdings" panose="05000000000000000000" pitchFamily="2" charset="2"/>
              <a:buChar char="v"/>
            </a:pPr>
            <a:r>
              <a:rPr lang="cs-CZ" sz="2400" dirty="0" smtClean="0">
                <a:solidFill>
                  <a:schemeClr val="tx1"/>
                </a:solidFill>
                <a:latin typeface="Calibri" panose="020F0502020204030204" pitchFamily="34" charset="0"/>
                <a:cs typeface="Calibri" panose="020F0502020204030204" pitchFamily="34" charset="0"/>
              </a:rPr>
              <a:t>dokonalé komplementy</a:t>
            </a:r>
            <a:endParaRPr lang="cs-CZ"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3320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8DCE808-8CEE-4FF9-A13F-3B2BC7045A6C}"/>
              </a:ext>
            </a:extLst>
          </p:cNvPr>
          <p:cNvSpPr>
            <a:spLocks noGrp="1"/>
          </p:cNvSpPr>
          <p:nvPr>
            <p:ph type="title"/>
          </p:nvPr>
        </p:nvSpPr>
        <p:spPr>
          <a:xfrm>
            <a:off x="0" y="0"/>
            <a:ext cx="3347941" cy="4633019"/>
          </a:xfrm>
        </p:spPr>
        <p:txBody>
          <a:bodyPr>
            <a:normAutofit/>
          </a:bodyPr>
          <a:lstStyle/>
          <a:p>
            <a:r>
              <a:rPr lang="cs-CZ" sz="4000" b="1" dirty="0" smtClean="0"/>
              <a:t>Ordinalistické pojetí užitečnosti</a:t>
            </a:r>
            <a:br>
              <a:rPr lang="cs-CZ" sz="4000" b="1" dirty="0" smtClean="0"/>
            </a:br>
            <a:r>
              <a:rPr lang="cs-CZ" sz="4000" b="1" dirty="0" smtClean="0"/>
              <a:t>- indiferenční křivka</a:t>
            </a:r>
            <a:endParaRPr lang="cs-CZ" sz="4000" b="1" dirty="0"/>
          </a:p>
        </p:txBody>
      </p:sp>
      <p:cxnSp>
        <p:nvCxnSpPr>
          <p:cNvPr id="6" name="Přímá spojnice se šipkou 5"/>
          <p:cNvCxnSpPr/>
          <p:nvPr/>
        </p:nvCxnSpPr>
        <p:spPr>
          <a:xfrm>
            <a:off x="2562896" y="4616765"/>
            <a:ext cx="450761"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8" name="Přímá spojnice se šipkou 7"/>
          <p:cNvCxnSpPr/>
          <p:nvPr/>
        </p:nvCxnSpPr>
        <p:spPr>
          <a:xfrm flipV="1">
            <a:off x="2562896" y="4110508"/>
            <a:ext cx="0" cy="522512"/>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pic>
        <p:nvPicPr>
          <p:cNvPr id="4" name="Obrázek 3"/>
          <p:cNvPicPr>
            <a:picLocks noChangeAspect="1"/>
          </p:cNvPicPr>
          <p:nvPr/>
        </p:nvPicPr>
        <p:blipFill>
          <a:blip r:embed="rId2"/>
          <a:stretch>
            <a:fillRect/>
          </a:stretch>
        </p:blipFill>
        <p:spPr>
          <a:xfrm>
            <a:off x="-57747" y="940205"/>
            <a:ext cx="3960000" cy="2752607"/>
          </a:xfrm>
          <a:prstGeom prst="rect">
            <a:avLst/>
          </a:prstGeom>
        </p:spPr>
      </p:pic>
      <p:pic>
        <p:nvPicPr>
          <p:cNvPr id="5" name="Obrázek 4"/>
          <p:cNvPicPr>
            <a:picLocks noChangeAspect="1"/>
          </p:cNvPicPr>
          <p:nvPr/>
        </p:nvPicPr>
        <p:blipFill>
          <a:blip r:embed="rId3"/>
          <a:stretch>
            <a:fillRect/>
          </a:stretch>
        </p:blipFill>
        <p:spPr>
          <a:xfrm>
            <a:off x="3988584" y="0"/>
            <a:ext cx="3960000" cy="2705897"/>
          </a:xfrm>
          <a:prstGeom prst="rect">
            <a:avLst/>
          </a:prstGeom>
        </p:spPr>
      </p:pic>
      <p:pic>
        <p:nvPicPr>
          <p:cNvPr id="7" name="Obrázek 6"/>
          <p:cNvPicPr>
            <a:picLocks noChangeAspect="1"/>
          </p:cNvPicPr>
          <p:nvPr/>
        </p:nvPicPr>
        <p:blipFill>
          <a:blip r:embed="rId4"/>
          <a:stretch>
            <a:fillRect/>
          </a:stretch>
        </p:blipFill>
        <p:spPr>
          <a:xfrm>
            <a:off x="8232000" y="522445"/>
            <a:ext cx="3960000" cy="2899398"/>
          </a:xfrm>
          <a:prstGeom prst="rect">
            <a:avLst/>
          </a:prstGeom>
        </p:spPr>
      </p:pic>
      <p:pic>
        <p:nvPicPr>
          <p:cNvPr id="10" name="Obrázek 9"/>
          <p:cNvPicPr>
            <a:picLocks noChangeAspect="1"/>
          </p:cNvPicPr>
          <p:nvPr/>
        </p:nvPicPr>
        <p:blipFill>
          <a:blip r:embed="rId5"/>
          <a:stretch>
            <a:fillRect/>
          </a:stretch>
        </p:blipFill>
        <p:spPr>
          <a:xfrm>
            <a:off x="-57747" y="4110245"/>
            <a:ext cx="3960000" cy="2747755"/>
          </a:xfrm>
          <a:prstGeom prst="rect">
            <a:avLst/>
          </a:prstGeom>
        </p:spPr>
      </p:pic>
      <p:pic>
        <p:nvPicPr>
          <p:cNvPr id="11" name="Obrázek 10"/>
          <p:cNvPicPr>
            <a:picLocks noChangeAspect="1"/>
          </p:cNvPicPr>
          <p:nvPr/>
        </p:nvPicPr>
        <p:blipFill>
          <a:blip r:embed="rId6"/>
          <a:stretch>
            <a:fillRect/>
          </a:stretch>
        </p:blipFill>
        <p:spPr>
          <a:xfrm>
            <a:off x="3959346" y="3466608"/>
            <a:ext cx="3960000" cy="2902360"/>
          </a:xfrm>
          <a:prstGeom prst="rect">
            <a:avLst/>
          </a:prstGeom>
        </p:spPr>
      </p:pic>
      <p:pic>
        <p:nvPicPr>
          <p:cNvPr id="12" name="Obrázek 11"/>
          <p:cNvPicPr>
            <a:picLocks noChangeAspect="1"/>
          </p:cNvPicPr>
          <p:nvPr/>
        </p:nvPicPr>
        <p:blipFill>
          <a:blip r:embed="rId7"/>
          <a:stretch>
            <a:fillRect/>
          </a:stretch>
        </p:blipFill>
        <p:spPr>
          <a:xfrm>
            <a:off x="8232000" y="3881964"/>
            <a:ext cx="3960000" cy="2976036"/>
          </a:xfrm>
          <a:prstGeom prst="rect">
            <a:avLst/>
          </a:prstGeom>
        </p:spPr>
      </p:pic>
    </p:spTree>
    <p:extLst>
      <p:ext uri="{BB962C8B-B14F-4D97-AF65-F5344CB8AC3E}">
        <p14:creationId xmlns:p14="http://schemas.microsoft.com/office/powerpoint/2010/main" val="4000702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8DCE808-8CEE-4FF9-A13F-3B2BC7045A6C}"/>
              </a:ext>
            </a:extLst>
          </p:cNvPr>
          <p:cNvSpPr>
            <a:spLocks noGrp="1"/>
          </p:cNvSpPr>
          <p:nvPr>
            <p:ph type="title"/>
          </p:nvPr>
        </p:nvSpPr>
        <p:spPr>
          <a:xfrm>
            <a:off x="609599" y="274638"/>
            <a:ext cx="10620375" cy="639762"/>
          </a:xfrm>
        </p:spPr>
        <p:txBody>
          <a:bodyPr>
            <a:normAutofit fontScale="90000"/>
          </a:bodyPr>
          <a:lstStyle/>
          <a:p>
            <a:r>
              <a:rPr lang="cs-CZ" sz="4000" b="1" dirty="0" smtClean="0">
                <a:latin typeface="Calibri" panose="020F0502020204030204" pitchFamily="34" charset="0"/>
                <a:cs typeface="Calibri" panose="020F0502020204030204" pitchFamily="34" charset="0"/>
              </a:rPr>
              <a:t>Ordinalistické pojetí užitečnosti - optimum spotřebitele</a:t>
            </a:r>
            <a:endParaRPr lang="cs-CZ" sz="4000" b="1" dirty="0">
              <a:latin typeface="Calibri" panose="020F0502020204030204" pitchFamily="34" charset="0"/>
              <a:cs typeface="Calibri" panose="020F0502020204030204" pitchFamily="34" charset="0"/>
            </a:endParaRPr>
          </a:p>
        </p:txBody>
      </p:sp>
      <p:sp>
        <p:nvSpPr>
          <p:cNvPr id="3" name="Zástupný symbol pro obsah 2">
            <a:extLst>
              <a:ext uri="{FF2B5EF4-FFF2-40B4-BE49-F238E27FC236}">
                <a16:creationId xmlns:a16="http://schemas.microsoft.com/office/drawing/2014/main" xmlns="" id="{BBD3A3E4-EF05-4248-9CB3-CAD2E6C10CE9}"/>
              </a:ext>
            </a:extLst>
          </p:cNvPr>
          <p:cNvSpPr>
            <a:spLocks noGrp="1"/>
          </p:cNvSpPr>
          <p:nvPr>
            <p:ph sz="quarter" idx="1"/>
          </p:nvPr>
        </p:nvSpPr>
        <p:spPr>
          <a:xfrm>
            <a:off x="609600" y="914400"/>
            <a:ext cx="10839450" cy="5753100"/>
          </a:xfrm>
        </p:spPr>
        <p:txBody>
          <a:bodyPr anchor="t">
            <a:normAutofit lnSpcReduction="10000"/>
          </a:bodyPr>
          <a:lstStyle/>
          <a:p>
            <a:r>
              <a:rPr lang="cs-CZ" sz="2400" dirty="0" smtClean="0">
                <a:solidFill>
                  <a:schemeClr val="tx1"/>
                </a:solidFill>
                <a:latin typeface="Calibri" panose="020F0502020204030204" pitchFamily="34" charset="0"/>
                <a:cs typeface="Calibri" panose="020F0502020204030204" pitchFamily="34" charset="0"/>
              </a:rPr>
              <a:t>ordinalistický přístup používá </a:t>
            </a:r>
            <a:r>
              <a:rPr lang="cs-CZ" sz="2400" dirty="0">
                <a:solidFill>
                  <a:schemeClr val="tx1"/>
                </a:solidFill>
                <a:latin typeface="Calibri" panose="020F0502020204030204" pitchFamily="34" charset="0"/>
                <a:cs typeface="Calibri" panose="020F0502020204030204" pitchFamily="34" charset="0"/>
              </a:rPr>
              <a:t>pro určení optimální kombinace poměru mezních užitků a dále schopnost spotřebitele směňovat tyto statky na trhu při konstantním </a:t>
            </a:r>
            <a:r>
              <a:rPr lang="cs-CZ" sz="2400" dirty="0" smtClean="0">
                <a:solidFill>
                  <a:schemeClr val="tx1"/>
                </a:solidFill>
                <a:latin typeface="Calibri" panose="020F0502020204030204" pitchFamily="34" charset="0"/>
                <a:cs typeface="Calibri" panose="020F0502020204030204" pitchFamily="34" charset="0"/>
              </a:rPr>
              <a:t>důchodu a daných cenách obou statků</a:t>
            </a:r>
          </a:p>
          <a:p>
            <a:pPr>
              <a:spcAft>
                <a:spcPts val="1200"/>
              </a:spcAft>
            </a:pPr>
            <a:r>
              <a:rPr lang="cs-CZ" sz="2400" dirty="0" smtClean="0">
                <a:solidFill>
                  <a:schemeClr val="tx1"/>
                </a:solidFill>
                <a:latin typeface="Calibri" panose="020F0502020204030204" pitchFamily="34" charset="0"/>
                <a:cs typeface="Calibri" panose="020F0502020204030204" pitchFamily="34" charset="0"/>
              </a:rPr>
              <a:t>jedná </a:t>
            </a:r>
            <a:r>
              <a:rPr lang="cs-CZ" sz="2400" dirty="0">
                <a:solidFill>
                  <a:schemeClr val="tx1"/>
                </a:solidFill>
                <a:latin typeface="Calibri" panose="020F0502020204030204" pitchFamily="34" charset="0"/>
                <a:cs typeface="Calibri" panose="020F0502020204030204" pitchFamily="34" charset="0"/>
              </a:rPr>
              <a:t>se o bod dotyku BL s nejvýše dostupnou IC, směrnice obou křivek se </a:t>
            </a:r>
            <a:r>
              <a:rPr lang="cs-CZ" sz="2400" dirty="0" smtClean="0">
                <a:solidFill>
                  <a:schemeClr val="tx1"/>
                </a:solidFill>
                <a:latin typeface="Calibri" panose="020F0502020204030204" pitchFamily="34" charset="0"/>
                <a:cs typeface="Calibri" panose="020F0502020204030204" pitchFamily="34" charset="0"/>
              </a:rPr>
              <a:t>rovnají:</a:t>
            </a:r>
          </a:p>
          <a:p>
            <a:pPr marL="361950" indent="0">
              <a:spcBef>
                <a:spcPts val="1200"/>
              </a:spcBef>
              <a:buNone/>
            </a:pPr>
            <a:r>
              <a:rPr lang="cs-CZ" sz="3200" b="1" dirty="0" smtClean="0">
                <a:solidFill>
                  <a:schemeClr val="accent2">
                    <a:lumMod val="50000"/>
                  </a:schemeClr>
                </a:solidFill>
                <a:latin typeface="Calibri" panose="020F0502020204030204" pitchFamily="34" charset="0"/>
                <a:cs typeface="Calibri" panose="020F0502020204030204" pitchFamily="34" charset="0"/>
              </a:rPr>
              <a:t>𝑀𝑅𝑆</a:t>
            </a:r>
            <a:r>
              <a:rPr lang="cs-CZ" sz="3200" b="1" baseline="-25000" dirty="0" smtClean="0">
                <a:solidFill>
                  <a:schemeClr val="accent2">
                    <a:lumMod val="50000"/>
                  </a:schemeClr>
                </a:solidFill>
                <a:latin typeface="Calibri" panose="020F0502020204030204" pitchFamily="34" charset="0"/>
                <a:cs typeface="Calibri" panose="020F0502020204030204" pitchFamily="34" charset="0"/>
              </a:rPr>
              <a:t>𝐶</a:t>
            </a:r>
            <a:r>
              <a:rPr lang="cs-CZ" sz="3200" b="1" dirty="0">
                <a:solidFill>
                  <a:schemeClr val="accent2">
                    <a:lumMod val="50000"/>
                  </a:schemeClr>
                </a:solidFill>
                <a:latin typeface="Calibri" panose="020F0502020204030204" pitchFamily="34" charset="0"/>
                <a:cs typeface="Calibri" panose="020F0502020204030204" pitchFamily="34" charset="0"/>
              </a:rPr>
              <a:t>=</a:t>
            </a:r>
            <a:r>
              <a:rPr lang="cs-CZ" sz="3200" b="1" dirty="0" smtClean="0">
                <a:solidFill>
                  <a:schemeClr val="accent2">
                    <a:lumMod val="50000"/>
                  </a:schemeClr>
                </a:solidFill>
                <a:latin typeface="Calibri" panose="020F0502020204030204" pitchFamily="34" charset="0"/>
                <a:cs typeface="Calibri" panose="020F0502020204030204" pitchFamily="34" charset="0"/>
              </a:rPr>
              <a:t>𝑀𝑅𝑆</a:t>
            </a:r>
            <a:r>
              <a:rPr lang="cs-CZ" sz="3200" b="1" baseline="-25000" dirty="0" smtClean="0">
                <a:solidFill>
                  <a:schemeClr val="accent2">
                    <a:lumMod val="50000"/>
                  </a:schemeClr>
                </a:solidFill>
                <a:latin typeface="Calibri" panose="020F0502020204030204" pitchFamily="34" charset="0"/>
                <a:cs typeface="Calibri" panose="020F0502020204030204" pitchFamily="34" charset="0"/>
              </a:rPr>
              <a:t>𝐸</a:t>
            </a:r>
            <a:endParaRPr lang="cs-CZ" sz="3200" b="1" dirty="0">
              <a:solidFill>
                <a:schemeClr val="accent2">
                  <a:lumMod val="50000"/>
                </a:schemeClr>
              </a:solidFill>
              <a:latin typeface="Calibri" panose="020F0502020204030204" pitchFamily="34" charset="0"/>
              <a:cs typeface="Calibri" panose="020F0502020204030204" pitchFamily="34" charset="0"/>
            </a:endParaRPr>
          </a:p>
          <a:p>
            <a:pPr marL="361950" indent="0">
              <a:buNone/>
            </a:pPr>
            <a:r>
              <a:rPr lang="cs-CZ" sz="3200" b="1" i="1" dirty="0" smtClean="0">
                <a:solidFill>
                  <a:schemeClr val="accent2">
                    <a:lumMod val="50000"/>
                  </a:schemeClr>
                </a:solidFill>
                <a:latin typeface="Calibri" panose="020F0502020204030204" pitchFamily="34" charset="0"/>
                <a:cs typeface="Calibri" panose="020F0502020204030204" pitchFamily="34" charset="0"/>
              </a:rPr>
              <a:t>MU</a:t>
            </a:r>
            <a:r>
              <a:rPr lang="cs-CZ" sz="3200" b="1" i="1" baseline="-25000" dirty="0" smtClean="0">
                <a:solidFill>
                  <a:schemeClr val="accent2">
                    <a:lumMod val="50000"/>
                  </a:schemeClr>
                </a:solidFill>
                <a:latin typeface="Calibri" panose="020F0502020204030204" pitchFamily="34" charset="0"/>
                <a:cs typeface="Calibri" panose="020F0502020204030204" pitchFamily="34" charset="0"/>
              </a:rPr>
              <a:t>X</a:t>
            </a:r>
            <a:r>
              <a:rPr lang="cs-CZ" sz="3200" b="1" i="1" dirty="0" smtClean="0">
                <a:solidFill>
                  <a:schemeClr val="accent2">
                    <a:lumMod val="50000"/>
                  </a:schemeClr>
                </a:solidFill>
                <a:latin typeface="Calibri" panose="020F0502020204030204" pitchFamily="34" charset="0"/>
                <a:cs typeface="Calibri" panose="020F0502020204030204" pitchFamily="34" charset="0"/>
              </a:rPr>
              <a:t>/MU</a:t>
            </a:r>
            <a:r>
              <a:rPr lang="cs-CZ" sz="3200" b="1" i="1" baseline="-25000" dirty="0" smtClean="0">
                <a:solidFill>
                  <a:schemeClr val="accent2">
                    <a:lumMod val="50000"/>
                  </a:schemeClr>
                </a:solidFill>
                <a:latin typeface="Calibri" panose="020F0502020204030204" pitchFamily="34" charset="0"/>
                <a:cs typeface="Calibri" panose="020F0502020204030204" pitchFamily="34" charset="0"/>
              </a:rPr>
              <a:t>Y</a:t>
            </a:r>
            <a:r>
              <a:rPr lang="cs-CZ" sz="3200" b="1" i="1" dirty="0" smtClean="0">
                <a:solidFill>
                  <a:schemeClr val="accent2">
                    <a:lumMod val="50000"/>
                  </a:schemeClr>
                </a:solidFill>
                <a:latin typeface="Calibri" panose="020F0502020204030204" pitchFamily="34" charset="0"/>
                <a:cs typeface="Calibri" panose="020F0502020204030204" pitchFamily="34" charset="0"/>
              </a:rPr>
              <a:t>=P</a:t>
            </a:r>
            <a:r>
              <a:rPr lang="cs-CZ" sz="3200" b="1" i="1" baseline="-25000" dirty="0" smtClean="0">
                <a:solidFill>
                  <a:schemeClr val="accent2">
                    <a:lumMod val="50000"/>
                  </a:schemeClr>
                </a:solidFill>
                <a:latin typeface="Calibri" panose="020F0502020204030204" pitchFamily="34" charset="0"/>
                <a:cs typeface="Calibri" panose="020F0502020204030204" pitchFamily="34" charset="0"/>
              </a:rPr>
              <a:t>X</a:t>
            </a:r>
            <a:r>
              <a:rPr lang="cs-CZ" sz="3200" b="1" i="1" dirty="0" smtClean="0">
                <a:solidFill>
                  <a:schemeClr val="accent2">
                    <a:lumMod val="50000"/>
                  </a:schemeClr>
                </a:solidFill>
                <a:latin typeface="Calibri" panose="020F0502020204030204" pitchFamily="34" charset="0"/>
                <a:cs typeface="Calibri" panose="020F0502020204030204" pitchFamily="34" charset="0"/>
              </a:rPr>
              <a:t>/P</a:t>
            </a:r>
            <a:r>
              <a:rPr lang="cs-CZ" sz="3200" b="1" i="1" baseline="-25000" dirty="0" smtClean="0">
                <a:solidFill>
                  <a:schemeClr val="accent2">
                    <a:lumMod val="50000"/>
                  </a:schemeClr>
                </a:solidFill>
                <a:latin typeface="Calibri" panose="020F0502020204030204" pitchFamily="34" charset="0"/>
                <a:cs typeface="Calibri" panose="020F0502020204030204" pitchFamily="34" charset="0"/>
              </a:rPr>
              <a:t>Y</a:t>
            </a:r>
            <a:endParaRPr lang="cs-CZ" sz="3200" b="1" i="1" dirty="0">
              <a:solidFill>
                <a:schemeClr val="accent2">
                  <a:lumMod val="50000"/>
                </a:schemeClr>
              </a:solidFill>
              <a:latin typeface="Calibri" panose="020F0502020204030204" pitchFamily="34" charset="0"/>
              <a:cs typeface="Calibri" panose="020F0502020204030204" pitchFamily="34" charset="0"/>
            </a:endParaRPr>
          </a:p>
          <a:p>
            <a:pPr marL="361950" indent="0">
              <a:buNone/>
            </a:pPr>
            <a:r>
              <a:rPr lang="cs-CZ" sz="3200" b="1" i="1" dirty="0" smtClean="0">
                <a:solidFill>
                  <a:schemeClr val="accent2">
                    <a:lumMod val="50000"/>
                  </a:schemeClr>
                </a:solidFill>
                <a:latin typeface="Calibri" panose="020F0502020204030204" pitchFamily="34" charset="0"/>
                <a:cs typeface="Calibri" panose="020F0502020204030204" pitchFamily="34" charset="0"/>
              </a:rPr>
              <a:t>MU</a:t>
            </a:r>
            <a:r>
              <a:rPr lang="cs-CZ" sz="3200" b="1" i="1" baseline="-25000" dirty="0" smtClean="0">
                <a:solidFill>
                  <a:schemeClr val="accent2">
                    <a:lumMod val="50000"/>
                  </a:schemeClr>
                </a:solidFill>
                <a:latin typeface="Calibri" panose="020F0502020204030204" pitchFamily="34" charset="0"/>
                <a:cs typeface="Calibri" panose="020F0502020204030204" pitchFamily="34" charset="0"/>
              </a:rPr>
              <a:t>X</a:t>
            </a:r>
            <a:r>
              <a:rPr lang="cs-CZ" sz="3200" b="1" i="1" dirty="0" smtClean="0">
                <a:solidFill>
                  <a:schemeClr val="accent2">
                    <a:lumMod val="50000"/>
                  </a:schemeClr>
                </a:solidFill>
                <a:latin typeface="Calibri" panose="020F0502020204030204" pitchFamily="34" charset="0"/>
                <a:cs typeface="Calibri" panose="020F0502020204030204" pitchFamily="34" charset="0"/>
              </a:rPr>
              <a:t>/P</a:t>
            </a:r>
            <a:r>
              <a:rPr lang="cs-CZ" sz="3200" b="1" i="1" baseline="-25000" dirty="0" smtClean="0">
                <a:solidFill>
                  <a:schemeClr val="accent2">
                    <a:lumMod val="50000"/>
                  </a:schemeClr>
                </a:solidFill>
                <a:latin typeface="Calibri" panose="020F0502020204030204" pitchFamily="34" charset="0"/>
                <a:cs typeface="Calibri" panose="020F0502020204030204" pitchFamily="34" charset="0"/>
              </a:rPr>
              <a:t>X</a:t>
            </a:r>
            <a:r>
              <a:rPr lang="cs-CZ" sz="3200" b="1" i="1" dirty="0" smtClean="0">
                <a:solidFill>
                  <a:schemeClr val="accent2">
                    <a:lumMod val="50000"/>
                  </a:schemeClr>
                </a:solidFill>
                <a:latin typeface="Calibri" panose="020F0502020204030204" pitchFamily="34" charset="0"/>
                <a:cs typeface="Calibri" panose="020F0502020204030204" pitchFamily="34" charset="0"/>
              </a:rPr>
              <a:t>=MU</a:t>
            </a:r>
            <a:r>
              <a:rPr lang="cs-CZ" sz="3200" b="1" i="1" baseline="-25000" dirty="0" smtClean="0">
                <a:solidFill>
                  <a:schemeClr val="accent2">
                    <a:lumMod val="50000"/>
                  </a:schemeClr>
                </a:solidFill>
                <a:latin typeface="Calibri" panose="020F0502020204030204" pitchFamily="34" charset="0"/>
                <a:cs typeface="Calibri" panose="020F0502020204030204" pitchFamily="34" charset="0"/>
              </a:rPr>
              <a:t>Y</a:t>
            </a:r>
            <a:r>
              <a:rPr lang="cs-CZ" sz="3200" b="1" i="1" dirty="0" smtClean="0">
                <a:solidFill>
                  <a:schemeClr val="accent2">
                    <a:lumMod val="50000"/>
                  </a:schemeClr>
                </a:solidFill>
                <a:latin typeface="Calibri" panose="020F0502020204030204" pitchFamily="34" charset="0"/>
                <a:cs typeface="Calibri" panose="020F0502020204030204" pitchFamily="34" charset="0"/>
              </a:rPr>
              <a:t>/P</a:t>
            </a:r>
            <a:r>
              <a:rPr lang="cs-CZ" sz="3200" b="1" i="1" baseline="-25000" dirty="0" smtClean="0">
                <a:solidFill>
                  <a:schemeClr val="accent2">
                    <a:lumMod val="50000"/>
                  </a:schemeClr>
                </a:solidFill>
                <a:latin typeface="Calibri" panose="020F0502020204030204" pitchFamily="34" charset="0"/>
                <a:cs typeface="Calibri" panose="020F0502020204030204" pitchFamily="34" charset="0"/>
              </a:rPr>
              <a:t>Y</a:t>
            </a:r>
            <a:endParaRPr lang="cs-CZ" sz="3200" dirty="0">
              <a:solidFill>
                <a:schemeClr val="tx1"/>
              </a:solidFill>
              <a:latin typeface="Calibri" panose="020F0502020204030204" pitchFamily="34" charset="0"/>
              <a:cs typeface="Calibri" panose="020F0502020204030204" pitchFamily="34" charset="0"/>
            </a:endParaRPr>
          </a:p>
          <a:p>
            <a:endParaRPr lang="cs-CZ" sz="2400" dirty="0" smtClean="0">
              <a:solidFill>
                <a:schemeClr val="tx1"/>
              </a:solidFill>
              <a:latin typeface="Calibri" panose="020F0502020204030204" pitchFamily="34" charset="0"/>
              <a:cs typeface="Calibri" panose="020F0502020204030204" pitchFamily="34" charset="0"/>
            </a:endParaRPr>
          </a:p>
          <a:p>
            <a:endParaRPr lang="cs-CZ" dirty="0" smtClean="0">
              <a:latin typeface="Calibri" panose="020F0502020204030204" pitchFamily="34" charset="0"/>
              <a:cs typeface="Calibri" panose="020F0502020204030204" pitchFamily="34" charset="0"/>
            </a:endParaRPr>
          </a:p>
          <a:p>
            <a:endParaRPr lang="cs-CZ" dirty="0">
              <a:latin typeface="Calibri" panose="020F0502020204030204" pitchFamily="34" charset="0"/>
              <a:cs typeface="Calibri" panose="020F0502020204030204" pitchFamily="34" charset="0"/>
            </a:endParaRPr>
          </a:p>
          <a:p>
            <a:pPr marL="274320" lvl="3" indent="-274320">
              <a:spcBef>
                <a:spcPts val="600"/>
              </a:spcBef>
              <a:buClr>
                <a:schemeClr val="accent1"/>
              </a:buClr>
              <a:buSzPct val="70000"/>
            </a:pPr>
            <a:r>
              <a:rPr lang="cs-CZ" sz="2400" dirty="0" smtClean="0">
                <a:latin typeface="Calibri" panose="020F0502020204030204" pitchFamily="34" charset="0"/>
                <a:cs typeface="Calibri" panose="020F0502020204030204" pitchFamily="34" charset="0"/>
              </a:rPr>
              <a:t>Optimálním </a:t>
            </a:r>
            <a:r>
              <a:rPr lang="cs-CZ" sz="2400" dirty="0">
                <a:latin typeface="Calibri" panose="020F0502020204030204" pitchFamily="34" charset="0"/>
                <a:cs typeface="Calibri" panose="020F0502020204030204" pitchFamily="34" charset="0"/>
              </a:rPr>
              <a:t>spotřebním košem je tedy ten spotřební koš, který leží na indiferenční křivce, která má s linií rozpočtu pouze jeden společný bod, tj. spotřební koš nacházející se v bodě, v němž je linie rozpočtu tečnou indiferenční křivky.</a:t>
            </a:r>
          </a:p>
        </p:txBody>
      </p:sp>
      <p:pic>
        <p:nvPicPr>
          <p:cNvPr id="5" name="Obrázek 4"/>
          <p:cNvPicPr>
            <a:picLocks noChangeAspect="1"/>
          </p:cNvPicPr>
          <p:nvPr/>
        </p:nvPicPr>
        <p:blipFill rotWithShape="1">
          <a:blip r:embed="rId2"/>
          <a:srcRect l="4324" t="5093" r="3070"/>
          <a:stretch/>
        </p:blipFill>
        <p:spPr>
          <a:xfrm>
            <a:off x="6438900" y="2521077"/>
            <a:ext cx="4171950" cy="2781300"/>
          </a:xfrm>
          <a:prstGeom prst="rect">
            <a:avLst/>
          </a:prstGeom>
        </p:spPr>
      </p:pic>
    </p:spTree>
    <p:extLst>
      <p:ext uri="{BB962C8B-B14F-4D97-AF65-F5344CB8AC3E}">
        <p14:creationId xmlns:p14="http://schemas.microsoft.com/office/powerpoint/2010/main" val="1099778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1981200" y="857232"/>
            <a:ext cx="7467600" cy="5616720"/>
          </a:xfrm>
        </p:spPr>
        <p:txBody>
          <a:bodyPr/>
          <a:lstStyle/>
          <a:p>
            <a:pPr algn="ctr">
              <a:buNone/>
            </a:pPr>
            <a:endParaRPr lang="cs-CZ" sz="5400" dirty="0"/>
          </a:p>
          <a:p>
            <a:pPr algn="ctr">
              <a:buNone/>
            </a:pPr>
            <a:endParaRPr lang="cs-CZ" sz="5400" dirty="0"/>
          </a:p>
          <a:p>
            <a:pPr algn="ctr">
              <a:buNone/>
            </a:pPr>
            <a:r>
              <a:rPr lang="cs-CZ" sz="5400" dirty="0"/>
              <a:t>Děkuji za pozornost a přeji hezký den</a:t>
            </a:r>
            <a:br>
              <a:rPr lang="cs-CZ" sz="5400" dirty="0"/>
            </a:br>
            <a:r>
              <a:rPr lang="cs-CZ" sz="5400" b="1" dirty="0">
                <a:latin typeface="Times New Roman" pitchFamily="18" charset="0"/>
                <a:cs typeface="Times New Roman" pitchFamily="18" charset="0"/>
              </a:rPr>
              <a:t>☺</a:t>
            </a:r>
            <a:endParaRPr lang="cs-CZ" sz="5400" dirty="0"/>
          </a:p>
          <a:p>
            <a:endParaRPr lang="en-US" dirty="0"/>
          </a:p>
        </p:txBody>
      </p:sp>
    </p:spTree>
    <p:extLst>
      <p:ext uri="{BB962C8B-B14F-4D97-AF65-F5344CB8AC3E}">
        <p14:creationId xmlns:p14="http://schemas.microsoft.com/office/powerpoint/2010/main" val="2562490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8DCE808-8CEE-4FF9-A13F-3B2BC7045A6C}"/>
              </a:ext>
            </a:extLst>
          </p:cNvPr>
          <p:cNvSpPr>
            <a:spLocks noGrp="1"/>
          </p:cNvSpPr>
          <p:nvPr>
            <p:ph type="title"/>
          </p:nvPr>
        </p:nvSpPr>
        <p:spPr>
          <a:xfrm>
            <a:off x="609600" y="274638"/>
            <a:ext cx="9956800" cy="761682"/>
          </a:xfrm>
        </p:spPr>
        <p:txBody>
          <a:bodyPr>
            <a:normAutofit fontScale="90000"/>
          </a:bodyPr>
          <a:lstStyle/>
          <a:p>
            <a:r>
              <a:rPr lang="cs-CZ" sz="4800" b="1" dirty="0" smtClean="0">
                <a:latin typeface="Calibri" panose="020F0502020204030204" pitchFamily="34" charset="0"/>
                <a:cs typeface="Calibri" panose="020F0502020204030204" pitchFamily="34" charset="0"/>
              </a:rPr>
              <a:t>Rozpočtové omezení</a:t>
            </a:r>
            <a:endParaRPr lang="cs-CZ" sz="4800" b="1" dirty="0">
              <a:latin typeface="Calibri" panose="020F0502020204030204" pitchFamily="34" charset="0"/>
              <a:cs typeface="Calibri" panose="020F0502020204030204" pitchFamily="34" charset="0"/>
            </a:endParaRPr>
          </a:p>
        </p:txBody>
      </p:sp>
      <p:sp>
        <p:nvSpPr>
          <p:cNvPr id="3" name="Zástupný symbol pro obsah 2">
            <a:extLst>
              <a:ext uri="{FF2B5EF4-FFF2-40B4-BE49-F238E27FC236}">
                <a16:creationId xmlns:a16="http://schemas.microsoft.com/office/drawing/2014/main" xmlns="" id="{BBD3A3E4-EF05-4248-9CB3-CAD2E6C10CE9}"/>
              </a:ext>
            </a:extLst>
          </p:cNvPr>
          <p:cNvSpPr>
            <a:spLocks noGrp="1"/>
          </p:cNvSpPr>
          <p:nvPr>
            <p:ph sz="quarter" idx="1"/>
          </p:nvPr>
        </p:nvSpPr>
        <p:spPr/>
        <p:txBody>
          <a:bodyPr anchor="t">
            <a:normAutofit fontScale="85000" lnSpcReduction="10000"/>
          </a:bodyPr>
          <a:lstStyle/>
          <a:p>
            <a:r>
              <a:rPr lang="cs-CZ" sz="2600" dirty="0" smtClean="0">
                <a:solidFill>
                  <a:schemeClr val="tx1"/>
                </a:solidFill>
                <a:latin typeface="Calibri" panose="020F0502020204030204" pitchFamily="34" charset="0"/>
                <a:cs typeface="Calibri" panose="020F0502020204030204" pitchFamily="34" charset="0"/>
              </a:rPr>
              <a:t>předpoklady analýzy rozpočtového omezení spotřebitele:</a:t>
            </a:r>
          </a:p>
          <a:p>
            <a:pPr lvl="1"/>
            <a:r>
              <a:rPr lang="cs-CZ" sz="2400" dirty="0" smtClean="0">
                <a:solidFill>
                  <a:schemeClr val="tx1"/>
                </a:solidFill>
                <a:latin typeface="Calibri" panose="020F0502020204030204" pitchFamily="34" charset="0"/>
                <a:cs typeface="Calibri" panose="020F0502020204030204" pitchFamily="34" charset="0"/>
              </a:rPr>
              <a:t>spotřebitel má důchod-příjem (I), který celý spotřebovává</a:t>
            </a:r>
          </a:p>
          <a:p>
            <a:pPr lvl="1"/>
            <a:r>
              <a:rPr lang="cs-CZ" sz="2400" dirty="0" smtClean="0">
                <a:solidFill>
                  <a:schemeClr val="tx1"/>
                </a:solidFill>
                <a:latin typeface="Calibri" panose="020F0502020204030204" pitchFamily="34" charset="0"/>
                <a:cs typeface="Calibri" panose="020F0502020204030204" pitchFamily="34" charset="0"/>
              </a:rPr>
              <a:t>spotřebovává toliko dva statky (X a Y, spotřební koš), které nakupuje za cenu P</a:t>
            </a:r>
            <a:r>
              <a:rPr lang="cs-CZ" sz="2400" baseline="-25000" dirty="0" smtClean="0">
                <a:solidFill>
                  <a:schemeClr val="tx1"/>
                </a:solidFill>
                <a:latin typeface="Calibri" panose="020F0502020204030204" pitchFamily="34" charset="0"/>
                <a:cs typeface="Calibri" panose="020F0502020204030204" pitchFamily="34" charset="0"/>
              </a:rPr>
              <a:t>x</a:t>
            </a:r>
            <a:r>
              <a:rPr lang="cs-CZ" sz="2400" dirty="0" smtClean="0">
                <a:solidFill>
                  <a:schemeClr val="tx1"/>
                </a:solidFill>
                <a:latin typeface="Calibri" panose="020F0502020204030204" pitchFamily="34" charset="0"/>
                <a:cs typeface="Calibri" panose="020F0502020204030204" pitchFamily="34" charset="0"/>
              </a:rPr>
              <a:t> a P</a:t>
            </a:r>
            <a:r>
              <a:rPr lang="cs-CZ" sz="2400" baseline="-25000" dirty="0" smtClean="0">
                <a:solidFill>
                  <a:schemeClr val="tx1"/>
                </a:solidFill>
                <a:latin typeface="Calibri" panose="020F0502020204030204" pitchFamily="34" charset="0"/>
                <a:cs typeface="Calibri" panose="020F0502020204030204" pitchFamily="34" charset="0"/>
              </a:rPr>
              <a:t>y</a:t>
            </a:r>
          </a:p>
          <a:p>
            <a:r>
              <a:rPr lang="cs-CZ" sz="2600" dirty="0">
                <a:solidFill>
                  <a:schemeClr val="tx1"/>
                </a:solidFill>
                <a:latin typeface="Calibri" panose="020F0502020204030204" pitchFamily="34" charset="0"/>
                <a:cs typeface="Calibri" panose="020F0502020204030204" pitchFamily="34" charset="0"/>
              </a:rPr>
              <a:t>Objem finančních prostředků, které má spotřebitel k dispozici nám určuje velikost tohoto spotřebního koše a udává nám, tzv. rozpočtové omezení </a:t>
            </a:r>
            <a:r>
              <a:rPr lang="cs-CZ" sz="2600" dirty="0" smtClean="0">
                <a:solidFill>
                  <a:schemeClr val="tx1"/>
                </a:solidFill>
                <a:latin typeface="Calibri" panose="020F0502020204030204" pitchFamily="34" charset="0"/>
                <a:cs typeface="Calibri" panose="020F0502020204030204" pitchFamily="34" charset="0"/>
              </a:rPr>
              <a:t>spotřebitele (BL).</a:t>
            </a:r>
            <a:endParaRPr lang="cs-CZ" sz="2600" dirty="0">
              <a:solidFill>
                <a:schemeClr val="tx1"/>
              </a:solidFill>
              <a:latin typeface="Calibri" panose="020F0502020204030204" pitchFamily="34" charset="0"/>
              <a:cs typeface="Calibri" panose="020F0502020204030204" pitchFamily="34" charset="0"/>
            </a:endParaRPr>
          </a:p>
          <a:p>
            <a:pPr lvl="1"/>
            <a:endParaRPr lang="cs-CZ" sz="2400" dirty="0" smtClean="0">
              <a:solidFill>
                <a:schemeClr val="tx1"/>
              </a:solidFill>
              <a:latin typeface="Calibri" panose="020F0502020204030204" pitchFamily="34" charset="0"/>
              <a:cs typeface="Calibri" panose="020F0502020204030204" pitchFamily="34" charset="0"/>
            </a:endParaRPr>
          </a:p>
          <a:p>
            <a:pPr marL="502920" lvl="1" indent="0" algn="ctr">
              <a:buNone/>
            </a:pPr>
            <a:r>
              <a:rPr lang="cs-CZ" sz="4000" b="1" i="1" dirty="0" smtClean="0">
                <a:solidFill>
                  <a:schemeClr val="accent2">
                    <a:lumMod val="50000"/>
                  </a:schemeClr>
                </a:solidFill>
                <a:latin typeface="Calibri" panose="020F0502020204030204" pitchFamily="34" charset="0"/>
                <a:cs typeface="Calibri" panose="020F0502020204030204" pitchFamily="34" charset="0"/>
              </a:rPr>
              <a:t>BL: I = P</a:t>
            </a:r>
            <a:r>
              <a:rPr lang="cs-CZ" sz="4000" b="1" i="1" baseline="-25000" dirty="0" smtClean="0">
                <a:solidFill>
                  <a:schemeClr val="accent2">
                    <a:lumMod val="50000"/>
                  </a:schemeClr>
                </a:solidFill>
                <a:latin typeface="Calibri" panose="020F0502020204030204" pitchFamily="34" charset="0"/>
                <a:cs typeface="Calibri" panose="020F0502020204030204" pitchFamily="34" charset="0"/>
              </a:rPr>
              <a:t>x</a:t>
            </a:r>
            <a:r>
              <a:rPr lang="cs-CZ" sz="4000" b="1" i="1" dirty="0" smtClean="0">
                <a:solidFill>
                  <a:schemeClr val="accent2">
                    <a:lumMod val="50000"/>
                  </a:schemeClr>
                </a:solidFill>
                <a:latin typeface="Calibri" panose="020F0502020204030204" pitchFamily="34" charset="0"/>
                <a:cs typeface="Calibri" panose="020F0502020204030204" pitchFamily="34" charset="0"/>
              </a:rPr>
              <a:t>* X + P</a:t>
            </a:r>
            <a:r>
              <a:rPr lang="cs-CZ" sz="4000" b="1" i="1" baseline="-25000" dirty="0" smtClean="0">
                <a:solidFill>
                  <a:schemeClr val="accent2">
                    <a:lumMod val="50000"/>
                  </a:schemeClr>
                </a:solidFill>
                <a:latin typeface="Calibri" panose="020F0502020204030204" pitchFamily="34" charset="0"/>
                <a:cs typeface="Calibri" panose="020F0502020204030204" pitchFamily="34" charset="0"/>
              </a:rPr>
              <a:t>y</a:t>
            </a:r>
            <a:r>
              <a:rPr lang="cs-CZ" sz="4000" b="1" i="1" dirty="0" smtClean="0">
                <a:solidFill>
                  <a:schemeClr val="accent2">
                    <a:lumMod val="50000"/>
                  </a:schemeClr>
                </a:solidFill>
                <a:latin typeface="Calibri" panose="020F0502020204030204" pitchFamily="34" charset="0"/>
                <a:cs typeface="Calibri" panose="020F0502020204030204" pitchFamily="34" charset="0"/>
              </a:rPr>
              <a:t>* Y </a:t>
            </a:r>
          </a:p>
          <a:p>
            <a:pPr marL="502920" lvl="1" indent="0" algn="ctr">
              <a:buNone/>
            </a:pPr>
            <a:endParaRPr lang="cs-CZ" sz="3600" b="1" dirty="0">
              <a:solidFill>
                <a:schemeClr val="accent2">
                  <a:lumMod val="50000"/>
                </a:schemeClr>
              </a:solidFill>
              <a:latin typeface="Calibri" panose="020F0502020204030204" pitchFamily="34" charset="0"/>
              <a:cs typeface="Calibri" panose="020F0502020204030204" pitchFamily="34" charset="0"/>
            </a:endParaRPr>
          </a:p>
          <a:p>
            <a:pPr lvl="1"/>
            <a:r>
              <a:rPr lang="cs-CZ" sz="2400" dirty="0" smtClean="0">
                <a:solidFill>
                  <a:schemeClr val="tx1"/>
                </a:solidFill>
                <a:latin typeface="Calibri" panose="020F0502020204030204" pitchFamily="34" charset="0"/>
                <a:cs typeface="Calibri" panose="020F0502020204030204" pitchFamily="34" charset="0"/>
              </a:rPr>
              <a:t>rozpočtové omezení v grafické podobě označujeme </a:t>
            </a:r>
            <a:r>
              <a:rPr lang="cs-CZ" sz="2400" b="1" dirty="0" smtClean="0">
                <a:solidFill>
                  <a:schemeClr val="tx1"/>
                </a:solidFill>
                <a:latin typeface="Calibri" panose="020F0502020204030204" pitchFamily="34" charset="0"/>
                <a:cs typeface="Calibri" panose="020F0502020204030204" pitchFamily="34" charset="0"/>
              </a:rPr>
              <a:t>linie rozpočtu</a:t>
            </a:r>
            <a:endParaRPr lang="cs-CZ" sz="2400" dirty="0">
              <a:solidFill>
                <a:schemeClr val="tx1"/>
              </a:solidFill>
              <a:latin typeface="Calibri" panose="020F0502020204030204" pitchFamily="34" charset="0"/>
              <a:cs typeface="Calibri" panose="020F0502020204030204" pitchFamily="34" charset="0"/>
            </a:endParaRPr>
          </a:p>
          <a:p>
            <a:r>
              <a:rPr lang="cs-CZ" sz="2600" dirty="0">
                <a:solidFill>
                  <a:schemeClr val="tx1"/>
                </a:solidFill>
                <a:latin typeface="Calibri" panose="020F0502020204030204" pitchFamily="34" charset="0"/>
                <a:cs typeface="Calibri" panose="020F0502020204030204" pitchFamily="34" charset="0"/>
              </a:rPr>
              <a:t>Soubor spotřebních košů, které může tento spotřebitel získat při dané úrovni důchodu a daných cenách, pak označujeme jako </a:t>
            </a:r>
            <a:r>
              <a:rPr lang="cs-CZ" sz="2600" b="1" dirty="0">
                <a:solidFill>
                  <a:schemeClr val="tx1"/>
                </a:solidFill>
                <a:latin typeface="Calibri" panose="020F0502020204030204" pitchFamily="34" charset="0"/>
                <a:cs typeface="Calibri" panose="020F0502020204030204" pitchFamily="34" charset="0"/>
              </a:rPr>
              <a:t>množinu tržních příležitostí</a:t>
            </a:r>
            <a:r>
              <a:rPr lang="cs-CZ" sz="2600" dirty="0">
                <a:solidFill>
                  <a:schemeClr val="tx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33253461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8DCE808-8CEE-4FF9-A13F-3B2BC7045A6C}"/>
              </a:ext>
            </a:extLst>
          </p:cNvPr>
          <p:cNvSpPr>
            <a:spLocks noGrp="1"/>
          </p:cNvSpPr>
          <p:nvPr>
            <p:ph type="title"/>
          </p:nvPr>
        </p:nvSpPr>
        <p:spPr>
          <a:xfrm>
            <a:off x="609600" y="274638"/>
            <a:ext cx="9956800" cy="709431"/>
          </a:xfrm>
        </p:spPr>
        <p:txBody>
          <a:bodyPr>
            <a:normAutofit fontScale="90000"/>
          </a:bodyPr>
          <a:lstStyle/>
          <a:p>
            <a:r>
              <a:rPr lang="cs-CZ" sz="4800" b="1" dirty="0" smtClean="0">
                <a:latin typeface="Calibri" panose="020F0502020204030204" pitchFamily="34" charset="0"/>
                <a:cs typeface="Calibri" panose="020F0502020204030204" pitchFamily="34" charset="0"/>
              </a:rPr>
              <a:t>Linie rozpočtu</a:t>
            </a:r>
            <a:endParaRPr lang="cs-CZ" sz="4800" b="1" dirty="0">
              <a:latin typeface="Calibri" panose="020F0502020204030204" pitchFamily="34" charset="0"/>
              <a:cs typeface="Calibri" panose="020F0502020204030204" pitchFamily="34" charset="0"/>
            </a:endParaRPr>
          </a:p>
        </p:txBody>
      </p:sp>
      <p:sp>
        <p:nvSpPr>
          <p:cNvPr id="5" name="Zástupný symbol pro obsah 4"/>
          <p:cNvSpPr>
            <a:spLocks noGrp="1"/>
          </p:cNvSpPr>
          <p:nvPr>
            <p:ph sz="quarter" idx="1"/>
          </p:nvPr>
        </p:nvSpPr>
        <p:spPr>
          <a:xfrm>
            <a:off x="609600" y="984069"/>
            <a:ext cx="9956800" cy="5489883"/>
          </a:xfrm>
        </p:spPr>
        <p:txBody>
          <a:bodyPr anchor="t">
            <a:normAutofit/>
          </a:bodyPr>
          <a:lstStyle/>
          <a:p>
            <a:r>
              <a:rPr lang="cs-CZ" sz="2600" dirty="0">
                <a:solidFill>
                  <a:schemeClr val="tx1"/>
                </a:solidFill>
                <a:latin typeface="Calibri" panose="020F0502020204030204" pitchFamily="34" charset="0"/>
                <a:cs typeface="Calibri" panose="020F0502020204030204" pitchFamily="34" charset="0"/>
              </a:rPr>
              <a:t>směrnice linie rozpočtu se nazývá </a:t>
            </a:r>
            <a:r>
              <a:rPr lang="cs-CZ" sz="2600" b="1" dirty="0">
                <a:solidFill>
                  <a:schemeClr val="tx1"/>
                </a:solidFill>
                <a:latin typeface="Calibri" panose="020F0502020204030204" pitchFamily="34" charset="0"/>
                <a:cs typeface="Calibri" panose="020F0502020204030204" pitchFamily="34" charset="0"/>
              </a:rPr>
              <a:t>mezní míra substituce ve směně</a:t>
            </a:r>
            <a:r>
              <a:rPr lang="cs-CZ" sz="2600" dirty="0">
                <a:solidFill>
                  <a:schemeClr val="tx1"/>
                </a:solidFill>
                <a:latin typeface="Calibri" panose="020F0502020204030204" pitchFamily="34" charset="0"/>
                <a:cs typeface="Calibri" panose="020F0502020204030204" pitchFamily="34" charset="0"/>
              </a:rPr>
              <a:t> </a:t>
            </a:r>
            <a:r>
              <a:rPr lang="cs-CZ" sz="2600" dirty="0" smtClean="0">
                <a:solidFill>
                  <a:schemeClr val="tx1"/>
                </a:solidFill>
                <a:latin typeface="Calibri" panose="020F0502020204030204" pitchFamily="34" charset="0"/>
                <a:cs typeface="Calibri" panose="020F0502020204030204" pitchFamily="34" charset="0"/>
              </a:rPr>
              <a:t>(</a:t>
            </a:r>
            <a:r>
              <a:rPr lang="cs-CZ" sz="2600" b="1" dirty="0" smtClean="0">
                <a:solidFill>
                  <a:schemeClr val="accent2">
                    <a:lumMod val="50000"/>
                  </a:schemeClr>
                </a:solidFill>
                <a:latin typeface="Calibri" panose="020F0502020204030204" pitchFamily="34" charset="0"/>
                <a:cs typeface="Calibri" panose="020F0502020204030204" pitchFamily="34" charset="0"/>
              </a:rPr>
              <a:t>MRS</a:t>
            </a:r>
            <a:r>
              <a:rPr lang="cs-CZ" sz="2600" b="1" baseline="-25000" dirty="0" smtClean="0">
                <a:solidFill>
                  <a:schemeClr val="accent2">
                    <a:lumMod val="50000"/>
                  </a:schemeClr>
                </a:solidFill>
                <a:latin typeface="Calibri" panose="020F0502020204030204" pitchFamily="34" charset="0"/>
                <a:cs typeface="Calibri" panose="020F0502020204030204" pitchFamily="34" charset="0"/>
              </a:rPr>
              <a:t>E</a:t>
            </a:r>
            <a:r>
              <a:rPr lang="cs-CZ" sz="2600" dirty="0" smtClean="0">
                <a:solidFill>
                  <a:schemeClr val="tx1"/>
                </a:solidFill>
                <a:latin typeface="Calibri" panose="020F0502020204030204" pitchFamily="34" charset="0"/>
                <a:cs typeface="Calibri" panose="020F0502020204030204" pitchFamily="34" charset="0"/>
              </a:rPr>
              <a:t>) </a:t>
            </a:r>
            <a:endParaRPr lang="cs-CZ" sz="2600" dirty="0">
              <a:solidFill>
                <a:schemeClr val="tx1"/>
              </a:solidFill>
              <a:latin typeface="Calibri" panose="020F0502020204030204" pitchFamily="34" charset="0"/>
              <a:cs typeface="Calibri" panose="020F0502020204030204" pitchFamily="34" charset="0"/>
            </a:endParaRPr>
          </a:p>
          <a:p>
            <a:pPr lvl="1"/>
            <a:r>
              <a:rPr lang="cs-CZ" sz="2600" dirty="0" smtClean="0">
                <a:solidFill>
                  <a:schemeClr val="tx1"/>
                </a:solidFill>
                <a:latin typeface="Calibri" panose="020F0502020204030204" pitchFamily="34" charset="0"/>
                <a:cs typeface="Calibri" panose="020F0502020204030204" pitchFamily="34" charset="0"/>
              </a:rPr>
              <a:t>poměr</a:t>
            </a:r>
            <a:r>
              <a:rPr lang="cs-CZ" sz="2600" dirty="0">
                <a:solidFill>
                  <a:schemeClr val="tx1"/>
                </a:solidFill>
                <a:latin typeface="Calibri" panose="020F0502020204030204" pitchFamily="34" charset="0"/>
                <a:cs typeface="Calibri" panose="020F0502020204030204" pitchFamily="34" charset="0"/>
              </a:rPr>
              <a:t>, v němž spotřebitel může statky X a Y směňovat na </a:t>
            </a:r>
            <a:r>
              <a:rPr lang="cs-CZ" sz="2600" dirty="0" smtClean="0">
                <a:solidFill>
                  <a:schemeClr val="tx1"/>
                </a:solidFill>
                <a:latin typeface="Calibri" panose="020F0502020204030204" pitchFamily="34" charset="0"/>
                <a:cs typeface="Calibri" panose="020F0502020204030204" pitchFamily="34" charset="0"/>
              </a:rPr>
              <a:t>trhu (vzhledem k jejich cenám) </a:t>
            </a:r>
            <a:r>
              <a:rPr lang="cs-CZ" sz="2600" dirty="0">
                <a:solidFill>
                  <a:schemeClr val="tx1"/>
                </a:solidFill>
                <a:latin typeface="Calibri" panose="020F0502020204030204" pitchFamily="34" charset="0"/>
                <a:cs typeface="Calibri" panose="020F0502020204030204" pitchFamily="34" charset="0"/>
              </a:rPr>
              <a:t>při vynaložení celého </a:t>
            </a:r>
            <a:r>
              <a:rPr lang="cs-CZ" sz="2600" dirty="0" smtClean="0">
                <a:solidFill>
                  <a:schemeClr val="tx1"/>
                </a:solidFill>
                <a:latin typeface="Calibri" panose="020F0502020204030204" pitchFamily="34" charset="0"/>
                <a:cs typeface="Calibri" panose="020F0502020204030204" pitchFamily="34" charset="0"/>
              </a:rPr>
              <a:t>důchodu</a:t>
            </a:r>
            <a:endParaRPr lang="cs-CZ" sz="2600" dirty="0">
              <a:solidFill>
                <a:schemeClr val="tx1"/>
              </a:solidFill>
              <a:latin typeface="Calibri" panose="020F0502020204030204" pitchFamily="34" charset="0"/>
              <a:cs typeface="Calibri" panose="020F0502020204030204" pitchFamily="34" charset="0"/>
            </a:endParaRPr>
          </a:p>
          <a:p>
            <a:pPr marL="502920" lvl="1" indent="0" algn="ctr">
              <a:buNone/>
            </a:pPr>
            <a:r>
              <a:rPr lang="cs-CZ" sz="2600" b="1" i="1" dirty="0">
                <a:solidFill>
                  <a:schemeClr val="accent2">
                    <a:lumMod val="50000"/>
                  </a:schemeClr>
                </a:solidFill>
                <a:latin typeface="Calibri" panose="020F0502020204030204" pitchFamily="34" charset="0"/>
                <a:cs typeface="Calibri" panose="020F0502020204030204" pitchFamily="34" charset="0"/>
              </a:rPr>
              <a:t>MRS</a:t>
            </a:r>
            <a:r>
              <a:rPr lang="cs-CZ" sz="2600" b="1" i="1" baseline="-25000" dirty="0">
                <a:solidFill>
                  <a:schemeClr val="accent2">
                    <a:lumMod val="50000"/>
                  </a:schemeClr>
                </a:solidFill>
                <a:latin typeface="Calibri" panose="020F0502020204030204" pitchFamily="34" charset="0"/>
                <a:cs typeface="Calibri" panose="020F0502020204030204" pitchFamily="34" charset="0"/>
              </a:rPr>
              <a:t>E</a:t>
            </a:r>
            <a:r>
              <a:rPr lang="cs-CZ" sz="2600" b="1" i="1" dirty="0">
                <a:solidFill>
                  <a:schemeClr val="accent2">
                    <a:lumMod val="50000"/>
                  </a:schemeClr>
                </a:solidFill>
                <a:latin typeface="Calibri" panose="020F0502020204030204" pitchFamily="34" charset="0"/>
                <a:cs typeface="Calibri" panose="020F0502020204030204" pitchFamily="34" charset="0"/>
              </a:rPr>
              <a:t> = Px / Py </a:t>
            </a:r>
            <a:r>
              <a:rPr lang="cs-CZ" sz="2600" b="1" i="1" dirty="0" smtClean="0">
                <a:solidFill>
                  <a:schemeClr val="accent2">
                    <a:lumMod val="50000"/>
                  </a:schemeClr>
                </a:solidFill>
                <a:latin typeface="Calibri" panose="020F0502020204030204" pitchFamily="34" charset="0"/>
                <a:cs typeface="Calibri" panose="020F0502020204030204" pitchFamily="34" charset="0"/>
              </a:rPr>
              <a:t> </a:t>
            </a:r>
            <a:r>
              <a:rPr lang="cs-CZ" sz="2600" i="1" dirty="0" smtClean="0">
                <a:solidFill>
                  <a:schemeClr val="accent2">
                    <a:lumMod val="50000"/>
                  </a:schemeClr>
                </a:solidFill>
                <a:latin typeface="Calibri" panose="020F0502020204030204" pitchFamily="34" charset="0"/>
                <a:cs typeface="Calibri" panose="020F0502020204030204" pitchFamily="34" charset="0"/>
              </a:rPr>
              <a:t>nebo -</a:t>
            </a:r>
            <a:r>
              <a:rPr lang="el-GR" sz="2600" i="1" dirty="0" smtClean="0">
                <a:solidFill>
                  <a:schemeClr val="accent2">
                    <a:lumMod val="50000"/>
                  </a:schemeClr>
                </a:solidFill>
                <a:latin typeface="Calibri" panose="020F0502020204030204" pitchFamily="34" charset="0"/>
                <a:cs typeface="Calibri" panose="020F0502020204030204" pitchFamily="34" charset="0"/>
              </a:rPr>
              <a:t>Δ</a:t>
            </a:r>
            <a:r>
              <a:rPr lang="cs-CZ" sz="2600" i="1" dirty="0" smtClean="0">
                <a:solidFill>
                  <a:schemeClr val="accent2">
                    <a:lumMod val="50000"/>
                  </a:schemeClr>
                </a:solidFill>
                <a:latin typeface="Calibri" panose="020F0502020204030204" pitchFamily="34" charset="0"/>
                <a:cs typeface="Calibri" panose="020F0502020204030204" pitchFamily="34" charset="0"/>
              </a:rPr>
              <a:t>y </a:t>
            </a:r>
            <a:r>
              <a:rPr lang="cs-CZ" sz="2600" i="1" dirty="0">
                <a:solidFill>
                  <a:schemeClr val="accent2">
                    <a:lumMod val="50000"/>
                  </a:schemeClr>
                </a:solidFill>
                <a:latin typeface="Calibri" panose="020F0502020204030204" pitchFamily="34" charset="0"/>
                <a:cs typeface="Calibri" panose="020F0502020204030204" pitchFamily="34" charset="0"/>
              </a:rPr>
              <a:t>/ </a:t>
            </a:r>
            <a:r>
              <a:rPr lang="el-GR" sz="2600" i="1" dirty="0" smtClean="0">
                <a:solidFill>
                  <a:schemeClr val="accent2">
                    <a:lumMod val="50000"/>
                  </a:schemeClr>
                </a:solidFill>
                <a:latin typeface="Calibri" panose="020F0502020204030204" pitchFamily="34" charset="0"/>
                <a:cs typeface="Calibri" panose="020F0502020204030204" pitchFamily="34" charset="0"/>
              </a:rPr>
              <a:t>Δ</a:t>
            </a:r>
            <a:r>
              <a:rPr lang="cs-CZ" sz="2600" i="1" dirty="0" smtClean="0">
                <a:solidFill>
                  <a:schemeClr val="accent2">
                    <a:lumMod val="50000"/>
                  </a:schemeClr>
                </a:solidFill>
                <a:latin typeface="Calibri" panose="020F0502020204030204" pitchFamily="34" charset="0"/>
                <a:cs typeface="Calibri" panose="020F0502020204030204" pitchFamily="34" charset="0"/>
              </a:rPr>
              <a:t>x</a:t>
            </a:r>
            <a:endParaRPr lang="cs-CZ" sz="2600" i="1" dirty="0">
              <a:solidFill>
                <a:schemeClr val="accent2">
                  <a:lumMod val="50000"/>
                </a:schemeClr>
              </a:solidFill>
              <a:latin typeface="Calibri" panose="020F0502020204030204" pitchFamily="34" charset="0"/>
              <a:cs typeface="Calibri" panose="020F0502020204030204" pitchFamily="34" charset="0"/>
            </a:endParaRPr>
          </a:p>
          <a:p>
            <a:pPr marL="0" indent="0">
              <a:buNone/>
            </a:pPr>
            <a:endParaRPr lang="cs-CZ" sz="2400" dirty="0">
              <a:solidFill>
                <a:schemeClr val="tx1"/>
              </a:solidFill>
              <a:latin typeface="Calibri" panose="020F0502020204030204" pitchFamily="34" charset="0"/>
              <a:cs typeface="Calibri" panose="020F0502020204030204" pitchFamily="34" charset="0"/>
            </a:endParaRPr>
          </a:p>
        </p:txBody>
      </p:sp>
      <p:pic>
        <p:nvPicPr>
          <p:cNvPr id="6" name="Zástupný symbol pro obsah 3"/>
          <p:cNvPicPr>
            <a:picLocks noChangeAspect="1"/>
          </p:cNvPicPr>
          <p:nvPr/>
        </p:nvPicPr>
        <p:blipFill>
          <a:blip r:embed="rId3"/>
          <a:stretch>
            <a:fillRect/>
          </a:stretch>
        </p:blipFill>
        <p:spPr>
          <a:xfrm>
            <a:off x="1330099" y="3388370"/>
            <a:ext cx="4905237" cy="3185413"/>
          </a:xfrm>
          <a:prstGeom prst="rect">
            <a:avLst/>
          </a:prstGeom>
        </p:spPr>
      </p:pic>
    </p:spTree>
    <p:extLst>
      <p:ext uri="{BB962C8B-B14F-4D97-AF65-F5344CB8AC3E}">
        <p14:creationId xmlns:p14="http://schemas.microsoft.com/office/powerpoint/2010/main" val="2273733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8DCE808-8CEE-4FF9-A13F-3B2BC7045A6C}"/>
              </a:ext>
            </a:extLst>
          </p:cNvPr>
          <p:cNvSpPr>
            <a:spLocks noGrp="1"/>
          </p:cNvSpPr>
          <p:nvPr>
            <p:ph type="title"/>
          </p:nvPr>
        </p:nvSpPr>
        <p:spPr>
          <a:xfrm>
            <a:off x="609600" y="274638"/>
            <a:ext cx="9956800" cy="709431"/>
          </a:xfrm>
        </p:spPr>
        <p:txBody>
          <a:bodyPr>
            <a:normAutofit fontScale="90000"/>
          </a:bodyPr>
          <a:lstStyle/>
          <a:p>
            <a:r>
              <a:rPr lang="cs-CZ" sz="4800" b="1" dirty="0" smtClean="0">
                <a:latin typeface="Calibri" panose="020F0502020204030204" pitchFamily="34" charset="0"/>
                <a:cs typeface="Calibri" panose="020F0502020204030204" pitchFamily="34" charset="0"/>
              </a:rPr>
              <a:t>Linie rozpočtu</a:t>
            </a:r>
            <a:endParaRPr lang="cs-CZ" sz="4800" b="1" dirty="0">
              <a:latin typeface="Calibri" panose="020F0502020204030204" pitchFamily="34" charset="0"/>
              <a:cs typeface="Calibri" panose="020F0502020204030204" pitchFamily="34" charset="0"/>
            </a:endParaRPr>
          </a:p>
        </p:txBody>
      </p:sp>
      <p:sp>
        <p:nvSpPr>
          <p:cNvPr id="5" name="Zástupný symbol pro obsah 4"/>
          <p:cNvSpPr>
            <a:spLocks noGrp="1"/>
          </p:cNvSpPr>
          <p:nvPr>
            <p:ph sz="quarter" idx="1"/>
          </p:nvPr>
        </p:nvSpPr>
        <p:spPr>
          <a:xfrm>
            <a:off x="609600" y="984069"/>
            <a:ext cx="9956800" cy="5489883"/>
          </a:xfrm>
        </p:spPr>
        <p:txBody>
          <a:bodyPr anchor="t">
            <a:normAutofit/>
          </a:bodyPr>
          <a:lstStyle/>
          <a:p>
            <a:r>
              <a:rPr lang="cs-CZ" sz="2600" dirty="0" smtClean="0">
                <a:solidFill>
                  <a:schemeClr val="tx1"/>
                </a:solidFill>
                <a:latin typeface="Calibri" panose="020F0502020204030204" pitchFamily="34" charset="0"/>
                <a:cs typeface="Calibri" panose="020F0502020204030204" pitchFamily="34" charset="0"/>
              </a:rPr>
              <a:t>změny BL</a:t>
            </a:r>
          </a:p>
          <a:p>
            <a:pPr lvl="1"/>
            <a:r>
              <a:rPr lang="cs-CZ" sz="2600" dirty="0" smtClean="0">
                <a:solidFill>
                  <a:schemeClr val="tx1"/>
                </a:solidFill>
                <a:latin typeface="Calibri" panose="020F0502020204030204" pitchFamily="34" charset="0"/>
                <a:cs typeface="Calibri" panose="020F0502020204030204" pitchFamily="34" charset="0"/>
              </a:rPr>
              <a:t>rovnoběžný posun (změna důchodu)</a:t>
            </a:r>
          </a:p>
          <a:p>
            <a:pPr lvl="1"/>
            <a:r>
              <a:rPr lang="cs-CZ" sz="2600" dirty="0" smtClean="0">
                <a:solidFill>
                  <a:schemeClr val="tx1"/>
                </a:solidFill>
                <a:latin typeface="Calibri" panose="020F0502020204030204" pitchFamily="34" charset="0"/>
                <a:cs typeface="Calibri" panose="020F0502020204030204" pitchFamily="34" charset="0"/>
              </a:rPr>
              <a:t>pootočení, změna směrnice (</a:t>
            </a:r>
            <a:r>
              <a:rPr lang="cs-CZ" sz="2200" dirty="0" smtClean="0">
                <a:solidFill>
                  <a:schemeClr val="tx1"/>
                </a:solidFill>
                <a:latin typeface="Calibri" panose="020F0502020204030204" pitchFamily="34" charset="0"/>
                <a:cs typeface="Calibri" panose="020F0502020204030204" pitchFamily="34" charset="0"/>
              </a:rPr>
              <a:t>změna ceny/cen statků)</a:t>
            </a:r>
            <a:endParaRPr lang="cs-CZ" sz="2200" dirty="0">
              <a:solidFill>
                <a:schemeClr val="tx1"/>
              </a:solidFill>
              <a:latin typeface="Calibri" panose="020F0502020204030204" pitchFamily="34" charset="0"/>
              <a:cs typeface="Calibri" panose="020F0502020204030204" pitchFamily="34" charset="0"/>
            </a:endParaRPr>
          </a:p>
          <a:p>
            <a:endParaRPr lang="cs-CZ" sz="2400" dirty="0">
              <a:solidFill>
                <a:schemeClr val="tx1"/>
              </a:solidFill>
              <a:latin typeface="Calibri" panose="020F0502020204030204" pitchFamily="34" charset="0"/>
              <a:cs typeface="Calibri" panose="020F0502020204030204" pitchFamily="34" charset="0"/>
            </a:endParaRPr>
          </a:p>
        </p:txBody>
      </p:sp>
      <p:pic>
        <p:nvPicPr>
          <p:cNvPr id="7" name="Obrázek 6"/>
          <p:cNvPicPr>
            <a:picLocks noChangeAspect="1"/>
          </p:cNvPicPr>
          <p:nvPr/>
        </p:nvPicPr>
        <p:blipFill>
          <a:blip r:embed="rId3"/>
          <a:stretch>
            <a:fillRect/>
          </a:stretch>
        </p:blipFill>
        <p:spPr>
          <a:xfrm>
            <a:off x="1973764" y="2731411"/>
            <a:ext cx="7745002" cy="3701656"/>
          </a:xfrm>
          <a:prstGeom prst="rect">
            <a:avLst/>
          </a:prstGeom>
        </p:spPr>
      </p:pic>
    </p:spTree>
    <p:extLst>
      <p:ext uri="{BB962C8B-B14F-4D97-AF65-F5344CB8AC3E}">
        <p14:creationId xmlns:p14="http://schemas.microsoft.com/office/powerpoint/2010/main" val="268712743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8DCE808-8CEE-4FF9-A13F-3B2BC7045A6C}"/>
              </a:ext>
            </a:extLst>
          </p:cNvPr>
          <p:cNvSpPr>
            <a:spLocks noGrp="1"/>
          </p:cNvSpPr>
          <p:nvPr>
            <p:ph type="title"/>
          </p:nvPr>
        </p:nvSpPr>
        <p:spPr>
          <a:xfrm>
            <a:off x="609600" y="274638"/>
            <a:ext cx="9956800" cy="831351"/>
          </a:xfrm>
        </p:spPr>
        <p:txBody>
          <a:bodyPr>
            <a:normAutofit/>
          </a:bodyPr>
          <a:lstStyle/>
          <a:p>
            <a:r>
              <a:rPr lang="cs-CZ" sz="4800" b="1" dirty="0" smtClean="0">
                <a:latin typeface="Calibri" panose="020F0502020204030204" pitchFamily="34" charset="0"/>
                <a:cs typeface="Calibri" panose="020F0502020204030204" pitchFamily="34" charset="0"/>
              </a:rPr>
              <a:t>Užitek, užitečnost</a:t>
            </a:r>
            <a:endParaRPr lang="cs-CZ" sz="4800" b="1" dirty="0">
              <a:latin typeface="Calibri" panose="020F0502020204030204" pitchFamily="34" charset="0"/>
              <a:cs typeface="Calibri" panose="020F0502020204030204" pitchFamily="34" charset="0"/>
            </a:endParaRPr>
          </a:p>
        </p:txBody>
      </p:sp>
      <p:sp>
        <p:nvSpPr>
          <p:cNvPr id="3" name="Zástupný symbol pro obsah 2">
            <a:extLst>
              <a:ext uri="{FF2B5EF4-FFF2-40B4-BE49-F238E27FC236}">
                <a16:creationId xmlns:a16="http://schemas.microsoft.com/office/drawing/2014/main" xmlns="" id="{BBD3A3E4-EF05-4248-9CB3-CAD2E6C10CE9}"/>
              </a:ext>
            </a:extLst>
          </p:cNvPr>
          <p:cNvSpPr>
            <a:spLocks noGrp="1"/>
          </p:cNvSpPr>
          <p:nvPr>
            <p:ph sz="quarter" idx="1"/>
          </p:nvPr>
        </p:nvSpPr>
        <p:spPr>
          <a:xfrm>
            <a:off x="609600" y="1201783"/>
            <a:ext cx="9956800" cy="5272169"/>
          </a:xfrm>
        </p:spPr>
        <p:txBody>
          <a:bodyPr anchor="t">
            <a:noAutofit/>
          </a:bodyPr>
          <a:lstStyle/>
          <a:p>
            <a:r>
              <a:rPr lang="cs-CZ" sz="2600" dirty="0" smtClean="0">
                <a:solidFill>
                  <a:schemeClr val="tx1"/>
                </a:solidFill>
                <a:latin typeface="Calibri" panose="020F0502020204030204" pitchFamily="34" charset="0"/>
                <a:cs typeface="Calibri" panose="020F0502020204030204" pitchFamily="34" charset="0"/>
              </a:rPr>
              <a:t>Užitek je subjektivní pocit uspokojení potřeby ze spotřeby statku.</a:t>
            </a:r>
          </a:p>
          <a:p>
            <a:pPr lvl="1"/>
            <a:r>
              <a:rPr lang="cs-CZ" sz="2600" dirty="0" smtClean="0">
                <a:solidFill>
                  <a:schemeClr val="tx1"/>
                </a:solidFill>
                <a:latin typeface="Calibri" panose="020F0502020204030204" pitchFamily="34" charset="0"/>
                <a:cs typeface="Calibri" panose="020F0502020204030204" pitchFamily="34" charset="0"/>
              </a:rPr>
              <a:t>Spotřebitelé (racionálně jednající) </a:t>
            </a:r>
            <a:r>
              <a:rPr lang="cs-CZ" sz="2600" dirty="0">
                <a:solidFill>
                  <a:schemeClr val="tx1"/>
                </a:solidFill>
                <a:latin typeface="Calibri" panose="020F0502020204030204" pitchFamily="34" charset="0"/>
                <a:cs typeface="Calibri" panose="020F0502020204030204" pitchFamily="34" charset="0"/>
              </a:rPr>
              <a:t>se snaží o maximální uspokojení svých potřeb, tedy o maximalizaci užitku.</a:t>
            </a:r>
          </a:p>
          <a:p>
            <a:pPr>
              <a:spcAft>
                <a:spcPts val="600"/>
              </a:spcAft>
            </a:pPr>
            <a:r>
              <a:rPr lang="cs-CZ" sz="2600" dirty="0">
                <a:solidFill>
                  <a:schemeClr val="tx1"/>
                </a:solidFill>
                <a:latin typeface="Calibri" panose="020F0502020204030204" pitchFamily="34" charset="0"/>
                <a:cs typeface="Calibri" panose="020F0502020204030204" pitchFamily="34" charset="0"/>
              </a:rPr>
              <a:t>Užitek je veličina ukazující směr preferencí, pokud spotřebitel nalezen nejvíce preferovanou situaci, maximalizuje užitek. </a:t>
            </a:r>
          </a:p>
          <a:p>
            <a:r>
              <a:rPr lang="cs-CZ" sz="2600" b="1" u="sng" dirty="0" smtClean="0">
                <a:solidFill>
                  <a:schemeClr val="tx1"/>
                </a:solidFill>
                <a:latin typeface="Calibri" panose="020F0502020204030204" pitchFamily="34" charset="0"/>
                <a:cs typeface="Calibri" panose="020F0502020204030204" pitchFamily="34" charset="0"/>
              </a:rPr>
              <a:t>Užitek může být</a:t>
            </a:r>
            <a:r>
              <a:rPr lang="cs-CZ" sz="2600" dirty="0" smtClean="0">
                <a:solidFill>
                  <a:schemeClr val="tx1"/>
                </a:solidFill>
                <a:latin typeface="Calibri" panose="020F0502020204030204" pitchFamily="34" charset="0"/>
                <a:cs typeface="Calibri" panose="020F0502020204030204" pitchFamily="34" charset="0"/>
              </a:rPr>
              <a:t>:</a:t>
            </a:r>
          </a:p>
          <a:p>
            <a:pPr lvl="1"/>
            <a:r>
              <a:rPr lang="cs-CZ" sz="2600" dirty="0" smtClean="0">
                <a:solidFill>
                  <a:schemeClr val="tx1"/>
                </a:solidFill>
                <a:latin typeface="Calibri" panose="020F0502020204030204" pitchFamily="34" charset="0"/>
                <a:cs typeface="Calibri" panose="020F0502020204030204" pitchFamily="34" charset="0"/>
              </a:rPr>
              <a:t>Žádoucí, kladný (statky s pozitivní preferencí)</a:t>
            </a:r>
          </a:p>
          <a:p>
            <a:pPr lvl="1"/>
            <a:r>
              <a:rPr lang="cs-CZ" sz="2600" dirty="0" smtClean="0">
                <a:solidFill>
                  <a:schemeClr val="tx1"/>
                </a:solidFill>
                <a:latin typeface="Calibri" panose="020F0502020204030204" pitchFamily="34" charset="0"/>
                <a:cs typeface="Calibri" panose="020F0502020204030204" pitchFamily="34" charset="0"/>
              </a:rPr>
              <a:t>Nežádoucí, záporný (statky s negativní preferencí)</a:t>
            </a:r>
          </a:p>
          <a:p>
            <a:pPr lvl="1"/>
            <a:r>
              <a:rPr lang="cs-CZ" sz="2600" dirty="0" smtClean="0">
                <a:solidFill>
                  <a:schemeClr val="tx1"/>
                </a:solidFill>
                <a:latin typeface="Calibri" panose="020F0502020204030204" pitchFamily="34" charset="0"/>
                <a:cs typeface="Calibri" panose="020F0502020204030204" pitchFamily="34" charset="0"/>
              </a:rPr>
              <a:t>Nulový (statky lhostejné - neutrální)</a:t>
            </a:r>
          </a:p>
          <a:p>
            <a:r>
              <a:rPr lang="cs-CZ" sz="2600" b="1" dirty="0" smtClean="0">
                <a:solidFill>
                  <a:schemeClr val="tx1"/>
                </a:solidFill>
                <a:latin typeface="Calibri" panose="020F0502020204030204" pitchFamily="34" charset="0"/>
                <a:cs typeface="Calibri" panose="020F0502020204030204" pitchFamily="34" charset="0"/>
              </a:rPr>
              <a:t>2 teoretické přístupy </a:t>
            </a:r>
            <a:r>
              <a:rPr lang="cs-CZ" sz="2600" dirty="0" smtClean="0">
                <a:solidFill>
                  <a:schemeClr val="tx1"/>
                </a:solidFill>
                <a:latin typeface="Calibri" panose="020F0502020204030204" pitchFamily="34" charset="0"/>
                <a:cs typeface="Calibri" panose="020F0502020204030204" pitchFamily="34" charset="0"/>
              </a:rPr>
              <a:t>k vyjádření užitku, užitečnosti:</a:t>
            </a:r>
          </a:p>
          <a:p>
            <a:pPr lvl="1"/>
            <a:r>
              <a:rPr lang="cs-CZ" sz="2600" dirty="0" err="1" smtClean="0">
                <a:solidFill>
                  <a:schemeClr val="tx1"/>
                </a:solidFill>
                <a:latin typeface="Calibri" panose="020F0502020204030204" pitchFamily="34" charset="0"/>
                <a:cs typeface="Calibri" panose="020F0502020204030204" pitchFamily="34" charset="0"/>
              </a:rPr>
              <a:t>kardinalistické</a:t>
            </a:r>
            <a:r>
              <a:rPr lang="cs-CZ" sz="2600" dirty="0" smtClean="0">
                <a:solidFill>
                  <a:schemeClr val="tx1"/>
                </a:solidFill>
                <a:latin typeface="Calibri" panose="020F0502020204030204" pitchFamily="34" charset="0"/>
                <a:cs typeface="Calibri" panose="020F0502020204030204" pitchFamily="34" charset="0"/>
              </a:rPr>
              <a:t> a ordinalistické pojetí</a:t>
            </a:r>
            <a:endParaRPr lang="cs-CZ" sz="26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80111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8DCE808-8CEE-4FF9-A13F-3B2BC7045A6C}"/>
              </a:ext>
            </a:extLst>
          </p:cNvPr>
          <p:cNvSpPr>
            <a:spLocks noGrp="1"/>
          </p:cNvSpPr>
          <p:nvPr>
            <p:ph type="title"/>
          </p:nvPr>
        </p:nvSpPr>
        <p:spPr>
          <a:xfrm>
            <a:off x="609600" y="105304"/>
            <a:ext cx="9956800" cy="707495"/>
          </a:xfrm>
        </p:spPr>
        <p:txBody>
          <a:bodyPr>
            <a:normAutofit/>
          </a:bodyPr>
          <a:lstStyle/>
          <a:p>
            <a:r>
              <a:rPr lang="cs-CZ" sz="4000" b="1" dirty="0" smtClean="0">
                <a:latin typeface="Calibri" panose="020F0502020204030204" pitchFamily="34" charset="0"/>
                <a:cs typeface="Calibri" panose="020F0502020204030204" pitchFamily="34" charset="0"/>
              </a:rPr>
              <a:t>Kardinalistické pojetí užitečnosti</a:t>
            </a:r>
            <a:endParaRPr lang="cs-CZ" sz="4000" b="1" dirty="0">
              <a:latin typeface="Calibri" panose="020F0502020204030204" pitchFamily="34" charset="0"/>
              <a:cs typeface="Calibri" panose="020F0502020204030204" pitchFamily="34" charset="0"/>
            </a:endParaRPr>
          </a:p>
        </p:txBody>
      </p:sp>
      <p:sp>
        <p:nvSpPr>
          <p:cNvPr id="3" name="Zástupný symbol pro obsah 2">
            <a:extLst>
              <a:ext uri="{FF2B5EF4-FFF2-40B4-BE49-F238E27FC236}">
                <a16:creationId xmlns:a16="http://schemas.microsoft.com/office/drawing/2014/main" xmlns="" id="{BBD3A3E4-EF05-4248-9CB3-CAD2E6C10CE9}"/>
              </a:ext>
            </a:extLst>
          </p:cNvPr>
          <p:cNvSpPr>
            <a:spLocks noGrp="1"/>
          </p:cNvSpPr>
          <p:nvPr>
            <p:ph sz="quarter" idx="1"/>
          </p:nvPr>
        </p:nvSpPr>
        <p:spPr>
          <a:xfrm>
            <a:off x="609600" y="914400"/>
            <a:ext cx="9956800" cy="5816600"/>
          </a:xfrm>
        </p:spPr>
        <p:txBody>
          <a:bodyPr anchor="t">
            <a:noAutofit/>
          </a:bodyPr>
          <a:lstStyle/>
          <a:p>
            <a:r>
              <a:rPr lang="cs-CZ" dirty="0" err="1" smtClean="0">
                <a:solidFill>
                  <a:schemeClr val="tx1"/>
                </a:solidFill>
                <a:latin typeface="Calibri" panose="020F0502020204030204" pitchFamily="34" charset="0"/>
                <a:cs typeface="Calibri" panose="020F0502020204030204" pitchFamily="34" charset="0"/>
              </a:rPr>
              <a:t>kardinalistická</a:t>
            </a:r>
            <a:r>
              <a:rPr lang="cs-CZ" dirty="0" smtClean="0">
                <a:solidFill>
                  <a:schemeClr val="tx1"/>
                </a:solidFill>
                <a:latin typeface="Calibri" panose="020F0502020204030204" pitchFamily="34" charset="0"/>
                <a:cs typeface="Calibri" panose="020F0502020204030204" pitchFamily="34" charset="0"/>
              </a:rPr>
              <a:t> </a:t>
            </a:r>
            <a:r>
              <a:rPr lang="cs-CZ" dirty="0">
                <a:solidFill>
                  <a:schemeClr val="tx1"/>
                </a:solidFill>
                <a:latin typeface="Calibri" panose="020F0502020204030204" pitchFamily="34" charset="0"/>
                <a:cs typeface="Calibri" panose="020F0502020204030204" pitchFamily="34" charset="0"/>
              </a:rPr>
              <a:t>verze považuje užitek za </a:t>
            </a:r>
            <a:r>
              <a:rPr lang="cs-CZ" b="1" dirty="0">
                <a:solidFill>
                  <a:schemeClr val="tx1"/>
                </a:solidFill>
                <a:latin typeface="Calibri" panose="020F0502020204030204" pitchFamily="34" charset="0"/>
                <a:cs typeface="Calibri" panose="020F0502020204030204" pitchFamily="34" charset="0"/>
              </a:rPr>
              <a:t>přímo měřitelný</a:t>
            </a:r>
            <a:r>
              <a:rPr lang="cs-CZ" dirty="0">
                <a:solidFill>
                  <a:schemeClr val="tx1"/>
                </a:solidFill>
                <a:latin typeface="Calibri" panose="020F0502020204030204" pitchFamily="34" charset="0"/>
                <a:cs typeface="Calibri" panose="020F0502020204030204" pitchFamily="34" charset="0"/>
              </a:rPr>
              <a:t>, tedy za kardinální </a:t>
            </a:r>
            <a:r>
              <a:rPr lang="cs-CZ" dirty="0" smtClean="0">
                <a:solidFill>
                  <a:schemeClr val="tx1"/>
                </a:solidFill>
                <a:latin typeface="Calibri" panose="020F0502020204030204" pitchFamily="34" charset="0"/>
                <a:cs typeface="Calibri" panose="020F0502020204030204" pitchFamily="34" charset="0"/>
              </a:rPr>
              <a:t>veličinu</a:t>
            </a:r>
          </a:p>
          <a:p>
            <a:pPr lvl="1"/>
            <a:r>
              <a:rPr lang="cs-CZ" sz="2400" dirty="0" smtClean="0">
                <a:solidFill>
                  <a:schemeClr val="tx1"/>
                </a:solidFill>
                <a:latin typeface="Calibri" panose="020F0502020204030204" pitchFamily="34" charset="0"/>
                <a:cs typeface="Calibri" panose="020F0502020204030204" pitchFamily="34" charset="0"/>
              </a:rPr>
              <a:t>známe </a:t>
            </a:r>
            <a:r>
              <a:rPr lang="cs-CZ" sz="2400" dirty="0">
                <a:solidFill>
                  <a:schemeClr val="tx1"/>
                </a:solidFill>
                <a:latin typeface="Calibri" panose="020F0502020204030204" pitchFamily="34" charset="0"/>
                <a:cs typeface="Calibri" panose="020F0502020204030204" pitchFamily="34" charset="0"/>
              </a:rPr>
              <a:t>konkrétní hodnoty užitku vyjádřené v měřitelných </a:t>
            </a:r>
            <a:r>
              <a:rPr lang="cs-CZ" sz="2400" dirty="0" smtClean="0">
                <a:solidFill>
                  <a:schemeClr val="tx1"/>
                </a:solidFill>
                <a:latin typeface="Calibri" panose="020F0502020204030204" pitchFamily="34" charset="0"/>
                <a:cs typeface="Calibri" panose="020F0502020204030204" pitchFamily="34" charset="0"/>
              </a:rPr>
              <a:t>jednotkách </a:t>
            </a:r>
            <a:r>
              <a:rPr lang="cs-CZ" sz="2400" dirty="0">
                <a:solidFill>
                  <a:schemeClr val="tx1"/>
                </a:solidFill>
                <a:latin typeface="Calibri" panose="020F0502020204030204" pitchFamily="34" charset="0"/>
                <a:cs typeface="Calibri" panose="020F0502020204030204" pitchFamily="34" charset="0"/>
              </a:rPr>
              <a:t>(</a:t>
            </a:r>
            <a:r>
              <a:rPr lang="cs-CZ" sz="2400" dirty="0" err="1">
                <a:solidFill>
                  <a:schemeClr val="tx1"/>
                </a:solidFill>
                <a:latin typeface="Calibri" panose="020F0502020204030204" pitchFamily="34" charset="0"/>
                <a:cs typeface="Calibri" panose="020F0502020204030204" pitchFamily="34" charset="0"/>
              </a:rPr>
              <a:t>utilech</a:t>
            </a:r>
            <a:r>
              <a:rPr lang="cs-CZ" sz="2400" dirty="0" smtClean="0">
                <a:solidFill>
                  <a:schemeClr val="tx1"/>
                </a:solidFill>
                <a:latin typeface="Calibri" panose="020F0502020204030204" pitchFamily="34" charset="0"/>
                <a:cs typeface="Calibri" panose="020F0502020204030204" pitchFamily="34" charset="0"/>
              </a:rPr>
              <a:t>)</a:t>
            </a:r>
          </a:p>
          <a:p>
            <a:pPr>
              <a:spcBef>
                <a:spcPts val="0"/>
              </a:spcBef>
            </a:pPr>
            <a:r>
              <a:rPr lang="cs-CZ" b="1" dirty="0" smtClean="0">
                <a:solidFill>
                  <a:schemeClr val="tx1"/>
                </a:solidFill>
                <a:latin typeface="Calibri" panose="020F0502020204030204" pitchFamily="34" charset="0"/>
                <a:cs typeface="Calibri" panose="020F0502020204030204" pitchFamily="34" charset="0"/>
              </a:rPr>
              <a:t>celkový užitek </a:t>
            </a:r>
            <a:r>
              <a:rPr lang="cs-CZ" dirty="0" smtClean="0">
                <a:solidFill>
                  <a:schemeClr val="tx1"/>
                </a:solidFill>
                <a:latin typeface="Calibri" panose="020F0502020204030204" pitchFamily="34" charset="0"/>
                <a:cs typeface="Calibri" panose="020F0502020204030204" pitchFamily="34" charset="0"/>
              </a:rPr>
              <a:t>(TU) </a:t>
            </a:r>
            <a:r>
              <a:rPr lang="cs-CZ" dirty="0">
                <a:solidFill>
                  <a:schemeClr val="tx1"/>
                </a:solidFill>
                <a:latin typeface="Calibri" panose="020F0502020204030204" pitchFamily="34" charset="0"/>
                <a:cs typeface="Calibri" panose="020F0502020204030204" pitchFamily="34" charset="0"/>
              </a:rPr>
              <a:t>vyjadřuje celkové upokojení potřeb při spotřebě daného množství </a:t>
            </a:r>
            <a:r>
              <a:rPr lang="cs-CZ" dirty="0" smtClean="0">
                <a:solidFill>
                  <a:schemeClr val="tx1"/>
                </a:solidFill>
                <a:latin typeface="Calibri" panose="020F0502020204030204" pitchFamily="34" charset="0"/>
                <a:cs typeface="Calibri" panose="020F0502020204030204" pitchFamily="34" charset="0"/>
              </a:rPr>
              <a:t>statků</a:t>
            </a:r>
          </a:p>
          <a:p>
            <a:pPr marL="0" indent="0" algn="ctr">
              <a:spcBef>
                <a:spcPts val="0"/>
              </a:spcBef>
              <a:buNone/>
            </a:pPr>
            <a:r>
              <a:rPr lang="cs-CZ" b="1" dirty="0">
                <a:solidFill>
                  <a:schemeClr val="accent2">
                    <a:lumMod val="50000"/>
                  </a:schemeClr>
                </a:solidFill>
                <a:latin typeface="Calibri" panose="020F0502020204030204" pitchFamily="34" charset="0"/>
                <a:cs typeface="Calibri" panose="020F0502020204030204" pitchFamily="34" charset="0"/>
              </a:rPr>
              <a:t>𝑇𝑈= 𝑓 (𝑋,𝑌) </a:t>
            </a:r>
            <a:r>
              <a:rPr lang="cs-CZ" dirty="0">
                <a:latin typeface="Calibri" panose="020F0502020204030204" pitchFamily="34" charset="0"/>
                <a:cs typeface="Calibri" panose="020F0502020204030204" pitchFamily="34" charset="0"/>
              </a:rPr>
              <a:t>	</a:t>
            </a:r>
          </a:p>
          <a:p>
            <a:pPr lvl="1" algn="ctr"/>
            <a:r>
              <a:rPr lang="cs-CZ" sz="2400" i="1" dirty="0" smtClean="0">
                <a:solidFill>
                  <a:schemeClr val="tx1"/>
                </a:solidFill>
                <a:latin typeface="Calibri" panose="020F0502020204030204" pitchFamily="34" charset="0"/>
                <a:cs typeface="Calibri" panose="020F0502020204030204" pitchFamily="34" charset="0"/>
              </a:rPr>
              <a:t>obvykle považujeme </a:t>
            </a:r>
            <a:r>
              <a:rPr lang="cs-CZ" sz="2400" i="1" dirty="0">
                <a:solidFill>
                  <a:schemeClr val="tx1"/>
                </a:solidFill>
                <a:latin typeface="Calibri" panose="020F0502020204030204" pitchFamily="34" charset="0"/>
                <a:cs typeface="Calibri" panose="020F0502020204030204" pitchFamily="34" charset="0"/>
              </a:rPr>
              <a:t>množství statku </a:t>
            </a:r>
            <a:r>
              <a:rPr lang="cs-CZ" sz="2400" i="1" dirty="0" smtClean="0">
                <a:solidFill>
                  <a:schemeClr val="tx1"/>
                </a:solidFill>
                <a:latin typeface="Calibri" panose="020F0502020204030204" pitchFamily="34" charset="0"/>
                <a:cs typeface="Calibri" panose="020F0502020204030204" pitchFamily="34" charset="0"/>
              </a:rPr>
              <a:t>Y za konstantní</a:t>
            </a:r>
            <a:r>
              <a:rPr lang="cs-CZ" sz="2400" i="1" dirty="0">
                <a:solidFill>
                  <a:schemeClr val="tx1"/>
                </a:solidFill>
                <a:latin typeface="Calibri" panose="020F0502020204030204" pitchFamily="34" charset="0"/>
                <a:cs typeface="Calibri" panose="020F0502020204030204" pitchFamily="34" charset="0"/>
              </a:rPr>
              <a:t>, </a:t>
            </a:r>
            <a:r>
              <a:rPr lang="cs-CZ" sz="2400" i="1" dirty="0" smtClean="0">
                <a:solidFill>
                  <a:schemeClr val="tx1"/>
                </a:solidFill>
                <a:latin typeface="Calibri" panose="020F0502020204030204" pitchFamily="34" charset="0"/>
                <a:cs typeface="Calibri" panose="020F0502020204030204" pitchFamily="34" charset="0"/>
              </a:rPr>
              <a:t>pak</a:t>
            </a:r>
          </a:p>
          <a:p>
            <a:pPr marL="0" indent="0" algn="ctr">
              <a:buNone/>
            </a:pPr>
            <a:r>
              <a:rPr lang="cs-CZ" b="1" dirty="0">
                <a:solidFill>
                  <a:schemeClr val="accent2">
                    <a:lumMod val="50000"/>
                  </a:schemeClr>
                </a:solidFill>
                <a:latin typeface="Calibri" panose="020F0502020204030204" pitchFamily="34" charset="0"/>
                <a:cs typeface="Calibri" panose="020F0502020204030204" pitchFamily="34" charset="0"/>
              </a:rPr>
              <a:t>𝑇𝑈= 𝑓 (</a:t>
            </a:r>
            <a:r>
              <a:rPr lang="cs-CZ" b="1" dirty="0" smtClean="0">
                <a:solidFill>
                  <a:schemeClr val="accent2">
                    <a:lumMod val="50000"/>
                  </a:schemeClr>
                </a:solidFill>
                <a:latin typeface="Calibri" panose="020F0502020204030204" pitchFamily="34" charset="0"/>
                <a:cs typeface="Calibri" panose="020F0502020204030204" pitchFamily="34" charset="0"/>
              </a:rPr>
              <a:t>𝑋) </a:t>
            </a:r>
          </a:p>
          <a:p>
            <a:r>
              <a:rPr lang="cs-CZ" b="1" dirty="0" smtClean="0">
                <a:solidFill>
                  <a:schemeClr val="tx1"/>
                </a:solidFill>
                <a:latin typeface="Calibri" panose="020F0502020204030204" pitchFamily="34" charset="0"/>
                <a:cs typeface="Calibri" panose="020F0502020204030204" pitchFamily="34" charset="0"/>
              </a:rPr>
              <a:t>mezní </a:t>
            </a:r>
            <a:r>
              <a:rPr lang="cs-CZ" b="1" dirty="0">
                <a:solidFill>
                  <a:schemeClr val="tx1"/>
                </a:solidFill>
                <a:latin typeface="Calibri" panose="020F0502020204030204" pitchFamily="34" charset="0"/>
                <a:cs typeface="Calibri" panose="020F0502020204030204" pitchFamily="34" charset="0"/>
              </a:rPr>
              <a:t>užitek </a:t>
            </a:r>
            <a:r>
              <a:rPr lang="cs-CZ" dirty="0" smtClean="0">
                <a:solidFill>
                  <a:schemeClr val="tx1"/>
                </a:solidFill>
                <a:latin typeface="Calibri" panose="020F0502020204030204" pitchFamily="34" charset="0"/>
                <a:cs typeface="Calibri" panose="020F0502020204030204" pitchFamily="34" charset="0"/>
              </a:rPr>
              <a:t>(MU) plynoucí </a:t>
            </a:r>
            <a:r>
              <a:rPr lang="cs-CZ" dirty="0">
                <a:solidFill>
                  <a:schemeClr val="tx1"/>
                </a:solidFill>
                <a:latin typeface="Calibri" panose="020F0502020204030204" pitchFamily="34" charset="0"/>
                <a:cs typeface="Calibri" panose="020F0502020204030204" pitchFamily="34" charset="0"/>
              </a:rPr>
              <a:t>spotřebiteli ze spotřeby statku X definujeme jako přírůstek </a:t>
            </a:r>
            <a:r>
              <a:rPr lang="cs-CZ" dirty="0" smtClean="0">
                <a:solidFill>
                  <a:schemeClr val="tx1"/>
                </a:solidFill>
                <a:latin typeface="Calibri" panose="020F0502020204030204" pitchFamily="34" charset="0"/>
                <a:cs typeface="Calibri" panose="020F0502020204030204" pitchFamily="34" charset="0"/>
              </a:rPr>
              <a:t>celkové </a:t>
            </a:r>
            <a:r>
              <a:rPr lang="cs-CZ" dirty="0">
                <a:solidFill>
                  <a:schemeClr val="tx1"/>
                </a:solidFill>
                <a:latin typeface="Calibri" panose="020F0502020204030204" pitchFamily="34" charset="0"/>
                <a:cs typeface="Calibri" panose="020F0502020204030204" pitchFamily="34" charset="0"/>
              </a:rPr>
              <a:t>užitečnosti </a:t>
            </a:r>
            <a:r>
              <a:rPr lang="cs-CZ" dirty="0" smtClean="0">
                <a:solidFill>
                  <a:schemeClr val="tx1"/>
                </a:solidFill>
                <a:latin typeface="Calibri" panose="020F0502020204030204" pitchFamily="34" charset="0"/>
                <a:cs typeface="Calibri" panose="020F0502020204030204" pitchFamily="34" charset="0"/>
              </a:rPr>
              <a:t>změněný spotřebou </a:t>
            </a:r>
            <a:r>
              <a:rPr lang="cs-CZ" dirty="0">
                <a:solidFill>
                  <a:schemeClr val="tx1"/>
                </a:solidFill>
                <a:latin typeface="Calibri" panose="020F0502020204030204" pitchFamily="34" charset="0"/>
                <a:cs typeface="Calibri" panose="020F0502020204030204" pitchFamily="34" charset="0"/>
              </a:rPr>
              <a:t>statku X o jednu </a:t>
            </a:r>
            <a:r>
              <a:rPr lang="cs-CZ" dirty="0" smtClean="0">
                <a:solidFill>
                  <a:schemeClr val="tx1"/>
                </a:solidFill>
                <a:latin typeface="Calibri" panose="020F0502020204030204" pitchFamily="34" charset="0"/>
                <a:cs typeface="Calibri" panose="020F0502020204030204" pitchFamily="34" charset="0"/>
              </a:rPr>
              <a:t>jednotku</a:t>
            </a:r>
          </a:p>
          <a:p>
            <a:pPr marL="0" lvl="1" indent="0" algn="ctr">
              <a:lnSpc>
                <a:spcPct val="100000"/>
              </a:lnSpc>
              <a:spcBef>
                <a:spcPts val="0"/>
              </a:spcBef>
              <a:buNone/>
            </a:pPr>
            <a:r>
              <a:rPr lang="el-GR" sz="2400" b="1" dirty="0">
                <a:solidFill>
                  <a:schemeClr val="accent2">
                    <a:lumMod val="50000"/>
                  </a:schemeClr>
                </a:solidFill>
                <a:latin typeface="Calibri" panose="020F0502020204030204" pitchFamily="34" charset="0"/>
                <a:cs typeface="Calibri" panose="020F0502020204030204" pitchFamily="34" charset="0"/>
              </a:rPr>
              <a:t>𝑀𝑈= Δ𝑇𝑈</a:t>
            </a:r>
            <a:r>
              <a:rPr lang="cs-CZ" sz="2400" b="1" dirty="0">
                <a:solidFill>
                  <a:schemeClr val="accent2">
                    <a:lumMod val="50000"/>
                  </a:schemeClr>
                </a:solidFill>
                <a:latin typeface="Calibri" panose="020F0502020204030204" pitchFamily="34" charset="0"/>
                <a:cs typeface="Calibri" panose="020F0502020204030204" pitchFamily="34" charset="0"/>
              </a:rPr>
              <a:t>/</a:t>
            </a:r>
            <a:r>
              <a:rPr lang="el-GR" sz="2400" b="1" dirty="0">
                <a:solidFill>
                  <a:schemeClr val="accent2">
                    <a:lumMod val="50000"/>
                  </a:schemeClr>
                </a:solidFill>
                <a:latin typeface="Calibri" panose="020F0502020204030204" pitchFamily="34" charset="0"/>
                <a:cs typeface="Calibri" panose="020F0502020204030204" pitchFamily="34" charset="0"/>
              </a:rPr>
              <a:t>Δ𝑋</a:t>
            </a:r>
            <a:endParaRPr lang="cs-CZ" sz="2400" b="1" dirty="0">
              <a:solidFill>
                <a:schemeClr val="accent2">
                  <a:lumMod val="50000"/>
                </a:schemeClr>
              </a:solidFill>
              <a:latin typeface="Calibri" panose="020F0502020204030204" pitchFamily="34" charset="0"/>
              <a:cs typeface="Calibri" panose="020F0502020204030204" pitchFamily="34" charset="0"/>
            </a:endParaRPr>
          </a:p>
          <a:p>
            <a:pPr lvl="1"/>
            <a:r>
              <a:rPr lang="cs-CZ" sz="2400" dirty="0" smtClean="0">
                <a:solidFill>
                  <a:schemeClr val="tx1"/>
                </a:solidFill>
                <a:latin typeface="Calibri" panose="020F0502020204030204" pitchFamily="34" charset="0"/>
                <a:cs typeface="Calibri" panose="020F0502020204030204" pitchFamily="34" charset="0"/>
              </a:rPr>
              <a:t>matematicky lze také určit jako první derivaci funkce TU</a:t>
            </a:r>
          </a:p>
        </p:txBody>
      </p:sp>
    </p:spTree>
    <p:extLst>
      <p:ext uri="{BB962C8B-B14F-4D97-AF65-F5344CB8AC3E}">
        <p14:creationId xmlns:p14="http://schemas.microsoft.com/office/powerpoint/2010/main" val="1045138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8DCE808-8CEE-4FF9-A13F-3B2BC7045A6C}"/>
              </a:ext>
            </a:extLst>
          </p:cNvPr>
          <p:cNvSpPr>
            <a:spLocks noGrp="1"/>
          </p:cNvSpPr>
          <p:nvPr>
            <p:ph type="title"/>
          </p:nvPr>
        </p:nvSpPr>
        <p:spPr>
          <a:xfrm>
            <a:off x="609600" y="181504"/>
            <a:ext cx="9956800" cy="656695"/>
          </a:xfrm>
        </p:spPr>
        <p:txBody>
          <a:bodyPr>
            <a:normAutofit fontScale="90000"/>
          </a:bodyPr>
          <a:lstStyle/>
          <a:p>
            <a:r>
              <a:rPr lang="cs-CZ" sz="4000" b="1" dirty="0" smtClean="0">
                <a:latin typeface="Calibri" panose="020F0502020204030204" pitchFamily="34" charset="0"/>
                <a:cs typeface="Calibri" panose="020F0502020204030204" pitchFamily="34" charset="0"/>
              </a:rPr>
              <a:t>Kardinalistické pojetí užitečnosti</a:t>
            </a:r>
            <a:endParaRPr lang="cs-CZ" sz="4000" b="1" dirty="0">
              <a:latin typeface="Calibri" panose="020F0502020204030204" pitchFamily="34" charset="0"/>
              <a:cs typeface="Calibri" panose="020F0502020204030204" pitchFamily="34" charset="0"/>
            </a:endParaRPr>
          </a:p>
        </p:txBody>
      </p:sp>
      <p:sp>
        <p:nvSpPr>
          <p:cNvPr id="3" name="Zástupný symbol pro obsah 2">
            <a:extLst>
              <a:ext uri="{FF2B5EF4-FFF2-40B4-BE49-F238E27FC236}">
                <a16:creationId xmlns:a16="http://schemas.microsoft.com/office/drawing/2014/main" xmlns="" id="{BBD3A3E4-EF05-4248-9CB3-CAD2E6C10CE9}"/>
              </a:ext>
            </a:extLst>
          </p:cNvPr>
          <p:cNvSpPr>
            <a:spLocks noGrp="1"/>
          </p:cNvSpPr>
          <p:nvPr>
            <p:ph sz="quarter" idx="1"/>
          </p:nvPr>
        </p:nvSpPr>
        <p:spPr>
          <a:xfrm>
            <a:off x="609600" y="922867"/>
            <a:ext cx="10534650" cy="5551085"/>
          </a:xfrm>
        </p:spPr>
        <p:txBody>
          <a:bodyPr anchor="t">
            <a:normAutofit/>
          </a:bodyPr>
          <a:lstStyle/>
          <a:p>
            <a:pPr>
              <a:spcAft>
                <a:spcPts val="600"/>
              </a:spcAft>
            </a:pPr>
            <a:r>
              <a:rPr lang="cs-CZ" sz="2400" dirty="0" smtClean="0">
                <a:solidFill>
                  <a:schemeClr val="tx1"/>
                </a:solidFill>
                <a:latin typeface="Calibri" panose="020F0502020204030204" pitchFamily="34" charset="0"/>
                <a:cs typeface="Calibri" panose="020F0502020204030204" pitchFamily="34" charset="0"/>
              </a:rPr>
              <a:t>bod nasycení – TU je maximální</a:t>
            </a:r>
          </a:p>
          <a:p>
            <a:pPr>
              <a:spcAft>
                <a:spcPts val="600"/>
              </a:spcAft>
            </a:pPr>
            <a:r>
              <a:rPr lang="cs-CZ" sz="2400" dirty="0" smtClean="0">
                <a:solidFill>
                  <a:schemeClr val="tx1"/>
                </a:solidFill>
                <a:latin typeface="Calibri" panose="020F0502020204030204" pitchFamily="34" charset="0"/>
                <a:cs typeface="Calibri" panose="020F0502020204030204" pitchFamily="34" charset="0"/>
              </a:rPr>
              <a:t>když </a:t>
            </a:r>
            <a:r>
              <a:rPr lang="cs-CZ" sz="2400" b="1" dirty="0" smtClean="0">
                <a:solidFill>
                  <a:schemeClr val="tx1"/>
                </a:solidFill>
                <a:latin typeface="Calibri" panose="020F0502020204030204" pitchFamily="34" charset="0"/>
                <a:cs typeface="Calibri" panose="020F0502020204030204" pitchFamily="34" charset="0"/>
              </a:rPr>
              <a:t>TU je maximální, pak MU = 0</a:t>
            </a:r>
          </a:p>
          <a:p>
            <a:pPr>
              <a:spcAft>
                <a:spcPts val="600"/>
              </a:spcAft>
            </a:pPr>
            <a:r>
              <a:rPr lang="cs-CZ" sz="2400" b="1" dirty="0" smtClean="0">
                <a:solidFill>
                  <a:schemeClr val="tx1"/>
                </a:solidFill>
                <a:latin typeface="Calibri" panose="020F0502020204030204" pitchFamily="34" charset="0"/>
                <a:cs typeface="Calibri" panose="020F0502020204030204" pitchFamily="34" charset="0"/>
              </a:rPr>
              <a:t>zákon </a:t>
            </a:r>
            <a:r>
              <a:rPr lang="cs-CZ" sz="2400" b="1" dirty="0">
                <a:solidFill>
                  <a:schemeClr val="tx1"/>
                </a:solidFill>
                <a:latin typeface="Calibri" panose="020F0502020204030204" pitchFamily="34" charset="0"/>
                <a:cs typeface="Calibri" panose="020F0502020204030204" pitchFamily="34" charset="0"/>
              </a:rPr>
              <a:t>klesajícího mezního užitku </a:t>
            </a:r>
            <a:r>
              <a:rPr lang="cs-CZ" sz="2400" dirty="0">
                <a:solidFill>
                  <a:schemeClr val="tx1"/>
                </a:solidFill>
                <a:latin typeface="Calibri" panose="020F0502020204030204" pitchFamily="34" charset="0"/>
                <a:cs typeface="Calibri" panose="020F0502020204030204" pitchFamily="34" charset="0"/>
              </a:rPr>
              <a:t>(1. </a:t>
            </a:r>
            <a:r>
              <a:rPr lang="cs-CZ" sz="2400" dirty="0" err="1">
                <a:solidFill>
                  <a:schemeClr val="tx1"/>
                </a:solidFill>
                <a:latin typeface="Calibri" panose="020F0502020204030204" pitchFamily="34" charset="0"/>
                <a:cs typeface="Calibri" panose="020F0502020204030204" pitchFamily="34" charset="0"/>
              </a:rPr>
              <a:t>Gossenův</a:t>
            </a:r>
            <a:r>
              <a:rPr lang="cs-CZ" sz="2400" dirty="0">
                <a:solidFill>
                  <a:schemeClr val="tx1"/>
                </a:solidFill>
                <a:latin typeface="Calibri" panose="020F0502020204030204" pitchFamily="34" charset="0"/>
                <a:cs typeface="Calibri" panose="020F0502020204030204" pitchFamily="34" charset="0"/>
              </a:rPr>
              <a:t> </a:t>
            </a:r>
            <a:r>
              <a:rPr lang="cs-CZ" sz="2400" dirty="0" smtClean="0">
                <a:solidFill>
                  <a:schemeClr val="tx1"/>
                </a:solidFill>
                <a:latin typeface="Calibri" panose="020F0502020204030204" pitchFamily="34" charset="0"/>
                <a:cs typeface="Calibri" panose="020F0502020204030204" pitchFamily="34" charset="0"/>
              </a:rPr>
              <a:t>zákon)</a:t>
            </a:r>
            <a:endParaRPr lang="cs-CZ" sz="2400" dirty="0">
              <a:solidFill>
                <a:schemeClr val="tx1"/>
              </a:solidFill>
              <a:latin typeface="Calibri" panose="020F0502020204030204" pitchFamily="34" charset="0"/>
              <a:cs typeface="Calibri" panose="020F0502020204030204" pitchFamily="34" charset="0"/>
            </a:endParaRPr>
          </a:p>
          <a:p>
            <a:pPr>
              <a:spcAft>
                <a:spcPts val="600"/>
              </a:spcAft>
            </a:pPr>
            <a:r>
              <a:rPr lang="cs-CZ" sz="2400" dirty="0" smtClean="0">
                <a:solidFill>
                  <a:schemeClr val="tx1"/>
                </a:solidFill>
                <a:latin typeface="Calibri" panose="020F0502020204030204" pitchFamily="34" charset="0"/>
                <a:cs typeface="Calibri" panose="020F0502020204030204" pitchFamily="34" charset="0"/>
              </a:rPr>
              <a:t>klesající celkový užitek signalizuje záporný mezní užitek</a:t>
            </a:r>
          </a:p>
          <a:p>
            <a:pPr>
              <a:spcAft>
                <a:spcPts val="600"/>
              </a:spcAft>
            </a:pPr>
            <a:r>
              <a:rPr lang="cs-CZ" sz="2400" b="1" dirty="0" smtClean="0">
                <a:solidFill>
                  <a:schemeClr val="tx1"/>
                </a:solidFill>
                <a:latin typeface="Calibri" panose="020F0502020204030204" pitchFamily="34" charset="0"/>
                <a:cs typeface="Calibri" panose="020F0502020204030204" pitchFamily="34" charset="0"/>
              </a:rPr>
              <a:t>kladná </a:t>
            </a:r>
            <a:r>
              <a:rPr lang="cs-CZ" sz="2400" b="1" dirty="0">
                <a:solidFill>
                  <a:schemeClr val="tx1"/>
                </a:solidFill>
                <a:latin typeface="Calibri" panose="020F0502020204030204" pitchFamily="34" charset="0"/>
                <a:cs typeface="Calibri" panose="020F0502020204030204" pitchFamily="34" charset="0"/>
              </a:rPr>
              <a:t>klesající </a:t>
            </a:r>
            <a:r>
              <a:rPr lang="cs-CZ" sz="2400" dirty="0">
                <a:solidFill>
                  <a:schemeClr val="tx1"/>
                </a:solidFill>
                <a:latin typeface="Calibri" panose="020F0502020204030204" pitchFamily="34" charset="0"/>
                <a:cs typeface="Calibri" panose="020F0502020204030204" pitchFamily="34" charset="0"/>
              </a:rPr>
              <a:t>část </a:t>
            </a:r>
            <a:r>
              <a:rPr lang="cs-CZ" sz="2400" b="1" dirty="0" smtClean="0">
                <a:solidFill>
                  <a:schemeClr val="tx1"/>
                </a:solidFill>
                <a:latin typeface="Calibri" panose="020F0502020204030204" pitchFamily="34" charset="0"/>
                <a:cs typeface="Calibri" panose="020F0502020204030204" pitchFamily="34" charset="0"/>
              </a:rPr>
              <a:t>funkce MU </a:t>
            </a:r>
            <a:r>
              <a:rPr lang="cs-CZ" sz="2400" dirty="0" smtClean="0">
                <a:solidFill>
                  <a:schemeClr val="tx1"/>
                </a:solidFill>
                <a:latin typeface="Calibri" panose="020F0502020204030204" pitchFamily="34" charset="0"/>
                <a:cs typeface="Calibri" panose="020F0502020204030204" pitchFamily="34" charset="0"/>
              </a:rPr>
              <a:t>vyjadřuje </a:t>
            </a:r>
            <a:r>
              <a:rPr lang="cs-CZ" sz="2400" b="1" dirty="0">
                <a:solidFill>
                  <a:schemeClr val="tx1"/>
                </a:solidFill>
                <a:latin typeface="Calibri" panose="020F0502020204030204" pitchFamily="34" charset="0"/>
                <a:cs typeface="Calibri" panose="020F0502020204030204" pitchFamily="34" charset="0"/>
              </a:rPr>
              <a:t>individuální </a:t>
            </a:r>
            <a:endParaRPr lang="cs-CZ" sz="2400" b="1" dirty="0" smtClean="0">
              <a:solidFill>
                <a:schemeClr val="tx1"/>
              </a:solidFill>
              <a:latin typeface="Calibri" panose="020F0502020204030204" pitchFamily="34" charset="0"/>
              <a:cs typeface="Calibri" panose="020F0502020204030204" pitchFamily="34" charset="0"/>
            </a:endParaRPr>
          </a:p>
          <a:p>
            <a:pPr marL="266700" indent="-266700">
              <a:spcBef>
                <a:spcPts val="0"/>
              </a:spcBef>
              <a:spcAft>
                <a:spcPts val="600"/>
              </a:spcAft>
              <a:buNone/>
            </a:pPr>
            <a:r>
              <a:rPr lang="cs-CZ" b="1" dirty="0">
                <a:latin typeface="Calibri" panose="020F0502020204030204" pitchFamily="34" charset="0"/>
                <a:cs typeface="Calibri" panose="020F0502020204030204" pitchFamily="34" charset="0"/>
              </a:rPr>
              <a:t>	</a:t>
            </a:r>
            <a:r>
              <a:rPr lang="cs-CZ" sz="2400" b="1" dirty="0" smtClean="0">
                <a:solidFill>
                  <a:schemeClr val="tx1"/>
                </a:solidFill>
                <a:latin typeface="Calibri" panose="020F0502020204030204" pitchFamily="34" charset="0"/>
                <a:cs typeface="Calibri" panose="020F0502020204030204" pitchFamily="34" charset="0"/>
              </a:rPr>
              <a:t>poptávkovou </a:t>
            </a:r>
            <a:r>
              <a:rPr lang="cs-CZ" sz="2400" b="1" dirty="0">
                <a:solidFill>
                  <a:schemeClr val="tx1"/>
                </a:solidFill>
                <a:latin typeface="Calibri" panose="020F0502020204030204" pitchFamily="34" charset="0"/>
                <a:cs typeface="Calibri" panose="020F0502020204030204" pitchFamily="34" charset="0"/>
              </a:rPr>
              <a:t>křivku </a:t>
            </a:r>
            <a:r>
              <a:rPr lang="cs-CZ" sz="2400" dirty="0">
                <a:solidFill>
                  <a:schemeClr val="tx1"/>
                </a:solidFill>
                <a:latin typeface="Calibri" panose="020F0502020204030204" pitchFamily="34" charset="0"/>
                <a:cs typeface="Calibri" panose="020F0502020204030204" pitchFamily="34" charset="0"/>
              </a:rPr>
              <a:t>spotřebitele po statku </a:t>
            </a:r>
            <a:r>
              <a:rPr lang="cs-CZ" sz="2400" dirty="0" smtClean="0">
                <a:solidFill>
                  <a:schemeClr val="tx1"/>
                </a:solidFill>
                <a:latin typeface="Calibri" panose="020F0502020204030204" pitchFamily="34" charset="0"/>
                <a:cs typeface="Calibri" panose="020F0502020204030204" pitchFamily="34" charset="0"/>
              </a:rPr>
              <a:t>X</a:t>
            </a:r>
          </a:p>
          <a:p>
            <a:pPr>
              <a:spcAft>
                <a:spcPts val="600"/>
              </a:spcAft>
            </a:pPr>
            <a:r>
              <a:rPr lang="cs-CZ" sz="2400" dirty="0" smtClean="0">
                <a:solidFill>
                  <a:schemeClr val="tx1"/>
                </a:solidFill>
                <a:latin typeface="Calibri" panose="020F0502020204030204" pitchFamily="34" charset="0"/>
                <a:cs typeface="Calibri" panose="020F0502020204030204" pitchFamily="34" charset="0"/>
              </a:rPr>
              <a:t>MU </a:t>
            </a:r>
            <a:r>
              <a:rPr lang="cs-CZ" sz="2400" dirty="0">
                <a:solidFill>
                  <a:schemeClr val="tx1"/>
                </a:solidFill>
                <a:latin typeface="Calibri" panose="020F0502020204030204" pitchFamily="34" charset="0"/>
                <a:cs typeface="Calibri" panose="020F0502020204030204" pitchFamily="34" charset="0"/>
              </a:rPr>
              <a:t>je </a:t>
            </a:r>
            <a:r>
              <a:rPr lang="cs-CZ" sz="2400" dirty="0" smtClean="0">
                <a:solidFill>
                  <a:schemeClr val="tx1"/>
                </a:solidFill>
                <a:latin typeface="Calibri" panose="020F0502020204030204" pitchFamily="34" charset="0"/>
                <a:cs typeface="Calibri" panose="020F0502020204030204" pitchFamily="34" charset="0"/>
              </a:rPr>
              <a:t>závislý </a:t>
            </a:r>
            <a:r>
              <a:rPr lang="cs-CZ" sz="2400" dirty="0">
                <a:solidFill>
                  <a:schemeClr val="tx1"/>
                </a:solidFill>
                <a:latin typeface="Calibri" panose="020F0502020204030204" pitchFamily="34" charset="0"/>
                <a:cs typeface="Calibri" panose="020F0502020204030204" pitchFamily="34" charset="0"/>
              </a:rPr>
              <a:t>na intenzitě potřeby a dostupnosti statků</a:t>
            </a:r>
            <a:r>
              <a:rPr lang="cs-CZ" sz="2400" dirty="0" smtClean="0">
                <a:solidFill>
                  <a:schemeClr val="tx1"/>
                </a:solidFill>
                <a:latin typeface="Calibri" panose="020F0502020204030204" pitchFamily="34" charset="0"/>
                <a:cs typeface="Calibri" panose="020F0502020204030204" pitchFamily="34" charset="0"/>
              </a:rPr>
              <a:t>,</a:t>
            </a:r>
          </a:p>
          <a:p>
            <a:pPr marL="266700" indent="0">
              <a:spcBef>
                <a:spcPts val="0"/>
              </a:spcBef>
              <a:spcAft>
                <a:spcPts val="600"/>
              </a:spcAft>
              <a:buNone/>
            </a:pPr>
            <a:r>
              <a:rPr lang="cs-CZ" sz="2400" dirty="0" smtClean="0">
                <a:solidFill>
                  <a:schemeClr val="tx1"/>
                </a:solidFill>
                <a:latin typeface="Calibri" panose="020F0502020204030204" pitchFamily="34" charset="0"/>
                <a:cs typeface="Calibri" panose="020F0502020204030204" pitchFamily="34" charset="0"/>
              </a:rPr>
              <a:t>čím </a:t>
            </a:r>
            <a:r>
              <a:rPr lang="cs-CZ" sz="2400" dirty="0">
                <a:solidFill>
                  <a:schemeClr val="tx1"/>
                </a:solidFill>
                <a:latin typeface="Calibri" panose="020F0502020204030204" pitchFamily="34" charset="0"/>
                <a:cs typeface="Calibri" panose="020F0502020204030204" pitchFamily="34" charset="0"/>
              </a:rPr>
              <a:t>je statek vzácnější, tím je jeho MU </a:t>
            </a:r>
            <a:r>
              <a:rPr lang="cs-CZ" sz="2400" dirty="0" smtClean="0">
                <a:solidFill>
                  <a:schemeClr val="tx1"/>
                </a:solidFill>
                <a:latin typeface="Calibri" panose="020F0502020204030204" pitchFamily="34" charset="0"/>
                <a:cs typeface="Calibri" panose="020F0502020204030204" pitchFamily="34" charset="0"/>
              </a:rPr>
              <a:t>vyšší</a:t>
            </a:r>
          </a:p>
        </p:txBody>
      </p:sp>
      <p:pic>
        <p:nvPicPr>
          <p:cNvPr id="5" name="Obrázek 4"/>
          <p:cNvPicPr>
            <a:picLocks noChangeAspect="1"/>
          </p:cNvPicPr>
          <p:nvPr/>
        </p:nvPicPr>
        <p:blipFill rotWithShape="1">
          <a:blip r:embed="rId2"/>
          <a:srcRect l="9641" r="12359"/>
          <a:stretch/>
        </p:blipFill>
        <p:spPr>
          <a:xfrm>
            <a:off x="7886700" y="838199"/>
            <a:ext cx="3086100" cy="4275379"/>
          </a:xfrm>
          <a:prstGeom prst="rect">
            <a:avLst/>
          </a:prstGeom>
        </p:spPr>
      </p:pic>
    </p:spTree>
    <p:extLst>
      <p:ext uri="{BB962C8B-B14F-4D97-AF65-F5344CB8AC3E}">
        <p14:creationId xmlns:p14="http://schemas.microsoft.com/office/powerpoint/2010/main" val="703591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8DCE808-8CEE-4FF9-A13F-3B2BC7045A6C}"/>
              </a:ext>
            </a:extLst>
          </p:cNvPr>
          <p:cNvSpPr>
            <a:spLocks noGrp="1"/>
          </p:cNvSpPr>
          <p:nvPr>
            <p:ph type="title"/>
          </p:nvPr>
        </p:nvSpPr>
        <p:spPr>
          <a:xfrm>
            <a:off x="381000" y="200025"/>
            <a:ext cx="10820400" cy="676274"/>
          </a:xfrm>
        </p:spPr>
        <p:txBody>
          <a:bodyPr>
            <a:normAutofit fontScale="90000"/>
          </a:bodyPr>
          <a:lstStyle/>
          <a:p>
            <a:r>
              <a:rPr lang="cs-CZ" sz="4000" b="1" dirty="0" smtClean="0">
                <a:latin typeface="Calibri" panose="020F0502020204030204" pitchFamily="34" charset="0"/>
                <a:cs typeface="Calibri" panose="020F0502020204030204" pitchFamily="34" charset="0"/>
              </a:rPr>
              <a:t/>
            </a:r>
            <a:br>
              <a:rPr lang="cs-CZ" sz="4000" b="1" dirty="0" smtClean="0">
                <a:latin typeface="Calibri" panose="020F0502020204030204" pitchFamily="34" charset="0"/>
                <a:cs typeface="Calibri" panose="020F0502020204030204" pitchFamily="34" charset="0"/>
              </a:rPr>
            </a:br>
            <a:r>
              <a:rPr lang="cs-CZ" sz="4000" b="1" dirty="0" err="1">
                <a:latin typeface="Calibri" panose="020F0502020204030204" pitchFamily="34" charset="0"/>
                <a:cs typeface="Calibri" panose="020F0502020204030204" pitchFamily="34" charset="0"/>
              </a:rPr>
              <a:t>Kardinalistické</a:t>
            </a:r>
            <a:r>
              <a:rPr lang="cs-CZ" sz="4000" b="1" dirty="0">
                <a:latin typeface="Calibri" panose="020F0502020204030204" pitchFamily="34" charset="0"/>
                <a:cs typeface="Calibri" panose="020F0502020204030204" pitchFamily="34" charset="0"/>
              </a:rPr>
              <a:t> pojetí užitečnosti - optimum spotřebitele</a:t>
            </a:r>
          </a:p>
        </p:txBody>
      </p:sp>
      <p:sp>
        <p:nvSpPr>
          <p:cNvPr id="3" name="Zástupný symbol pro obsah 2">
            <a:extLst>
              <a:ext uri="{FF2B5EF4-FFF2-40B4-BE49-F238E27FC236}">
                <a16:creationId xmlns:a16="http://schemas.microsoft.com/office/drawing/2014/main" xmlns="" id="{BBD3A3E4-EF05-4248-9CB3-CAD2E6C10CE9}"/>
              </a:ext>
            </a:extLst>
          </p:cNvPr>
          <p:cNvSpPr>
            <a:spLocks noGrp="1"/>
          </p:cNvSpPr>
          <p:nvPr>
            <p:ph sz="quarter" idx="1"/>
          </p:nvPr>
        </p:nvSpPr>
        <p:spPr>
          <a:xfrm>
            <a:off x="381000" y="957299"/>
            <a:ext cx="10820400" cy="5748301"/>
          </a:xfrm>
        </p:spPr>
        <p:txBody>
          <a:bodyPr anchor="t">
            <a:normAutofit lnSpcReduction="10000"/>
          </a:bodyPr>
          <a:lstStyle/>
          <a:p>
            <a:r>
              <a:rPr lang="cs-CZ" sz="2400" dirty="0" smtClean="0">
                <a:solidFill>
                  <a:schemeClr val="tx1"/>
                </a:solidFill>
                <a:latin typeface="Calibri" panose="020F0502020204030204" pitchFamily="34" charset="0"/>
                <a:cs typeface="Calibri" panose="020F0502020204030204" pitchFamily="34" charset="0"/>
              </a:rPr>
              <a:t>spotřebitel je závislý pouze na svých preferencích</a:t>
            </a:r>
          </a:p>
          <a:p>
            <a:pPr lvl="1"/>
            <a:r>
              <a:rPr lang="cs-CZ" sz="2200" dirty="0" smtClean="0">
                <a:solidFill>
                  <a:schemeClr val="tx1"/>
                </a:solidFill>
                <a:latin typeface="Calibri" panose="020F0502020204030204" pitchFamily="34" charset="0"/>
                <a:cs typeface="Calibri" panose="020F0502020204030204" pitchFamily="34" charset="0"/>
              </a:rPr>
              <a:t>optimum spotřebitele nastává v situaci, v níž maximalizuje svůj užitek (</a:t>
            </a:r>
            <a:r>
              <a:rPr lang="cs-CZ" sz="2200" b="1" dirty="0" err="1" smtClean="0">
                <a:solidFill>
                  <a:schemeClr val="tx1"/>
                </a:solidFill>
                <a:latin typeface="Calibri" panose="020F0502020204030204" pitchFamily="34" charset="0"/>
                <a:cs typeface="Calibri" panose="020F0502020204030204" pitchFamily="34" charset="0"/>
              </a:rPr>
              <a:t>TUmax</a:t>
            </a:r>
            <a:r>
              <a:rPr lang="cs-CZ" sz="2200" b="1" dirty="0" smtClean="0">
                <a:solidFill>
                  <a:schemeClr val="tx1"/>
                </a:solidFill>
                <a:latin typeface="Calibri" panose="020F0502020204030204" pitchFamily="34" charset="0"/>
                <a:cs typeface="Calibri" panose="020F0502020204030204" pitchFamily="34" charset="0"/>
              </a:rPr>
              <a:t> →MU=0</a:t>
            </a:r>
            <a:r>
              <a:rPr lang="cs-CZ" sz="2200" dirty="0" smtClean="0">
                <a:solidFill>
                  <a:schemeClr val="tx1"/>
                </a:solidFill>
                <a:latin typeface="Calibri" panose="020F0502020204030204" pitchFamily="34" charset="0"/>
                <a:cs typeface="Calibri" panose="020F0502020204030204" pitchFamily="34" charset="0"/>
              </a:rPr>
              <a:t>)</a:t>
            </a:r>
          </a:p>
          <a:p>
            <a:r>
              <a:rPr lang="cs-CZ" sz="2400" dirty="0" smtClean="0">
                <a:solidFill>
                  <a:schemeClr val="tx1"/>
                </a:solidFill>
                <a:latin typeface="Calibri" panose="020F0502020204030204" pitchFamily="34" charset="0"/>
                <a:cs typeface="Calibri" panose="020F0502020204030204" pitchFamily="34" charset="0"/>
              </a:rPr>
              <a:t>spotřebitel je závislý na preferencích i ceně statků</a:t>
            </a:r>
          </a:p>
          <a:p>
            <a:pPr lvl="1"/>
            <a:r>
              <a:rPr lang="cs-CZ" sz="2200" dirty="0" smtClean="0">
                <a:solidFill>
                  <a:schemeClr val="tx1"/>
                </a:solidFill>
                <a:latin typeface="Calibri" panose="020F0502020204030204" pitchFamily="34" charset="0"/>
                <a:cs typeface="Calibri" panose="020F0502020204030204" pitchFamily="34" charset="0"/>
              </a:rPr>
              <a:t>optimum nastává v situaci, </a:t>
            </a:r>
            <a:r>
              <a:rPr lang="cs-CZ" sz="2200" dirty="0">
                <a:solidFill>
                  <a:schemeClr val="tx1"/>
                </a:solidFill>
                <a:latin typeface="Calibri" panose="020F0502020204030204" pitchFamily="34" charset="0"/>
                <a:cs typeface="Calibri" panose="020F0502020204030204" pitchFamily="34" charset="0"/>
              </a:rPr>
              <a:t>kdy je užitek z poslední spotřebované jednotky roven ceně </a:t>
            </a:r>
            <a:r>
              <a:rPr lang="cs-CZ" sz="2200" dirty="0" smtClean="0">
                <a:solidFill>
                  <a:schemeClr val="tx1"/>
                </a:solidFill>
                <a:latin typeface="Calibri" panose="020F0502020204030204" pitchFamily="34" charset="0"/>
                <a:cs typeface="Calibri" panose="020F0502020204030204" pitchFamily="34" charset="0"/>
              </a:rPr>
              <a:t>daného statku (přínos=nákladu)</a:t>
            </a:r>
          </a:p>
          <a:p>
            <a:pPr lvl="2"/>
            <a:r>
              <a:rPr lang="cs-CZ" sz="2200" dirty="0" smtClean="0">
                <a:solidFill>
                  <a:schemeClr val="tx1"/>
                </a:solidFill>
                <a:latin typeface="Calibri" panose="020F0502020204030204" pitchFamily="34" charset="0"/>
                <a:cs typeface="Calibri" panose="020F0502020204030204" pitchFamily="34" charset="0"/>
              </a:rPr>
              <a:t>jeden </a:t>
            </a:r>
            <a:r>
              <a:rPr lang="cs-CZ" sz="2200" dirty="0">
                <a:solidFill>
                  <a:schemeClr val="tx1"/>
                </a:solidFill>
                <a:latin typeface="Calibri" panose="020F0502020204030204" pitchFamily="34" charset="0"/>
                <a:cs typeface="Calibri" panose="020F0502020204030204" pitchFamily="34" charset="0"/>
              </a:rPr>
              <a:t>statek:  </a:t>
            </a:r>
            <a:r>
              <a:rPr lang="cs-CZ" sz="2200" b="1" dirty="0" err="1">
                <a:solidFill>
                  <a:schemeClr val="tx1"/>
                </a:solidFill>
                <a:latin typeface="Calibri" panose="020F0502020204030204" pitchFamily="34" charset="0"/>
                <a:cs typeface="Calibri" panose="020F0502020204030204" pitchFamily="34" charset="0"/>
              </a:rPr>
              <a:t>MU</a:t>
            </a:r>
            <a:r>
              <a:rPr lang="cs-CZ" sz="2200" b="1" baseline="-25000" dirty="0" err="1">
                <a:solidFill>
                  <a:schemeClr val="tx1"/>
                </a:solidFill>
                <a:latin typeface="Calibri" panose="020F0502020204030204" pitchFamily="34" charset="0"/>
                <a:cs typeface="Calibri" panose="020F0502020204030204" pitchFamily="34" charset="0"/>
              </a:rPr>
              <a:t>x</a:t>
            </a:r>
            <a:r>
              <a:rPr lang="cs-CZ" sz="2200" b="1" dirty="0">
                <a:solidFill>
                  <a:schemeClr val="tx1"/>
                </a:solidFill>
                <a:latin typeface="Calibri" panose="020F0502020204030204" pitchFamily="34" charset="0"/>
                <a:cs typeface="Calibri" panose="020F0502020204030204" pitchFamily="34" charset="0"/>
              </a:rPr>
              <a:t> = P</a:t>
            </a:r>
            <a:r>
              <a:rPr lang="cs-CZ" sz="2200" b="1" baseline="-25000" dirty="0">
                <a:solidFill>
                  <a:schemeClr val="tx1"/>
                </a:solidFill>
                <a:latin typeface="Calibri" panose="020F0502020204030204" pitchFamily="34" charset="0"/>
                <a:cs typeface="Calibri" panose="020F0502020204030204" pitchFamily="34" charset="0"/>
              </a:rPr>
              <a:t>x</a:t>
            </a:r>
            <a:r>
              <a:rPr lang="cs-CZ" sz="2200" b="1" dirty="0">
                <a:solidFill>
                  <a:schemeClr val="tx1"/>
                </a:solidFill>
                <a:latin typeface="Calibri" panose="020F0502020204030204" pitchFamily="34" charset="0"/>
                <a:cs typeface="Calibri" panose="020F0502020204030204" pitchFamily="34" charset="0"/>
              </a:rPr>
              <a:t> </a:t>
            </a:r>
            <a:r>
              <a:rPr lang="cs-CZ" sz="2200" dirty="0">
                <a:solidFill>
                  <a:schemeClr val="tx1"/>
                </a:solidFill>
                <a:latin typeface="Calibri" panose="020F0502020204030204" pitchFamily="34" charset="0"/>
                <a:cs typeface="Calibri" panose="020F0502020204030204" pitchFamily="34" charset="0"/>
              </a:rPr>
              <a:t>	</a:t>
            </a:r>
          </a:p>
          <a:p>
            <a:pPr lvl="2"/>
            <a:r>
              <a:rPr lang="cs-CZ" sz="2200" dirty="0">
                <a:solidFill>
                  <a:schemeClr val="tx1"/>
                </a:solidFill>
                <a:latin typeface="Calibri" panose="020F0502020204030204" pitchFamily="34" charset="0"/>
                <a:cs typeface="Calibri" panose="020F0502020204030204" pitchFamily="34" charset="0"/>
              </a:rPr>
              <a:t>více statků: </a:t>
            </a:r>
            <a:r>
              <a:rPr lang="cs-CZ" sz="2200" b="1" dirty="0">
                <a:solidFill>
                  <a:schemeClr val="tx1"/>
                </a:solidFill>
                <a:latin typeface="Calibri" panose="020F0502020204030204" pitchFamily="34" charset="0"/>
                <a:cs typeface="Calibri" panose="020F0502020204030204" pitchFamily="34" charset="0"/>
              </a:rPr>
              <a:t>MU</a:t>
            </a:r>
            <a:r>
              <a:rPr lang="cs-CZ" sz="2200" b="1" baseline="-25000" dirty="0">
                <a:solidFill>
                  <a:schemeClr val="tx1"/>
                </a:solidFill>
                <a:latin typeface="Calibri" panose="020F0502020204030204" pitchFamily="34" charset="0"/>
                <a:cs typeface="Calibri" panose="020F0502020204030204" pitchFamily="34" charset="0"/>
              </a:rPr>
              <a:t>x</a:t>
            </a:r>
            <a:r>
              <a:rPr lang="cs-CZ" sz="2200" b="1" dirty="0">
                <a:solidFill>
                  <a:schemeClr val="tx1"/>
                </a:solidFill>
                <a:latin typeface="Calibri" panose="020F0502020204030204" pitchFamily="34" charset="0"/>
                <a:cs typeface="Calibri" panose="020F0502020204030204" pitchFamily="34" charset="0"/>
              </a:rPr>
              <a:t> / P</a:t>
            </a:r>
            <a:r>
              <a:rPr lang="cs-CZ" sz="2200" b="1" baseline="-25000" dirty="0">
                <a:solidFill>
                  <a:schemeClr val="tx1"/>
                </a:solidFill>
                <a:latin typeface="Calibri" panose="020F0502020204030204" pitchFamily="34" charset="0"/>
                <a:cs typeface="Calibri" panose="020F0502020204030204" pitchFamily="34" charset="0"/>
              </a:rPr>
              <a:t>x</a:t>
            </a:r>
            <a:r>
              <a:rPr lang="cs-CZ" sz="2200" b="1" dirty="0">
                <a:solidFill>
                  <a:schemeClr val="tx1"/>
                </a:solidFill>
                <a:latin typeface="Calibri" panose="020F0502020204030204" pitchFamily="34" charset="0"/>
                <a:cs typeface="Calibri" panose="020F0502020204030204" pitchFamily="34" charset="0"/>
              </a:rPr>
              <a:t> = </a:t>
            </a:r>
            <a:r>
              <a:rPr lang="cs-CZ" sz="2200" b="1" dirty="0" err="1">
                <a:solidFill>
                  <a:schemeClr val="tx1"/>
                </a:solidFill>
                <a:latin typeface="Calibri" panose="020F0502020204030204" pitchFamily="34" charset="0"/>
                <a:cs typeface="Calibri" panose="020F0502020204030204" pitchFamily="34" charset="0"/>
              </a:rPr>
              <a:t>MU</a:t>
            </a:r>
            <a:r>
              <a:rPr lang="cs-CZ" sz="2200" b="1" baseline="-25000" dirty="0" err="1">
                <a:solidFill>
                  <a:schemeClr val="tx1"/>
                </a:solidFill>
                <a:latin typeface="Calibri" panose="020F0502020204030204" pitchFamily="34" charset="0"/>
                <a:cs typeface="Calibri" panose="020F0502020204030204" pitchFamily="34" charset="0"/>
              </a:rPr>
              <a:t>y</a:t>
            </a:r>
            <a:r>
              <a:rPr lang="cs-CZ" sz="2200" b="1" dirty="0">
                <a:solidFill>
                  <a:schemeClr val="tx1"/>
                </a:solidFill>
                <a:latin typeface="Calibri" panose="020F0502020204030204" pitchFamily="34" charset="0"/>
                <a:cs typeface="Calibri" panose="020F0502020204030204" pitchFamily="34" charset="0"/>
              </a:rPr>
              <a:t> / P</a:t>
            </a:r>
            <a:r>
              <a:rPr lang="cs-CZ" sz="2200" b="1" baseline="-25000" dirty="0">
                <a:solidFill>
                  <a:schemeClr val="tx1"/>
                </a:solidFill>
                <a:latin typeface="Calibri" panose="020F0502020204030204" pitchFamily="34" charset="0"/>
                <a:cs typeface="Calibri" panose="020F0502020204030204" pitchFamily="34" charset="0"/>
              </a:rPr>
              <a:t>y</a:t>
            </a:r>
            <a:r>
              <a:rPr lang="cs-CZ" sz="2200" b="1" dirty="0">
                <a:solidFill>
                  <a:schemeClr val="tx1"/>
                </a:solidFill>
                <a:latin typeface="Calibri" panose="020F0502020204030204" pitchFamily="34" charset="0"/>
                <a:cs typeface="Calibri" panose="020F0502020204030204" pitchFamily="34" charset="0"/>
              </a:rPr>
              <a:t> = </a:t>
            </a:r>
            <a:r>
              <a:rPr lang="cs-CZ" sz="2200" b="1" dirty="0" smtClean="0">
                <a:solidFill>
                  <a:schemeClr val="tx1"/>
                </a:solidFill>
                <a:latin typeface="Calibri" panose="020F0502020204030204" pitchFamily="34" charset="0"/>
                <a:cs typeface="Calibri" panose="020F0502020204030204" pitchFamily="34" charset="0"/>
              </a:rPr>
              <a:t>…</a:t>
            </a:r>
          </a:p>
          <a:p>
            <a:pPr lvl="2"/>
            <a:endParaRPr lang="cs-CZ" sz="2200" b="1" dirty="0" smtClean="0">
              <a:solidFill>
                <a:schemeClr val="tx1"/>
              </a:solidFill>
              <a:latin typeface="Calibri" panose="020F0502020204030204" pitchFamily="34" charset="0"/>
              <a:cs typeface="Calibri" panose="020F0502020204030204" pitchFamily="34" charset="0"/>
            </a:endParaRPr>
          </a:p>
          <a:p>
            <a:pPr lvl="2"/>
            <a:endParaRPr lang="cs-CZ" sz="2200" b="1" dirty="0" smtClean="0">
              <a:solidFill>
                <a:schemeClr val="tx1"/>
              </a:solidFill>
              <a:latin typeface="Calibri" panose="020F0502020204030204" pitchFamily="34" charset="0"/>
              <a:cs typeface="Calibri" panose="020F0502020204030204" pitchFamily="34" charset="0"/>
            </a:endParaRPr>
          </a:p>
          <a:p>
            <a:pPr lvl="3"/>
            <a:r>
              <a:rPr lang="cs-CZ" sz="2000" dirty="0" smtClean="0">
                <a:solidFill>
                  <a:schemeClr val="tx1"/>
                </a:solidFill>
                <a:latin typeface="Calibri" panose="020F0502020204030204" pitchFamily="34" charset="0"/>
                <a:cs typeface="Calibri" panose="020F0502020204030204" pitchFamily="34" charset="0"/>
              </a:rPr>
              <a:t>poslední </a:t>
            </a:r>
            <a:r>
              <a:rPr lang="cs-CZ" sz="2000" dirty="0">
                <a:solidFill>
                  <a:schemeClr val="tx1"/>
                </a:solidFill>
                <a:latin typeface="Calibri" panose="020F0502020204030204" pitchFamily="34" charset="0"/>
                <a:cs typeface="Calibri" panose="020F0502020204030204" pitchFamily="34" charset="0"/>
              </a:rPr>
              <a:t>koruna vynaložená na statek X přinese stejný užitek </a:t>
            </a:r>
            <a:endParaRPr lang="cs-CZ" sz="2000" dirty="0" smtClean="0">
              <a:solidFill>
                <a:schemeClr val="tx1"/>
              </a:solidFill>
              <a:latin typeface="Calibri" panose="020F0502020204030204" pitchFamily="34" charset="0"/>
              <a:cs typeface="Calibri" panose="020F0502020204030204" pitchFamily="34" charset="0"/>
            </a:endParaRPr>
          </a:p>
          <a:p>
            <a:pPr marL="1162050" lvl="3" indent="0">
              <a:buNone/>
            </a:pPr>
            <a:r>
              <a:rPr lang="cs-CZ" sz="2000" dirty="0" smtClean="0">
                <a:solidFill>
                  <a:schemeClr val="tx1"/>
                </a:solidFill>
                <a:latin typeface="Calibri" panose="020F0502020204030204" pitchFamily="34" charset="0"/>
                <a:cs typeface="Calibri" panose="020F0502020204030204" pitchFamily="34" charset="0"/>
              </a:rPr>
              <a:t>jako </a:t>
            </a:r>
            <a:r>
              <a:rPr lang="cs-CZ" sz="2000" dirty="0">
                <a:solidFill>
                  <a:schemeClr val="tx1"/>
                </a:solidFill>
                <a:latin typeface="Calibri" panose="020F0502020204030204" pitchFamily="34" charset="0"/>
                <a:cs typeface="Calibri" panose="020F0502020204030204" pitchFamily="34" charset="0"/>
              </a:rPr>
              <a:t>poslední </a:t>
            </a:r>
            <a:r>
              <a:rPr lang="cs-CZ" sz="2000" dirty="0" smtClean="0">
                <a:solidFill>
                  <a:schemeClr val="tx1"/>
                </a:solidFill>
                <a:latin typeface="Calibri" panose="020F0502020204030204" pitchFamily="34" charset="0"/>
                <a:cs typeface="Calibri" panose="020F0502020204030204" pitchFamily="34" charset="0"/>
              </a:rPr>
              <a:t>koruna vynaložená </a:t>
            </a:r>
            <a:r>
              <a:rPr lang="cs-CZ" sz="2000" dirty="0">
                <a:solidFill>
                  <a:schemeClr val="tx1"/>
                </a:solidFill>
                <a:latin typeface="Calibri" panose="020F0502020204030204" pitchFamily="34" charset="0"/>
                <a:cs typeface="Calibri" panose="020F0502020204030204" pitchFamily="34" charset="0"/>
              </a:rPr>
              <a:t>na statek </a:t>
            </a:r>
            <a:r>
              <a:rPr lang="cs-CZ" sz="2000" dirty="0" smtClean="0">
                <a:solidFill>
                  <a:schemeClr val="tx1"/>
                </a:solidFill>
                <a:latin typeface="Calibri" panose="020F0502020204030204" pitchFamily="34" charset="0"/>
                <a:cs typeface="Calibri" panose="020F0502020204030204" pitchFamily="34" charset="0"/>
              </a:rPr>
              <a:t>Y</a:t>
            </a:r>
          </a:p>
          <a:p>
            <a:pPr lvl="3"/>
            <a:r>
              <a:rPr lang="cs-CZ" sz="2000" dirty="0">
                <a:latin typeface="Calibri" panose="020F0502020204030204" pitchFamily="34" charset="0"/>
                <a:cs typeface="Calibri" panose="020F0502020204030204" pitchFamily="34" charset="0"/>
              </a:rPr>
              <a:t>Druhý </a:t>
            </a:r>
            <a:r>
              <a:rPr lang="cs-CZ" sz="2000" dirty="0" err="1">
                <a:latin typeface="Calibri" panose="020F0502020204030204" pitchFamily="34" charset="0"/>
                <a:cs typeface="Calibri" panose="020F0502020204030204" pitchFamily="34" charset="0"/>
              </a:rPr>
              <a:t>Gossenův</a:t>
            </a:r>
            <a:r>
              <a:rPr lang="cs-CZ" sz="2000" dirty="0">
                <a:latin typeface="Calibri" panose="020F0502020204030204" pitchFamily="34" charset="0"/>
                <a:cs typeface="Calibri" panose="020F0502020204030204" pitchFamily="34" charset="0"/>
              </a:rPr>
              <a:t> zákon říká, že racionální ekonomický subjekt si vybírá takové statky, které mu přinášejí stejný mezní užitek. Pokud je spotřeba statku spojena s nutností za něj zaplatit, potom v případě jednoho statku bude spotřebitel v rovnováze, pokud se mezní užitek rovná ceně statku, v případě spotřeby více statků je podmínkou vyrovnání mezních užitků jednotlivých statků vzhledem k jejich cenám</a:t>
            </a:r>
          </a:p>
          <a:p>
            <a:pPr lvl="3"/>
            <a:endParaRPr lang="cs-CZ" sz="2000" dirty="0">
              <a:solidFill>
                <a:schemeClr val="tx1"/>
              </a:solidFill>
              <a:latin typeface="Calibri" panose="020F0502020204030204" pitchFamily="34" charset="0"/>
              <a:cs typeface="Calibri" panose="020F0502020204030204" pitchFamily="34" charset="0"/>
            </a:endParaRPr>
          </a:p>
        </p:txBody>
      </p:sp>
      <p:pic>
        <p:nvPicPr>
          <p:cNvPr id="4" name="Obrázek 3"/>
          <p:cNvPicPr>
            <a:picLocks noChangeAspect="1"/>
          </p:cNvPicPr>
          <p:nvPr/>
        </p:nvPicPr>
        <p:blipFill rotWithShape="1">
          <a:blip r:embed="rId2"/>
          <a:srcRect l="5533" t="4530" r="14479" b="3187"/>
          <a:stretch/>
        </p:blipFill>
        <p:spPr>
          <a:xfrm>
            <a:off x="7896225" y="2600326"/>
            <a:ext cx="3209925" cy="2133600"/>
          </a:xfrm>
          <a:prstGeom prst="rect">
            <a:avLst/>
          </a:prstGeom>
        </p:spPr>
      </p:pic>
    </p:spTree>
    <p:extLst>
      <p:ext uri="{BB962C8B-B14F-4D97-AF65-F5344CB8AC3E}">
        <p14:creationId xmlns:p14="http://schemas.microsoft.com/office/powerpoint/2010/main" val="31307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8DCE808-8CEE-4FF9-A13F-3B2BC7045A6C}"/>
              </a:ext>
            </a:extLst>
          </p:cNvPr>
          <p:cNvSpPr>
            <a:spLocks noGrp="1"/>
          </p:cNvSpPr>
          <p:nvPr>
            <p:ph type="title"/>
          </p:nvPr>
        </p:nvSpPr>
        <p:spPr>
          <a:xfrm>
            <a:off x="485775" y="112713"/>
            <a:ext cx="9956800" cy="592137"/>
          </a:xfrm>
        </p:spPr>
        <p:txBody>
          <a:bodyPr>
            <a:normAutofit fontScale="90000"/>
          </a:bodyPr>
          <a:lstStyle/>
          <a:p>
            <a:r>
              <a:rPr lang="cs-CZ" sz="4000" b="1" dirty="0" smtClean="0">
                <a:latin typeface="Calibri" panose="020F0502020204030204" pitchFamily="34" charset="0"/>
                <a:cs typeface="Calibri" panose="020F0502020204030204" pitchFamily="34" charset="0"/>
              </a:rPr>
              <a:t>Ordinalistické pojetí užitečnosti - indiferenční křivka</a:t>
            </a:r>
            <a:endParaRPr lang="cs-CZ" sz="4000" b="1" dirty="0">
              <a:latin typeface="Calibri" panose="020F0502020204030204" pitchFamily="34" charset="0"/>
              <a:cs typeface="Calibri" panose="020F0502020204030204" pitchFamily="34" charset="0"/>
            </a:endParaRPr>
          </a:p>
        </p:txBody>
      </p:sp>
      <p:sp>
        <p:nvSpPr>
          <p:cNvPr id="3" name="Zástupný symbol pro obsah 2">
            <a:extLst>
              <a:ext uri="{FF2B5EF4-FFF2-40B4-BE49-F238E27FC236}">
                <a16:creationId xmlns:a16="http://schemas.microsoft.com/office/drawing/2014/main" xmlns="" id="{BBD3A3E4-EF05-4248-9CB3-CAD2E6C10CE9}"/>
              </a:ext>
            </a:extLst>
          </p:cNvPr>
          <p:cNvSpPr>
            <a:spLocks noGrp="1"/>
          </p:cNvSpPr>
          <p:nvPr>
            <p:ph sz="quarter" idx="1"/>
          </p:nvPr>
        </p:nvSpPr>
        <p:spPr>
          <a:xfrm>
            <a:off x="243581" y="704850"/>
            <a:ext cx="10814943" cy="5769102"/>
          </a:xfrm>
        </p:spPr>
        <p:txBody>
          <a:bodyPr anchor="t">
            <a:normAutofit/>
          </a:bodyPr>
          <a:lstStyle/>
          <a:p>
            <a:r>
              <a:rPr lang="cs-CZ" sz="2400" dirty="0">
                <a:solidFill>
                  <a:schemeClr val="tx1"/>
                </a:solidFill>
                <a:latin typeface="Calibri" panose="020F0502020204030204" pitchFamily="34" charset="0"/>
                <a:cs typeface="Calibri" panose="020F0502020204030204" pitchFamily="34" charset="0"/>
              </a:rPr>
              <a:t>užitek a jeho úroveň nelze </a:t>
            </a:r>
            <a:r>
              <a:rPr lang="cs-CZ" sz="2400" dirty="0" smtClean="0">
                <a:solidFill>
                  <a:schemeClr val="tx1"/>
                </a:solidFill>
                <a:latin typeface="Calibri" panose="020F0502020204030204" pitchFamily="34" charset="0"/>
                <a:cs typeface="Calibri" panose="020F0502020204030204" pitchFamily="34" charset="0"/>
              </a:rPr>
              <a:t>měřit</a:t>
            </a:r>
          </a:p>
          <a:p>
            <a:pPr lvl="1"/>
            <a:r>
              <a:rPr lang="cs-CZ" sz="2400" dirty="0" smtClean="0">
                <a:solidFill>
                  <a:schemeClr val="tx1"/>
                </a:solidFill>
                <a:latin typeface="Calibri" panose="020F0502020204030204" pitchFamily="34" charset="0"/>
                <a:cs typeface="Calibri" panose="020F0502020204030204" pitchFamily="34" charset="0"/>
              </a:rPr>
              <a:t>lze </a:t>
            </a:r>
            <a:r>
              <a:rPr lang="cs-CZ" sz="2400" dirty="0">
                <a:solidFill>
                  <a:schemeClr val="tx1"/>
                </a:solidFill>
                <a:latin typeface="Calibri" panose="020F0502020204030204" pitchFamily="34" charset="0"/>
                <a:cs typeface="Calibri" panose="020F0502020204030204" pitchFamily="34" charset="0"/>
              </a:rPr>
              <a:t>seřadit kombinace statků podle </a:t>
            </a:r>
            <a:r>
              <a:rPr lang="cs-CZ" sz="2400" dirty="0" smtClean="0">
                <a:solidFill>
                  <a:schemeClr val="tx1"/>
                </a:solidFill>
                <a:latin typeface="Calibri" panose="020F0502020204030204" pitchFamily="34" charset="0"/>
                <a:cs typeface="Calibri" panose="020F0502020204030204" pitchFamily="34" charset="0"/>
              </a:rPr>
              <a:t>vnímání </a:t>
            </a:r>
            <a:r>
              <a:rPr lang="cs-CZ" sz="2400" dirty="0">
                <a:solidFill>
                  <a:schemeClr val="tx1"/>
                </a:solidFill>
                <a:latin typeface="Calibri" panose="020F0502020204030204" pitchFamily="34" charset="0"/>
                <a:cs typeface="Calibri" panose="020F0502020204030204" pitchFamily="34" charset="0"/>
              </a:rPr>
              <a:t>jejich užitku na </a:t>
            </a:r>
            <a:r>
              <a:rPr lang="cs-CZ" sz="2400" b="1" dirty="0">
                <a:solidFill>
                  <a:schemeClr val="tx1"/>
                </a:solidFill>
                <a:latin typeface="Calibri" panose="020F0502020204030204" pitchFamily="34" charset="0"/>
                <a:cs typeface="Calibri" panose="020F0502020204030204" pitchFamily="34" charset="0"/>
              </a:rPr>
              <a:t>ordinální škále </a:t>
            </a:r>
            <a:endParaRPr lang="cs-CZ" sz="2400" b="1" dirty="0" smtClean="0">
              <a:solidFill>
                <a:schemeClr val="tx1"/>
              </a:solidFill>
              <a:latin typeface="Calibri" panose="020F0502020204030204" pitchFamily="34" charset="0"/>
              <a:cs typeface="Calibri" panose="020F0502020204030204" pitchFamily="34" charset="0"/>
            </a:endParaRPr>
          </a:p>
          <a:p>
            <a:pPr lvl="1"/>
            <a:r>
              <a:rPr lang="cs-CZ" sz="2000" dirty="0" smtClean="0">
                <a:solidFill>
                  <a:schemeClr val="tx1"/>
                </a:solidFill>
                <a:latin typeface="Calibri" panose="020F0502020204030204" pitchFamily="34" charset="0"/>
                <a:cs typeface="Calibri" panose="020F0502020204030204" pitchFamily="34" charset="0"/>
              </a:rPr>
              <a:t>není </a:t>
            </a:r>
            <a:r>
              <a:rPr lang="cs-CZ" sz="2000" dirty="0">
                <a:solidFill>
                  <a:schemeClr val="tx1"/>
                </a:solidFill>
                <a:latin typeface="Calibri" panose="020F0502020204030204" pitchFamily="34" charset="0"/>
                <a:cs typeface="Calibri" panose="020F0502020204030204" pitchFamily="34" charset="0"/>
              </a:rPr>
              <a:t>možné nakreslit přímo křivku celkového užitku, avšak je možno spojit body znázorňující kombinace se stejným užitkem (na kopci užitku pak představují body stejně vzdálené od základny, tj. jakési vrstevnice kopce užitku na jehož vrcholu je pak bod nasycení). Oné vrstevnici znázorňující kombinace se stejným užitkem říkáme indiferenční křivka.</a:t>
            </a:r>
          </a:p>
          <a:p>
            <a:r>
              <a:rPr lang="cs-CZ" sz="2400" b="1" dirty="0" smtClean="0">
                <a:solidFill>
                  <a:schemeClr val="tx1"/>
                </a:solidFill>
                <a:latin typeface="Calibri" panose="020F0502020204030204" pitchFamily="34" charset="0"/>
                <a:cs typeface="Calibri" panose="020F0502020204030204" pitchFamily="34" charset="0"/>
              </a:rPr>
              <a:t>indiferenční křivka (IC) </a:t>
            </a:r>
            <a:r>
              <a:rPr lang="cs-CZ" sz="2400" dirty="0">
                <a:solidFill>
                  <a:schemeClr val="tx1"/>
                </a:solidFill>
                <a:latin typeface="Calibri" panose="020F0502020204030204" pitchFamily="34" charset="0"/>
                <a:cs typeface="Calibri" panose="020F0502020204030204" pitchFamily="34" charset="0"/>
              </a:rPr>
              <a:t>je množina kombinací statku X a Y se </a:t>
            </a:r>
            <a:r>
              <a:rPr lang="cs-CZ" sz="2400" b="1" dirty="0">
                <a:solidFill>
                  <a:schemeClr val="tx1"/>
                </a:solidFill>
                <a:latin typeface="Calibri" panose="020F0502020204030204" pitchFamily="34" charset="0"/>
                <a:cs typeface="Calibri" panose="020F0502020204030204" pitchFamily="34" charset="0"/>
              </a:rPr>
              <a:t>stejným</a:t>
            </a:r>
            <a:r>
              <a:rPr lang="cs-CZ" sz="2400" dirty="0">
                <a:solidFill>
                  <a:schemeClr val="tx1"/>
                </a:solidFill>
                <a:latin typeface="Calibri" panose="020F0502020204030204" pitchFamily="34" charset="0"/>
                <a:cs typeface="Calibri" panose="020F0502020204030204" pitchFamily="34" charset="0"/>
              </a:rPr>
              <a:t> celkovým </a:t>
            </a:r>
            <a:r>
              <a:rPr lang="cs-CZ" sz="2400" dirty="0" smtClean="0">
                <a:solidFill>
                  <a:schemeClr val="tx1"/>
                </a:solidFill>
                <a:latin typeface="Calibri" panose="020F0502020204030204" pitchFamily="34" charset="0"/>
                <a:cs typeface="Calibri" panose="020F0502020204030204" pitchFamily="34" charset="0"/>
              </a:rPr>
              <a:t>užitkem</a:t>
            </a:r>
          </a:p>
          <a:p>
            <a:endParaRPr lang="cs-CZ" sz="2400" dirty="0" smtClean="0">
              <a:solidFill>
                <a:schemeClr val="tx1"/>
              </a:solidFill>
            </a:endParaRPr>
          </a:p>
        </p:txBody>
      </p:sp>
      <p:pic>
        <p:nvPicPr>
          <p:cNvPr id="4" name="Obrázek 3"/>
          <p:cNvPicPr>
            <a:picLocks noChangeAspect="1"/>
          </p:cNvPicPr>
          <p:nvPr/>
        </p:nvPicPr>
        <p:blipFill>
          <a:blip r:embed="rId2"/>
          <a:stretch>
            <a:fillRect/>
          </a:stretch>
        </p:blipFill>
        <p:spPr>
          <a:xfrm>
            <a:off x="1758056" y="3521298"/>
            <a:ext cx="6362700" cy="3143250"/>
          </a:xfrm>
          <a:prstGeom prst="rect">
            <a:avLst/>
          </a:prstGeom>
        </p:spPr>
      </p:pic>
      <p:cxnSp>
        <p:nvCxnSpPr>
          <p:cNvPr id="6" name="Přímá spojnice se šipkou 5"/>
          <p:cNvCxnSpPr/>
          <p:nvPr/>
        </p:nvCxnSpPr>
        <p:spPr>
          <a:xfrm>
            <a:off x="3078543" y="4616765"/>
            <a:ext cx="450761"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8" name="Přímá spojnice se šipkou 7"/>
          <p:cNvCxnSpPr/>
          <p:nvPr/>
        </p:nvCxnSpPr>
        <p:spPr>
          <a:xfrm flipV="1">
            <a:off x="3078543" y="4094253"/>
            <a:ext cx="0" cy="522512"/>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10" name="TextovéPole 9"/>
          <p:cNvSpPr txBox="1"/>
          <p:nvPr/>
        </p:nvSpPr>
        <p:spPr>
          <a:xfrm>
            <a:off x="3078543" y="4031990"/>
            <a:ext cx="1081825" cy="584775"/>
          </a:xfrm>
          <a:prstGeom prst="rect">
            <a:avLst/>
          </a:prstGeom>
          <a:noFill/>
        </p:spPr>
        <p:txBody>
          <a:bodyPr wrap="square" rtlCol="0">
            <a:spAutoFit/>
          </a:bodyPr>
          <a:lstStyle/>
          <a:p>
            <a:r>
              <a:rPr lang="cs-CZ" sz="1600" dirty="0" smtClean="0"/>
              <a:t>směr preferencí</a:t>
            </a:r>
            <a:endParaRPr lang="cs-CZ" sz="1600" dirty="0"/>
          </a:p>
        </p:txBody>
      </p:sp>
    </p:spTree>
    <p:extLst>
      <p:ext uri="{BB962C8B-B14F-4D97-AF65-F5344CB8AC3E}">
        <p14:creationId xmlns:p14="http://schemas.microsoft.com/office/powerpoint/2010/main" val="417154768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ámeček">
  <a:themeElements>
    <a:clrScheme name="Rámeče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Rámeček">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Rámeček">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ppt/theme/theme2.xml><?xml version="1.0" encoding="utf-8"?>
<a:theme xmlns:a="http://schemas.openxmlformats.org/drawingml/2006/main" name="Arkýř">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576</TotalTime>
  <Words>743</Words>
  <Application>Microsoft Office PowerPoint</Application>
  <PresentationFormat>Širokoúhlá obrazovka</PresentationFormat>
  <Paragraphs>100</Paragraphs>
  <Slides>14</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14</vt:i4>
      </vt:variant>
    </vt:vector>
  </HeadingPairs>
  <TitlesOfParts>
    <vt:vector size="21" baseType="lpstr">
      <vt:lpstr>Calibri</vt:lpstr>
      <vt:lpstr>Corbel</vt:lpstr>
      <vt:lpstr>Times New Roman</vt:lpstr>
      <vt:lpstr>Wingdings</vt:lpstr>
      <vt:lpstr>Wingdings 2</vt:lpstr>
      <vt:lpstr>Rámeček</vt:lpstr>
      <vt:lpstr>Arkýř</vt:lpstr>
      <vt:lpstr>Teorie spotřebitele – optimum spotřebitele</vt:lpstr>
      <vt:lpstr>Rozpočtové omezení</vt:lpstr>
      <vt:lpstr>Linie rozpočtu</vt:lpstr>
      <vt:lpstr>Linie rozpočtu</vt:lpstr>
      <vt:lpstr>Užitek, užitečnost</vt:lpstr>
      <vt:lpstr>Kardinalistické pojetí užitečnosti</vt:lpstr>
      <vt:lpstr>Kardinalistické pojetí užitečnosti</vt:lpstr>
      <vt:lpstr> Kardinalistické pojetí užitečnosti - optimum spotřebitele</vt:lpstr>
      <vt:lpstr>Ordinalistické pojetí užitečnosti - indiferenční křivka</vt:lpstr>
      <vt:lpstr>Ordinalistické pojetí užitečnosti - indiferenční křivka</vt:lpstr>
      <vt:lpstr>Ordinalistické pojetí užitečnosti - indiferenční křivka</vt:lpstr>
      <vt:lpstr>Ordinalistické pojetí užitečnosti - indiferenční křivka</vt:lpstr>
      <vt:lpstr>Ordinalistické pojetí užitečnosti - optimum spotřebitele</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Mikroekonomie 2+1, NPMKB</dc:title>
  <dc:creator>Kamila</dc:creator>
  <cp:lastModifiedBy>Kotlanova</cp:lastModifiedBy>
  <cp:revision>87</cp:revision>
  <cp:lastPrinted>2019-09-04T11:02:17Z</cp:lastPrinted>
  <dcterms:created xsi:type="dcterms:W3CDTF">2019-08-09T18:58:20Z</dcterms:created>
  <dcterms:modified xsi:type="dcterms:W3CDTF">2020-10-05T11:37:39Z</dcterms:modified>
</cp:coreProperties>
</file>