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70" r:id="rId4"/>
    <p:sldId id="271" r:id="rId5"/>
    <p:sldId id="272" r:id="rId6"/>
    <p:sldId id="282" r:id="rId7"/>
    <p:sldId id="283" r:id="rId8"/>
    <p:sldId id="284" r:id="rId9"/>
    <p:sldId id="285" r:id="rId10"/>
    <p:sldId id="286" r:id="rId11"/>
    <p:sldId id="287" r:id="rId12"/>
    <p:sldId id="281" r:id="rId13"/>
    <p:sldId id="273" r:id="rId14"/>
    <p:sldId id="288" r:id="rId15"/>
    <p:sldId id="276" r:id="rId16"/>
    <p:sldId id="289" r:id="rId17"/>
    <p:sldId id="277" r:id="rId18"/>
    <p:sldId id="290" r:id="rId19"/>
    <p:sldId id="278" r:id="rId20"/>
    <p:sldId id="291" r:id="rId21"/>
    <p:sldId id="280" r:id="rId22"/>
    <p:sldId id="279" r:id="rId23"/>
    <p:sldId id="268" r:id="rId2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95" d="100"/>
          <a:sy n="95" d="100"/>
        </p:scale>
        <p:origin x="19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65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107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2493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352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5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741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732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778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61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81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9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77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920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179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5515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29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172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605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564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76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88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204864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Firma a výrobní proces 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Výroba v krátkém období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8753" y="1124744"/>
            <a:ext cx="7715200" cy="5733256"/>
          </a:xfrm>
        </p:spPr>
        <p:txBody>
          <a:bodyPr>
            <a:normAutofit lnSpcReduction="10000"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Předpoklad: používané množství kapitálu je konstantní (K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) a mění se množství používané práce (L) a výstup (Q)</a:t>
            </a:r>
          </a:p>
          <a:p>
            <a:pPr marL="0" indent="0" algn="ctr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>
                <a:solidFill>
                  <a:srgbClr val="FF0000"/>
                </a:solidFill>
              </a:rPr>
              <a:t>Q = f (K</a:t>
            </a:r>
            <a:r>
              <a:rPr lang="cs-CZ" sz="2800" b="1" baseline="-25000" dirty="0">
                <a:solidFill>
                  <a:srgbClr val="FF0000"/>
                </a:solidFill>
              </a:rPr>
              <a:t>1</a:t>
            </a:r>
            <a:r>
              <a:rPr lang="cs-CZ" sz="2800" b="1" dirty="0">
                <a:solidFill>
                  <a:srgbClr val="FF0000"/>
                </a:solidFill>
              </a:rPr>
              <a:t>, L)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Produkční funkce = </a:t>
            </a:r>
            <a:r>
              <a:rPr lang="cs-CZ" sz="2800" b="1" i="1" u="sng" dirty="0" smtClean="0"/>
              <a:t>celkový produkt TP (Q)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Křivka celkového </a:t>
            </a:r>
            <a:r>
              <a:rPr lang="cs-CZ" sz="2800" dirty="0"/>
              <a:t>produktu vyjadřuje různé úrovně výstupu, které lze vyrobit kombinacemi </a:t>
            </a:r>
            <a:r>
              <a:rPr lang="cs-CZ" sz="2800" dirty="0" smtClean="0"/>
              <a:t>různých množství </a:t>
            </a:r>
            <a:r>
              <a:rPr lang="cs-CZ" sz="2800" dirty="0"/>
              <a:t>variabilního vstupu s konstantním množstvím fixního vstupu (za </a:t>
            </a:r>
            <a:r>
              <a:rPr lang="cs-CZ" sz="2800" dirty="0" smtClean="0"/>
              <a:t>předpokladu neměnné </a:t>
            </a:r>
            <a:r>
              <a:rPr lang="cs-CZ" sz="2800" dirty="0"/>
              <a:t>technologie).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Dále používáme pojmy jako průměrný produkt (AP) a mezní produkt (MP)</a:t>
            </a:r>
          </a:p>
        </p:txBody>
      </p:sp>
    </p:spTree>
    <p:extLst>
      <p:ext uri="{BB962C8B-B14F-4D97-AF65-F5344CB8AC3E}">
        <p14:creationId xmlns:p14="http://schemas.microsoft.com/office/powerpoint/2010/main" val="36650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Výroba v krátkém období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842660"/>
                <a:ext cx="7715200" cy="5898707"/>
              </a:xfrm>
            </p:spPr>
            <p:txBody>
              <a:bodyPr>
                <a:normAutofit lnSpcReduction="10000"/>
              </a:bodyPr>
              <a:lstStyle/>
              <a:p>
                <a:pPr marL="271463" indent="-271463" algn="just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b="1" i="1" u="sng" dirty="0" smtClean="0"/>
                  <a:t>Mezní produkt</a:t>
                </a:r>
              </a:p>
              <a:p>
                <a:pPr marL="892175" indent="-439738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/>
                  <a:t>dodatečný objem produkce, který firma získá v okamžiku, kdy si pronajme dodatečnou jednotku výrobního faktoru</a:t>
                </a:r>
                <a:endParaRPr lang="cs-CZ" sz="2800" dirty="0" smtClean="0"/>
              </a:p>
              <a:p>
                <a:pPr marL="0" indent="0" algn="ctr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𝑴𝑷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</m:oMath>
                </a14:m>
                <a:r>
                  <a:rPr lang="cs-CZ" sz="28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𝜟</m:t>
                        </m:r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𝑻𝑷</m:t>
                        </m:r>
                      </m:num>
                      <m:den>
                        <m:r>
                          <a:rPr lang="el-G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𝜟</m:t>
                        </m:r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</m:oMath>
                </a14:m>
                <a:endParaRPr lang="cs-CZ" sz="3200" b="1" dirty="0" smtClean="0"/>
              </a:p>
              <a:p>
                <a:pPr marL="892175" indent="-439738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cs-CZ" sz="2800" dirty="0"/>
                  <a:t>Mezní produkt kapitálu v krátkém období není definován, protože objem kapitálu je </a:t>
                </a:r>
                <a:r>
                  <a:rPr lang="cs-CZ" sz="2800" dirty="0" smtClean="0"/>
                  <a:t>konstantní</a:t>
                </a:r>
              </a:p>
              <a:p>
                <a:pPr marL="271463" indent="-271463" algn="just"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b="1" i="1" u="sng" dirty="0"/>
                  <a:t>Průměrný </a:t>
                </a:r>
                <a:r>
                  <a:rPr lang="cs-CZ" sz="2800" b="1" i="1" u="sng" dirty="0" smtClean="0"/>
                  <a:t>produkt</a:t>
                </a:r>
              </a:p>
              <a:p>
                <a:pPr marL="892175" indent="-439738" algn="just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r>
                  <a:rPr lang="pl-PL" sz="2800" dirty="0"/>
                  <a:t>představuje výstup na jednotku </a:t>
                </a:r>
                <a:r>
                  <a:rPr lang="pl-PL" sz="2800" dirty="0" smtClean="0"/>
                  <a:t>vstupu</a:t>
                </a:r>
              </a:p>
              <a:p>
                <a:pPr marL="452437" indent="0" algn="ctr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𝑨𝑷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sub>
                    </m:sSub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𝑻𝑷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</m:oMath>
                </a14:m>
                <a:r>
                  <a:rPr lang="cs-CZ" sz="2800" b="1" dirty="0" smtClean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𝑨𝑷</m:t>
                        </m:r>
                      </m:e>
                      <m:sub>
                        <m:r>
                          <a:rPr lang="cs-C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𝑲</m:t>
                        </m:r>
                      </m:sub>
                    </m:sSub>
                    <m:r>
                      <a:rPr lang="cs-C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𝑻𝑷</m:t>
                        </m:r>
                      </m:num>
                      <m:den>
                        <m:r>
                          <a:rPr lang="cs-CZ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endParaRPr lang="cs-CZ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842660"/>
                <a:ext cx="7715200" cy="5898707"/>
              </a:xfrm>
              <a:blipFill>
                <a:blip r:embed="rId3"/>
                <a:stretch>
                  <a:fillRect l="-1422" t="-1653" r="-1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04664"/>
            <a:ext cx="6552728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154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Výroba v dlouhém období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Charakteristikou dlouhého období je , že firma může měnit množství všech </a:t>
            </a:r>
            <a:r>
              <a:rPr lang="cs-CZ" sz="2800" dirty="0" smtClean="0"/>
              <a:t>vstupů, které používá ve výrobě (tedy práce – L a kapitálu – K)</a:t>
            </a:r>
          </a:p>
          <a:p>
            <a:pPr marL="0" indent="0" algn="ctr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>
                <a:solidFill>
                  <a:srgbClr val="FF0000"/>
                </a:solidFill>
              </a:rPr>
              <a:t>Q = f (K,L)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Grafickým znázorněním dlouhodobé produkční funkce </a:t>
            </a:r>
            <a:r>
              <a:rPr lang="cs-CZ" sz="2800" dirty="0" smtClean="0"/>
              <a:t>je </a:t>
            </a:r>
            <a:r>
              <a:rPr lang="cs-CZ" sz="2800" dirty="0" err="1" smtClean="0"/>
              <a:t>izokvantová</a:t>
            </a:r>
            <a:r>
              <a:rPr lang="cs-CZ" sz="2800" dirty="0" smtClean="0"/>
              <a:t> mapa (</a:t>
            </a:r>
            <a:r>
              <a:rPr lang="cs-CZ" sz="2800" dirty="0" err="1" smtClean="0"/>
              <a:t>izokvanta</a:t>
            </a:r>
            <a:r>
              <a:rPr lang="cs-CZ" sz="2800" dirty="0" smtClean="0"/>
              <a:t>)</a:t>
            </a: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err="1" smtClean="0"/>
              <a:t>Izokvanta</a:t>
            </a:r>
            <a:r>
              <a:rPr lang="cs-CZ" sz="2800" dirty="0" smtClean="0"/>
              <a:t> = křivka </a:t>
            </a:r>
            <a:r>
              <a:rPr lang="cs-CZ" sz="2800" dirty="0"/>
              <a:t>která je tvořena všemi kombinacemi vstupů vedoucími k tvorbě </a:t>
            </a:r>
            <a:r>
              <a:rPr lang="cs-CZ" sz="2800" dirty="0" smtClean="0"/>
              <a:t>stejného výstupu</a:t>
            </a:r>
            <a:r>
              <a:rPr lang="cs-CZ" sz="2800" dirty="0"/>
              <a:t>,</a:t>
            </a:r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1608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196752"/>
            <a:ext cx="604867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55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06090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Vlastnosti </a:t>
            </a:r>
            <a:r>
              <a:rPr lang="cs-CZ" sz="4800" b="1" u="sng" dirty="0" err="1" smtClean="0">
                <a:solidFill>
                  <a:schemeClr val="tx1"/>
                </a:solidFill>
              </a:rPr>
              <a:t>izokvant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5994"/>
            <a:ext cx="7715200" cy="5467342"/>
          </a:xfrm>
        </p:spPr>
        <p:txBody>
          <a:bodyPr>
            <a:normAutofit fontScale="92500" lnSpcReduction="10000"/>
          </a:bodyPr>
          <a:lstStyle/>
          <a:p>
            <a:pPr marL="538163" indent="-355600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V mapě </a:t>
            </a:r>
            <a:r>
              <a:rPr lang="cs-CZ" sz="2800" dirty="0" err="1"/>
              <a:t>izokvant</a:t>
            </a:r>
            <a:r>
              <a:rPr lang="cs-CZ" sz="2800" dirty="0"/>
              <a:t> jsou jednotlivé </a:t>
            </a:r>
            <a:r>
              <a:rPr lang="cs-CZ" sz="2800" dirty="0" err="1"/>
              <a:t>izokvanty</a:t>
            </a:r>
            <a:r>
              <a:rPr lang="cs-CZ" sz="2800" dirty="0"/>
              <a:t> seřazeny severovýchodním směrem, tzn</a:t>
            </a:r>
            <a:r>
              <a:rPr lang="cs-CZ" sz="2800" dirty="0" smtClean="0"/>
              <a:t>. </a:t>
            </a:r>
            <a:r>
              <a:rPr lang="cs-CZ" sz="2800" dirty="0" err="1" smtClean="0"/>
              <a:t>izokvanta</a:t>
            </a:r>
            <a:r>
              <a:rPr lang="cs-CZ" sz="2800" dirty="0" smtClean="0"/>
              <a:t> </a:t>
            </a:r>
            <a:r>
              <a:rPr lang="cs-CZ" sz="2800" dirty="0"/>
              <a:t>bližší počátku představuje kombinace vstupů vedoucí k nižšímu výstupu </a:t>
            </a:r>
            <a:r>
              <a:rPr lang="cs-CZ" sz="2800" dirty="0" smtClean="0"/>
              <a:t>než </a:t>
            </a:r>
            <a:r>
              <a:rPr lang="cs-CZ" sz="2800" dirty="0" err="1" smtClean="0"/>
              <a:t>izokvanta</a:t>
            </a:r>
            <a:r>
              <a:rPr lang="cs-CZ" sz="2800" dirty="0" smtClean="0"/>
              <a:t> </a:t>
            </a:r>
            <a:r>
              <a:rPr lang="cs-CZ" sz="2800" dirty="0"/>
              <a:t>vzdálenější od počátku.</a:t>
            </a:r>
          </a:p>
          <a:p>
            <a:pPr marL="538163" indent="-355600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Izokvanty</a:t>
            </a:r>
            <a:r>
              <a:rPr lang="cs-CZ" sz="2800" dirty="0" smtClean="0"/>
              <a:t> </a:t>
            </a:r>
            <a:r>
              <a:rPr lang="cs-CZ" sz="2800" dirty="0"/>
              <a:t>jsou seřazeny z kardinálního hlediska.</a:t>
            </a:r>
          </a:p>
          <a:p>
            <a:pPr marL="538163" indent="-355600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Izokvanty</a:t>
            </a:r>
            <a:r>
              <a:rPr lang="cs-CZ" sz="2800" dirty="0" smtClean="0"/>
              <a:t> </a:t>
            </a:r>
            <a:r>
              <a:rPr lang="cs-CZ" sz="2800" dirty="0"/>
              <a:t>se neprotínají. Kdyby se protínaly, byl by porušen předpoklad </a:t>
            </a:r>
            <a:r>
              <a:rPr lang="cs-CZ" sz="2800" dirty="0" smtClean="0"/>
              <a:t>efektivnosti obsažený </a:t>
            </a:r>
            <a:r>
              <a:rPr lang="cs-CZ" sz="2800" dirty="0"/>
              <a:t>v produkční funkci, neboť by rozdílné výstupy mohly být vyrobeny </a:t>
            </a:r>
            <a:r>
              <a:rPr lang="cs-CZ" sz="2800" dirty="0" smtClean="0"/>
              <a:t>stejnou kombinací </a:t>
            </a:r>
            <a:r>
              <a:rPr lang="cs-CZ" sz="2800" dirty="0"/>
              <a:t>vstupů. To by znamenalo, že firma používá výrobní faktory neefektivně.</a:t>
            </a:r>
          </a:p>
          <a:p>
            <a:pPr marL="538163" indent="-355600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Izokvanty</a:t>
            </a:r>
            <a:r>
              <a:rPr lang="cs-CZ" sz="2800" dirty="0" smtClean="0"/>
              <a:t> </a:t>
            </a:r>
            <a:r>
              <a:rPr lang="cs-CZ" sz="2800" dirty="0"/>
              <a:t>jsou klesající a konvexní k počátku.</a:t>
            </a: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368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706090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Mezní míra technické substituce (</a:t>
            </a:r>
            <a:r>
              <a:rPr lang="cs-CZ" sz="4800" b="1" u="sng" dirty="0" err="1" smtClean="0">
                <a:solidFill>
                  <a:schemeClr val="tx1"/>
                </a:solidFill>
              </a:rPr>
              <a:t>mrts</a:t>
            </a:r>
            <a:r>
              <a:rPr lang="cs-CZ" sz="4800" b="1" u="sng" dirty="0" smtClean="0">
                <a:solidFill>
                  <a:schemeClr val="tx1"/>
                </a:solidFill>
              </a:rPr>
              <a:t>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51520" y="985994"/>
                <a:ext cx="8136904" cy="5467342"/>
              </a:xfrm>
            </p:spPr>
            <p:txBody>
              <a:bodyPr>
                <a:normAutofit lnSpcReduction="10000"/>
              </a:bodyPr>
              <a:lstStyle/>
              <a:p>
                <a:pPr marL="538163" indent="-355600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vyjadřuje míru, ve které firma může nahrazovat kapitál prací, aniž by se změnila </a:t>
                </a:r>
                <a:r>
                  <a:rPr lang="cs-CZ" sz="2800" dirty="0"/>
                  <a:t>velikost výstupu.</a:t>
                </a:r>
              </a:p>
              <a:p>
                <a:pPr marL="182563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𝑴𝑹𝑻𝑺</m:t>
                      </m:r>
                      <m:r>
                        <a:rPr lang="cs-C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num>
                        <m:den>
                          <m:r>
                            <a:rPr lang="el-GR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</m:oMath>
                  </m:oMathPara>
                </a14:m>
                <a:endParaRPr lang="cs-CZ" sz="2800" b="1" dirty="0" smtClean="0"/>
              </a:p>
              <a:p>
                <a:pPr marL="538163" indent="-355600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podél </a:t>
                </a:r>
                <a:r>
                  <a:rPr lang="cs-CZ" sz="2800" dirty="0" err="1"/>
                  <a:t>izokvanty</a:t>
                </a:r>
                <a:r>
                  <a:rPr lang="cs-CZ" sz="2800" dirty="0"/>
                  <a:t> mění firma vstupy tak, že snižuje množství </a:t>
                </a:r>
                <a:r>
                  <a:rPr lang="cs-CZ" sz="2800" dirty="0" smtClean="0"/>
                  <a:t>kapitálu </a:t>
                </a:r>
                <a:r>
                  <a:rPr lang="cs-CZ" sz="2800" dirty="0"/>
                  <a:t>a zvětšuje množství práce, takže jde o mezní míru nahrazování kapitálu </a:t>
                </a:r>
                <a:r>
                  <a:rPr lang="cs-CZ" sz="2800" dirty="0" smtClean="0"/>
                  <a:t>prací</a:t>
                </a:r>
              </a:p>
              <a:p>
                <a:pPr marL="538163" indent="-355600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/>
                  <a:t>Pokud existuje jedna výrobní technika, výrobní faktory jsou KOMPLEMENTY (obvyklé v krátkém období).</a:t>
                </a:r>
              </a:p>
              <a:p>
                <a:pPr marL="538163" indent="-355600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V </a:t>
                </a:r>
                <a:r>
                  <a:rPr lang="cs-CZ" sz="2800" dirty="0"/>
                  <a:t>dlouhém období lze vždy nalézt kombinace vstupů a ty jsou SUBSTITUTY.</a:t>
                </a:r>
              </a:p>
              <a:p>
                <a:pPr marL="538163" indent="-355600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28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51520" y="985994"/>
                <a:ext cx="8136904" cy="5467342"/>
              </a:xfrm>
              <a:blipFill>
                <a:blip r:embed="rId3"/>
                <a:stretch>
                  <a:fillRect t="-18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52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Nákladové omezení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68760"/>
                <a:ext cx="7715200" cy="5205192"/>
              </a:xfrm>
            </p:spPr>
            <p:txBody>
              <a:bodyPr>
                <a:normAutofit fontScale="92500" lnSpcReduction="10000"/>
              </a:bodyPr>
              <a:lstStyle/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Problém, který </a:t>
                </a:r>
                <a:r>
                  <a:rPr lang="cs-CZ" sz="2800" dirty="0"/>
                  <a:t>nyní musí vyřešit, spočívá ve volbě takové kombinace výrobních faktorů, která </a:t>
                </a:r>
                <a:r>
                  <a:rPr lang="cs-CZ" sz="2800" dirty="0" smtClean="0"/>
                  <a:t>jí umožní </a:t>
                </a:r>
                <a:r>
                  <a:rPr lang="cs-CZ" sz="2800" dirty="0"/>
                  <a:t>vyrobit daný výstup (Q1) s </a:t>
                </a:r>
                <a:r>
                  <a:rPr lang="cs-CZ" sz="2800" b="1" i="1" u="sng" dirty="0"/>
                  <a:t>minimálními náklady</a:t>
                </a:r>
                <a:r>
                  <a:rPr lang="cs-CZ" sz="2800" dirty="0"/>
                  <a:t>, vzhledem k produkční funkci Q = </a:t>
                </a:r>
                <a:r>
                  <a:rPr lang="cs-CZ" sz="2800" dirty="0" smtClean="0"/>
                  <a:t>f (</a:t>
                </a:r>
                <a:r>
                  <a:rPr lang="cs-CZ" sz="2800" dirty="0"/>
                  <a:t>K,L</a:t>
                </a:r>
                <a:r>
                  <a:rPr lang="cs-CZ" sz="2800" dirty="0" smtClean="0"/>
                  <a:t>)</a:t>
                </a:r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/>
                  <a:t>Celkové náklady firmy TC jsou závislé na objemu produkce a na cenách vstupů</a:t>
                </a:r>
              </a:p>
              <a:p>
                <a:pPr marL="0" indent="0" algn="ctr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r>
                  <a:rPr lang="cs-CZ" sz="2800" b="1" i="1" dirty="0" smtClean="0">
                    <a:solidFill>
                      <a:srgbClr val="FF0000"/>
                    </a:solidFill>
                  </a:rPr>
                  <a:t>TC = w ∙ L + r ∙ K</a:t>
                </a:r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Grafi</a:t>
                </a:r>
                <a:r>
                  <a:rPr lang="cs-CZ" sz="2800" dirty="0"/>
                  <a:t>ckým vyjádřením je pak </a:t>
                </a:r>
                <a:r>
                  <a:rPr lang="cs-CZ" sz="2800" b="1" i="1" u="sng" dirty="0" err="1" smtClean="0"/>
                  <a:t>izokosta</a:t>
                </a:r>
                <a:r>
                  <a:rPr lang="cs-CZ" sz="2800" dirty="0"/>
                  <a:t> = </a:t>
                </a:r>
                <a:r>
                  <a:rPr lang="cs-CZ" sz="2800" dirty="0" smtClean="0"/>
                  <a:t>přímka </a:t>
                </a:r>
                <a:r>
                  <a:rPr lang="cs-CZ" sz="2800" dirty="0"/>
                  <a:t>obsahující všechny kombinace práce a kapitálu</a:t>
                </a:r>
                <a:r>
                  <a:rPr lang="cs-CZ" sz="2800" dirty="0" smtClean="0"/>
                  <a:t>, které </a:t>
                </a:r>
                <a:r>
                  <a:rPr lang="cs-CZ" sz="2800" dirty="0"/>
                  <a:t>mohou být pořízeny za dané celkové </a:t>
                </a:r>
                <a:r>
                  <a:rPr lang="cs-CZ" sz="2800" dirty="0" smtClean="0"/>
                  <a:t>náklady</a:t>
                </a:r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b="1" u="sng" dirty="0" smtClean="0"/>
                  <a:t>Směrnicí </a:t>
                </a:r>
                <a:r>
                  <a:rPr lang="cs-CZ" sz="2800" b="1" u="sng" dirty="0" err="1" smtClean="0"/>
                  <a:t>izokosty</a:t>
                </a:r>
                <a:r>
                  <a:rPr lang="cs-CZ" sz="2800" b="1" u="sng" dirty="0" smtClean="0"/>
                  <a:t> </a:t>
                </a:r>
                <a:r>
                  <a:rPr lang="cs-CZ" sz="2800" dirty="0" smtClean="0"/>
                  <a:t>   je podíl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𝒘</m:t>
                        </m:r>
                      </m:num>
                      <m:den>
                        <m:r>
                          <a:rPr lang="cs-CZ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endParaRPr lang="cs-CZ" sz="3000" b="1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53340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2800" dirty="0"/>
              </a:p>
              <a:p>
                <a:pPr marL="892175" indent="-358775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28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68760"/>
                <a:ext cx="7715200" cy="5205192"/>
              </a:xfrm>
              <a:blipFill>
                <a:blip r:embed="rId3"/>
                <a:stretch>
                  <a:fillRect l="-1185" t="-17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9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1" y="1196752"/>
            <a:ext cx="6552728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81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Nákladové optimum firmy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68760"/>
                <a:ext cx="7715200" cy="5205192"/>
              </a:xfrm>
            </p:spPr>
            <p:txBody>
              <a:bodyPr>
                <a:normAutofit/>
              </a:bodyPr>
              <a:lstStyle/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 smtClean="0"/>
                  <a:t>firma bude minimalizovat své náklady, jestliže </a:t>
                </a:r>
                <a:r>
                  <a:rPr lang="cs-CZ" sz="2800" dirty="0"/>
                  <a:t>bude mezní produkt z jedné Kč vynaložené na nákup vstupů u </a:t>
                </a:r>
                <a:r>
                  <a:rPr lang="cs-CZ" sz="2800" dirty="0" smtClean="0"/>
                  <a:t>všech používaných </a:t>
                </a:r>
                <a:r>
                  <a:rPr lang="cs-CZ" sz="2800" dirty="0"/>
                  <a:t>vstupů stejný.</a:t>
                </a:r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/>
                  <a:t>Pokud poslední peněžní jednotka vynaložená na pronájem jednotlivých vstupů přinese dané firmě stejný přírůstek produkce.</a:t>
                </a:r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r>
                  <a:rPr lang="cs-CZ" sz="2800" dirty="0"/>
                  <a:t>Graficky </a:t>
                </a:r>
                <a:r>
                  <a:rPr lang="cs-CZ" sz="2800" dirty="0" smtClean="0"/>
                  <a:t>je </a:t>
                </a:r>
                <a:r>
                  <a:rPr lang="cs-CZ" sz="2800" b="1" i="1" u="sng" dirty="0"/>
                  <a:t>nákladové optimum</a:t>
                </a:r>
                <a:r>
                  <a:rPr lang="cs-CZ" sz="2800" dirty="0"/>
                  <a:t> bodem dotyku </a:t>
                </a:r>
                <a:r>
                  <a:rPr lang="cs-CZ" sz="2800" dirty="0" err="1"/>
                  <a:t>izokvanty</a:t>
                </a:r>
                <a:r>
                  <a:rPr lang="cs-CZ" sz="2800" dirty="0"/>
                  <a:t> a </a:t>
                </a:r>
                <a:r>
                  <a:rPr lang="cs-CZ" sz="2800" dirty="0" err="1"/>
                  <a:t>izokosty</a:t>
                </a:r>
                <a:r>
                  <a:rPr lang="cs-CZ" sz="2800" dirty="0"/>
                  <a:t>, v němž </a:t>
                </a:r>
                <a:r>
                  <a:rPr lang="cs-CZ" sz="2800" dirty="0" smtClean="0"/>
                  <a:t>jsou jejich </a:t>
                </a:r>
                <a:r>
                  <a:rPr lang="cs-CZ" sz="2800" dirty="0"/>
                  <a:t>směrnice stejné</a:t>
                </a:r>
              </a:p>
              <a:p>
                <a:pPr marL="53340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𝑴𝑹𝑻𝑺</m:t>
                      </m:r>
                      <m:r>
                        <a:rPr lang="cs-C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num>
                        <m:den>
                          <m:r>
                            <a:rPr lang="cs-CZ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pPr marL="892175" indent="-358775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Wingdings" panose="05000000000000000000" pitchFamily="2" charset="2"/>
                  <a:buChar char="Ø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271463" indent="-271463">
                  <a:spcAft>
                    <a:spcPts val="60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•"/>
                </a:pPr>
                <a:endParaRPr lang="cs-CZ" sz="2800" dirty="0" smtClean="0"/>
              </a:p>
              <a:p>
                <a:pPr marL="0" indent="0">
                  <a:spcAft>
                    <a:spcPts val="600"/>
                  </a:spcAft>
                  <a:buClr>
                    <a:schemeClr val="tx2"/>
                  </a:buClr>
                  <a:buSzPct val="100000"/>
                  <a:buNone/>
                </a:pPr>
                <a:endParaRPr lang="cs-CZ" sz="280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68760"/>
                <a:ext cx="7715200" cy="5205192"/>
              </a:xfrm>
              <a:blipFill>
                <a:blip r:embed="rId3"/>
                <a:stretch>
                  <a:fillRect l="-1422" t="-1054" r="-55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6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Firma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3400" y="1196752"/>
            <a:ext cx="7715200" cy="5544616"/>
          </a:xfrm>
        </p:spPr>
        <p:txBody>
          <a:bodyPr>
            <a:normAutofit lnSpcReduction="10000"/>
          </a:bodyPr>
          <a:lstStyle/>
          <a:p>
            <a:pPr marL="355600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Převážná většina nabídky výrobků a služeb je tvořena firmami</a:t>
            </a:r>
            <a:endParaRPr lang="cs-CZ" sz="2800" dirty="0"/>
          </a:p>
          <a:p>
            <a:pPr marL="355600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 chápána jako podnik ve smyslu mikroekonomické produkční jednotky</a:t>
            </a:r>
          </a:p>
          <a:p>
            <a:pPr marL="355600" indent="-269875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i="1" u="sng" dirty="0" smtClean="0"/>
              <a:t>Nakupuje výrobní faktory</a:t>
            </a:r>
            <a:r>
              <a:rPr lang="cs-CZ" sz="2800" dirty="0" smtClean="0"/>
              <a:t> </a:t>
            </a:r>
            <a:r>
              <a:rPr lang="cs-CZ" sz="2800" i="1" dirty="0" smtClean="0"/>
              <a:t>(vstupy</a:t>
            </a:r>
            <a:r>
              <a:rPr lang="cs-CZ" sz="2800" dirty="0" smtClean="0"/>
              <a:t>), které za určitých technologických podmínek </a:t>
            </a:r>
            <a:r>
              <a:rPr lang="cs-CZ" sz="2800" i="1" u="sng" dirty="0" smtClean="0"/>
              <a:t>mění na výrobky a služby </a:t>
            </a:r>
            <a:r>
              <a:rPr lang="cs-CZ" sz="2800" i="1" dirty="0" smtClean="0"/>
              <a:t>(výstupy</a:t>
            </a:r>
            <a:r>
              <a:rPr lang="cs-CZ" sz="2800" dirty="0" smtClean="0"/>
              <a:t>), a které následně </a:t>
            </a:r>
            <a:r>
              <a:rPr lang="cs-CZ" sz="2800" i="1" u="sng" dirty="0" smtClean="0"/>
              <a:t>prodává</a:t>
            </a:r>
          </a:p>
          <a:p>
            <a:pPr marL="355600" indent="-269875" algn="just">
              <a:lnSpc>
                <a:spcPct val="11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Mezi příčiny existence firmy řadíme: </a:t>
            </a:r>
            <a:r>
              <a:rPr lang="cs-CZ" sz="2800" b="1" i="1" dirty="0" smtClean="0"/>
              <a:t>a) výhody týmové práce</a:t>
            </a:r>
            <a:r>
              <a:rPr lang="cs-CZ" sz="2800" dirty="0" smtClean="0"/>
              <a:t> a </a:t>
            </a:r>
            <a:r>
              <a:rPr lang="cs-CZ" sz="2800" b="1" i="1" dirty="0" smtClean="0"/>
              <a:t>b) snížení nákladů spojených s uzavíráním kontraktů </a:t>
            </a:r>
            <a:r>
              <a:rPr lang="cs-CZ" sz="2800" dirty="0" smtClean="0"/>
              <a:t>(transakční náklady – autor R. H. </a:t>
            </a:r>
            <a:r>
              <a:rPr lang="cs-CZ" sz="2800" dirty="0" err="1" smtClean="0"/>
              <a:t>Coase</a:t>
            </a:r>
            <a:r>
              <a:rPr lang="cs-CZ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836712"/>
            <a:ext cx="7920880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01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778098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Dlouhodobá stezka expanze firmy (LEP)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277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Propojíme body OPTIMA a získáme DLOUHODOBOU STEZKU EXPANZE FIRMY (LEP) – NÁKLADOVOU KŘIVKU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LEP zachycuje všechny kombinace vstupů, které firmě umožní v dlouhém období minimalizovat náklady na různé objemy výstupu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32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3861048"/>
            <a:ext cx="6840760" cy="275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71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035" y="260648"/>
            <a:ext cx="8147248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Výnosy z rozsahu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3035" y="1110112"/>
            <a:ext cx="8219256" cy="5631256"/>
          </a:xfrm>
        </p:spPr>
        <p:txBody>
          <a:bodyPr>
            <a:normAutofit lnSpcReduction="1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vyjadřují vztah mezi </a:t>
            </a:r>
            <a:r>
              <a:rPr lang="cs-CZ" sz="2800" dirty="0"/>
              <a:t>změnami vstupů a změnou výstupu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Rozlišujeme: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dirty="0" smtClean="0"/>
              <a:t>Rostoucí výnosy </a:t>
            </a:r>
            <a:r>
              <a:rPr lang="cs-CZ" sz="2800" b="1" i="1" dirty="0"/>
              <a:t>z rozsahu </a:t>
            </a:r>
            <a:r>
              <a:rPr lang="cs-CZ" sz="2800" dirty="0"/>
              <a:t>(Zvýšení objemu každého z používaných vstupů o „t“ procent povede ke </a:t>
            </a:r>
            <a:r>
              <a:rPr lang="cs-CZ" sz="2800" dirty="0" smtClean="0"/>
              <a:t>zvýšení výstupu </a:t>
            </a:r>
            <a:r>
              <a:rPr lang="cs-CZ" sz="2800" dirty="0"/>
              <a:t>o více než „t“ </a:t>
            </a:r>
            <a:r>
              <a:rPr lang="cs-CZ" sz="2800" dirty="0" smtClean="0"/>
              <a:t>procent)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dirty="0" smtClean="0"/>
              <a:t>Konstantní výnosy </a:t>
            </a:r>
            <a:r>
              <a:rPr lang="cs-CZ" sz="2800" b="1" i="1" dirty="0"/>
              <a:t>z rozsahu</a:t>
            </a:r>
            <a:r>
              <a:rPr lang="cs-CZ" sz="2800" dirty="0"/>
              <a:t> </a:t>
            </a:r>
            <a:r>
              <a:rPr lang="cs-CZ" sz="2800" dirty="0" smtClean="0"/>
              <a:t>(Růst </a:t>
            </a:r>
            <a:r>
              <a:rPr lang="cs-CZ" sz="2800" dirty="0"/>
              <a:t>objemu každého ze vstupů o „t“ procent způsobí růst výstupu rovněž o „t</a:t>
            </a:r>
            <a:r>
              <a:rPr lang="cs-CZ" sz="2800" dirty="0" smtClean="0"/>
              <a:t>“ procent)</a:t>
            </a:r>
          </a:p>
          <a:p>
            <a:pPr marL="720725" indent="-36512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Klesající výnosy </a:t>
            </a:r>
            <a:r>
              <a:rPr lang="cs-CZ" sz="2800" dirty="0"/>
              <a:t>z rozsahu (</a:t>
            </a:r>
            <a:r>
              <a:rPr lang="cs-CZ" sz="2800" dirty="0" smtClean="0"/>
              <a:t>růst </a:t>
            </a:r>
            <a:r>
              <a:rPr lang="cs-CZ" sz="2800" dirty="0"/>
              <a:t>každého ze vstupů o „t“ procent </a:t>
            </a:r>
            <a:r>
              <a:rPr lang="cs-CZ" sz="2800" dirty="0" smtClean="0"/>
              <a:t>povede k </a:t>
            </a:r>
            <a:r>
              <a:rPr lang="cs-CZ" sz="2800" dirty="0"/>
              <a:t>růstu výstupu o </a:t>
            </a:r>
            <a:r>
              <a:rPr lang="cs-CZ" sz="2800" dirty="0" smtClean="0"/>
              <a:t>méně než </a:t>
            </a:r>
            <a:r>
              <a:rPr lang="cs-CZ" sz="2800" dirty="0"/>
              <a:t>„t“ </a:t>
            </a:r>
            <a:r>
              <a:rPr lang="cs-CZ" sz="2800" dirty="0" smtClean="0"/>
              <a:t>procent)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892175" indent="-3587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2585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Cíle firmy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dirty="0" smtClean="0"/>
              <a:t>Hlavním cílem firmy</a:t>
            </a:r>
            <a:r>
              <a:rPr lang="cs-CZ" sz="2800" dirty="0" smtClean="0"/>
              <a:t> je maximalizace zisku ať už v krátkém či dlouhém období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Dilema manažer x vlastník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dirty="0" smtClean="0"/>
              <a:t>Alternativní cíle firmy</a:t>
            </a:r>
            <a:r>
              <a:rPr lang="cs-CZ" sz="2800" dirty="0" smtClean="0"/>
              <a:t> – zvýšení tržního podílu firmy, zvýšení obratu, dlouhodobá stabilita, zlepšení pozice firmy ve společenském povědomí, environmentální cíle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Alternativní cíle firmy mohou, ale nemusí, být v souladu s maximalizací zisku a to zejména v krátkém období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Neoklasická teorie firmy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5205192"/>
          </a:xfrm>
        </p:spPr>
        <p:txBody>
          <a:bodyPr>
            <a:normAutofit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analýza chování firmy na trhu s důrazem na rozhodování o objemu a ceně produkce a </a:t>
            </a:r>
            <a:r>
              <a:rPr lang="cs-CZ" sz="2800"/>
              <a:t>volbě </a:t>
            </a:r>
            <a:r>
              <a:rPr lang="cs-CZ" sz="2800" smtClean="0"/>
              <a:t>technologie</a:t>
            </a: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Omezení:</a:t>
            </a:r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 smtClean="0"/>
              <a:t>Tržní </a:t>
            </a:r>
            <a:r>
              <a:rPr lang="cs-CZ" sz="2800" dirty="0" smtClean="0"/>
              <a:t>(výše poptávky po produkci dané firmy)</a:t>
            </a:r>
            <a:endParaRPr lang="cs-CZ" sz="2800" b="1" i="1" dirty="0" smtClean="0"/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 smtClean="0"/>
              <a:t>Ekonomické</a:t>
            </a:r>
            <a:r>
              <a:rPr lang="cs-CZ" sz="2800" dirty="0" smtClean="0"/>
              <a:t> (na straně nákladů)</a:t>
            </a:r>
            <a:endParaRPr lang="cs-CZ" sz="2800" b="1" i="1" dirty="0" smtClean="0"/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1" i="1" u="sng" dirty="0"/>
              <a:t>Technologické</a:t>
            </a:r>
            <a:r>
              <a:rPr lang="cs-CZ" sz="2800" dirty="0"/>
              <a:t> (omezený počet </a:t>
            </a:r>
            <a:r>
              <a:rPr lang="cs-CZ" sz="2800" dirty="0" smtClean="0"/>
              <a:t>technologických </a:t>
            </a:r>
            <a:r>
              <a:rPr lang="cs-CZ" sz="2800" dirty="0"/>
              <a:t>postupů a přírodní </a:t>
            </a:r>
            <a:r>
              <a:rPr lang="cs-CZ" sz="2800" dirty="0" smtClean="0"/>
              <a:t>podmínky)</a:t>
            </a:r>
            <a:endParaRPr lang="cs-CZ" sz="2800" dirty="0"/>
          </a:p>
          <a:p>
            <a:pPr marL="1436688" indent="-446088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Produkční funkce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4039361"/>
            <a:ext cx="3139712" cy="245690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4544" y="1109177"/>
            <a:ext cx="8147248" cy="5606509"/>
          </a:xfrm>
        </p:spPr>
        <p:txBody>
          <a:bodyPr>
            <a:normAutofit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označuje vztah mezi velikostí vstupů (výrobních faktorů) a velikostí výstupu, který firma </a:t>
            </a:r>
            <a:r>
              <a:rPr lang="cs-CZ" sz="2800" dirty="0" smtClean="0"/>
              <a:t>produkuje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Za předpokladu racionálně jednajícího subjektu </a:t>
            </a:r>
            <a:r>
              <a:rPr lang="cs-CZ" sz="2800" dirty="0"/>
              <a:t>(</a:t>
            </a:r>
            <a:r>
              <a:rPr lang="cs-CZ" sz="2800" dirty="0" smtClean="0"/>
              <a:t>firmy), </a:t>
            </a:r>
            <a:r>
              <a:rPr lang="cs-CZ" sz="2800" dirty="0"/>
              <a:t>vyjadřuje produkční funkce maximální objem výstupů, který lze s danými vstupy </a:t>
            </a:r>
            <a:r>
              <a:rPr lang="cs-CZ" sz="2800" dirty="0" smtClean="0"/>
              <a:t>vytvořit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Předpokládá, že uvažované výrobní faktory jsou využívány co nejefektivněji</a:t>
            </a:r>
          </a:p>
          <a:p>
            <a:pPr marL="271463" indent="-271463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Může být vyjádřena naturálně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cs-CZ" sz="2800" dirty="0" smtClean="0"/>
              <a:t>(tabulkově), matematicky (funkce)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cs-CZ" sz="2800" dirty="0" smtClean="0"/>
              <a:t> nebo graficky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822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Produkční funkce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19256" cy="513318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Tradičními vstupy ve výrobě jsou:</a:t>
            </a:r>
          </a:p>
          <a:p>
            <a:pPr marL="1076325" indent="-3556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800" dirty="0" smtClean="0"/>
              <a:t>Práce</a:t>
            </a:r>
          </a:p>
          <a:p>
            <a:pPr marL="1076325" indent="-355600">
              <a:buFont typeface="Wingdings" panose="05000000000000000000" pitchFamily="2" charset="2"/>
              <a:buChar char="Ø"/>
            </a:pPr>
            <a:r>
              <a:rPr lang="cs-CZ" sz="2800" dirty="0" smtClean="0"/>
              <a:t>Půda </a:t>
            </a:r>
          </a:p>
          <a:p>
            <a:pPr marL="1076325" indent="-3556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800" dirty="0" smtClean="0"/>
              <a:t>Kapitál</a:t>
            </a:r>
          </a:p>
          <a:p>
            <a:r>
              <a:rPr lang="cs-CZ" sz="2800" dirty="0" smtClean="0"/>
              <a:t>Q </a:t>
            </a:r>
            <a:r>
              <a:rPr lang="cs-CZ" sz="2800" dirty="0"/>
              <a:t>= f (K, L</a:t>
            </a:r>
            <a:r>
              <a:rPr lang="cs-CZ" sz="2800" dirty="0" smtClean="0"/>
              <a:t>)</a:t>
            </a:r>
          </a:p>
          <a:p>
            <a:r>
              <a:rPr lang="cs-CZ" sz="2800" dirty="0"/>
              <a:t>Pokud firma používá nejefektivnější dosažitelnou technologii, potom její výstup </a:t>
            </a:r>
            <a:r>
              <a:rPr lang="cs-CZ" sz="2800" dirty="0" smtClean="0"/>
              <a:t>bude záviset </a:t>
            </a:r>
            <a:r>
              <a:rPr lang="cs-CZ" sz="2800" dirty="0"/>
              <a:t>především </a:t>
            </a:r>
            <a:r>
              <a:rPr lang="cs-CZ" sz="2800" dirty="0" smtClean="0"/>
              <a:t>na: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	1</a:t>
            </a:r>
            <a:r>
              <a:rPr lang="cs-CZ" sz="2800" dirty="0"/>
              <a:t>. množství používaných vstupů a</a:t>
            </a:r>
          </a:p>
          <a:p>
            <a:pPr marL="0" indent="0">
              <a:buNone/>
            </a:pPr>
            <a:r>
              <a:rPr lang="cs-CZ" sz="2800" dirty="0" smtClean="0"/>
              <a:t>	2</a:t>
            </a:r>
            <a:r>
              <a:rPr lang="cs-CZ" sz="2800" dirty="0"/>
              <a:t>. efektivnosti jejich užití.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Volba technologie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8753" y="1556792"/>
            <a:ext cx="7715200" cy="5205192"/>
          </a:xfrm>
        </p:spPr>
        <p:txBody>
          <a:bodyPr>
            <a:normAutofit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je důležitý časový horizont, ve kterém se </a:t>
            </a:r>
            <a:r>
              <a:rPr lang="cs-CZ" sz="2800" dirty="0" smtClean="0"/>
              <a:t>firma pohybuje, podle A. </a:t>
            </a:r>
            <a:r>
              <a:rPr lang="cs-CZ" sz="2800" dirty="0" err="1" smtClean="0"/>
              <a:t>Marshalla</a:t>
            </a:r>
            <a:r>
              <a:rPr lang="cs-CZ" sz="2800" dirty="0" smtClean="0"/>
              <a:t> rozlišujeme období:</a:t>
            </a:r>
          </a:p>
          <a:p>
            <a:pPr marL="1258888" indent="-36671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Velmi krátké</a:t>
            </a:r>
          </a:p>
          <a:p>
            <a:pPr marL="1258888" indent="-36671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Krátké</a:t>
            </a:r>
          </a:p>
          <a:p>
            <a:pPr marL="1258888" indent="-366713" algn="just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D</a:t>
            </a:r>
            <a:r>
              <a:rPr lang="cs-CZ" sz="2800" dirty="0" smtClean="0"/>
              <a:t>louhé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6006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Krátké období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8753" y="1556792"/>
            <a:ext cx="7715200" cy="4176464"/>
          </a:xfrm>
        </p:spPr>
        <p:txBody>
          <a:bodyPr>
            <a:normAutofit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Služby alespoň </a:t>
            </a:r>
            <a:r>
              <a:rPr lang="cs-CZ" sz="2800" dirty="0"/>
              <a:t>jednoho výrobního faktoru, který firma používá, jsou v důsledku </a:t>
            </a:r>
            <a:r>
              <a:rPr lang="cs-CZ" sz="2800" dirty="0" smtClean="0"/>
              <a:t>předchozích rozhodnutí fixní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</a:t>
            </a:r>
            <a:r>
              <a:rPr lang="cs-CZ" sz="2800" dirty="0"/>
              <a:t>případě dvou výrobních faktorů se za tento fixní vstup považuje </a:t>
            </a:r>
            <a:r>
              <a:rPr lang="cs-CZ" sz="2800" dirty="0" smtClean="0"/>
              <a:t>zpravidla kapitál, práce je vstupem variabilním 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Můžeme měnit pouze PRÁCI, kapitál zůstává </a:t>
            </a:r>
            <a:r>
              <a:rPr lang="cs-CZ" sz="2800" dirty="0" smtClean="0"/>
              <a:t>nezměněn, proč?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2421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dlouhé období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8753" y="1268760"/>
            <a:ext cx="7715200" cy="5112568"/>
          </a:xfrm>
        </p:spPr>
        <p:txBody>
          <a:bodyPr>
            <a:normAutofit lnSpcReduction="10000"/>
          </a:bodyPr>
          <a:lstStyle/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 tomto období jsou všechny vstupy variabilní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Firma může dva námi uvažované vstupy navzájem nahrazovat neboli substituovat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Dlouhodobá produkční funkce zachycuje vztah mezi změnou objemu obou používaných vstupů a následnou změnou výstup</a:t>
            </a:r>
          </a:p>
          <a:p>
            <a:pPr marL="271463" indent="-271463" algn="just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i="1" u="sng" dirty="0" smtClean="0"/>
              <a:t>Základními vlastnostmi</a:t>
            </a:r>
            <a:r>
              <a:rPr lang="cs-CZ" sz="2800" dirty="0" smtClean="0"/>
              <a:t> produkční funkce v dlouhém období tedy je:</a:t>
            </a:r>
          </a:p>
          <a:p>
            <a:pPr marL="1430338" indent="-354013" algn="just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lphaLcParenR"/>
            </a:pPr>
            <a:r>
              <a:rPr lang="cs-CZ" sz="2800" dirty="0" smtClean="0"/>
              <a:t>Substituce vstupů</a:t>
            </a:r>
          </a:p>
          <a:p>
            <a:pPr marL="1430338" indent="-354013" algn="just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lphaLcParenR"/>
            </a:pPr>
            <a:r>
              <a:rPr lang="cs-CZ" sz="2800" dirty="0" smtClean="0"/>
              <a:t>Výnosy z rozsahu vstupů</a:t>
            </a:r>
          </a:p>
          <a:p>
            <a:pPr marL="0" indent="0" algn="just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263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587</TotalTime>
  <Words>1006</Words>
  <Application>Microsoft Office PowerPoint</Application>
  <PresentationFormat>Předvádění na obrazovce (4:3)</PresentationFormat>
  <Paragraphs>182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Times New Roman</vt:lpstr>
      <vt:lpstr>Wingdings</vt:lpstr>
      <vt:lpstr>Wingdings 2</vt:lpstr>
      <vt:lpstr>Arkýř</vt:lpstr>
      <vt:lpstr>Firma a výrobní proces </vt:lpstr>
      <vt:lpstr>Firma</vt:lpstr>
      <vt:lpstr>Cíle firmy</vt:lpstr>
      <vt:lpstr>Neoklasická teorie firmy</vt:lpstr>
      <vt:lpstr>Produkční funkce</vt:lpstr>
      <vt:lpstr>Produkční funkce</vt:lpstr>
      <vt:lpstr>Volba technologie</vt:lpstr>
      <vt:lpstr>Krátké období</vt:lpstr>
      <vt:lpstr>dlouhé období</vt:lpstr>
      <vt:lpstr>Výroba v krátkém období</vt:lpstr>
      <vt:lpstr>Výroba v krátkém období</vt:lpstr>
      <vt:lpstr>Prezentace aplikace PowerPoint</vt:lpstr>
      <vt:lpstr>Výroba v dlouhém období</vt:lpstr>
      <vt:lpstr>Prezentace aplikace PowerPoint</vt:lpstr>
      <vt:lpstr>Vlastnosti izokvant</vt:lpstr>
      <vt:lpstr>Mezní míra technické substituce (mrts)</vt:lpstr>
      <vt:lpstr>Nákladové omezení</vt:lpstr>
      <vt:lpstr>Prezentace aplikace PowerPoint</vt:lpstr>
      <vt:lpstr>Nákladové optimum firmy</vt:lpstr>
      <vt:lpstr>Prezentace aplikace PowerPoint</vt:lpstr>
      <vt:lpstr>Dlouhodobá stezka expanze firmy (LEP)</vt:lpstr>
      <vt:lpstr>Výnosy z rozsahu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133</cp:revision>
  <cp:lastPrinted>2019-10-24T06:40:43Z</cp:lastPrinted>
  <dcterms:created xsi:type="dcterms:W3CDTF">2015-02-19T14:22:13Z</dcterms:created>
  <dcterms:modified xsi:type="dcterms:W3CDTF">2020-10-05T11:53:39Z</dcterms:modified>
</cp:coreProperties>
</file>