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70" r:id="rId4"/>
    <p:sldId id="271" r:id="rId5"/>
    <p:sldId id="310" r:id="rId6"/>
    <p:sldId id="299" r:id="rId7"/>
    <p:sldId id="300" r:id="rId8"/>
    <p:sldId id="282" r:id="rId9"/>
    <p:sldId id="301" r:id="rId10"/>
    <p:sldId id="302" r:id="rId11"/>
    <p:sldId id="303" r:id="rId12"/>
    <p:sldId id="304" r:id="rId13"/>
    <p:sldId id="308" r:id="rId14"/>
    <p:sldId id="309" r:id="rId15"/>
    <p:sldId id="307" r:id="rId1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84768" autoAdjust="0"/>
  </p:normalViewPr>
  <p:slideViewPr>
    <p:cSldViewPr>
      <p:cViewPr varScale="1">
        <p:scale>
          <a:sx n="95" d="100"/>
          <a:sy n="95" d="100"/>
        </p:scale>
        <p:origin x="19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80" d="100"/>
          <a:sy n="80" d="100"/>
        </p:scale>
        <p:origin x="2496" y="-4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103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6652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0909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5215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49482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48171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77609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223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977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0" indent="0">
              <a:buNone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045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30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baseline="0" dirty="0" smtClean="0"/>
          </a:p>
          <a:p>
            <a:pPr marL="0" indent="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2205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0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0" indent="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199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0" baseline="0" dirty="0" smtClean="0"/>
          </a:p>
          <a:p>
            <a:pPr marL="0" indent="0">
              <a:buNone/>
            </a:pPr>
            <a:endParaRPr lang="cs-CZ" b="0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r>
              <a:rPr lang="cs-CZ" b="1" baseline="0" dirty="0" smtClean="0"/>
              <a:t>Obrázek TC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4342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6051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313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39752" y="3429000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Typy tržních struktur a dokonalá konkurence</a:t>
            </a:r>
            <a:endParaRPr lang="cs-CZ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78098"/>
          </a:xfrm>
        </p:spPr>
        <p:txBody>
          <a:bodyPr>
            <a:no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DK – rozhodnutí firmy o rozsahu produkce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6520" y="1076904"/>
            <a:ext cx="8219256" cy="5781096"/>
          </a:xfrm>
        </p:spPr>
        <p:txBody>
          <a:bodyPr>
            <a:normAutofit fontScale="85000" lnSpcReduction="20000"/>
          </a:bodyPr>
          <a:lstStyle/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Cílem firmy je maximalizace zisku</a:t>
            </a:r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Jediný způsob, jak ovlivnit celkové příjmy je objem produkce firmy při dané ceně</a:t>
            </a:r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Objem produkce závisí na vztahu mezi mezními náklady (MC) a mezními příjmy (MR)</a:t>
            </a:r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Platí </a:t>
            </a:r>
            <a:r>
              <a:rPr lang="cs-CZ" sz="2800" dirty="0" smtClean="0">
                <a:solidFill>
                  <a:srgbClr val="FF0000"/>
                </a:solidFill>
              </a:rPr>
              <a:t>„zlaté pravidlo maximalizace zisku“ MR = MC</a:t>
            </a:r>
          </a:p>
          <a:p>
            <a:pPr marL="1076325" indent="-452438" algn="just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Pokud je MR &gt; MC firma nerealizuje zisk, který by mohla, protože vyrábí málo, je zde prostor pro zvýšení výroby</a:t>
            </a:r>
          </a:p>
          <a:p>
            <a:pPr marL="1076325" indent="-452438" algn="just">
              <a:spcAft>
                <a:spcPts val="12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Pokud je MR &lt; MC vyrábí víc než je optimum a realizuje ztrátu (za VF zaplatí víc než jí přinese poslední prodaná jednotka produkce)</a:t>
            </a:r>
            <a:endParaRPr lang="cs-CZ" sz="2800" dirty="0"/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Křivka nabídky firmy je dána rostoucí částí </a:t>
            </a:r>
            <a:r>
              <a:rPr lang="cs-CZ" sz="2800" dirty="0" smtClean="0"/>
              <a:t>MC, zespodu ohraničená minimem průměrných variabilních nákladů (AVC)</a:t>
            </a:r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DK firma je výrobně i alokačně efektivní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5955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78098"/>
          </a:xfrm>
        </p:spPr>
        <p:txBody>
          <a:bodyPr>
            <a:no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DK – rozhodnutí firmy o rozsahu produkce</a:t>
            </a:r>
            <a:endParaRPr lang="cs-CZ" sz="3600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1403648" y="1556792"/>
            <a:ext cx="5976664" cy="472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86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78098"/>
          </a:xfrm>
        </p:spPr>
        <p:txBody>
          <a:bodyPr>
            <a:noAutofit/>
          </a:bodyPr>
          <a:lstStyle/>
          <a:p>
            <a:r>
              <a:rPr lang="cs-CZ" sz="3600" b="1" u="sng" dirty="0" err="1" smtClean="0">
                <a:solidFill>
                  <a:schemeClr val="tx1"/>
                </a:solidFill>
              </a:rPr>
              <a:t>dk</a:t>
            </a:r>
            <a:r>
              <a:rPr lang="cs-CZ" sz="3600" b="1" u="sng" dirty="0" smtClean="0">
                <a:solidFill>
                  <a:schemeClr val="tx1"/>
                </a:solidFill>
              </a:rPr>
              <a:t> firma s ekonomickým ziskem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19256" cy="5472608"/>
          </a:xfrm>
        </p:spPr>
        <p:txBody>
          <a:bodyPr>
            <a:normAutofit/>
          </a:bodyPr>
          <a:lstStyle/>
          <a:p>
            <a:pPr marL="269875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Uvažujeme ekonomický zisk </a:t>
            </a:r>
          </a:p>
          <a:p>
            <a:pPr marL="269875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Ke grafickému určení budeme potřebovat křivku průměrných nákladů</a:t>
            </a:r>
          </a:p>
          <a:p>
            <a:pPr marL="0" indent="0" algn="just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2924944"/>
            <a:ext cx="5760640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62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78098"/>
          </a:xfrm>
        </p:spPr>
        <p:txBody>
          <a:bodyPr>
            <a:noAutofit/>
          </a:bodyPr>
          <a:lstStyle/>
          <a:p>
            <a:r>
              <a:rPr lang="cs-CZ" sz="3600" b="1" u="sng" dirty="0" err="1" smtClean="0">
                <a:solidFill>
                  <a:schemeClr val="tx1"/>
                </a:solidFill>
              </a:rPr>
              <a:t>dk</a:t>
            </a:r>
            <a:r>
              <a:rPr lang="cs-CZ" sz="3600" b="1" u="sng" dirty="0" smtClean="0">
                <a:solidFill>
                  <a:schemeClr val="tx1"/>
                </a:solidFill>
              </a:rPr>
              <a:t> firma s ekonomickou ztrátou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19256" cy="5472608"/>
          </a:xfrm>
        </p:spPr>
        <p:txBody>
          <a:bodyPr>
            <a:normAutofit/>
          </a:bodyPr>
          <a:lstStyle/>
          <a:p>
            <a:pPr marL="269875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Pokud je cena (průměrný příjem) nižší než průměrné náklady, DK firma dosahuje ekonomické ztráty 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983" y="2177480"/>
            <a:ext cx="6803674" cy="468052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691680" y="2348880"/>
            <a:ext cx="4680520" cy="5760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661832" y="5993904"/>
            <a:ext cx="5976664" cy="8640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436096" y="4221088"/>
            <a:ext cx="1728192" cy="122413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111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075240" cy="778098"/>
          </a:xfrm>
        </p:spPr>
        <p:txBody>
          <a:bodyPr>
            <a:noAutofit/>
          </a:bodyPr>
          <a:lstStyle/>
          <a:p>
            <a:r>
              <a:rPr lang="cs-CZ" sz="3600" b="1" u="sng" dirty="0" err="1" smtClean="0">
                <a:solidFill>
                  <a:schemeClr val="tx1"/>
                </a:solidFill>
              </a:rPr>
              <a:t>dk</a:t>
            </a:r>
            <a:r>
              <a:rPr lang="cs-CZ" sz="3600" b="1" u="sng" dirty="0" smtClean="0">
                <a:solidFill>
                  <a:schemeClr val="tx1"/>
                </a:solidFill>
              </a:rPr>
              <a:t> bod uzavření firmy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31518" y="908720"/>
            <a:ext cx="8219256" cy="6179294"/>
          </a:xfrm>
        </p:spPr>
        <p:txBody>
          <a:bodyPr>
            <a:normAutofit/>
          </a:bodyPr>
          <a:lstStyle/>
          <a:p>
            <a:pPr marL="269875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Pokud firma v krátkém období dosahuje ztráty musí se rozhodnout, zda bude ve výrobě pokračovat a tuto ztrátu minimalizovat nebo svou činnost ukončí </a:t>
            </a:r>
          </a:p>
          <a:p>
            <a:pPr marL="269875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K tomuto rozhodnutí jí slouží kritéria ceny a průměrných variabilních nákladů (A</a:t>
            </a:r>
            <a:r>
              <a:rPr lang="cs-CZ" sz="2600" dirty="0" smtClean="0"/>
              <a:t>VC)</a:t>
            </a:r>
          </a:p>
          <a:p>
            <a:pPr marL="269875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600" dirty="0" smtClean="0">
                <a:solidFill>
                  <a:srgbClr val="FF0000"/>
                </a:solidFill>
              </a:rPr>
              <a:t>P = AVC  </a:t>
            </a:r>
            <a:r>
              <a:rPr lang="cs-CZ" sz="2600" dirty="0" smtClean="0"/>
              <a:t>- </a:t>
            </a:r>
            <a:r>
              <a:rPr lang="cs-CZ" sz="2600" b="1" i="1" u="sng" dirty="0" smtClean="0"/>
              <a:t>bod uzavření firmy </a:t>
            </a:r>
            <a:r>
              <a:rPr lang="cs-CZ" sz="2600" dirty="0" smtClean="0"/>
              <a:t>– v tomto bodě firma ukončí výrobu, protože není schopna pokrýt ani část fixních nákladů a pokračováním ve výrobě by se ztráta zvyšovala neboť nedochází ani k pokrytí nákladů variabilních</a:t>
            </a:r>
          </a:p>
          <a:p>
            <a:pPr marL="269875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600" dirty="0" smtClean="0"/>
              <a:t>pokud firma dosahuje ztráty, ale P &gt; AVC, firma bude pokračovat ve výrobě a </a:t>
            </a:r>
            <a:r>
              <a:rPr lang="cs-CZ" sz="2600" smtClean="0"/>
              <a:t>očekávat zlepšení </a:t>
            </a:r>
            <a:endParaRPr lang="cs-CZ" sz="2800" dirty="0" smtClean="0"/>
          </a:p>
          <a:p>
            <a:pPr marL="269875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64104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82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Typy tržních struktur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33400" y="1196752"/>
            <a:ext cx="7715200" cy="5544616"/>
          </a:xfrm>
        </p:spPr>
        <p:txBody>
          <a:bodyPr>
            <a:normAutofit/>
          </a:bodyPr>
          <a:lstStyle/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Chování firmy je ovlivněno typem tržní konkurence, ve které se nachází</a:t>
            </a:r>
          </a:p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Rozlišujeme  čtyři základní  typy tržní struktury:</a:t>
            </a:r>
          </a:p>
          <a:p>
            <a:pPr marL="901700" indent="-36036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/>
              <a:t>Dokonalá konkurence</a:t>
            </a:r>
          </a:p>
          <a:p>
            <a:pPr marL="901700" indent="-36036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/>
              <a:t>Monopol</a:t>
            </a:r>
          </a:p>
          <a:p>
            <a:pPr marL="901700" indent="-36036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/>
              <a:t>Oligopol</a:t>
            </a:r>
          </a:p>
          <a:p>
            <a:pPr marL="901700" indent="-360363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/>
              <a:t>Monopolistická </a:t>
            </a:r>
            <a:r>
              <a:rPr lang="cs-CZ" sz="2800" dirty="0" smtClean="0"/>
              <a:t>konkurence</a:t>
            </a:r>
          </a:p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Při určování typu tržní struktury není rozhodující velikost podniků, ale  počet subjektů na příslušném trhu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96944" cy="850106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Typy tržních struktur na straně nabídky 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27719228"/>
              </p:ext>
            </p:extLst>
          </p:nvPr>
        </p:nvGraphicFramePr>
        <p:xfrm>
          <a:off x="251520" y="1268413"/>
          <a:ext cx="8352930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4421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Typ struktury/ kritérium</a:t>
                      </a:r>
                      <a:endParaRPr lang="cs-CZ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Dokonalá</a:t>
                      </a:r>
                      <a:r>
                        <a:rPr lang="cs-CZ" baseline="0" dirty="0" smtClean="0"/>
                        <a:t> konkurence</a:t>
                      </a:r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Nedokonalá</a:t>
                      </a:r>
                      <a:r>
                        <a:rPr lang="cs-CZ" baseline="0" dirty="0" smtClean="0"/>
                        <a:t> konkurence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Monopol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Oligopol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Monopolistická k.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Počet firem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Velký počet malých firem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jedna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Malý počet firem</a:t>
                      </a:r>
                      <a:r>
                        <a:rPr lang="cs-CZ" baseline="0" dirty="0" smtClean="0"/>
                        <a:t> s výrazným tržním podílem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Velký</a:t>
                      </a:r>
                      <a:r>
                        <a:rPr lang="cs-CZ" baseline="0" dirty="0" smtClean="0"/>
                        <a:t> počet malých firem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Produkt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Homogenní</a:t>
                      </a:r>
                      <a:r>
                        <a:rPr lang="cs-CZ" baseline="0" dirty="0" smtClean="0"/>
                        <a:t> (stejnorodý)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Specifický (bez blízkých substitutů)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 různé</a:t>
                      </a:r>
                      <a:r>
                        <a:rPr lang="cs-CZ" baseline="0" dirty="0" smtClean="0"/>
                        <a:t> míře diferencovaný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diferencovaný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Vliv na cenu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žádný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silný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částečný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částečný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Bariéry</a:t>
                      </a:r>
                      <a:r>
                        <a:rPr lang="cs-CZ" b="1" baseline="0" dirty="0" smtClean="0"/>
                        <a:t> vstupu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žádné (volný vstup)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Výrazné (v</a:t>
                      </a:r>
                      <a:r>
                        <a:rPr lang="cs-CZ" baseline="0" dirty="0" smtClean="0"/>
                        <a:t> podstatě </a:t>
                      </a:r>
                      <a:r>
                        <a:rPr lang="cs-CZ" dirty="0" smtClean="0"/>
                        <a:t>uzavřený vstup)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Částečné bariéry</a:t>
                      </a:r>
                      <a:r>
                        <a:rPr lang="cs-CZ" baseline="0" dirty="0" smtClean="0"/>
                        <a:t> vstupu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Volný vstup do odvětví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376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712968" cy="850106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Typy tržních struktur na straně poptávky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931224" cy="5205192"/>
          </a:xfrm>
        </p:spPr>
        <p:txBody>
          <a:bodyPr>
            <a:normAutofit/>
          </a:bodyPr>
          <a:lstStyle/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Na straně poptávky rozlišujeme tyto </a:t>
            </a:r>
            <a:r>
              <a:rPr lang="cs-CZ" sz="2800" dirty="0"/>
              <a:t>typy tržní struktury:</a:t>
            </a:r>
          </a:p>
          <a:p>
            <a:pPr marL="901700" indent="-36036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/>
              <a:t>Dokonalá konkurence</a:t>
            </a:r>
          </a:p>
          <a:p>
            <a:pPr marL="901700" indent="-36036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err="1" smtClean="0"/>
              <a:t>Monopson</a:t>
            </a:r>
            <a:r>
              <a:rPr lang="cs-CZ" sz="2800" dirty="0" smtClean="0"/>
              <a:t> (síla </a:t>
            </a:r>
            <a:r>
              <a:rPr lang="cs-CZ" sz="2800" dirty="0" err="1"/>
              <a:t>monopsonu</a:t>
            </a:r>
            <a:r>
              <a:rPr lang="cs-CZ" sz="2800" dirty="0"/>
              <a:t> je schopnost kupujícího ovlivnit cenu ve </a:t>
            </a:r>
            <a:r>
              <a:rPr lang="cs-CZ" sz="2800"/>
              <a:t>svůj </a:t>
            </a:r>
            <a:r>
              <a:rPr lang="cs-CZ" sz="2800" smtClean="0"/>
              <a:t>prospěch)</a:t>
            </a:r>
            <a:endParaRPr lang="cs-CZ" sz="2800" dirty="0"/>
          </a:p>
          <a:p>
            <a:pPr marL="901700" indent="-36036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err="1" smtClean="0"/>
              <a:t>Oligopson</a:t>
            </a:r>
            <a:endParaRPr lang="cs-CZ" sz="2800" dirty="0"/>
          </a:p>
          <a:p>
            <a:pPr marL="901700" indent="-360363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/>
              <a:t>Monopolistická </a:t>
            </a:r>
            <a:r>
              <a:rPr lang="cs-CZ" sz="2800" dirty="0" smtClean="0"/>
              <a:t>konkurence</a:t>
            </a:r>
          </a:p>
          <a:p>
            <a:pPr marL="901700" indent="-360363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endParaRPr lang="cs-CZ" sz="2800" dirty="0"/>
          </a:p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b="1" dirty="0"/>
              <a:t>Ekonomická realita není černobílá a málokdy má čistou podobu odpovídající </a:t>
            </a:r>
            <a:r>
              <a:rPr lang="cs-CZ" sz="2800" b="1" dirty="0" smtClean="0"/>
              <a:t>modelu !!!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93820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712968" cy="850106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Výrobní a alokační efektivnost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931224" cy="5205192"/>
          </a:xfrm>
        </p:spPr>
        <p:txBody>
          <a:bodyPr>
            <a:normAutofit/>
          </a:bodyPr>
          <a:lstStyle/>
          <a:p>
            <a:pPr marL="355600" indent="-269875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Každý typ konkurence vykazuje určitý stupeň výrobní a alokační efektivnosti</a:t>
            </a:r>
            <a:endParaRPr lang="cs-CZ" sz="2800" dirty="0"/>
          </a:p>
          <a:p>
            <a:pPr marL="901700" indent="-36036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b="1" i="1" u="sng" dirty="0" smtClean="0"/>
              <a:t>Výrobní efektivnost</a:t>
            </a:r>
          </a:p>
          <a:p>
            <a:pPr marL="1430338" indent="-457200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sz="2800" dirty="0" smtClean="0"/>
              <a:t>Firma vyrábí s minimálními průměrnými náklady</a:t>
            </a:r>
          </a:p>
          <a:p>
            <a:pPr marL="901700" indent="-36036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b="1" i="1" u="sng" dirty="0" smtClean="0"/>
              <a:t>Alokační efektivnost</a:t>
            </a:r>
          </a:p>
          <a:p>
            <a:pPr marL="1430338" indent="-45720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sz="2800" dirty="0"/>
              <a:t>Firma vyrábí takový objem produkce, který je poptáván</a:t>
            </a:r>
          </a:p>
        </p:txBody>
      </p:sp>
    </p:spTree>
    <p:extLst>
      <p:ext uri="{BB962C8B-B14F-4D97-AF65-F5344CB8AC3E}">
        <p14:creationId xmlns:p14="http://schemas.microsoft.com/office/powerpoint/2010/main" val="16700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712968" cy="850106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Co je vlastně konkurence?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931224" cy="5205192"/>
          </a:xfrm>
        </p:spPr>
        <p:txBody>
          <a:bodyPr>
            <a:normAutofit lnSpcReduction="10000"/>
          </a:bodyPr>
          <a:lstStyle/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Konkurencí rozumíme proces střetávání protikladných zájmů ekonomických subjektů, které vystupují na trhu</a:t>
            </a:r>
            <a:endParaRPr lang="cs-CZ" sz="2800" dirty="0"/>
          </a:p>
          <a:p>
            <a:pPr marL="901700" indent="-36036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b="1" i="1" dirty="0" smtClean="0"/>
              <a:t>Tržní konkurence</a:t>
            </a:r>
          </a:p>
          <a:p>
            <a:pPr marL="1879600" indent="-53975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sz="2800" dirty="0" smtClean="0"/>
              <a:t>Konkurence cenová</a:t>
            </a:r>
          </a:p>
          <a:p>
            <a:pPr marL="1879600" indent="-53975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sz="2800" dirty="0" smtClean="0"/>
              <a:t>Konkurence necenová</a:t>
            </a:r>
            <a:endParaRPr lang="cs-CZ" sz="2800" dirty="0"/>
          </a:p>
          <a:p>
            <a:pPr marL="901700" indent="-36036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b="1" i="1" dirty="0" smtClean="0"/>
              <a:t>Mimotržní konkurence – </a:t>
            </a:r>
            <a:r>
              <a:rPr lang="cs-CZ" sz="2800" dirty="0" smtClean="0"/>
              <a:t>zahrnuje vedle legálních metod (lobbing) i nelegální postupy (korupce), dále sem patří nástroje typu ekologických, hygienických, bezpečnostních předpisů, které omezují přístup konkurentů na trhu určitých výrobků a služeb)</a:t>
            </a:r>
            <a:endParaRPr lang="cs-CZ" sz="2800" b="1" i="1" dirty="0"/>
          </a:p>
          <a:p>
            <a:pPr marL="541337" indent="0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00000"/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1604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712968" cy="850106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Dokonalá konkurence 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931224" cy="5205192"/>
          </a:xfrm>
        </p:spPr>
        <p:txBody>
          <a:bodyPr>
            <a:normAutofit/>
          </a:bodyPr>
          <a:lstStyle/>
          <a:p>
            <a:pPr marL="541337" indent="0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00000"/>
              <a:buNone/>
            </a:pPr>
            <a:endParaRPr lang="cs-CZ" sz="2800" i="1" dirty="0" smtClean="0"/>
          </a:p>
          <a:p>
            <a:pPr marL="541337" indent="0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00000"/>
              <a:buNone/>
            </a:pPr>
            <a:r>
              <a:rPr lang="cs-CZ" sz="3200" i="1" dirty="0" smtClean="0"/>
              <a:t>„Dokonalý trh je oblast…., kde je mnoho kupujících a prodávajících, kteří jsou všichni ve střehu a všichni mají dokonalé informace o záležitostech ostatních, takže cena komodity je v celé oblasti prakticky vždy stejná“</a:t>
            </a:r>
          </a:p>
          <a:p>
            <a:pPr marL="541337" indent="0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00000"/>
              <a:buNone/>
            </a:pPr>
            <a:r>
              <a:rPr lang="cs-CZ" sz="2800" i="1" dirty="0" smtClean="0"/>
              <a:t>	</a:t>
            </a:r>
            <a:r>
              <a:rPr lang="cs-CZ" sz="2800" i="1" dirty="0"/>
              <a:t> </a:t>
            </a:r>
            <a:r>
              <a:rPr lang="cs-CZ" sz="2800" i="1" dirty="0" smtClean="0"/>
              <a:t>              (Alfred </a:t>
            </a:r>
            <a:r>
              <a:rPr lang="cs-CZ" sz="2800" i="1" dirty="0" err="1" smtClean="0"/>
              <a:t>Marshall</a:t>
            </a:r>
            <a:r>
              <a:rPr lang="cs-CZ" sz="2800" i="1" dirty="0" smtClean="0"/>
              <a:t>, Principy ekonomie)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46465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DK - předpoklady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19256" cy="5328592"/>
          </a:xfrm>
        </p:spPr>
        <p:txBody>
          <a:bodyPr>
            <a:normAutofit lnSpcReduction="10000"/>
          </a:bodyPr>
          <a:lstStyle/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V odvětví působí velký počet prodávajících a kupujících, kdy žádný z nich není schopen ovlivnit cenu = firmy jsou cenovými příjemci (</a:t>
            </a:r>
            <a:r>
              <a:rPr lang="cs-CZ" sz="2800" dirty="0" err="1" smtClean="0"/>
              <a:t>price</a:t>
            </a:r>
            <a:r>
              <a:rPr lang="cs-CZ" sz="2800" dirty="0" smtClean="0"/>
              <a:t> </a:t>
            </a:r>
            <a:r>
              <a:rPr lang="cs-CZ" sz="2800" dirty="0" err="1" smtClean="0"/>
              <a:t>takers</a:t>
            </a:r>
            <a:r>
              <a:rPr lang="cs-CZ" sz="2800" dirty="0" smtClean="0"/>
              <a:t>)</a:t>
            </a:r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Volný vstup do odvětví ani neexistují žádné překážky pro odchod z odvětví</a:t>
            </a:r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Všechny výrobní faktory jsou dokonale mobilní </a:t>
            </a:r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Homogenní produkt</a:t>
            </a:r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Všichni výrobci i spotřebitelé mají dokonalé informace o produktech i jejich ceně</a:t>
            </a:r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Firmy usilují o maximalizaci zisku, spotřebitel o maximalizaci užitku</a:t>
            </a:r>
          </a:p>
        </p:txBody>
      </p:sp>
    </p:spTree>
    <p:extLst>
      <p:ext uri="{BB962C8B-B14F-4D97-AF65-F5344CB8AC3E}">
        <p14:creationId xmlns:p14="http://schemas.microsoft.com/office/powerpoint/2010/main" val="75271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Dokonalá konkurence – ar, </a:t>
            </a:r>
            <a:r>
              <a:rPr lang="cs-CZ" sz="4800" b="1" u="sng" dirty="0" err="1" smtClean="0">
                <a:solidFill>
                  <a:schemeClr val="tx1"/>
                </a:solidFill>
              </a:rPr>
              <a:t>mr</a:t>
            </a:r>
            <a:r>
              <a:rPr lang="cs-CZ" sz="4800" b="1" u="sng" dirty="0" smtClean="0">
                <a:solidFill>
                  <a:schemeClr val="tx1"/>
                </a:solidFill>
              </a:rPr>
              <a:t>  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19256" cy="5328592"/>
          </a:xfrm>
        </p:spPr>
        <p:txBody>
          <a:bodyPr>
            <a:normAutofit/>
          </a:bodyPr>
          <a:lstStyle/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Pokud firmy nemají vliv na cenu, potom bude poptávková křivka po určitém statku horizontální = poptávka po produkci dané firmy je dokonale elastická</a:t>
            </a:r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FF0000"/>
                </a:solidFill>
              </a:rPr>
              <a:t>!!!</a:t>
            </a:r>
            <a:r>
              <a:rPr lang="cs-CZ" sz="2800" dirty="0" smtClean="0"/>
              <a:t> Pozor, poptávka po produkci jedné firmy je vodorovná, ale tržní poptávková křivka (poptávka po produkci celého odvětví) je klesající </a:t>
            </a:r>
            <a:r>
              <a:rPr lang="cs-CZ" sz="2800" dirty="0" smtClean="0">
                <a:solidFill>
                  <a:srgbClr val="FF0000"/>
                </a:solidFill>
              </a:rPr>
              <a:t>!!!</a:t>
            </a:r>
            <a:endParaRPr lang="cs-CZ" sz="2800" dirty="0" smtClean="0"/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Horizontální křivka „d“ je zároveň i křivkou průměrného a mezního příjmu (jsou totožné)</a:t>
            </a:r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Cena a poptávková křivka, které čelí jednotlivé firmy v DK se může v závislosti na vývoji trhu statku měnit</a:t>
            </a:r>
          </a:p>
        </p:txBody>
      </p:sp>
    </p:spTree>
    <p:extLst>
      <p:ext uri="{BB962C8B-B14F-4D97-AF65-F5344CB8AC3E}">
        <p14:creationId xmlns:p14="http://schemas.microsoft.com/office/powerpoint/2010/main" val="109406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850</TotalTime>
  <Words>769</Words>
  <Application>Microsoft Office PowerPoint</Application>
  <PresentationFormat>Předvádění na obrazovce (4:3)</PresentationFormat>
  <Paragraphs>124</Paragraphs>
  <Slides>15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Wingdings 2</vt:lpstr>
      <vt:lpstr>Arkýř</vt:lpstr>
      <vt:lpstr>Typy tržních struktur a dokonalá konkurence</vt:lpstr>
      <vt:lpstr>Typy tržních struktur</vt:lpstr>
      <vt:lpstr>Typy tržních struktur na straně nabídky </vt:lpstr>
      <vt:lpstr>Typy tržních struktur na straně poptávky</vt:lpstr>
      <vt:lpstr>Výrobní a alokační efektivnost</vt:lpstr>
      <vt:lpstr>Co je vlastně konkurence?</vt:lpstr>
      <vt:lpstr>Dokonalá konkurence </vt:lpstr>
      <vt:lpstr>DK - předpoklady</vt:lpstr>
      <vt:lpstr>Dokonalá konkurence – ar, mr  </vt:lpstr>
      <vt:lpstr>DK – rozhodnutí firmy o rozsahu produkce</vt:lpstr>
      <vt:lpstr>DK – rozhodnutí firmy o rozsahu produkce</vt:lpstr>
      <vt:lpstr>dk firma s ekonomickým ziskem</vt:lpstr>
      <vt:lpstr>dk firma s ekonomickou ztrátou</vt:lpstr>
      <vt:lpstr>dk bod uzavření firmy</vt:lpstr>
      <vt:lpstr>Prezentace aplikace PowerPoint</vt:lpstr>
    </vt:vector>
  </TitlesOfParts>
  <Company>OPF SU Karvina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Kotlanova</cp:lastModifiedBy>
  <cp:revision>193</cp:revision>
  <cp:lastPrinted>2019-10-31T09:51:57Z</cp:lastPrinted>
  <dcterms:created xsi:type="dcterms:W3CDTF">2015-02-19T14:22:13Z</dcterms:created>
  <dcterms:modified xsi:type="dcterms:W3CDTF">2020-10-05T11:57:24Z</dcterms:modified>
</cp:coreProperties>
</file>