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69" r:id="rId4"/>
    <p:sldId id="279" r:id="rId5"/>
    <p:sldId id="275" r:id="rId6"/>
    <p:sldId id="276" r:id="rId7"/>
    <p:sldId id="280" r:id="rId8"/>
    <p:sldId id="277" r:id="rId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4AD4-D03B-45CD-8546-32DF200B2FA7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7EF9-6658-4B49-8ABF-31DDFA46D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61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1402A5-CF29-4560-8312-1343C2C28A1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21426" y="155679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chemeClr val="tx1"/>
                </a:solidFill>
              </a:rPr>
              <a:t>Schengenský prostor v aktuálním kontextu</a:t>
            </a:r>
            <a:endParaRPr lang="cs-CZ" sz="5400" dirty="0">
              <a:solidFill>
                <a:schemeClr val="tx1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774" y="260648"/>
            <a:ext cx="8110666" cy="576064"/>
          </a:xfrm>
        </p:spPr>
        <p:txBody>
          <a:bodyPr>
            <a:noAutofit/>
          </a:bodyPr>
          <a:lstStyle/>
          <a:p>
            <a:r>
              <a:rPr lang="cs-CZ" sz="3600" b="1" u="sng" dirty="0" smtClean="0">
                <a:solidFill>
                  <a:schemeClr val="tx1"/>
                </a:solidFill>
              </a:rPr>
              <a:t>Schengenské </a:t>
            </a:r>
            <a:r>
              <a:rPr lang="cs-CZ" sz="3600" b="1" u="sng" dirty="0" err="1" smtClean="0">
                <a:solidFill>
                  <a:schemeClr val="tx1"/>
                </a:solidFill>
              </a:rPr>
              <a:t>acquis</a:t>
            </a:r>
            <a:r>
              <a:rPr lang="cs-CZ" sz="3600" b="1" u="sng" dirty="0" smtClean="0">
                <a:solidFill>
                  <a:schemeClr val="tx1"/>
                </a:solidFill>
              </a:rPr>
              <a:t> </a:t>
            </a:r>
            <a:endParaRPr lang="cs-CZ" sz="3600" b="1" u="sng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788799" y="836712"/>
            <a:ext cx="3785428" cy="24989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799" y="3391335"/>
            <a:ext cx="3785428" cy="290390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9552" y="1340768"/>
            <a:ext cx="38164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Soubor </a:t>
            </a:r>
            <a:r>
              <a:rPr lang="cs-CZ" sz="2000" dirty="0"/>
              <a:t>právních předpisů tvořících základ schengenské </a:t>
            </a:r>
            <a:r>
              <a:rPr lang="cs-CZ" sz="2000" dirty="0" smtClean="0"/>
              <a:t>spolupráce (mj. </a:t>
            </a:r>
            <a:r>
              <a:rPr lang="cs-CZ" sz="2000" b="1" dirty="0" smtClean="0"/>
              <a:t>Schengenská smlouva, Schengenská prováděcí úmluva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Schengenská smlouva byla začleněna do právního systému EU na základě Amsterdamské smlouvy (vstoupila v platnost v roce 1999)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Schengenský informační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 smtClean="0"/>
              <a:t>Bezpečnostní </a:t>
            </a:r>
            <a:r>
              <a:rPr lang="cs-CZ" dirty="0"/>
              <a:t>databázový </a:t>
            </a:r>
            <a:r>
              <a:rPr lang="cs-CZ" dirty="0" smtClean="0"/>
              <a:t>systém provozovaný </a:t>
            </a:r>
            <a:br>
              <a:rPr lang="cs-CZ" dirty="0" smtClean="0"/>
            </a:br>
            <a:r>
              <a:rPr lang="cs-CZ" dirty="0" smtClean="0"/>
              <a:t>v rámci Schengenského prostoru, jenž má zajistit zabezpečení jeho hranic. </a:t>
            </a:r>
          </a:p>
          <a:p>
            <a:r>
              <a:rPr lang="cs-CZ" dirty="0" smtClean="0"/>
              <a:t>Začal být zaváděn od roku 1990, v roce 2006 byla schválena nová verze systému (SIS II) – do provozu byla uvedena </a:t>
            </a:r>
            <a:br>
              <a:rPr lang="cs-CZ" dirty="0" smtClean="0"/>
            </a:br>
            <a:r>
              <a:rPr lang="cs-CZ" dirty="0" smtClean="0"/>
              <a:t>v roce 2013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4048" y="1916832"/>
            <a:ext cx="3096344" cy="38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Schengenského informačního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Obsahuje informace </a:t>
            </a:r>
            <a:r>
              <a:rPr lang="cs-CZ" dirty="0"/>
              <a:t>o hledaných, pohřešovaných nebo sledovaných osobách a informace o odcizených nebo pohřešovaných vozidlech a </a:t>
            </a:r>
            <a:r>
              <a:rPr lang="cs-CZ" dirty="0" smtClean="0"/>
              <a:t>předmětech. </a:t>
            </a:r>
          </a:p>
          <a:p>
            <a:endParaRPr lang="cs-CZ" dirty="0" smtClean="0"/>
          </a:p>
          <a:p>
            <a:r>
              <a:rPr lang="cs-CZ" dirty="0" smtClean="0"/>
              <a:t>SIS II umožnil zadávat také biometrické údaje (např. otisky prstů) a propojit různé záznamy.</a:t>
            </a:r>
          </a:p>
          <a:p>
            <a:endParaRPr lang="cs-CZ" dirty="0" smtClean="0"/>
          </a:p>
          <a:p>
            <a:r>
              <a:rPr lang="cs-CZ" dirty="0" smtClean="0"/>
              <a:t>Příslušné policejní, soudní či správní orgány v jednotlivých zemích mohou vydat výstrahu s popisem hledané osoby či předmětu.</a:t>
            </a:r>
          </a:p>
        </p:txBody>
      </p:sp>
    </p:spTree>
    <p:extLst>
      <p:ext uri="{BB962C8B-B14F-4D97-AF65-F5344CB8AC3E}">
        <p14:creationId xmlns:p14="http://schemas.microsoft.com/office/powerpoint/2010/main" val="26481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tzv. migrační krize pro </a:t>
            </a:r>
            <a:r>
              <a:rPr lang="cs-CZ" dirty="0" err="1" smtClean="0"/>
              <a:t>Schengen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 reakci na tzv. migrační krizi a hrozby teroristických </a:t>
            </a:r>
            <a:r>
              <a:rPr lang="cs-CZ" sz="2800" dirty="0" smtClean="0"/>
              <a:t>útoků některé </a:t>
            </a:r>
            <a:r>
              <a:rPr lang="cs-CZ" sz="2800" dirty="0" smtClean="0"/>
              <a:t>země dočasně obnovily hraniční kontroly</a:t>
            </a:r>
          </a:p>
          <a:p>
            <a:endParaRPr lang="cs-CZ" sz="2800" dirty="0" smtClean="0"/>
          </a:p>
          <a:p>
            <a:r>
              <a:rPr lang="cs-CZ" sz="2800" dirty="0" smtClean="0"/>
              <a:t>Následně byl revidován </a:t>
            </a:r>
            <a:r>
              <a:rPr lang="cs-CZ" sz="2800" b="1" dirty="0" smtClean="0"/>
              <a:t>Schengenský hraniční kodex </a:t>
            </a:r>
          </a:p>
          <a:p>
            <a:r>
              <a:rPr lang="cs-CZ" sz="2800" dirty="0" smtClean="0"/>
              <a:t>Kodex připouští možnost obnovy vnitřních hranic jako výjimečného opatření z důvodu závažné hrozby pro veřejný pořádek a vnitřní bezpečnost příslušného státu</a:t>
            </a:r>
          </a:p>
          <a:p>
            <a:r>
              <a:rPr lang="cs-CZ" sz="2800" dirty="0" smtClean="0"/>
              <a:t>Posiluje kontrolu vnějších hranic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475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Schengen</a:t>
            </a:r>
            <a:r>
              <a:rPr lang="cs-CZ" dirty="0" smtClean="0"/>
              <a:t> a COVID-19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Evropská </a:t>
            </a:r>
            <a:r>
              <a:rPr lang="cs-CZ" dirty="0"/>
              <a:t>komise </a:t>
            </a:r>
            <a:r>
              <a:rPr lang="cs-CZ" dirty="0" smtClean="0"/>
              <a:t>navrhla v březnu </a:t>
            </a:r>
            <a:r>
              <a:rPr lang="cs-CZ" dirty="0"/>
              <a:t>dočasně zakázat občanům cizích států vstup do unijních zemí s výjimkou nezbytných </a:t>
            </a:r>
            <a:r>
              <a:rPr lang="cs-CZ" dirty="0" smtClean="0"/>
              <a:t>případů. Kontroly na hranicích rušeny postupně od června.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říjnu členské státy </a:t>
            </a:r>
            <a:r>
              <a:rPr lang="cs-CZ" dirty="0" smtClean="0"/>
              <a:t>přijaly </a:t>
            </a:r>
            <a:r>
              <a:rPr lang="cs-CZ" dirty="0"/>
              <a:t>doporučení Rady o koordinovaném přístupu k omezení volného </a:t>
            </a:r>
            <a:r>
              <a:rPr lang="cs-CZ" dirty="0" smtClean="0"/>
              <a:t>pohybu. </a:t>
            </a:r>
            <a:r>
              <a:rPr lang="cs-CZ" dirty="0"/>
              <a:t>Z</a:t>
            </a:r>
            <a:r>
              <a:rPr lang="cs-CZ" dirty="0" smtClean="0"/>
              <a:t>de jsou zahrnuta: </a:t>
            </a:r>
          </a:p>
          <a:p>
            <a:r>
              <a:rPr lang="cs-CZ" b="1" dirty="0"/>
              <a:t>S</a:t>
            </a:r>
            <a:r>
              <a:rPr lang="cs-CZ" b="1" dirty="0" smtClean="0"/>
              <a:t>polečná kritéria pro rozhodování o omezení pohybu osob</a:t>
            </a:r>
          </a:p>
          <a:p>
            <a:r>
              <a:rPr lang="cs-CZ" b="1" dirty="0" smtClean="0"/>
              <a:t>Společná mapa (Evropský „semafor“)</a:t>
            </a:r>
          </a:p>
          <a:p>
            <a:r>
              <a:rPr lang="cs-CZ" b="1" dirty="0" smtClean="0"/>
              <a:t>Společný přístup k cestujícím na základě společné mapy</a:t>
            </a:r>
          </a:p>
          <a:p>
            <a:r>
              <a:rPr lang="cs-CZ" b="1" dirty="0" smtClean="0"/>
              <a:t>Jasné a včasné informování veřejnosti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4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46182"/>
            <a:ext cx="9144000" cy="68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důsledky rozpadu Schengenského prostoru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Měl by nepřímý negativní dopad na fungování vnitřního trhu EU (prodloužení přepravní doby, zvýšení přepravních nákladů)</a:t>
            </a:r>
          </a:p>
          <a:p>
            <a:r>
              <a:rPr lang="cs-CZ" dirty="0" smtClean="0"/>
              <a:t>Obnovení hraničních kontrol by nepříznivě ovlivnilo přeshraniční dojíždění za prací i turistický ruch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Konec </a:t>
            </a:r>
            <a:r>
              <a:rPr lang="cs-CZ" dirty="0" err="1" smtClean="0"/>
              <a:t>Schengenu</a:t>
            </a:r>
            <a:r>
              <a:rPr lang="cs-CZ" dirty="0" smtClean="0"/>
              <a:t> by přinesl větší ztráty zemím na jeho okraji (Finsko, Estonsko či Lotyšsko) a menším, exportně zaměřeným ekonomikám (např. ČR)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957</TotalTime>
  <Words>352</Words>
  <Application>Microsoft Office PowerPoint</Application>
  <PresentationFormat>Předvádění na obrazovce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Calibri</vt:lpstr>
      <vt:lpstr>Wingdings</vt:lpstr>
      <vt:lpstr>Wingdings 2</vt:lpstr>
      <vt:lpstr>Arkýř</vt:lpstr>
      <vt:lpstr>Schengenský prostor v aktuálním kontextu</vt:lpstr>
      <vt:lpstr>Schengenské acquis </vt:lpstr>
      <vt:lpstr>Schengenský informační systém</vt:lpstr>
      <vt:lpstr>Charakteristika Schengenského informačního systému</vt:lpstr>
      <vt:lpstr>Dopady tzv. migrační krize pro Schengen</vt:lpstr>
      <vt:lpstr>Schengen a COVID-19</vt:lpstr>
      <vt:lpstr>Prezentace aplikace PowerPoint</vt:lpstr>
      <vt:lpstr>Možné důsledky rozpadu Schengenského prostoru </vt:lpstr>
    </vt:vector>
  </TitlesOfParts>
  <Company>OPF SU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Hospodářská politika</dc:title>
  <dc:creator>Admins</dc:creator>
  <cp:lastModifiedBy>nen0001</cp:lastModifiedBy>
  <cp:revision>100</cp:revision>
  <cp:lastPrinted>2018-09-24T14:48:30Z</cp:lastPrinted>
  <dcterms:created xsi:type="dcterms:W3CDTF">2015-02-19T14:22:13Z</dcterms:created>
  <dcterms:modified xsi:type="dcterms:W3CDTF">2020-11-11T10:05:31Z</dcterms:modified>
</cp:coreProperties>
</file>