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2"/>
  </p:notesMasterIdLst>
  <p:sldIdLst>
    <p:sldId id="256" r:id="rId2"/>
    <p:sldId id="403" r:id="rId3"/>
    <p:sldId id="466" r:id="rId4"/>
    <p:sldId id="509" r:id="rId5"/>
    <p:sldId id="511" r:id="rId6"/>
    <p:sldId id="512" r:id="rId7"/>
    <p:sldId id="513" r:id="rId8"/>
    <p:sldId id="490" r:id="rId9"/>
    <p:sldId id="510" r:id="rId10"/>
    <p:sldId id="404" r:id="rId11"/>
    <p:sldId id="514" r:id="rId12"/>
    <p:sldId id="515" r:id="rId13"/>
    <p:sldId id="465" r:id="rId14"/>
    <p:sldId id="516" r:id="rId15"/>
    <p:sldId id="491" r:id="rId16"/>
    <p:sldId id="517" r:id="rId17"/>
    <p:sldId id="518" r:id="rId18"/>
    <p:sldId id="519" r:id="rId19"/>
    <p:sldId id="493" r:id="rId20"/>
    <p:sldId id="479" r:id="rId21"/>
    <p:sldId id="498" r:id="rId22"/>
    <p:sldId id="471" r:id="rId23"/>
    <p:sldId id="520" r:id="rId24"/>
    <p:sldId id="521" r:id="rId25"/>
    <p:sldId id="522" r:id="rId26"/>
    <p:sldId id="523" r:id="rId27"/>
    <p:sldId id="524" r:id="rId28"/>
    <p:sldId id="525" r:id="rId29"/>
    <p:sldId id="504" r:id="rId30"/>
    <p:sldId id="472" r:id="rId3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00"/>
    <a:srgbClr val="307871"/>
    <a:srgbClr val="9F2B2B"/>
    <a:srgbClr val="981E3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680" autoAdjust="0"/>
    <p:restoredTop sz="94306" autoAdjust="0"/>
  </p:normalViewPr>
  <p:slideViewPr>
    <p:cSldViewPr>
      <p:cViewPr varScale="1">
        <p:scale>
          <a:sx n="84" d="100"/>
          <a:sy n="84" d="100"/>
        </p:scale>
        <p:origin x="-725" y="-43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12.05.2019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7857431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7857431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9403792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9403792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9403792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9403792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9403792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9403792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94037924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3768462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62349243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00458541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11775025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11775025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11775025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11775025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28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11775025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29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1177502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6234924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6234924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6234924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altLang="cs-CZ" smtClean="0"/>
          </a:p>
        </p:txBody>
      </p:sp>
      <p:sp>
        <p:nvSpPr>
          <p:cNvPr id="1331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2E4055-3E9E-45E3-BD06-5578DB900606}" type="slidenum">
              <a:rPr lang="en-GB" altLang="cs-CZ"/>
              <a:pPr/>
              <a:t>7</a:t>
            </a:fld>
            <a:endParaRPr lang="en-GB" alt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6234924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6234924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785743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688681"/>
            <a:ext cx="2133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DFB8AB-BFC1-44AC-838A-9ECE299A2630}" type="datetime1">
              <a:rPr lang="cs-CZ"/>
              <a:pPr>
                <a:defRPr/>
              </a:pPr>
              <a:t>12.05.2019</a:t>
            </a:fld>
            <a:endParaRPr lang="cs-CZ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4686300"/>
            <a:ext cx="2133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A82995-B39F-4CDA-8CA6-9467C82FD1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xfrm>
            <a:off x="3124200" y="4686300"/>
            <a:ext cx="2895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08360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200150"/>
            <a:ext cx="8229600" cy="3398044"/>
          </a:xfrm>
          <a:prstGeom prst="rect">
            <a:avLst/>
          </a:prstGeom>
        </p:spPr>
        <p:txBody>
          <a:bodyPr/>
          <a:lstStyle/>
          <a:p>
            <a:pPr lvl="0"/>
            <a:endParaRPr lang="cs-CZ" noProof="0" dirty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682729"/>
            <a:ext cx="2133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1C449-EC5F-462D-8E40-85BD8AA24D61}" type="datetime1">
              <a:rPr lang="cs-CZ"/>
              <a:pPr>
                <a:defRPr/>
              </a:pPr>
              <a:t>12.05.2019</a:t>
            </a:fld>
            <a:endParaRPr lang="en-US" dirty="0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4682729"/>
            <a:ext cx="2133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727D30BC-8816-4680-A11F-3312222902E0}" type="slidenum">
              <a:rPr lang="en-US" altLang="cs-CZ"/>
              <a:pPr/>
              <a:t>‹#›</a:t>
            </a:fld>
            <a:endParaRPr lang="en-US" alt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ansparency.cz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ransparency.org/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ransparency.org/research/cpi/overview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ransparency.cz/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ransparency.org/news/feature/global_corruption_barometer_citizens_voices_from_around_the_world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209550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81000" y="742950"/>
            <a:ext cx="5616624" cy="338437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762000" y="1428751"/>
            <a:ext cx="4953000" cy="220980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r>
              <a:rPr lang="cs-CZ" sz="3200" b="1" cap="all" dirty="0" smtClean="0">
                <a:solidFill>
                  <a:schemeClr val="bg1"/>
                </a:solidFill>
              </a:rPr>
              <a:t/>
            </a:r>
            <a:br>
              <a:rPr lang="cs-CZ" sz="3200" b="1" cap="all" dirty="0" smtClean="0">
                <a:solidFill>
                  <a:schemeClr val="bg1"/>
                </a:solidFill>
              </a:rPr>
            </a:br>
            <a:r>
              <a:rPr lang="cs-CZ" sz="3200" b="1" cap="all" dirty="0" smtClean="0">
                <a:solidFill>
                  <a:schemeClr val="bg1"/>
                </a:solidFill>
              </a:rPr>
              <a:t>KORUPCE</a:t>
            </a:r>
            <a:endParaRPr lang="cs-CZ" sz="3200" b="1" cap="all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791200" y="2876550"/>
            <a:ext cx="2960111" cy="11521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Teorie hospodářské politiky</a:t>
            </a:r>
          </a:p>
          <a:p>
            <a:pPr algn="r"/>
            <a:r>
              <a:rPr lang="cs-CZ" alt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č. 11</a:t>
            </a: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Typologie korupce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10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76200" y="895350"/>
            <a:ext cx="7848600" cy="44005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200" b="1" i="1" dirty="0" smtClean="0">
                <a:solidFill>
                  <a:srgbClr val="307871"/>
                </a:solidFill>
              </a:rPr>
              <a:t>Typologie podle TI</a:t>
            </a:r>
          </a:p>
          <a:p>
            <a:pPr marL="1027113" indent="-339725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b="1" i="1" u="sng" dirty="0" smtClean="0">
                <a:solidFill>
                  <a:srgbClr val="307871"/>
                </a:solidFill>
              </a:rPr>
              <a:t>drobná korupce</a:t>
            </a:r>
          </a:p>
          <a:p>
            <a:pPr marL="1716088" indent="-515938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Font typeface="Wingdings" pitchFamily="2" charset="2"/>
              <a:buChar char="v"/>
            </a:pPr>
            <a:r>
              <a:rPr lang="cs-CZ" sz="2200" dirty="0" smtClean="0">
                <a:solidFill>
                  <a:srgbClr val="000000"/>
                </a:solidFill>
              </a:rPr>
              <a:t>praktikována státními úředníky (např. i policisty), kteří jsou často špatně placeni a jsou tak závislí na malých úplatcích od veřejnosti</a:t>
            </a:r>
          </a:p>
          <a:p>
            <a:pPr marL="1027113" indent="-339725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b="1" i="1" u="sng" dirty="0" smtClean="0">
                <a:solidFill>
                  <a:srgbClr val="307871"/>
                </a:solidFill>
              </a:rPr>
              <a:t>vysoká korupce</a:t>
            </a:r>
          </a:p>
          <a:p>
            <a:pPr marL="1716088" indent="-515938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Font typeface="Wingdings" pitchFamily="2" charset="2"/>
              <a:buChar char="v"/>
            </a:pPr>
            <a:r>
              <a:rPr lang="cs-CZ" sz="2200" dirty="0" smtClean="0">
                <a:solidFill>
                  <a:srgbClr val="000000"/>
                </a:solidFill>
              </a:rPr>
              <a:t>zahrnuje rozsáhlé mezinárodní úplatky a tajné zahraniční účty, promyšlená struktura, špatně odhalitelná a postižitelná</a:t>
            </a:r>
          </a:p>
          <a:p>
            <a:pPr marL="569913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260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Typologie korupce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11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76200" y="742950"/>
            <a:ext cx="7848600" cy="44005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b="1" i="1" dirty="0" smtClean="0">
                <a:solidFill>
                  <a:srgbClr val="307871"/>
                </a:solidFill>
              </a:rPr>
              <a:t>Typologie podle Světové banky</a:t>
            </a:r>
          </a:p>
          <a:p>
            <a:pPr marL="1027113" indent="-339725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b="1" i="1" u="sng" dirty="0" smtClean="0">
                <a:solidFill>
                  <a:srgbClr val="307871"/>
                </a:solidFill>
              </a:rPr>
              <a:t>Korupce sloužící k ovládnutí státu (</a:t>
            </a:r>
            <a:r>
              <a:rPr lang="cs-CZ" sz="2000" b="1" i="1" u="sng" dirty="0" err="1" smtClean="0">
                <a:solidFill>
                  <a:srgbClr val="307871"/>
                </a:solidFill>
              </a:rPr>
              <a:t>state</a:t>
            </a:r>
            <a:r>
              <a:rPr lang="cs-CZ" sz="2000" b="1" i="1" u="sng" dirty="0" smtClean="0">
                <a:solidFill>
                  <a:srgbClr val="307871"/>
                </a:solidFill>
              </a:rPr>
              <a:t> </a:t>
            </a:r>
            <a:r>
              <a:rPr lang="cs-CZ" sz="2000" b="1" i="1" u="sng" dirty="0" err="1" smtClean="0">
                <a:solidFill>
                  <a:srgbClr val="307871"/>
                </a:solidFill>
              </a:rPr>
              <a:t>capture</a:t>
            </a:r>
            <a:r>
              <a:rPr lang="cs-CZ" sz="2000" b="1" i="1" u="sng" dirty="0" smtClean="0">
                <a:solidFill>
                  <a:srgbClr val="307871"/>
                </a:solidFill>
              </a:rPr>
              <a:t>)</a:t>
            </a:r>
          </a:p>
          <a:p>
            <a:pPr marL="1716088" indent="-515938" algn="just">
              <a:spcBef>
                <a:spcPts val="0"/>
              </a:spcBef>
              <a:buClr>
                <a:schemeClr val="tx1"/>
              </a:buClr>
              <a:buSzPct val="120000"/>
              <a:buFont typeface="Wingdings" pitchFamily="2" charset="2"/>
              <a:buChar char="v"/>
            </a:pPr>
            <a:r>
              <a:rPr lang="cs-CZ" sz="2000" dirty="0" smtClean="0">
                <a:solidFill>
                  <a:srgbClr val="000000"/>
                </a:solidFill>
              </a:rPr>
              <a:t>ovlivňování tvorby základních pravidel, tzn. zákonů, regulací, nařízení</a:t>
            </a:r>
          </a:p>
          <a:p>
            <a:pPr marL="1716088" indent="-515938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Font typeface="Wingdings" pitchFamily="2" charset="2"/>
              <a:buChar char="v"/>
            </a:pPr>
            <a:r>
              <a:rPr lang="cs-CZ" sz="2000" dirty="0" smtClean="0">
                <a:solidFill>
                  <a:srgbClr val="000000"/>
                </a:solidFill>
              </a:rPr>
              <a:t>probíhá formou nezákonných, netransparentních plateb</a:t>
            </a:r>
          </a:p>
          <a:p>
            <a:pPr marL="1027113" indent="-339725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b="1" i="1" u="sng" dirty="0" err="1" smtClean="0">
                <a:solidFill>
                  <a:srgbClr val="307871"/>
                </a:solidFill>
              </a:rPr>
              <a:t>Vlivová</a:t>
            </a:r>
            <a:r>
              <a:rPr lang="cs-CZ" sz="2000" b="1" i="1" u="sng" dirty="0" smtClean="0">
                <a:solidFill>
                  <a:srgbClr val="307871"/>
                </a:solidFill>
              </a:rPr>
              <a:t> korupce</a:t>
            </a:r>
          </a:p>
          <a:p>
            <a:pPr marL="1716088" indent="-515938" algn="just">
              <a:spcBef>
                <a:spcPts val="0"/>
              </a:spcBef>
              <a:buClr>
                <a:schemeClr val="tx1"/>
              </a:buClr>
              <a:buSzPct val="120000"/>
              <a:buFont typeface="Wingdings" pitchFamily="2" charset="2"/>
              <a:buChar char="v"/>
            </a:pPr>
            <a:r>
              <a:rPr lang="cs-CZ" sz="2000" dirty="0" smtClean="0">
                <a:solidFill>
                  <a:srgbClr val="000000"/>
                </a:solidFill>
              </a:rPr>
              <a:t>představuje schopnost subjektu ovlivňovat tvorbu základních pravidel bez nutnosti uplácet veřejné činitele</a:t>
            </a:r>
          </a:p>
          <a:p>
            <a:pPr marL="1716088" indent="-515938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itchFamily="2" charset="2"/>
              <a:buChar char="v"/>
            </a:pPr>
            <a:r>
              <a:rPr lang="cs-CZ" sz="2000" dirty="0" smtClean="0">
                <a:solidFill>
                  <a:srgbClr val="000000"/>
                </a:solidFill>
              </a:rPr>
              <a:t>větší vliv zde hraje velikost firmy, vazby na stát atd.</a:t>
            </a:r>
          </a:p>
          <a:p>
            <a:pPr marL="1027113" indent="-339725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b="1" i="1" u="sng" dirty="0" smtClean="0">
                <a:solidFill>
                  <a:srgbClr val="307871"/>
                </a:solidFill>
              </a:rPr>
              <a:t>Administrativní korupce</a:t>
            </a:r>
          </a:p>
          <a:p>
            <a:pPr marL="1716088" indent="-515938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Font typeface="Wingdings" pitchFamily="2" charset="2"/>
              <a:buChar char="v"/>
            </a:pPr>
            <a:r>
              <a:rPr lang="cs-CZ" sz="2000" dirty="0" smtClean="0">
                <a:solidFill>
                  <a:srgbClr val="000000"/>
                </a:solidFill>
              </a:rPr>
              <a:t>úplatky veřejným činitelům, kteří mohou změnit způsob realizace stanovených pravidel</a:t>
            </a:r>
          </a:p>
          <a:p>
            <a:pPr marL="569913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260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28600" y="133350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Typologie korupce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12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666750"/>
            <a:ext cx="7848600" cy="44005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b="1" i="1" dirty="0" smtClean="0">
                <a:solidFill>
                  <a:srgbClr val="307871"/>
                </a:solidFill>
              </a:rPr>
              <a:t>Typologie podle společenských věd</a:t>
            </a:r>
          </a:p>
          <a:p>
            <a:pPr marL="1027113" indent="-339725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b="1" i="1" u="sng" dirty="0" smtClean="0">
                <a:solidFill>
                  <a:srgbClr val="307871"/>
                </a:solidFill>
              </a:rPr>
              <a:t>korupce jako deviantní chování</a:t>
            </a:r>
          </a:p>
          <a:p>
            <a:pPr marL="1027113" indent="-339725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b="1" i="1" u="sng" dirty="0" smtClean="0">
                <a:solidFill>
                  <a:srgbClr val="307871"/>
                </a:solidFill>
              </a:rPr>
              <a:t>korupce jako patologické chování</a:t>
            </a:r>
          </a:p>
          <a:p>
            <a:pPr marL="1027113" indent="-339725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b="1" i="1" u="sng" dirty="0" smtClean="0">
                <a:solidFill>
                  <a:srgbClr val="307871"/>
                </a:solidFill>
              </a:rPr>
              <a:t>korupce jako sociální dezorganizace</a:t>
            </a:r>
          </a:p>
          <a:p>
            <a:pPr marL="1027113" indent="-339725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b="1" i="1" u="sng" dirty="0" err="1" smtClean="0">
                <a:solidFill>
                  <a:srgbClr val="307871"/>
                </a:solidFill>
              </a:rPr>
              <a:t>legalistické</a:t>
            </a:r>
            <a:r>
              <a:rPr lang="cs-CZ" sz="2000" b="1" i="1" u="sng" dirty="0" smtClean="0">
                <a:solidFill>
                  <a:srgbClr val="307871"/>
                </a:solidFill>
              </a:rPr>
              <a:t> chápání korupce</a:t>
            </a:r>
          </a:p>
          <a:p>
            <a:pPr marL="1716088" indent="-515938" algn="just">
              <a:spcBef>
                <a:spcPts val="0"/>
              </a:spcBef>
              <a:buClr>
                <a:schemeClr val="tx1"/>
              </a:buClr>
              <a:buSzPct val="120000"/>
              <a:buFont typeface="Wingdings" pitchFamily="2" charset="2"/>
              <a:buChar char="v"/>
            </a:pPr>
            <a:r>
              <a:rPr lang="cs-CZ" sz="2000" dirty="0" smtClean="0">
                <a:solidFill>
                  <a:srgbClr val="000000"/>
                </a:solidFill>
              </a:rPr>
              <a:t>takto je označováno porušování psaného práva </a:t>
            </a:r>
          </a:p>
          <a:p>
            <a:pPr marL="1027113" indent="-339725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b="1" i="1" u="sng" dirty="0" smtClean="0">
                <a:solidFill>
                  <a:srgbClr val="307871"/>
                </a:solidFill>
              </a:rPr>
              <a:t>public office definice</a:t>
            </a:r>
          </a:p>
          <a:p>
            <a:pPr marL="1716088" indent="-515938" algn="just">
              <a:spcBef>
                <a:spcPts val="0"/>
              </a:spcBef>
              <a:buClr>
                <a:schemeClr val="tx1"/>
              </a:buClr>
              <a:buSzPct val="120000"/>
              <a:buFont typeface="Wingdings" pitchFamily="2" charset="2"/>
              <a:buChar char="v"/>
            </a:pPr>
            <a:r>
              <a:rPr lang="cs-CZ" sz="2000" dirty="0" smtClean="0">
                <a:solidFill>
                  <a:srgbClr val="000000"/>
                </a:solidFill>
              </a:rPr>
              <a:t>zahrnuje také vnitřní pravidla, jejich porušení není ani trestným činem ani přestupkem</a:t>
            </a:r>
          </a:p>
          <a:p>
            <a:pPr marL="1027113" indent="-339725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b="1" i="1" u="sng" dirty="0" smtClean="0">
                <a:solidFill>
                  <a:srgbClr val="307871"/>
                </a:solidFill>
              </a:rPr>
              <a:t>public </a:t>
            </a:r>
            <a:r>
              <a:rPr lang="cs-CZ" sz="2000" b="1" i="1" u="sng" dirty="0" err="1" smtClean="0">
                <a:solidFill>
                  <a:srgbClr val="307871"/>
                </a:solidFill>
              </a:rPr>
              <a:t>opinion</a:t>
            </a:r>
            <a:r>
              <a:rPr lang="cs-CZ" sz="2000" b="1" i="1" u="sng" dirty="0" smtClean="0">
                <a:solidFill>
                  <a:srgbClr val="307871"/>
                </a:solidFill>
              </a:rPr>
              <a:t> definice</a:t>
            </a:r>
          </a:p>
          <a:p>
            <a:pPr marL="1716088" indent="-515938" algn="just">
              <a:spcBef>
                <a:spcPts val="0"/>
              </a:spcBef>
              <a:buClr>
                <a:schemeClr val="tx1"/>
              </a:buClr>
              <a:buSzPct val="120000"/>
              <a:buFont typeface="Wingdings" pitchFamily="2" charset="2"/>
              <a:buChar char="v"/>
            </a:pPr>
            <a:r>
              <a:rPr lang="cs-CZ" sz="2000" dirty="0" smtClean="0">
                <a:solidFill>
                  <a:srgbClr val="000000"/>
                </a:solidFill>
              </a:rPr>
              <a:t> nejširší chápání korupce spojené s veřejným míněním </a:t>
            </a:r>
          </a:p>
          <a:p>
            <a:pPr marL="1716088" indent="-515938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Font typeface="Wingdings" pitchFamily="2" charset="2"/>
              <a:buChar char="v"/>
            </a:pPr>
            <a:r>
              <a:rPr lang="cs-CZ" sz="2000" dirty="0" smtClean="0">
                <a:solidFill>
                  <a:srgbClr val="000000"/>
                </a:solidFill>
              </a:rPr>
              <a:t>korupce je takové chování, které bývá obecně za      korupci považováno</a:t>
            </a:r>
          </a:p>
          <a:p>
            <a:pPr marL="569913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260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Příčiny korupce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13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76200" y="742950"/>
            <a:ext cx="7696200" cy="35814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Většina faktorů, které dodávají nejvíce podnětů vedoucích ke korupci, má původ ve veřejném sektoru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Mezi nejčastější příčiny korupce můžeme zařadit:</a:t>
            </a:r>
          </a:p>
          <a:p>
            <a:pPr marL="1027113" indent="-339725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udělování exkluzivních práv; dotace</a:t>
            </a:r>
          </a:p>
          <a:p>
            <a:pPr marL="1027113" indent="-339725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nejasná a složitá úprava daňové problematiky, nízké platy správců daní a jejich časté kontakty      s plátci daní</a:t>
            </a:r>
          </a:p>
          <a:p>
            <a:pPr marL="1027113" indent="-339725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rozhodování o směru a výši vládních výdajů</a:t>
            </a:r>
          </a:p>
          <a:p>
            <a:pPr marL="1027113" indent="-339725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financování politických stran	</a:t>
            </a:r>
          </a:p>
          <a:p>
            <a:pPr marL="1027113" indent="-339725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mzdy ve veřejném sektoru</a:t>
            </a:r>
          </a:p>
          <a:p>
            <a:pPr marL="1027113" indent="-339725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poskytování určitých statků a služeb za nižší než tržní ceny</a:t>
            </a:r>
          </a:p>
          <a:p>
            <a:pPr marL="1027113" indent="-339725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privatizace státního majetku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3261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Příčiny korupce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14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76200" y="971550"/>
            <a:ext cx="7696200" cy="35814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1027113" indent="-339725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složitost zákonů, regulací a postupů</a:t>
            </a:r>
          </a:p>
          <a:p>
            <a:pPr marL="1027113" indent="-339725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ostatní faktory (špatně definovaná vlastnická práva, nedostatečné konkurenční prostředí, atd.)</a:t>
            </a:r>
          </a:p>
          <a:p>
            <a:pPr marL="1027113" indent="-339725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privatizace státního majetku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3261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Dopady korupce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15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52400" y="742950"/>
            <a:ext cx="8305800" cy="42672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náklady korupce je velice těžké vyčíslit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dopady korupce můžeme rozdělit na </a:t>
            </a:r>
            <a:r>
              <a:rPr lang="cs-CZ" sz="2200" u="sng" dirty="0" smtClean="0">
                <a:solidFill>
                  <a:srgbClr val="307871"/>
                </a:solidFill>
              </a:rPr>
              <a:t>politické</a:t>
            </a:r>
            <a:r>
              <a:rPr lang="cs-CZ" sz="2200" dirty="0" smtClean="0">
                <a:solidFill>
                  <a:srgbClr val="000000"/>
                </a:solidFill>
              </a:rPr>
              <a:t> a </a:t>
            </a:r>
            <a:r>
              <a:rPr lang="cs-CZ" sz="2200" u="sng" dirty="0" smtClean="0">
                <a:solidFill>
                  <a:srgbClr val="307871"/>
                </a:solidFill>
              </a:rPr>
              <a:t>ekonomické</a:t>
            </a:r>
          </a:p>
          <a:p>
            <a:pPr marL="569913" indent="-284163" algn="just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cs-CZ" sz="2200" b="1" i="1" dirty="0" smtClean="0">
                <a:solidFill>
                  <a:srgbClr val="307871"/>
                </a:solidFill>
              </a:rPr>
              <a:t>politické důsledky</a:t>
            </a:r>
          </a:p>
          <a:p>
            <a:pPr marL="137160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b="1" i="1" u="sng" dirty="0" smtClean="0">
                <a:solidFill>
                  <a:srgbClr val="307871"/>
                </a:solidFill>
              </a:rPr>
              <a:t>krátkodobé</a:t>
            </a:r>
          </a:p>
          <a:p>
            <a:pPr marL="1716088" indent="-515938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itchFamily="2" charset="2"/>
              <a:buChar char="v"/>
              <a:tabLst>
                <a:tab pos="1371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ztráta důvěry v politiku vlády, která je v té době u moci</a:t>
            </a:r>
          </a:p>
          <a:p>
            <a:pPr marL="137160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b="1" i="1" u="sng" dirty="0" smtClean="0">
                <a:solidFill>
                  <a:srgbClr val="307871"/>
                </a:solidFill>
              </a:rPr>
              <a:t>dlouhodobé</a:t>
            </a:r>
          </a:p>
          <a:p>
            <a:pPr marL="1716088" indent="-515938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itchFamily="2" charset="2"/>
              <a:buChar char="v"/>
              <a:tabLst>
                <a:tab pos="1371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vznikají, pokud je korupce systematická a dlouhodobá</a:t>
            </a:r>
          </a:p>
          <a:p>
            <a:pPr marL="1716088" indent="-515938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itchFamily="2" charset="2"/>
              <a:buChar char="v"/>
              <a:tabLst>
                <a:tab pos="1371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může dojít ke ztrátě důvěryhodnosti země ve vztahu k okolnímu světu a ke vzniku nedůvěry v celý politický systém a jeho legitimitu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3261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Dopady korupce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16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52400" y="742950"/>
            <a:ext cx="8305800" cy="42672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cs-CZ" sz="2200" b="1" i="1" dirty="0" smtClean="0">
                <a:solidFill>
                  <a:srgbClr val="307871"/>
                </a:solidFill>
              </a:rPr>
              <a:t>Ekonomické důsledky</a:t>
            </a:r>
          </a:p>
          <a:p>
            <a:pPr marL="137160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korupce způsobuje </a:t>
            </a:r>
            <a:r>
              <a:rPr lang="cs-CZ" sz="2200" b="1" i="1" u="sng" dirty="0" smtClean="0">
                <a:solidFill>
                  <a:srgbClr val="307871"/>
                </a:solidFill>
              </a:rPr>
              <a:t>neefektivnost v rozdělování</a:t>
            </a:r>
          </a:p>
          <a:p>
            <a:pPr marL="137160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korupce způsobuje </a:t>
            </a:r>
            <a:r>
              <a:rPr lang="cs-CZ" sz="2200" b="1" i="1" u="sng" dirty="0" smtClean="0">
                <a:solidFill>
                  <a:srgbClr val="307871"/>
                </a:solidFill>
              </a:rPr>
              <a:t>zvyšování počátečních nákladů</a:t>
            </a:r>
            <a:r>
              <a:rPr lang="cs-CZ" sz="2200" dirty="0" smtClean="0">
                <a:solidFill>
                  <a:srgbClr val="000000"/>
                </a:solidFill>
              </a:rPr>
              <a:t> o úplatky, které slouží k překonání administrativních bariér, to vede k narušení tržní rovnováhy</a:t>
            </a:r>
          </a:p>
          <a:p>
            <a:pPr marL="137160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b="1" i="1" u="sng" dirty="0" smtClean="0">
                <a:solidFill>
                  <a:srgbClr val="307871"/>
                </a:solidFill>
              </a:rPr>
              <a:t>dopad korupce na růst HDP </a:t>
            </a:r>
            <a:r>
              <a:rPr lang="cs-CZ" sz="2200" dirty="0" smtClean="0">
                <a:solidFill>
                  <a:srgbClr val="000000"/>
                </a:solidFill>
              </a:rPr>
              <a:t>- podle některých odborníků snižuje korupce podíl investic na HDP a má záporný vliv na výdaje na zdravotnictví a na vzdělání</a:t>
            </a:r>
          </a:p>
          <a:p>
            <a:pPr marL="137160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korupční chování způsobuje, že </a:t>
            </a:r>
            <a:r>
              <a:rPr lang="cs-CZ" sz="2200" b="1" i="1" u="sng" dirty="0" smtClean="0">
                <a:solidFill>
                  <a:srgbClr val="307871"/>
                </a:solidFill>
              </a:rPr>
              <a:t>vláda není schopná dosáhnout svých cílů </a:t>
            </a:r>
            <a:r>
              <a:rPr lang="cs-CZ" sz="2200" dirty="0" smtClean="0">
                <a:solidFill>
                  <a:srgbClr val="000000"/>
                </a:solidFill>
              </a:rPr>
              <a:t>(korupce při jmenování do funkce je zdrojem neefektivnosti)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3261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Dopady korupce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17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52400" y="742950"/>
            <a:ext cx="8305800" cy="42672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cs-CZ" sz="2200" b="1" i="1" dirty="0" smtClean="0">
                <a:solidFill>
                  <a:srgbClr val="307871"/>
                </a:solidFill>
              </a:rPr>
              <a:t>Ekonomické důsledky</a:t>
            </a:r>
          </a:p>
          <a:p>
            <a:pPr marL="137160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korupce </a:t>
            </a:r>
            <a:r>
              <a:rPr lang="cs-CZ" sz="2200" b="1" i="1" u="sng" dirty="0" smtClean="0">
                <a:solidFill>
                  <a:srgbClr val="307871"/>
                </a:solidFill>
              </a:rPr>
              <a:t>zhoršuje kvalitu prostředí</a:t>
            </a:r>
            <a:r>
              <a:rPr lang="cs-CZ" sz="2200" dirty="0" smtClean="0">
                <a:solidFill>
                  <a:srgbClr val="000000"/>
                </a:solidFill>
              </a:rPr>
              <a:t>, ve kterém funguje soukromý sektor</a:t>
            </a:r>
          </a:p>
          <a:p>
            <a:pPr marL="137160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korupce </a:t>
            </a:r>
            <a:r>
              <a:rPr lang="cs-CZ" sz="2200" b="1" i="1" u="sng" dirty="0" smtClean="0">
                <a:solidFill>
                  <a:srgbClr val="307871"/>
                </a:solidFill>
              </a:rPr>
              <a:t>způsobuje růst administrativních nákladů</a:t>
            </a:r>
            <a:r>
              <a:rPr lang="cs-CZ" sz="2200" dirty="0" smtClean="0">
                <a:solidFill>
                  <a:srgbClr val="000000"/>
                </a:solidFill>
              </a:rPr>
              <a:t> (daňový poplatník je nucen platit za stejnou službu více, než by měl)</a:t>
            </a:r>
          </a:p>
          <a:p>
            <a:pPr marL="137160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korupce </a:t>
            </a:r>
            <a:r>
              <a:rPr lang="cs-CZ" sz="2200" b="1" i="1" u="sng" dirty="0" smtClean="0">
                <a:solidFill>
                  <a:srgbClr val="307871"/>
                </a:solidFill>
              </a:rPr>
              <a:t>má demoralizující vliv na celý aparát veřejné správy.</a:t>
            </a:r>
            <a:r>
              <a:rPr lang="cs-CZ" sz="2200" dirty="0" smtClean="0">
                <a:solidFill>
                  <a:srgbClr val="000000"/>
                </a:solidFill>
              </a:rPr>
              <a:t> Je tak velice obtížné udržet vysokou míru bezúhonnosti</a:t>
            </a:r>
          </a:p>
          <a:p>
            <a:pPr marL="137160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korupce </a:t>
            </a:r>
            <a:r>
              <a:rPr lang="cs-CZ" sz="2200" b="1" i="1" u="sng" dirty="0" smtClean="0">
                <a:solidFill>
                  <a:srgbClr val="307871"/>
                </a:solidFill>
              </a:rPr>
              <a:t>způsobuje značný úbytek produktivního úsilí</a:t>
            </a:r>
            <a:r>
              <a:rPr lang="cs-CZ" sz="2200" dirty="0" smtClean="0">
                <a:solidFill>
                  <a:srgbClr val="000000"/>
                </a:solidFill>
              </a:rPr>
              <a:t>, protože čas i energie jsou obětovány spíše k získávání kontaktů, k obcházení pravidel, než na zlepšování vlastního postavení a vlastní úrovně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3261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Dopady korupce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18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52400" y="742950"/>
            <a:ext cx="8305800" cy="42672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cs-CZ" sz="2200" b="1" i="1" dirty="0" smtClean="0">
                <a:solidFill>
                  <a:srgbClr val="307871"/>
                </a:solidFill>
              </a:rPr>
              <a:t>Ekonomické důsledky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korupční jednání může být vnímáno jako </a:t>
            </a:r>
            <a:r>
              <a:rPr lang="cs-CZ" sz="2200" b="1" i="1" u="sng" dirty="0" smtClean="0">
                <a:solidFill>
                  <a:srgbClr val="307871"/>
                </a:solidFill>
              </a:rPr>
              <a:t>cesta k úspěchu</a:t>
            </a:r>
            <a:r>
              <a:rPr lang="cs-CZ" sz="2200" dirty="0" smtClean="0">
                <a:solidFill>
                  <a:srgbClr val="000000"/>
                </a:solidFill>
              </a:rPr>
              <a:t> → rozšiřování korupce v soukromém sektoru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korupce </a:t>
            </a:r>
            <a:r>
              <a:rPr lang="cs-CZ" sz="2200" b="1" i="1" u="sng" dirty="0" smtClean="0">
                <a:solidFill>
                  <a:srgbClr val="307871"/>
                </a:solidFill>
              </a:rPr>
              <a:t>vede k nárůstu veřejných výdajů</a:t>
            </a:r>
            <a:r>
              <a:rPr lang="cs-CZ" sz="2200" dirty="0" smtClean="0">
                <a:solidFill>
                  <a:srgbClr val="000000"/>
                </a:solidFill>
              </a:rPr>
              <a:t> (vyšší úroveň korupce je spojena s nižší kvalitou veřejné infrastruktury a vede k plýtvání veřejnými prostředky)</a:t>
            </a:r>
          </a:p>
          <a:p>
            <a:pPr marL="137160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korupce </a:t>
            </a:r>
            <a:r>
              <a:rPr lang="cs-CZ" sz="2200" b="1" i="1" u="sng" dirty="0" smtClean="0">
                <a:solidFill>
                  <a:srgbClr val="307871"/>
                </a:solidFill>
              </a:rPr>
              <a:t>může vést k omezení přílivu přímých zahraničních investic</a:t>
            </a:r>
            <a:r>
              <a:rPr lang="cs-CZ" sz="2200" dirty="0" smtClean="0">
                <a:solidFill>
                  <a:srgbClr val="000000"/>
                </a:solidFill>
              </a:rPr>
              <a:t> (díky korupčnímu prostředí klesá rating země a příliv investic je nižší)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3261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Měření korupce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19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76200" y="819150"/>
            <a:ext cx="8280400" cy="40386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měření korupce je značně obtížné, neboť většina ukazatelů, které se snaží korupci monitorovat má subjektivní charakter (tzv. měkká data), která jsou založena na vnímání korupce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vhodná objektivní data prakticky neexistují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b="1" i="1" u="sng" dirty="0" smtClean="0">
                <a:solidFill>
                  <a:srgbClr val="307871"/>
                </a:solidFill>
              </a:rPr>
              <a:t>Organizace zabývající se monitoringem korupce</a:t>
            </a:r>
            <a:endParaRPr lang="cs-CZ" sz="2200" dirty="0" smtClean="0">
              <a:solidFill>
                <a:srgbClr val="000000"/>
              </a:solidFill>
            </a:endParaRPr>
          </a:p>
          <a:p>
            <a:pPr marL="1258888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 err="1" smtClean="0">
                <a:solidFill>
                  <a:srgbClr val="000000"/>
                </a:solidFill>
              </a:rPr>
              <a:t>Transparency</a:t>
            </a:r>
            <a:r>
              <a:rPr lang="cs-CZ" sz="2200" dirty="0" smtClean="0">
                <a:solidFill>
                  <a:srgbClr val="000000"/>
                </a:solidFill>
              </a:rPr>
              <a:t> </a:t>
            </a:r>
            <a:r>
              <a:rPr lang="cs-CZ" sz="2200" dirty="0" err="1" smtClean="0">
                <a:solidFill>
                  <a:srgbClr val="000000"/>
                </a:solidFill>
              </a:rPr>
              <a:t>International</a:t>
            </a:r>
            <a:r>
              <a:rPr lang="cs-CZ" sz="2200" dirty="0" smtClean="0">
                <a:solidFill>
                  <a:srgbClr val="000000"/>
                </a:solidFill>
              </a:rPr>
              <a:t> (CPI, BPI, Globální barometr korupce)</a:t>
            </a:r>
          </a:p>
          <a:p>
            <a:pPr marL="1258888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Světová banka (</a:t>
            </a:r>
            <a:r>
              <a:rPr lang="cs-CZ" sz="2200" dirty="0" err="1" smtClean="0">
                <a:solidFill>
                  <a:srgbClr val="000000"/>
                </a:solidFill>
              </a:rPr>
              <a:t>Governance</a:t>
            </a:r>
            <a:r>
              <a:rPr lang="cs-CZ" sz="2200" dirty="0" smtClean="0">
                <a:solidFill>
                  <a:srgbClr val="000000"/>
                </a:solidFill>
              </a:rPr>
              <a:t> </a:t>
            </a:r>
            <a:r>
              <a:rPr lang="cs-CZ" sz="2200" dirty="0" err="1" smtClean="0">
                <a:solidFill>
                  <a:srgbClr val="000000"/>
                </a:solidFill>
              </a:rPr>
              <a:t>Matters</a:t>
            </a:r>
            <a:r>
              <a:rPr lang="cs-CZ" sz="2200" dirty="0" smtClean="0">
                <a:solidFill>
                  <a:srgbClr val="000000"/>
                </a:solidFill>
              </a:rPr>
              <a:t>, </a:t>
            </a:r>
            <a:r>
              <a:rPr lang="cs-CZ" sz="2200" dirty="0" err="1" smtClean="0">
                <a:solidFill>
                  <a:srgbClr val="000000"/>
                </a:solidFill>
              </a:rPr>
              <a:t>Doing</a:t>
            </a:r>
            <a:r>
              <a:rPr lang="cs-CZ" sz="2200" dirty="0" smtClean="0">
                <a:solidFill>
                  <a:srgbClr val="000000"/>
                </a:solidFill>
              </a:rPr>
              <a:t> </a:t>
            </a:r>
            <a:r>
              <a:rPr lang="cs-CZ" sz="2200" dirty="0" err="1" smtClean="0">
                <a:solidFill>
                  <a:srgbClr val="000000"/>
                </a:solidFill>
              </a:rPr>
              <a:t>Bussines</a:t>
            </a:r>
            <a:r>
              <a:rPr lang="cs-CZ" sz="2200" dirty="0" smtClean="0">
                <a:solidFill>
                  <a:srgbClr val="000000"/>
                </a:solidFill>
              </a:rPr>
              <a:t>)</a:t>
            </a:r>
          </a:p>
          <a:p>
            <a:pPr marL="1258888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 </a:t>
            </a:r>
            <a:r>
              <a:rPr lang="cs-CZ" sz="2200" dirty="0" err="1" smtClean="0">
                <a:solidFill>
                  <a:srgbClr val="000000"/>
                </a:solidFill>
              </a:rPr>
              <a:t>World</a:t>
            </a:r>
            <a:r>
              <a:rPr lang="cs-CZ" sz="2200" dirty="0" smtClean="0">
                <a:solidFill>
                  <a:srgbClr val="000000"/>
                </a:solidFill>
              </a:rPr>
              <a:t> </a:t>
            </a:r>
            <a:r>
              <a:rPr lang="cs-CZ" sz="2200" dirty="0" err="1" smtClean="0">
                <a:solidFill>
                  <a:srgbClr val="000000"/>
                </a:solidFill>
              </a:rPr>
              <a:t>Economic</a:t>
            </a:r>
            <a:r>
              <a:rPr lang="cs-CZ" sz="2200" dirty="0" smtClean="0">
                <a:solidFill>
                  <a:srgbClr val="000000"/>
                </a:solidFill>
              </a:rPr>
              <a:t> </a:t>
            </a:r>
            <a:r>
              <a:rPr lang="cs-CZ" sz="2200" dirty="0" err="1" smtClean="0">
                <a:solidFill>
                  <a:srgbClr val="000000"/>
                </a:solidFill>
              </a:rPr>
              <a:t>Forum</a:t>
            </a:r>
            <a:r>
              <a:rPr lang="cs-CZ" sz="2200" dirty="0" smtClean="0">
                <a:solidFill>
                  <a:srgbClr val="000000"/>
                </a:solidFill>
              </a:rPr>
              <a:t> (různé ukazatele)</a:t>
            </a:r>
          </a:p>
          <a:p>
            <a:pPr marL="1258888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 </a:t>
            </a:r>
            <a:r>
              <a:rPr lang="cs-CZ" sz="2200" dirty="0" err="1" smtClean="0">
                <a:solidFill>
                  <a:srgbClr val="000000"/>
                </a:solidFill>
              </a:rPr>
              <a:t>Fraser</a:t>
            </a:r>
            <a:r>
              <a:rPr lang="cs-CZ" sz="2200" dirty="0" smtClean="0">
                <a:solidFill>
                  <a:srgbClr val="000000"/>
                </a:solidFill>
              </a:rPr>
              <a:t> Institut</a:t>
            </a:r>
          </a:p>
          <a:p>
            <a:pPr marL="1258888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 </a:t>
            </a:r>
            <a:r>
              <a:rPr lang="cs-CZ" sz="2200" dirty="0" err="1" smtClean="0">
                <a:solidFill>
                  <a:srgbClr val="000000"/>
                </a:solidFill>
              </a:rPr>
              <a:t>Freedom</a:t>
            </a:r>
            <a:r>
              <a:rPr lang="cs-CZ" sz="2200" dirty="0" smtClean="0">
                <a:solidFill>
                  <a:srgbClr val="000000"/>
                </a:solidFill>
              </a:rPr>
              <a:t> House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3261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sz="2800" b="1" dirty="0" smtClean="0"/>
              <a:t>Obsah prezentace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52400" y="819150"/>
            <a:ext cx="8458200" cy="40386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endParaRPr lang="cs-CZ" sz="2400" dirty="0" smtClean="0">
              <a:solidFill>
                <a:srgbClr val="000000"/>
              </a:solidFill>
            </a:endParaRPr>
          </a:p>
          <a:p>
            <a:pPr marL="687388" indent="-401638">
              <a:buFont typeface="+mj-lt"/>
              <a:buAutoNum type="arabicPeriod"/>
            </a:pPr>
            <a:r>
              <a:rPr lang="cs-CZ" sz="2400" dirty="0" smtClean="0">
                <a:solidFill>
                  <a:srgbClr val="000000"/>
                </a:solidFill>
              </a:rPr>
              <a:t>Vymezení pojmu</a:t>
            </a:r>
          </a:p>
          <a:p>
            <a:pPr marL="687388" indent="-401638">
              <a:buFont typeface="+mj-lt"/>
              <a:buAutoNum type="arabicPeriod"/>
            </a:pPr>
            <a:r>
              <a:rPr lang="cs-CZ" sz="2400" dirty="0" smtClean="0">
                <a:solidFill>
                  <a:srgbClr val="000000"/>
                </a:solidFill>
              </a:rPr>
              <a:t>Typologie korupce</a:t>
            </a:r>
          </a:p>
          <a:p>
            <a:pPr marL="687388" indent="-401638">
              <a:buFont typeface="+mj-lt"/>
              <a:buAutoNum type="arabicPeriod"/>
            </a:pPr>
            <a:r>
              <a:rPr lang="cs-CZ" sz="2400" dirty="0" smtClean="0">
                <a:solidFill>
                  <a:srgbClr val="000000"/>
                </a:solidFill>
              </a:rPr>
              <a:t>Příčiny korupce</a:t>
            </a:r>
          </a:p>
          <a:p>
            <a:pPr marL="687388" indent="-401638">
              <a:buFont typeface="+mj-lt"/>
              <a:buAutoNum type="arabicPeriod"/>
            </a:pPr>
            <a:r>
              <a:rPr lang="cs-CZ" sz="2400" dirty="0" smtClean="0">
                <a:solidFill>
                  <a:srgbClr val="000000"/>
                </a:solidFill>
              </a:rPr>
              <a:t>Dopady korupce</a:t>
            </a:r>
          </a:p>
          <a:p>
            <a:pPr marL="687388" indent="-401638">
              <a:buFont typeface="+mj-lt"/>
              <a:buAutoNum type="arabicPeriod"/>
            </a:pPr>
            <a:r>
              <a:rPr lang="cs-CZ" sz="2400" dirty="0" smtClean="0">
                <a:solidFill>
                  <a:srgbClr val="000000"/>
                </a:solidFill>
              </a:rPr>
              <a:t>Měření korupce</a:t>
            </a:r>
          </a:p>
          <a:p>
            <a:pPr marL="687388" indent="-401638">
              <a:buFont typeface="+mj-lt"/>
              <a:buAutoNum type="arabicPeriod"/>
            </a:pPr>
            <a:r>
              <a:rPr lang="cs-CZ" sz="2400" dirty="0" smtClean="0">
                <a:solidFill>
                  <a:srgbClr val="000000"/>
                </a:solidFill>
              </a:rPr>
              <a:t>Organizace zabývající se monitorováním a bojem proti korupci</a:t>
            </a:r>
          </a:p>
          <a:p>
            <a:pPr marL="687388" indent="-401638">
              <a:buFont typeface="+mj-lt"/>
              <a:buAutoNum type="arabicPeriod"/>
            </a:pPr>
            <a:r>
              <a:rPr lang="cs-CZ" sz="2400" dirty="0" err="1" smtClean="0">
                <a:solidFill>
                  <a:srgbClr val="000000"/>
                </a:solidFill>
              </a:rPr>
              <a:t>Antikorupční</a:t>
            </a:r>
            <a:r>
              <a:rPr lang="cs-CZ" sz="2400" dirty="0" smtClean="0">
                <a:solidFill>
                  <a:srgbClr val="000000"/>
                </a:solidFill>
              </a:rPr>
              <a:t> doporučení</a:t>
            </a:r>
          </a:p>
        </p:txBody>
      </p:sp>
    </p:spTree>
    <p:extLst>
      <p:ext uri="{BB962C8B-B14F-4D97-AF65-F5344CB8AC3E}">
        <p14:creationId xmlns=""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126288" cy="507703"/>
          </a:xfrm>
        </p:spPr>
        <p:txBody>
          <a:bodyPr/>
          <a:lstStyle/>
          <a:p>
            <a:r>
              <a:rPr lang="pl-PL" sz="2600" b="1" dirty="0" smtClean="0"/>
              <a:t>Transparency International</a:t>
            </a:r>
            <a:endParaRPr lang="cs-CZ" sz="26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20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819150"/>
            <a:ext cx="8001000" cy="38862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pt-BR" sz="2200" dirty="0" smtClean="0">
                <a:solidFill>
                  <a:srgbClr val="000000"/>
                </a:solidFill>
              </a:rPr>
              <a:t>nevládní nezisková organizace zabývající  se korupcí</a:t>
            </a:r>
            <a:endParaRPr lang="cs-CZ" sz="2200" dirty="0" smtClean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Pobočky ve více než 100 zemích světa včetně ČR</a:t>
            </a:r>
            <a:endParaRPr lang="pt-BR" sz="2200" dirty="0" smtClean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pt-BR" sz="2200" dirty="0" smtClean="0">
                <a:solidFill>
                  <a:srgbClr val="000000"/>
                </a:solidFill>
              </a:rPr>
              <a:t>každoročně zveřejňuje Index vnímání korupce (Corruption Perception Index - CPI)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pt-BR" sz="2200" dirty="0" smtClean="0">
                <a:solidFill>
                  <a:srgbClr val="000000"/>
                </a:solidFill>
              </a:rPr>
              <a:t>nepravidelně pak Index plátců úplatků (Bribery Payers Index – BPI) 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pt-BR" sz="2200" dirty="0" smtClean="0">
                <a:solidFill>
                  <a:srgbClr val="000000"/>
                </a:solidFill>
              </a:rPr>
              <a:t>zveřejňuje rovněž Globální barometr korupce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pt-BR" sz="2200" dirty="0" smtClean="0">
                <a:solidFill>
                  <a:srgbClr val="000000"/>
                </a:solidFill>
              </a:rPr>
              <a:t>Blíže viz </a:t>
            </a:r>
            <a:r>
              <a:rPr lang="pt-BR" sz="2200" dirty="0" smtClean="0">
                <a:solidFill>
                  <a:srgbClr val="000000"/>
                </a:solidFill>
                <a:hlinkClick r:id="rId3"/>
              </a:rPr>
              <a:t>www.transparency.cz</a:t>
            </a:r>
            <a:r>
              <a:rPr lang="pt-BR" sz="2200" dirty="0" smtClean="0">
                <a:solidFill>
                  <a:srgbClr val="000000"/>
                </a:solidFill>
              </a:rPr>
              <a:t> nebo </a:t>
            </a:r>
            <a:r>
              <a:rPr lang="pt-BR" sz="2200" dirty="0" smtClean="0">
                <a:solidFill>
                  <a:srgbClr val="000000"/>
                </a:solidFill>
                <a:hlinkClick r:id="rId4"/>
              </a:rPr>
              <a:t>www.transparency.org</a:t>
            </a:r>
            <a:endParaRPr lang="cs-CZ" sz="2200" dirty="0" smtClean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pt-BR" sz="2200" dirty="0" smtClean="0">
              <a:solidFill>
                <a:srgbClr val="000000"/>
              </a:solidFill>
            </a:endParaRPr>
          </a:p>
          <a:p>
            <a:pPr marL="285750" indent="0" algn="just">
              <a:spcBef>
                <a:spcPts val="0"/>
              </a:spcBef>
              <a:buClr>
                <a:schemeClr val="tx1"/>
              </a:buClr>
              <a:buSzPct val="120000"/>
              <a:buNone/>
            </a:pPr>
            <a:endParaRPr lang="cs-CZ" sz="20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4062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21488" cy="507703"/>
          </a:xfrm>
        </p:spPr>
        <p:txBody>
          <a:bodyPr/>
          <a:lstStyle/>
          <a:p>
            <a:r>
              <a:rPr lang="pl-PL" sz="2800" b="1" dirty="0" smtClean="0"/>
              <a:t>Financování české pobočky TI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21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895350"/>
            <a:ext cx="8077200" cy="44005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Činnost </a:t>
            </a:r>
            <a:r>
              <a:rPr lang="cs-CZ" sz="2200" dirty="0" err="1" smtClean="0">
                <a:solidFill>
                  <a:srgbClr val="000000"/>
                </a:solidFill>
              </a:rPr>
              <a:t>Transparency</a:t>
            </a:r>
            <a:r>
              <a:rPr lang="cs-CZ" sz="2200" dirty="0" smtClean="0">
                <a:solidFill>
                  <a:srgbClr val="000000"/>
                </a:solidFill>
              </a:rPr>
              <a:t> </a:t>
            </a:r>
            <a:r>
              <a:rPr lang="cs-CZ" sz="2200" dirty="0" err="1" smtClean="0">
                <a:solidFill>
                  <a:srgbClr val="000000"/>
                </a:solidFill>
              </a:rPr>
              <a:t>International</a:t>
            </a:r>
            <a:r>
              <a:rPr lang="cs-CZ" sz="2200" dirty="0" smtClean="0">
                <a:solidFill>
                  <a:srgbClr val="000000"/>
                </a:solidFill>
              </a:rPr>
              <a:t> - Česká republika je financována především z grantů, které organizace získává na své projekty z programů domácích i zahraničních státních i soukromých dárců. </a:t>
            </a:r>
          </a:p>
          <a:p>
            <a:pPr marL="569913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Vedlejším zdrojem financování jsou dary fyzických i právnických osob a rovněž výnosy z uskutečněných činností a akcí (například vzdělávacích kurzů). 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200" dirty="0">
              <a:solidFill>
                <a:srgbClr val="000000"/>
              </a:solidFill>
            </a:endParaRPr>
          </a:p>
          <a:p>
            <a:pPr marL="28575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200" dirty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1129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21488" cy="507703"/>
          </a:xfrm>
        </p:spPr>
        <p:txBody>
          <a:bodyPr/>
          <a:lstStyle/>
          <a:p>
            <a:r>
              <a:rPr lang="pl-PL" sz="2800" b="1" dirty="0" smtClean="0"/>
              <a:t>Měření korupce (CPI)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22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52400" y="742950"/>
            <a:ext cx="7848600" cy="44005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b="1" i="1" u="sng" dirty="0" smtClean="0">
                <a:solidFill>
                  <a:srgbClr val="307871"/>
                </a:solidFill>
              </a:rPr>
              <a:t>Index vnímání korupce (CPI)</a:t>
            </a:r>
          </a:p>
          <a:p>
            <a:pPr marL="1258888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sestavován jednou ročně a průzkumy použité při jeho sestavování většinou obsahují otázky zaměřené na uplácení veřejných činitelů nebo provize při veřejných zakázkách,</a:t>
            </a:r>
          </a:p>
          <a:p>
            <a:pPr marL="1258888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názory představitelů podnikatelské sféry, odborníků a analytiků,</a:t>
            </a:r>
          </a:p>
          <a:p>
            <a:pPr marL="1258888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ukazuje však pouze na příjemce úplatků.</a:t>
            </a:r>
          </a:p>
          <a:p>
            <a:pPr marL="1258888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nabývá hodnot 0 - 100, kdy nula představuje zemi naprosto zkorumpovanou, naproti tomu stovka zemi zcela „čistou“, tudíž bez korupce,</a:t>
            </a:r>
          </a:p>
          <a:p>
            <a:pPr marL="1258888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publikován od roku 1995 (0 -10), od roku 2012 (0 -100).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3817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21488" cy="507703"/>
          </a:xfrm>
        </p:spPr>
        <p:txBody>
          <a:bodyPr/>
          <a:lstStyle/>
          <a:p>
            <a:r>
              <a:rPr lang="pl-PL" sz="2800" b="1" dirty="0" smtClean="0"/>
              <a:t>Měření korupce (CPI)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23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52400" y="742950"/>
            <a:ext cx="7848600" cy="44005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b="1" i="1" u="sng" dirty="0" smtClean="0">
                <a:solidFill>
                  <a:srgbClr val="307871"/>
                </a:solidFill>
              </a:rPr>
              <a:t>Index vnímání korupce (CPI)</a:t>
            </a:r>
          </a:p>
          <a:p>
            <a:pPr marL="1258888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je indexem složeným, tudíž zahrnuje výsledky několika průzkumů, prováděných rozličnými institucemi. Ty používají rozdílné vzorky respondentů i rozdílnou metodiku</a:t>
            </a:r>
          </a:p>
          <a:p>
            <a:pPr marL="1258888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původně sestavován pro 85 zemí světa, v roce 2018 pro 180 zemí (množství zemí se každý rok mění</a:t>
            </a:r>
          </a:p>
          <a:p>
            <a:pPr marL="1258888" indent="-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pl-PL" sz="2200" dirty="0" smtClean="0">
                <a:solidFill>
                  <a:srgbClr val="000000"/>
                </a:solidFill>
              </a:rPr>
              <a:t>Další podrobnosti na </a:t>
            </a:r>
            <a:r>
              <a:rPr lang="pl-PL" sz="2200" dirty="0" smtClean="0">
                <a:solidFill>
                  <a:srgbClr val="000000"/>
                </a:solidFill>
                <a:hlinkClick r:id="rId3"/>
              </a:rPr>
              <a:t>https://www.transparency.org/research/cpi/overview</a:t>
            </a:r>
            <a:endParaRPr lang="pl-PL" sz="2200" dirty="0" smtClean="0">
              <a:solidFill>
                <a:srgbClr val="000000"/>
              </a:solidFill>
            </a:endParaRPr>
          </a:p>
          <a:p>
            <a:pPr marL="1258888" indent="-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pl-PL" sz="2200" dirty="0" smtClean="0">
              <a:solidFill>
                <a:srgbClr val="000000"/>
              </a:solidFill>
            </a:endParaRPr>
          </a:p>
          <a:p>
            <a:pPr marL="1258888" indent="-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pl-PL" sz="2200" dirty="0" smtClean="0">
              <a:solidFill>
                <a:srgbClr val="000000"/>
              </a:solidFill>
            </a:endParaRPr>
          </a:p>
          <a:p>
            <a:pPr marL="1258888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3817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088" name="Rectangle 144"/>
          <p:cNvSpPr>
            <a:spLocks noGrp="1" noChangeArrowheads="1"/>
          </p:cNvSpPr>
          <p:nvPr>
            <p:ph type="title"/>
          </p:nvPr>
        </p:nvSpPr>
        <p:spPr>
          <a:xfrm>
            <a:off x="251520" y="195486"/>
            <a:ext cx="7749480" cy="507703"/>
          </a:xfrm>
        </p:spPr>
        <p:txBody>
          <a:bodyPr/>
          <a:lstStyle/>
          <a:p>
            <a:pPr>
              <a:defRPr/>
            </a:pPr>
            <a:r>
              <a:rPr lang="cs-CZ" sz="2800" b="1" dirty="0" smtClean="0"/>
              <a:t>Hodnocení ČR v indexu CPI od roku 2000</a:t>
            </a:r>
          </a:p>
        </p:txBody>
      </p:sp>
      <p:graphicFrame>
        <p:nvGraphicFramePr>
          <p:cNvPr id="30840" name="Group 120"/>
          <p:cNvGraphicFramePr>
            <a:graphicFrameLocks noGrp="1"/>
          </p:cNvGraphicFramePr>
          <p:nvPr>
            <p:ph idx="4294967295"/>
          </p:nvPr>
        </p:nvGraphicFramePr>
        <p:xfrm>
          <a:off x="228600" y="742950"/>
          <a:ext cx="8229600" cy="4229100"/>
        </p:xfrm>
        <a:graphic>
          <a:graphicData uri="http://schemas.openxmlformats.org/drawingml/2006/table">
            <a:tbl>
              <a:tblPr/>
              <a:tblGrid>
                <a:gridCol w="11620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811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8428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8747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70815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30651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Rok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Hodnocení ČR v indexu CPI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Odchylka/ rozmezí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Umístění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Po</a:t>
                      </a:r>
                      <a:r>
                        <a:rPr kumimoji="0" lang="cs-CZ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č</a:t>
                      </a:r>
                      <a:r>
                        <a:rPr kumimoji="0" lang="cs-CZ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et zemí za</a:t>
                      </a:r>
                      <a:r>
                        <a:rPr kumimoji="0" lang="cs-CZ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ř</a:t>
                      </a:r>
                      <a:r>
                        <a:rPr kumimoji="0" lang="cs-CZ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azených do </a:t>
                      </a:r>
                      <a:r>
                        <a:rPr kumimoji="0" lang="cs-CZ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ž</a:t>
                      </a:r>
                      <a:r>
                        <a:rPr kumimoji="0" lang="cs-CZ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eb</a:t>
                      </a:r>
                      <a:r>
                        <a:rPr kumimoji="0" lang="cs-CZ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ř</a:t>
                      </a:r>
                      <a:r>
                        <a:rPr kumimoji="0" lang="cs-CZ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í</a:t>
                      </a:r>
                      <a:r>
                        <a:rPr kumimoji="0" lang="cs-CZ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č</a:t>
                      </a:r>
                      <a:r>
                        <a:rPr kumimoji="0" lang="cs-CZ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ku CPI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Pou</a:t>
                      </a:r>
                      <a:r>
                        <a:rPr kumimoji="0" lang="cs-CZ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ž</a:t>
                      </a:r>
                      <a:r>
                        <a:rPr kumimoji="0" lang="cs-CZ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ité pr</a:t>
                      </a:r>
                      <a:r>
                        <a:rPr kumimoji="0" lang="cs-CZ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ů</a:t>
                      </a:r>
                      <a:r>
                        <a:rPr kumimoji="0" lang="cs-CZ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zkumy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2014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51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47 - 55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53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175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2013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48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43 - 52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57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177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2012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49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44 - 53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54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176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2011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4,4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3,9 – 4,8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57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182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2010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4,6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4,1-5,1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53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178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2009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4,9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3,7-7,5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52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180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2008</a:t>
                      </a: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5,2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4,8-5,9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45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180</a:t>
                      </a: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8</a:t>
                      </a: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2007</a:t>
                      </a: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5,2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4,9-5,8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41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180</a:t>
                      </a: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8</a:t>
                      </a: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2006</a:t>
                      </a: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4,8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4,4-5,2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46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163</a:t>
                      </a: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8</a:t>
                      </a: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2005</a:t>
                      </a: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4,3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3,7-5,1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47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159</a:t>
                      </a: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16</a:t>
                      </a: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2004</a:t>
                      </a: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4,2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3,7-4,9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51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145</a:t>
                      </a: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11</a:t>
                      </a: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2003</a:t>
                      </a: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3,9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0,9</a:t>
                      </a: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54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133</a:t>
                      </a: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12</a:t>
                      </a: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2002</a:t>
                      </a: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3,7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0,8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52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102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10</a:t>
                      </a: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2001</a:t>
                      </a: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3,9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0,9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47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91</a:t>
                      </a: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10</a:t>
                      </a: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2000</a:t>
                      </a: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4,3</a:t>
                      </a: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0,9</a:t>
                      </a: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42</a:t>
                      </a: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90</a:t>
                      </a: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10</a:t>
                      </a: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21488" cy="507703"/>
          </a:xfrm>
        </p:spPr>
        <p:txBody>
          <a:bodyPr/>
          <a:lstStyle/>
          <a:p>
            <a:r>
              <a:rPr lang="pl-PL" sz="2800" b="1" dirty="0" smtClean="0"/>
              <a:t>Měření korupce (BPI)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25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52400" y="666750"/>
            <a:ext cx="7848600" cy="44005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b="1" i="1" u="sng" dirty="0" smtClean="0">
                <a:solidFill>
                  <a:srgbClr val="307871"/>
                </a:solidFill>
              </a:rPr>
              <a:t>Index plátců úplatků (BPI)</a:t>
            </a:r>
          </a:p>
          <a:p>
            <a:pPr marL="1258888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dosahuje hodnoty 0 – 10</a:t>
            </a:r>
          </a:p>
          <a:p>
            <a:pPr marL="1258888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index poměrně mladý, nejstarší údaje z roku 1999 (další v letech 2002, 2006, 2008 a 2011)</a:t>
            </a:r>
          </a:p>
          <a:p>
            <a:pPr marL="1258888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výsledky průzkumu z jednotlivých let není možné mezi sebou porovnávat! (jiná metodologie, jiné otázky, odlišný počet zemí apod.)</a:t>
            </a:r>
          </a:p>
          <a:p>
            <a:pPr marL="1258888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hodnotí exportující země světa (nikoliv firmy) podle náchylnosti firem se sídlem v těchto zemích poskytovat úplatky v zahraničí - pohled na „nabídkovou stranu“ korupce</a:t>
            </a:r>
          </a:p>
          <a:p>
            <a:pPr marL="1258888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Na dotazy odpovídají vrcholoví  obchodní manažeři (senior business </a:t>
            </a:r>
            <a:r>
              <a:rPr lang="cs-CZ" sz="2000" dirty="0" err="1" smtClean="0">
                <a:solidFill>
                  <a:srgbClr val="000000"/>
                </a:solidFill>
              </a:rPr>
              <a:t>executives</a:t>
            </a:r>
            <a:r>
              <a:rPr lang="cs-CZ" sz="2000" dirty="0" smtClean="0">
                <a:solidFill>
                  <a:srgbClr val="000000"/>
                </a:solidFill>
              </a:rPr>
              <a:t>); v roce 2011 odpovídali manažeři z 30 zemí včetně ČR (celkem 100 rozhovorů)</a:t>
            </a:r>
          </a:p>
          <a:p>
            <a:pPr marL="1258888" indent="-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pl-PL" sz="2200" dirty="0" smtClean="0">
              <a:solidFill>
                <a:srgbClr val="000000"/>
              </a:solidFill>
            </a:endParaRPr>
          </a:p>
          <a:p>
            <a:pPr marL="1258888" indent="-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pl-PL" sz="2200" dirty="0" smtClean="0">
              <a:solidFill>
                <a:srgbClr val="000000"/>
              </a:solidFill>
            </a:endParaRPr>
          </a:p>
          <a:p>
            <a:pPr marL="1258888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3817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90" name="Rectangle 198"/>
          <p:cNvSpPr>
            <a:spLocks noGrp="1" noChangeArrowheads="1"/>
          </p:cNvSpPr>
          <p:nvPr>
            <p:ph type="title"/>
          </p:nvPr>
        </p:nvSpPr>
        <p:spPr>
          <a:xfrm>
            <a:off x="251520" y="195486"/>
            <a:ext cx="6225480" cy="507703"/>
          </a:xfrm>
        </p:spPr>
        <p:txBody>
          <a:bodyPr/>
          <a:lstStyle/>
          <a:p>
            <a:pPr>
              <a:defRPr/>
            </a:pPr>
            <a:r>
              <a:rPr lang="cs-CZ" sz="2800" b="1" dirty="0" smtClean="0"/>
              <a:t>Výsledky BPI za rok 2011</a:t>
            </a:r>
          </a:p>
        </p:txBody>
      </p:sp>
      <p:graphicFrame>
        <p:nvGraphicFramePr>
          <p:cNvPr id="32895" name="Group 127"/>
          <p:cNvGraphicFramePr>
            <a:graphicFrameLocks noGrp="1"/>
          </p:cNvGraphicFramePr>
          <p:nvPr>
            <p:ph type="tbl" idx="4294967295"/>
          </p:nvPr>
        </p:nvGraphicFramePr>
        <p:xfrm>
          <a:off x="228600" y="742950"/>
          <a:ext cx="7162800" cy="4025103"/>
        </p:xfrm>
        <a:graphic>
          <a:graphicData uri="http://schemas.openxmlformats.org/drawingml/2006/table">
            <a:tbl>
              <a:tblPr/>
              <a:tblGrid>
                <a:gridCol w="103663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7796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9144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Gotham CE" charset="0"/>
                        </a:rPr>
                        <a:t>Umístění </a:t>
                      </a: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Gotham CE" charset="0"/>
                        </a:rPr>
                        <a:t>Země</a:t>
                      </a: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Gotham CE" charset="0"/>
                        </a:rPr>
                        <a:t>Průměrná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Gotham CE" charset="0"/>
                        </a:rPr>
                        <a:t>hodnota </a:t>
                      </a: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Umístění</a:t>
                      </a:r>
                      <a:r>
                        <a:rPr kumimoji="0" lang="cs-CZ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Gotham CE" charset="0"/>
                        </a:rPr>
                        <a:t> </a:t>
                      </a: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Gotham CE" charset="0"/>
                        </a:rPr>
                        <a:t>Země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Gotham CE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Gotham CE" charset="0"/>
                        </a:rPr>
                        <a:t>Průměrná </a:t>
                      </a:r>
                      <a:endParaRPr kumimoji="0" lang="cs-CZ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Gotham CE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Gotham CE" charset="0"/>
                        </a:rPr>
                        <a:t>hodnota </a:t>
                      </a: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606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Gotham CE" charset="0"/>
                        </a:rPr>
                        <a:t>1 </a:t>
                      </a: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Gotham CE" charset="0"/>
                        </a:rPr>
                        <a:t>Nizozemsko</a:t>
                      </a: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Gotham CE" charset="0"/>
                        </a:rPr>
                        <a:t>8,8</a:t>
                      </a: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Gotham CE" charset="0"/>
                        </a:rPr>
                        <a:t>15</a:t>
                      </a: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Gotham CE" charset="0"/>
                        </a:rPr>
                        <a:t>Itálie</a:t>
                      </a: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Gotham CE" charset="0"/>
                        </a:rPr>
                        <a:t>7,6</a:t>
                      </a: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285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Gotham CE" charset="0"/>
                        </a:rPr>
                        <a:t>1</a:t>
                      </a: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Gotham CE" charset="0"/>
                        </a:rPr>
                        <a:t>Švýcarsko</a:t>
                      </a: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Gotham CE" charset="0"/>
                        </a:rPr>
                        <a:t>8,8</a:t>
                      </a: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Gotham CE" charset="0"/>
                        </a:rPr>
                        <a:t>15</a:t>
                      </a: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Gotham CE" charset="0"/>
                        </a:rPr>
                        <a:t>Malajsie</a:t>
                      </a: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Gotham CE" charset="0"/>
                        </a:rPr>
                        <a:t>7,6</a:t>
                      </a: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285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Gotham CE" charset="0"/>
                        </a:rPr>
                        <a:t>3 </a:t>
                      </a: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Gotham CE" charset="0"/>
                        </a:rPr>
                        <a:t>Belgie</a:t>
                      </a: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Gotham CE" charset="0"/>
                        </a:rPr>
                        <a:t>8,7</a:t>
                      </a: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Gotham CE" charset="0"/>
                        </a:rPr>
                        <a:t>15</a:t>
                      </a: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Gotham CE" charset="0"/>
                        </a:rPr>
                        <a:t>Jižní Afrika</a:t>
                      </a: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Gotham CE" charset="0"/>
                        </a:rPr>
                        <a:t>7,6</a:t>
                      </a: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285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Gotham CE" charset="0"/>
                        </a:rPr>
                        <a:t>4</a:t>
                      </a: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Gotham CE" charset="0"/>
                        </a:rPr>
                        <a:t>Německo</a:t>
                      </a: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Gotham CE" charset="0"/>
                        </a:rPr>
                        <a:t>8,6</a:t>
                      </a: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Gotham CE" charset="0"/>
                        </a:rPr>
                        <a:t>19 </a:t>
                      </a: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Gotham CE" charset="0"/>
                        </a:rPr>
                        <a:t>Thaiwan</a:t>
                      </a: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Gotham CE" charset="0"/>
                        </a:rPr>
                        <a:t>7,5</a:t>
                      </a: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285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Gotham CE" charset="0"/>
                        </a:rPr>
                        <a:t>4</a:t>
                      </a: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Gotham CE" charset="0"/>
                        </a:rPr>
                        <a:t>Japonsko</a:t>
                      </a: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Gotham CE" charset="0"/>
                        </a:rPr>
                        <a:t>8,6</a:t>
                      </a: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Gotham CE" charset="0"/>
                        </a:rPr>
                        <a:t>19</a:t>
                      </a: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Gotham CE" charset="0"/>
                        </a:rPr>
                        <a:t>Indie</a:t>
                      </a: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Gotham CE" charset="0"/>
                        </a:rPr>
                        <a:t>7,5</a:t>
                      </a: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78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Gotham CE" charset="0"/>
                        </a:rPr>
                        <a:t>6</a:t>
                      </a: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Gotham CE" charset="0"/>
                        </a:rPr>
                        <a:t>Austrálie</a:t>
                      </a: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Gotham CE" charset="0"/>
                        </a:rPr>
                        <a:t>8,5</a:t>
                      </a: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Gotham CE" charset="0"/>
                        </a:rPr>
                        <a:t>19</a:t>
                      </a: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Gotham CE" charset="0"/>
                        </a:rPr>
                        <a:t>Turecko</a:t>
                      </a: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Gotham CE" charset="0"/>
                        </a:rPr>
                        <a:t>7,5</a:t>
                      </a: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285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Gotham CE" charset="0"/>
                        </a:rPr>
                        <a:t>6</a:t>
                      </a: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Gotham CE" charset="0"/>
                        </a:rPr>
                        <a:t>Kanada</a:t>
                      </a: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Gotham CE" charset="0"/>
                        </a:rPr>
                        <a:t>8,5</a:t>
                      </a: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Gotham CE" charset="0"/>
                        </a:rPr>
                        <a:t>22 </a:t>
                      </a: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Gotham CE" charset="0"/>
                        </a:rPr>
                        <a:t>Saudská Arábie</a:t>
                      </a: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Gotham CE" charset="0"/>
                        </a:rPr>
                        <a:t>7,4</a:t>
                      </a: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285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Gotham CE" charset="0"/>
                        </a:rPr>
                        <a:t>8 </a:t>
                      </a: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Gotham CE" charset="0"/>
                        </a:rPr>
                        <a:t>Singapur</a:t>
                      </a: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Gotham CE" charset="0"/>
                        </a:rPr>
                        <a:t>8,3</a:t>
                      </a: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Gotham CE" charset="0"/>
                        </a:rPr>
                        <a:t>23</a:t>
                      </a: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Gotham CE" charset="0"/>
                        </a:rPr>
                        <a:t>Argentina</a:t>
                      </a: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Gotham CE" charset="0"/>
                        </a:rPr>
                        <a:t>7,3</a:t>
                      </a: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475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Gotham CE" charset="0"/>
                        </a:rPr>
                        <a:t>8</a:t>
                      </a: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Gotham CE" charset="0"/>
                        </a:rPr>
                        <a:t>Velká Británie</a:t>
                      </a: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Gotham CE" charset="0"/>
                        </a:rPr>
                        <a:t>8,3</a:t>
                      </a: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Gotham CE" charset="0"/>
                        </a:rPr>
                        <a:t>23</a:t>
                      </a: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Gotham CE" charset="0"/>
                        </a:rPr>
                        <a:t>SAE</a:t>
                      </a: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Gotham CE" charset="0"/>
                        </a:rPr>
                        <a:t>7,3</a:t>
                      </a: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285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Gotham CE" charset="0"/>
                        </a:rPr>
                        <a:t>10</a:t>
                      </a: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Gotham CE" charset="0"/>
                        </a:rPr>
                        <a:t>Spojené státy</a:t>
                      </a: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Gotham CE" charset="0"/>
                        </a:rPr>
                        <a:t>8,1</a:t>
                      </a: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Gotham CE" charset="0"/>
                        </a:rPr>
                        <a:t>25</a:t>
                      </a: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Gotham CE" charset="0"/>
                        </a:rPr>
                        <a:t>Indonésie</a:t>
                      </a: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Gotham CE" charset="0"/>
                        </a:rPr>
                        <a:t>7,1</a:t>
                      </a: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285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Gotham CE" charset="0"/>
                        </a:rPr>
                        <a:t>11</a:t>
                      </a: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Gotham CE" charset="0"/>
                        </a:rPr>
                        <a:t>Francie</a:t>
                      </a: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Gotham CE" charset="0"/>
                        </a:rPr>
                        <a:t>8,0</a:t>
                      </a: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Gotham CE" charset="0"/>
                        </a:rPr>
                        <a:t>26</a:t>
                      </a: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Gotham CE" charset="0"/>
                        </a:rPr>
                        <a:t>Mexiko</a:t>
                      </a: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Gotham CE" charset="0"/>
                        </a:rPr>
                        <a:t>7,0</a:t>
                      </a: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285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Gotham CE" charset="0"/>
                        </a:rPr>
                        <a:t>11 </a:t>
                      </a: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Gotham CE" charset="0"/>
                        </a:rPr>
                        <a:t>Španělsko</a:t>
                      </a: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Gotham CE" charset="0"/>
                        </a:rPr>
                        <a:t>8,0</a:t>
                      </a: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Gotham CE" charset="0"/>
                        </a:rPr>
                        <a:t>27</a:t>
                      </a: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Gotham CE" charset="0"/>
                        </a:rPr>
                        <a:t>Čína</a:t>
                      </a: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Gotham CE" charset="0"/>
                        </a:rPr>
                        <a:t>6,5</a:t>
                      </a: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285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Gotham CE" charset="0"/>
                        </a:rPr>
                        <a:t>13 </a:t>
                      </a: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Gotham CE" charset="0"/>
                        </a:rPr>
                        <a:t>Jižní Korea</a:t>
                      </a: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Gotham CE" charset="0"/>
                        </a:rPr>
                        <a:t>7,9</a:t>
                      </a: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Gotham CE" charset="0"/>
                        </a:rPr>
                        <a:t>28</a:t>
                      </a: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Gotham CE" charset="0"/>
                        </a:rPr>
                        <a:t>Rusko</a:t>
                      </a: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Gotham CE" charset="0"/>
                        </a:rPr>
                        <a:t>6,1</a:t>
                      </a: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356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Gotham CE" charset="0"/>
                        </a:rPr>
                        <a:t>14 </a:t>
                      </a: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Gotham CE" charset="0"/>
                        </a:rPr>
                        <a:t>Brazílie</a:t>
                      </a: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Gotham CE" charset="0"/>
                        </a:rPr>
                        <a:t>7,7</a:t>
                      </a: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8F2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Gotham CE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Gotham CE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Gotham CE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285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Gotham CE" charset="0"/>
                        </a:rPr>
                        <a:t>15</a:t>
                      </a: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Gotham CE" charset="0"/>
                        </a:rPr>
                        <a:t>Hong</a:t>
                      </a:r>
                      <a:r>
                        <a:rPr kumimoji="0" lang="cs-CZ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Gotham CE" charset="0"/>
                        </a:rPr>
                        <a:t> Kong</a:t>
                      </a: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Gotham CE" charset="0"/>
                        </a:rPr>
                        <a:t>7,6</a:t>
                      </a: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8F2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Gotham CE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Gotham CE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Gotham CE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38012" name="Rectangle 806"/>
          <p:cNvSpPr>
            <a:spLocks noChangeArrowheads="1"/>
          </p:cNvSpPr>
          <p:nvPr/>
        </p:nvSpPr>
        <p:spPr bwMode="auto">
          <a:xfrm>
            <a:off x="228600" y="4835723"/>
            <a:ext cx="424656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cs-CZ" altLang="cs-CZ" sz="1400" dirty="0">
                <a:solidFill>
                  <a:srgbClr val="000000"/>
                </a:solidFill>
              </a:rPr>
              <a:t>Pramen: </a:t>
            </a:r>
            <a:r>
              <a:rPr lang="cs-CZ" altLang="cs-CZ" sz="1400" dirty="0">
                <a:solidFill>
                  <a:srgbClr val="000000"/>
                </a:solidFill>
                <a:hlinkClick r:id="rId2"/>
              </a:rPr>
              <a:t>http://www.</a:t>
            </a:r>
            <a:r>
              <a:rPr lang="cs-CZ" altLang="cs-CZ" sz="1400" dirty="0" err="1">
                <a:solidFill>
                  <a:srgbClr val="000000"/>
                </a:solidFill>
                <a:hlinkClick r:id="rId2"/>
              </a:rPr>
              <a:t>transparency.cz</a:t>
            </a:r>
            <a:r>
              <a:rPr lang="cs-CZ" altLang="cs-CZ" sz="1400" dirty="0">
                <a:solidFill>
                  <a:srgbClr val="000000"/>
                </a:solidFill>
              </a:rPr>
              <a:t>, 30.10.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21488" cy="507703"/>
          </a:xfrm>
        </p:spPr>
        <p:txBody>
          <a:bodyPr/>
          <a:lstStyle/>
          <a:p>
            <a:r>
              <a:rPr lang="pl-PL" sz="2800" b="1" dirty="0" smtClean="0"/>
              <a:t>Měření korupce (GCB)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27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52400" y="666750"/>
            <a:ext cx="7848600" cy="44005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b="1" i="1" u="sng" dirty="0" smtClean="0">
                <a:solidFill>
                  <a:srgbClr val="307871"/>
                </a:solidFill>
              </a:rPr>
              <a:t>Globální barometr korupce (GCB)</a:t>
            </a:r>
          </a:p>
          <a:p>
            <a:pPr marL="1258888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je jediným celosvětovým průzkumem veřejného mínění zaměřeným na názory a osobní zkušenosti respondentů s korupcí v různých sektorech</a:t>
            </a:r>
          </a:p>
          <a:p>
            <a:pPr marL="1258888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poprvé zveřejněn v roce 2003, je možné srovnávat jednotlivé průzkumy</a:t>
            </a:r>
          </a:p>
          <a:p>
            <a:pPr marL="1258888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	korupčnost jednotlivých sektorů je hodnocena  známkou 1 – 5 (1 – bez korupce, 5 – extrémně zkorumpovaný)</a:t>
            </a:r>
          </a:p>
          <a:p>
            <a:pPr marL="1258888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Poslední průzkumy proběhly v roce 2017</a:t>
            </a:r>
          </a:p>
          <a:p>
            <a:pPr marL="1258888" indent="-457200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více na </a:t>
            </a:r>
            <a:r>
              <a:rPr lang="en-US" sz="2000" dirty="0" smtClean="0">
                <a:hlinkClick r:id="rId3"/>
              </a:rPr>
              <a:t>https://www.transparency.org/news/feature/global_corruption_barometer_citizens_voices_from_around_the_world</a:t>
            </a:r>
            <a:endParaRPr lang="cs-CZ" sz="2000" dirty="0" smtClean="0">
              <a:solidFill>
                <a:srgbClr val="000000"/>
              </a:solidFill>
            </a:endParaRPr>
          </a:p>
          <a:p>
            <a:pPr marL="1258888" indent="-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pl-PL" sz="2200" dirty="0" smtClean="0">
              <a:solidFill>
                <a:srgbClr val="000000"/>
              </a:solidFill>
            </a:endParaRPr>
          </a:p>
          <a:p>
            <a:pPr marL="1258888" indent="-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pl-PL" sz="2200" dirty="0" smtClean="0">
              <a:solidFill>
                <a:srgbClr val="000000"/>
              </a:solidFill>
            </a:endParaRPr>
          </a:p>
          <a:p>
            <a:pPr marL="1258888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3817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21488" cy="507703"/>
          </a:xfrm>
        </p:spPr>
        <p:txBody>
          <a:bodyPr/>
          <a:lstStyle/>
          <a:p>
            <a:r>
              <a:rPr lang="pl-PL" sz="2800" b="1" dirty="0" smtClean="0"/>
              <a:t>Měření korupce – Světová banka 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28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52400" y="666750"/>
            <a:ext cx="7848600" cy="44005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1371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Pro účely posouzení kvality vlády sestavila 6 základních indikátorů, které hodnotí 6 oblastí kvality vlády (</a:t>
            </a:r>
            <a:r>
              <a:rPr lang="cs-CZ" sz="2200" dirty="0" err="1" smtClean="0">
                <a:solidFill>
                  <a:srgbClr val="000000"/>
                </a:solidFill>
              </a:rPr>
              <a:t>Governance</a:t>
            </a:r>
            <a:r>
              <a:rPr lang="cs-CZ" sz="2200" dirty="0" smtClean="0">
                <a:solidFill>
                  <a:srgbClr val="000000"/>
                </a:solidFill>
              </a:rPr>
              <a:t> </a:t>
            </a:r>
            <a:r>
              <a:rPr lang="cs-CZ" sz="2200" dirty="0" err="1" smtClean="0">
                <a:solidFill>
                  <a:srgbClr val="000000"/>
                </a:solidFill>
              </a:rPr>
              <a:t>Matters</a:t>
            </a:r>
            <a:r>
              <a:rPr lang="cs-CZ" sz="2200" dirty="0" smtClean="0">
                <a:solidFill>
                  <a:srgbClr val="000000"/>
                </a:solidFill>
              </a:rPr>
              <a:t>):</a:t>
            </a:r>
          </a:p>
          <a:p>
            <a:pPr marL="1258888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úroveň demokracie, </a:t>
            </a:r>
          </a:p>
          <a:p>
            <a:pPr marL="1258888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politickou stabilitu, </a:t>
            </a:r>
          </a:p>
          <a:p>
            <a:pPr marL="1258888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efektivnost vládních politik, </a:t>
            </a:r>
          </a:p>
          <a:p>
            <a:pPr marL="1258888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regulační kvalitu, </a:t>
            </a:r>
          </a:p>
          <a:p>
            <a:pPr marL="1258888" indent="-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kvalitu právního řádu a </a:t>
            </a:r>
          </a:p>
          <a:p>
            <a:pPr marL="1258888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kontrolu korupce.</a:t>
            </a:r>
          </a:p>
          <a:p>
            <a:pPr marL="1258888" indent="-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pl-PL" sz="2200" dirty="0" smtClean="0">
              <a:solidFill>
                <a:srgbClr val="000000"/>
              </a:solidFill>
            </a:endParaRPr>
          </a:p>
          <a:p>
            <a:pPr marL="1258888" indent="-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pl-PL" sz="2200" dirty="0" smtClean="0">
              <a:solidFill>
                <a:srgbClr val="000000"/>
              </a:solidFill>
            </a:endParaRPr>
          </a:p>
          <a:p>
            <a:pPr marL="1258888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3817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21488" cy="507703"/>
          </a:xfrm>
        </p:spPr>
        <p:txBody>
          <a:bodyPr/>
          <a:lstStyle/>
          <a:p>
            <a:r>
              <a:rPr lang="pl-PL" b="1" dirty="0" smtClean="0"/>
              <a:t>Obecná antikorupční doporučení TI pro veřejný sektor</a:t>
            </a:r>
            <a:endParaRPr lang="cs-CZ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29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52400" y="666750"/>
            <a:ext cx="8153400" cy="44005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98463" indent="-227013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zavést funkční výběr úředníků a systém jejich uplatnění (tzn. eliminovat osobní vazby při výběrových řízeních, posuzovat především odbornou způsobilost uchazeče atd.)</a:t>
            </a:r>
          </a:p>
          <a:p>
            <a:pPr marL="398463" indent="-227013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zkvalitnit management práce (státní manažeři by měli být kladným vzorem pro své podřízené ve smyslu dodržování zákonů)</a:t>
            </a:r>
          </a:p>
          <a:p>
            <a:pPr marL="398463" indent="-227013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zdokonalit systém řízení v oblasti veřejné správy tak, aby byl uplatněn princip konečné odpovědnosti vedení za významné poruchy jeho resortu</a:t>
            </a:r>
          </a:p>
          <a:p>
            <a:pPr marL="398463" indent="-227013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ihned řešit zjištěné problémy a nedostatky, zveřejňovat je</a:t>
            </a:r>
          </a:p>
          <a:p>
            <a:pPr marL="398463" indent="-227013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vyvarovat se pravděpodobným korupčním situacím při výkonu veřejné správy (minimalizovat styk úředníků se žadateli, zavést systém kontroly rozhodování, z některých jednání pořizovat obrazové a zvukové záznamy)</a:t>
            </a:r>
          </a:p>
          <a:p>
            <a:pPr marL="398463" indent="-227013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vypracovat návody pro komunikaci a využívání služeb veřejného sektoru</a:t>
            </a:r>
          </a:p>
          <a:p>
            <a:pPr marL="569913" indent="-284163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3817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21488" cy="507703"/>
          </a:xfrm>
        </p:spPr>
        <p:txBody>
          <a:bodyPr/>
          <a:lstStyle/>
          <a:p>
            <a:r>
              <a:rPr lang="pl-PL" sz="2800" b="1" dirty="0" smtClean="0"/>
              <a:t>Vymezení pojmu korupce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04800" y="819150"/>
            <a:ext cx="8280400" cy="3810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lat. „</a:t>
            </a:r>
            <a:r>
              <a:rPr lang="cs-CZ" sz="2200" dirty="0" err="1" smtClean="0">
                <a:solidFill>
                  <a:srgbClr val="000000"/>
                </a:solidFill>
              </a:rPr>
              <a:t>rumpere</a:t>
            </a:r>
            <a:r>
              <a:rPr lang="cs-CZ" sz="2200" dirty="0" smtClean="0">
                <a:solidFill>
                  <a:srgbClr val="000000"/>
                </a:solidFill>
              </a:rPr>
              <a:t>“ = zlomit, rozlomit, přetrhnout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lat. „</a:t>
            </a:r>
            <a:r>
              <a:rPr lang="cs-CZ" sz="2200" dirty="0" err="1" smtClean="0">
                <a:solidFill>
                  <a:srgbClr val="000000"/>
                </a:solidFill>
              </a:rPr>
              <a:t>corrumpere</a:t>
            </a:r>
            <a:r>
              <a:rPr lang="cs-CZ" sz="2200" dirty="0" smtClean="0">
                <a:solidFill>
                  <a:srgbClr val="000000"/>
                </a:solidFill>
              </a:rPr>
              <a:t>“ = zmařit, zkazit, uplácet, podplácet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Není jednotné, různé organizace používají vlastní (rozdílné) definice 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existuje tzv. užší a širší pojetí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b="1" i="1" dirty="0" smtClean="0">
                <a:solidFill>
                  <a:srgbClr val="307871"/>
                </a:solidFill>
              </a:rPr>
              <a:t>užší pojetí </a:t>
            </a:r>
            <a:r>
              <a:rPr lang="cs-CZ" sz="2200" dirty="0" smtClean="0">
                <a:solidFill>
                  <a:srgbClr val="000000"/>
                </a:solidFill>
              </a:rPr>
              <a:t>zahrnuje převážně  korupci ve veřejném sektoru (</a:t>
            </a:r>
            <a:r>
              <a:rPr lang="cs-CZ" sz="2200" dirty="0" err="1" smtClean="0">
                <a:solidFill>
                  <a:srgbClr val="000000"/>
                </a:solidFill>
              </a:rPr>
              <a:t>Transparency</a:t>
            </a:r>
            <a:r>
              <a:rPr lang="cs-CZ" sz="2200" dirty="0" smtClean="0">
                <a:solidFill>
                  <a:srgbClr val="000000"/>
                </a:solidFill>
              </a:rPr>
              <a:t> </a:t>
            </a:r>
            <a:r>
              <a:rPr lang="cs-CZ" sz="2200" dirty="0" err="1" smtClean="0">
                <a:solidFill>
                  <a:srgbClr val="000000"/>
                </a:solidFill>
              </a:rPr>
              <a:t>International</a:t>
            </a:r>
            <a:r>
              <a:rPr lang="cs-CZ" sz="2200" dirty="0" smtClean="0">
                <a:solidFill>
                  <a:srgbClr val="000000"/>
                </a:solidFill>
              </a:rPr>
              <a:t>, Světová banka)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b="1" i="1" dirty="0" smtClean="0">
                <a:solidFill>
                  <a:srgbClr val="307871"/>
                </a:solidFill>
              </a:rPr>
              <a:t>širší pojetí </a:t>
            </a:r>
            <a:r>
              <a:rPr lang="cs-CZ" sz="2200" dirty="0" smtClean="0">
                <a:solidFill>
                  <a:srgbClr val="000000"/>
                </a:solidFill>
              </a:rPr>
              <a:t>zahrnuje také aktivity soukromého sektoru (definice OSN)</a:t>
            </a:r>
          </a:p>
          <a:p>
            <a:pPr marL="569913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6560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987574"/>
            <a:ext cx="8496944" cy="3672408"/>
          </a:xfrm>
        </p:spPr>
        <p:txBody>
          <a:bodyPr/>
          <a:lstStyle/>
          <a:p>
            <a:pPr algn="ctr">
              <a:spcBef>
                <a:spcPts val="1800"/>
              </a:spcBef>
              <a:spcAft>
                <a:spcPts val="3000"/>
              </a:spcAft>
            </a:pPr>
            <a:r>
              <a:rPr lang="cs-CZ" sz="3200" b="1" dirty="0" smtClean="0">
                <a:solidFill>
                  <a:srgbClr val="307871"/>
                </a:solidFill>
              </a:rPr>
              <a:t/>
            </a:r>
            <a:br>
              <a:rPr lang="cs-CZ" sz="3200" b="1" dirty="0" smtClean="0">
                <a:solidFill>
                  <a:srgbClr val="307871"/>
                </a:solidFill>
              </a:rPr>
            </a:br>
            <a:r>
              <a:rPr lang="cs-CZ" sz="3200" b="1" dirty="0">
                <a:solidFill>
                  <a:srgbClr val="307871"/>
                </a:solidFill>
              </a:rPr>
              <a:t/>
            </a:r>
            <a:br>
              <a:rPr lang="cs-CZ" sz="3200" b="1" dirty="0">
                <a:solidFill>
                  <a:srgbClr val="307871"/>
                </a:solidFill>
              </a:rPr>
            </a:br>
            <a:r>
              <a:rPr lang="cs-CZ" sz="3200" b="1" dirty="0" smtClean="0">
                <a:solidFill>
                  <a:srgbClr val="307871"/>
                </a:solidFill>
              </a:rPr>
              <a:t>Děkuji za pozornost a přeji hezký den</a:t>
            </a:r>
            <a:br>
              <a:rPr lang="cs-CZ" sz="3200" b="1" dirty="0" smtClean="0">
                <a:solidFill>
                  <a:srgbClr val="307871"/>
                </a:solidFill>
              </a:rPr>
            </a:br>
            <a:r>
              <a:rPr lang="cs-CZ" sz="3200" b="1" dirty="0" smtClean="0">
                <a:solidFill>
                  <a:srgbClr val="307871"/>
                </a:solidFill>
              </a:rPr>
              <a:t/>
            </a:r>
            <a:br>
              <a:rPr lang="cs-CZ" sz="3200" b="1" dirty="0" smtClean="0">
                <a:solidFill>
                  <a:srgbClr val="307871"/>
                </a:solidFill>
              </a:rPr>
            </a:br>
            <a:r>
              <a:rPr lang="cs-CZ" sz="4400" b="1" dirty="0">
                <a:latin typeface="Times New Roman" pitchFamily="18" charset="0"/>
                <a:cs typeface="Times New Roman" pitchFamily="18" charset="0"/>
              </a:rPr>
              <a:t>☺</a:t>
            </a:r>
            <a:endParaRPr lang="cs-CZ" sz="4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>
                <a:solidFill>
                  <a:srgbClr val="307871"/>
                </a:solidFill>
              </a:rPr>
              <a:pPr/>
              <a:t>30</a:t>
            </a:fld>
            <a:endParaRPr lang="cs-CZ" dirty="0">
              <a:solidFill>
                <a:srgbClr val="30787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5276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21488" cy="507703"/>
          </a:xfrm>
        </p:spPr>
        <p:txBody>
          <a:bodyPr/>
          <a:lstStyle/>
          <a:p>
            <a:r>
              <a:rPr lang="pl-PL" sz="2800" b="1" dirty="0" smtClean="0"/>
              <a:t>Vymezení pojmu korupce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4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04800" y="819150"/>
            <a:ext cx="8280400" cy="3810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b="1" i="1" dirty="0" smtClean="0">
                <a:solidFill>
                  <a:srgbClr val="307871"/>
                </a:solidFill>
              </a:rPr>
              <a:t>Definice podle </a:t>
            </a:r>
            <a:r>
              <a:rPr lang="cs-CZ" sz="2200" b="1" i="1" dirty="0" err="1" smtClean="0">
                <a:solidFill>
                  <a:srgbClr val="307871"/>
                </a:solidFill>
              </a:rPr>
              <a:t>Transparency</a:t>
            </a:r>
            <a:r>
              <a:rPr lang="cs-CZ" sz="2200" b="1" i="1" dirty="0" smtClean="0">
                <a:solidFill>
                  <a:srgbClr val="307871"/>
                </a:solidFill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</a:rPr>
              <a:t>International</a:t>
            </a:r>
            <a:endParaRPr lang="cs-CZ" sz="2200" b="1" i="1" dirty="0" smtClean="0">
              <a:solidFill>
                <a:srgbClr val="307871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r>
              <a:rPr lang="cs-CZ" sz="2200" dirty="0" smtClean="0">
                <a:solidFill>
                  <a:srgbClr val="000000"/>
                </a:solidFill>
              </a:rPr>
              <a:t>	„..takové jednání představitelů veřejného sektoru, ať už jde o politiky, či státní úředníky….., jímž se nedovoleně a nezákonně obohacují prostřednictvím pravomocí, které jim byly svěřeny.“ 						(</a:t>
            </a:r>
            <a:r>
              <a:rPr lang="cs-CZ" sz="2200" dirty="0" err="1" smtClean="0">
                <a:solidFill>
                  <a:srgbClr val="000000"/>
                </a:solidFill>
              </a:rPr>
              <a:t>Mc</a:t>
            </a:r>
            <a:r>
              <a:rPr lang="cs-CZ" sz="2200" dirty="0" smtClean="0">
                <a:solidFill>
                  <a:srgbClr val="000000"/>
                </a:solidFill>
              </a:rPr>
              <a:t> </a:t>
            </a:r>
            <a:r>
              <a:rPr lang="cs-CZ" sz="2200" dirty="0" err="1" smtClean="0">
                <a:solidFill>
                  <a:srgbClr val="000000"/>
                </a:solidFill>
              </a:rPr>
              <a:t>Kee</a:t>
            </a:r>
            <a:r>
              <a:rPr lang="cs-CZ" sz="2200" dirty="0" smtClean="0">
                <a:solidFill>
                  <a:srgbClr val="000000"/>
                </a:solidFill>
              </a:rPr>
              <a:t>, 1996)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b="1" i="1" dirty="0" smtClean="0">
                <a:solidFill>
                  <a:srgbClr val="307871"/>
                </a:solidFill>
              </a:rPr>
              <a:t>Definice korupce podle Světové banky</a:t>
            </a:r>
          </a:p>
          <a:p>
            <a:pPr marL="569913" indent="-284163" algn="r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r>
              <a:rPr lang="cs-CZ" sz="2200" dirty="0" smtClean="0">
                <a:solidFill>
                  <a:srgbClr val="000000"/>
                </a:solidFill>
              </a:rPr>
              <a:t>	„..zneužití veřejné moci za účelem získání osobního prospěchu.“ (</a:t>
            </a:r>
            <a:r>
              <a:rPr lang="cs-CZ" sz="2200" dirty="0" err="1" smtClean="0">
                <a:solidFill>
                  <a:srgbClr val="000000"/>
                </a:solidFill>
              </a:rPr>
              <a:t>Bayley</a:t>
            </a:r>
            <a:r>
              <a:rPr lang="cs-CZ" sz="2200" dirty="0" smtClean="0">
                <a:solidFill>
                  <a:srgbClr val="000000"/>
                </a:solidFill>
              </a:rPr>
              <a:t>, 1966)</a:t>
            </a:r>
          </a:p>
          <a:p>
            <a:pPr marL="569913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6560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21488" cy="507703"/>
          </a:xfrm>
        </p:spPr>
        <p:txBody>
          <a:bodyPr/>
          <a:lstStyle/>
          <a:p>
            <a:r>
              <a:rPr lang="pl-PL" sz="2800" b="1" dirty="0" smtClean="0"/>
              <a:t>Vymezení pojmu korupce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5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04800" y="742950"/>
            <a:ext cx="8280400" cy="4114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b="1" i="1" dirty="0" smtClean="0">
                <a:solidFill>
                  <a:srgbClr val="307871"/>
                </a:solidFill>
              </a:rPr>
              <a:t>Definice podle OSN</a:t>
            </a:r>
          </a:p>
          <a:p>
            <a:pPr marL="569913" indent="-284163" algn="just">
              <a:spcBef>
                <a:spcPts val="0"/>
              </a:spcBef>
              <a:buClr>
                <a:schemeClr val="tx1"/>
              </a:buClr>
              <a:buSzPct val="120000"/>
              <a:buNone/>
            </a:pPr>
            <a:r>
              <a:rPr lang="cs-CZ" sz="2200" dirty="0" smtClean="0">
                <a:solidFill>
                  <a:srgbClr val="000000"/>
                </a:solidFill>
              </a:rPr>
              <a:t>	„..nabídka, slib nebo předání jakékoliv výhody v něčí prospěch jako nepřiměřené pohnutky pro výkon povinností a vyjednávání, či požadavek přijetí jakékoliv takové výhody.“ 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r>
              <a:rPr lang="cs-CZ" sz="2200" dirty="0" smtClean="0">
                <a:solidFill>
                  <a:srgbClr val="000000"/>
                </a:solidFill>
              </a:rPr>
              <a:t>					           (Národní program…, 1998, s. 4)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b="1" i="1" dirty="0" smtClean="0">
                <a:solidFill>
                  <a:srgbClr val="307871"/>
                </a:solidFill>
              </a:rPr>
              <a:t>Pojetí sociálních věd</a:t>
            </a:r>
          </a:p>
          <a:p>
            <a:pPr marL="569913" indent="-284163" algn="just">
              <a:spcBef>
                <a:spcPts val="0"/>
              </a:spcBef>
              <a:buClr>
                <a:schemeClr val="tx1"/>
              </a:buClr>
              <a:buSzPct val="120000"/>
              <a:buNone/>
            </a:pPr>
            <a:r>
              <a:rPr lang="cs-CZ" sz="2200" dirty="0" smtClean="0">
                <a:solidFill>
                  <a:srgbClr val="000000"/>
                </a:solidFill>
              </a:rPr>
              <a:t>	„Chování, které se odchyluje od „formálních povinností“ veřejné role pro soukromé (osobní, rodinné nebo skupinově orientované) zájmy, pro finanční nebo </a:t>
            </a:r>
            <a:r>
              <a:rPr lang="cs-CZ" sz="2200" dirty="0" err="1" smtClean="0">
                <a:solidFill>
                  <a:srgbClr val="000000"/>
                </a:solidFill>
              </a:rPr>
              <a:t>statusový</a:t>
            </a:r>
            <a:r>
              <a:rPr lang="cs-CZ" sz="2200" dirty="0" smtClean="0">
                <a:solidFill>
                  <a:srgbClr val="000000"/>
                </a:solidFill>
              </a:rPr>
              <a:t> zisk, a dále jakékoliv chování, které porušuje pravidla za účelem zvýšení soukromého vlivu.“ 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r>
              <a:rPr lang="cs-CZ" sz="2200" dirty="0" smtClean="0">
                <a:solidFill>
                  <a:srgbClr val="000000"/>
                </a:solidFill>
              </a:rPr>
              <a:t>								(J. </a:t>
            </a:r>
            <a:r>
              <a:rPr lang="cs-CZ" sz="2200" dirty="0" err="1" smtClean="0">
                <a:solidFill>
                  <a:srgbClr val="000000"/>
                </a:solidFill>
              </a:rPr>
              <a:t>Nye</a:t>
            </a:r>
            <a:r>
              <a:rPr lang="cs-CZ" sz="2200" dirty="0" smtClean="0">
                <a:solidFill>
                  <a:srgbClr val="000000"/>
                </a:solidFill>
              </a:rPr>
              <a:t>, 1966)</a:t>
            </a:r>
          </a:p>
          <a:p>
            <a:pPr marL="569913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6560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21488" cy="507703"/>
          </a:xfrm>
        </p:spPr>
        <p:txBody>
          <a:bodyPr/>
          <a:lstStyle/>
          <a:p>
            <a:r>
              <a:rPr lang="pl-PL" sz="2800" b="1" dirty="0" smtClean="0"/>
              <a:t>Vymezení pojmu korupce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04800" y="742950"/>
            <a:ext cx="8280400" cy="4114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200" b="1" i="1" dirty="0" smtClean="0">
              <a:solidFill>
                <a:srgbClr val="307871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b="1" i="1" dirty="0" smtClean="0">
                <a:solidFill>
                  <a:srgbClr val="307871"/>
                </a:solidFill>
              </a:rPr>
              <a:t>Souhrnná definice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r>
              <a:rPr lang="cs-CZ" sz="2200" dirty="0" smtClean="0">
                <a:solidFill>
                  <a:srgbClr val="000000"/>
                </a:solidFill>
              </a:rPr>
              <a:t>	„…jakákoliv nabídka, slib nebo poskytnutí jakékoliv neoprávněné výhody v něčí prospěch za určitou formu odměny, kdy tato nemusí být pouze finanční, ale může se jednat o dar, protislužbu, poskytnutí informací atd.“</a:t>
            </a:r>
          </a:p>
          <a:p>
            <a:pPr marL="569913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6560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2800" b="1" dirty="0" smtClean="0"/>
              <a:t>Schéma korupce</a:t>
            </a:r>
            <a:endParaRPr lang="en-GB" sz="2800" b="1" dirty="0" smtClean="0"/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0" y="895350"/>
            <a:ext cx="8462962" cy="3562349"/>
            <a:chOff x="249" y="1026"/>
            <a:chExt cx="4914" cy="2992"/>
          </a:xfrm>
        </p:grpSpPr>
        <p:grpSp>
          <p:nvGrpSpPr>
            <p:cNvPr id="5" name="Group 17"/>
            <p:cNvGrpSpPr>
              <a:grpSpLocks/>
            </p:cNvGrpSpPr>
            <p:nvPr/>
          </p:nvGrpSpPr>
          <p:grpSpPr bwMode="auto">
            <a:xfrm>
              <a:off x="249" y="1026"/>
              <a:ext cx="4914" cy="2992"/>
              <a:chOff x="249" y="1026"/>
              <a:chExt cx="4914" cy="2992"/>
            </a:xfrm>
          </p:grpSpPr>
          <p:sp>
            <p:nvSpPr>
              <p:cNvPr id="12295" name="Line 6"/>
              <p:cNvSpPr>
                <a:spLocks noChangeShapeType="1"/>
              </p:cNvSpPr>
              <p:nvPr/>
            </p:nvSpPr>
            <p:spPr bwMode="auto">
              <a:xfrm>
                <a:off x="2094" y="2376"/>
                <a:ext cx="1327" cy="29"/>
              </a:xfrm>
              <a:prstGeom prst="line">
                <a:avLst/>
              </a:prstGeom>
              <a:noFill/>
              <a:ln w="25400">
                <a:solidFill>
                  <a:srgbClr val="307871"/>
                </a:solidFill>
                <a:round/>
                <a:headEnd/>
                <a:tailEnd type="triangl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96" name="Text Box 7"/>
              <p:cNvSpPr txBox="1">
                <a:spLocks noChangeArrowheads="1"/>
              </p:cNvSpPr>
              <p:nvPr/>
            </p:nvSpPr>
            <p:spPr bwMode="auto">
              <a:xfrm>
                <a:off x="2426" y="1888"/>
                <a:ext cx="907" cy="3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cs-CZ" altLang="cs-CZ" sz="2400" dirty="0">
                    <a:solidFill>
                      <a:srgbClr val="FF0000"/>
                    </a:solidFill>
                  </a:rPr>
                  <a:t>odměna</a:t>
                </a:r>
                <a:endParaRPr lang="en-GB" altLang="cs-CZ" sz="24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2297" name="Line 9"/>
              <p:cNvSpPr>
                <a:spLocks noChangeShapeType="1"/>
              </p:cNvSpPr>
              <p:nvPr/>
            </p:nvSpPr>
            <p:spPr bwMode="auto">
              <a:xfrm rot="10800000">
                <a:off x="2116" y="2495"/>
                <a:ext cx="1264" cy="29"/>
              </a:xfrm>
              <a:prstGeom prst="line">
                <a:avLst/>
              </a:prstGeom>
              <a:noFill/>
              <a:ln w="25400">
                <a:solidFill>
                  <a:srgbClr val="307871"/>
                </a:solidFill>
                <a:round/>
                <a:headEnd/>
                <a:tailEnd type="triangl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98" name="Text Box 10"/>
              <p:cNvSpPr txBox="1">
                <a:spLocks noChangeArrowheads="1"/>
              </p:cNvSpPr>
              <p:nvPr/>
            </p:nvSpPr>
            <p:spPr bwMode="auto">
              <a:xfrm>
                <a:off x="2426" y="2659"/>
                <a:ext cx="907" cy="3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cs-CZ" altLang="cs-CZ" sz="2400" dirty="0">
                    <a:solidFill>
                      <a:srgbClr val="FF0000"/>
                    </a:solidFill>
                  </a:rPr>
                  <a:t>výhoda</a:t>
                </a:r>
                <a:endParaRPr lang="en-GB" altLang="cs-CZ" sz="24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" name="Text Box 11"/>
              <p:cNvSpPr txBox="1">
                <a:spLocks noChangeArrowheads="1"/>
              </p:cNvSpPr>
              <p:nvPr/>
            </p:nvSpPr>
            <p:spPr bwMode="auto">
              <a:xfrm>
                <a:off x="4014" y="1026"/>
                <a:ext cx="1043" cy="6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  <a:defRPr/>
                </a:pPr>
                <a:r>
                  <a:rPr lang="cs-CZ" sz="2400" b="1" dirty="0">
                    <a:solidFill>
                      <a:srgbClr val="000000"/>
                    </a:solidFill>
                  </a:rPr>
                  <a:t>zneužití postavení</a:t>
                </a:r>
                <a:endParaRPr lang="en-GB" sz="2400" b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300" name="Line 12"/>
              <p:cNvSpPr>
                <a:spLocks noChangeShapeType="1"/>
              </p:cNvSpPr>
              <p:nvPr/>
            </p:nvSpPr>
            <p:spPr bwMode="auto">
              <a:xfrm>
                <a:off x="4558" y="1616"/>
                <a:ext cx="0" cy="363"/>
              </a:xfrm>
              <a:prstGeom prst="line">
                <a:avLst/>
              </a:prstGeom>
              <a:noFill/>
              <a:ln w="25400">
                <a:solidFill>
                  <a:srgbClr val="FF3300"/>
                </a:solidFill>
                <a:round/>
                <a:headEnd/>
                <a:tailEnd type="triangl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01" name="Text Box 13"/>
              <p:cNvSpPr txBox="1">
                <a:spLocks noChangeArrowheads="1"/>
              </p:cNvSpPr>
              <p:nvPr/>
            </p:nvSpPr>
            <p:spPr bwMode="auto">
              <a:xfrm>
                <a:off x="431" y="2115"/>
                <a:ext cx="1406" cy="801"/>
              </a:xfrm>
              <a:prstGeom prst="rect">
                <a:avLst/>
              </a:prstGeom>
              <a:noFill/>
              <a:ln w="25400">
                <a:solidFill>
                  <a:srgbClr val="30787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r>
                  <a:rPr lang="cs-CZ" altLang="cs-CZ" sz="2800" dirty="0">
                    <a:solidFill>
                      <a:srgbClr val="307871"/>
                    </a:solidFill>
                  </a:rPr>
                  <a:t>subjekt, jenž korumpuje</a:t>
                </a:r>
                <a:endParaRPr lang="en-GB" altLang="cs-CZ" sz="2800" dirty="0">
                  <a:solidFill>
                    <a:srgbClr val="307871"/>
                  </a:solidFill>
                </a:endParaRPr>
              </a:p>
            </p:txBody>
          </p:sp>
          <p:sp>
            <p:nvSpPr>
              <p:cNvPr id="12302" name="Text Box 14"/>
              <p:cNvSpPr txBox="1">
                <a:spLocks noChangeArrowheads="1"/>
              </p:cNvSpPr>
              <p:nvPr/>
            </p:nvSpPr>
            <p:spPr bwMode="auto">
              <a:xfrm>
                <a:off x="3670" y="2115"/>
                <a:ext cx="1493" cy="801"/>
              </a:xfrm>
              <a:prstGeom prst="rect">
                <a:avLst/>
              </a:prstGeom>
              <a:noFill/>
              <a:ln w="25400">
                <a:solidFill>
                  <a:srgbClr val="30787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r>
                  <a:rPr lang="cs-CZ" altLang="cs-CZ" sz="2800" dirty="0">
                    <a:solidFill>
                      <a:srgbClr val="307871"/>
                    </a:solidFill>
                  </a:rPr>
                  <a:t>subjekt, jenž je korumpován</a:t>
                </a:r>
                <a:endParaRPr lang="en-GB" altLang="cs-CZ" sz="2800" dirty="0">
                  <a:solidFill>
                    <a:srgbClr val="307871"/>
                  </a:solidFill>
                </a:endParaRPr>
              </a:p>
            </p:txBody>
          </p:sp>
          <p:sp>
            <p:nvSpPr>
              <p:cNvPr id="4" name="Text Box 15"/>
              <p:cNvSpPr txBox="1">
                <a:spLocks noChangeArrowheads="1"/>
              </p:cNvSpPr>
              <p:nvPr/>
            </p:nvSpPr>
            <p:spPr bwMode="auto">
              <a:xfrm>
                <a:off x="249" y="3320"/>
                <a:ext cx="1769" cy="6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  <a:defRPr/>
                </a:pPr>
                <a:r>
                  <a:rPr lang="cs-CZ" sz="2400" dirty="0">
                    <a:solidFill>
                      <a:srgbClr val="000000"/>
                    </a:solidFill>
                  </a:rPr>
                  <a:t>zisk na úkor ostatních subjektů</a:t>
                </a:r>
                <a:endParaRPr lang="en-GB" sz="2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304" name="Line 16"/>
              <p:cNvSpPr>
                <a:spLocks noChangeShapeType="1"/>
              </p:cNvSpPr>
              <p:nvPr/>
            </p:nvSpPr>
            <p:spPr bwMode="auto">
              <a:xfrm rot="10800000">
                <a:off x="1120" y="2868"/>
                <a:ext cx="0" cy="363"/>
              </a:xfrm>
              <a:prstGeom prst="line">
                <a:avLst/>
              </a:prstGeom>
              <a:noFill/>
              <a:ln w="25400">
                <a:solidFill>
                  <a:srgbClr val="FF3300"/>
                </a:solidFill>
                <a:round/>
                <a:headEnd/>
                <a:tailEnd type="triangl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12293" name="Picture 18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290" y="1162"/>
              <a:ext cx="1089" cy="7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294" name="Picture 20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251" y="2976"/>
              <a:ext cx="1089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21488" cy="507703"/>
          </a:xfrm>
        </p:spPr>
        <p:txBody>
          <a:bodyPr/>
          <a:lstStyle/>
          <a:p>
            <a:r>
              <a:rPr lang="pl-PL" sz="2800" b="1" dirty="0" smtClean="0"/>
              <a:t>Korupce v širším slova smyslu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8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04800" y="742950"/>
            <a:ext cx="8280400" cy="42672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de-DE" sz="2200" b="1" i="1" dirty="0" smtClean="0">
                <a:solidFill>
                  <a:srgbClr val="307871"/>
                </a:solidFill>
              </a:rPr>
              <a:t>Klientelismus </a:t>
            </a:r>
          </a:p>
          <a:p>
            <a:pPr marL="1027113" indent="-339725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de-DE" sz="2000" dirty="0" smtClean="0">
                <a:solidFill>
                  <a:srgbClr val="000000"/>
                </a:solidFill>
              </a:rPr>
              <a:t>Je </a:t>
            </a:r>
            <a:r>
              <a:rPr lang="de-DE" sz="2000" dirty="0" err="1" smtClean="0">
                <a:solidFill>
                  <a:srgbClr val="000000"/>
                </a:solidFill>
              </a:rPr>
              <a:t>definován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  <a:r>
              <a:rPr lang="de-DE" sz="2000" dirty="0" err="1" smtClean="0">
                <a:solidFill>
                  <a:srgbClr val="000000"/>
                </a:solidFill>
              </a:rPr>
              <a:t>jako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  <a:r>
              <a:rPr lang="de-DE" sz="2000" dirty="0" err="1" smtClean="0">
                <a:solidFill>
                  <a:srgbClr val="000000"/>
                </a:solidFill>
              </a:rPr>
              <a:t>zvýhodňování</a:t>
            </a:r>
            <a:r>
              <a:rPr lang="de-DE" sz="2000" dirty="0" smtClean="0">
                <a:solidFill>
                  <a:srgbClr val="000000"/>
                </a:solidFill>
              </a:rPr>
              <a:t> na </a:t>
            </a:r>
            <a:r>
              <a:rPr lang="de-DE" sz="2000" dirty="0" err="1" smtClean="0">
                <a:solidFill>
                  <a:srgbClr val="000000"/>
                </a:solidFill>
              </a:rPr>
              <a:t>základě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  <a:r>
              <a:rPr lang="de-DE" sz="2000" dirty="0" err="1" smtClean="0">
                <a:solidFill>
                  <a:srgbClr val="000000"/>
                </a:solidFill>
              </a:rPr>
              <a:t>příbuzenských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  <a:r>
              <a:rPr lang="de-DE" sz="2000" dirty="0" err="1" smtClean="0">
                <a:solidFill>
                  <a:srgbClr val="000000"/>
                </a:solidFill>
              </a:rPr>
              <a:t>nebo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  <a:r>
              <a:rPr lang="de-DE" sz="2000" dirty="0" err="1" smtClean="0">
                <a:solidFill>
                  <a:srgbClr val="000000"/>
                </a:solidFill>
              </a:rPr>
              <a:t>přátelských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  <a:r>
              <a:rPr lang="de-DE" sz="2000" dirty="0" err="1" smtClean="0">
                <a:solidFill>
                  <a:srgbClr val="000000"/>
                </a:solidFill>
              </a:rPr>
              <a:t>vztahů</a:t>
            </a:r>
            <a:r>
              <a:rPr lang="de-DE" sz="2000" dirty="0" smtClean="0">
                <a:solidFill>
                  <a:srgbClr val="000000"/>
                </a:solidFill>
              </a:rPr>
              <a:t>. </a:t>
            </a:r>
            <a:r>
              <a:rPr lang="de-DE" sz="2000" dirty="0" err="1" smtClean="0">
                <a:solidFill>
                  <a:srgbClr val="000000"/>
                </a:solidFill>
              </a:rPr>
              <a:t>Jedná</a:t>
            </a:r>
            <a:r>
              <a:rPr lang="de-DE" sz="2000" dirty="0" smtClean="0">
                <a:solidFill>
                  <a:srgbClr val="000000"/>
                </a:solidFill>
              </a:rPr>
              <a:t> se o </a:t>
            </a:r>
            <a:r>
              <a:rPr lang="de-DE" sz="2000" dirty="0" err="1" smtClean="0">
                <a:solidFill>
                  <a:srgbClr val="000000"/>
                </a:solidFill>
              </a:rPr>
              <a:t>přísně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  <a:r>
              <a:rPr lang="de-DE" sz="2000" dirty="0" err="1" smtClean="0">
                <a:solidFill>
                  <a:srgbClr val="000000"/>
                </a:solidFill>
              </a:rPr>
              <a:t>osobní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  <a:r>
              <a:rPr lang="de-DE" sz="2000" dirty="0" err="1" smtClean="0">
                <a:solidFill>
                  <a:srgbClr val="000000"/>
                </a:solidFill>
              </a:rPr>
              <a:t>vztah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  <a:r>
              <a:rPr lang="de-DE" sz="2000" dirty="0" err="1" smtClean="0">
                <a:solidFill>
                  <a:srgbClr val="000000"/>
                </a:solidFill>
              </a:rPr>
              <a:t>patron-klient</a:t>
            </a:r>
            <a:r>
              <a:rPr lang="de-DE" sz="2000" dirty="0" smtClean="0">
                <a:solidFill>
                  <a:srgbClr val="000000"/>
                </a:solidFill>
              </a:rPr>
              <a:t>, </a:t>
            </a:r>
            <a:r>
              <a:rPr lang="de-DE" sz="2000" dirty="0" err="1" smtClean="0">
                <a:solidFill>
                  <a:srgbClr val="000000"/>
                </a:solidFill>
              </a:rPr>
              <a:t>přičemž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  <a:r>
              <a:rPr lang="de-DE" sz="2000" dirty="0" err="1" smtClean="0">
                <a:solidFill>
                  <a:srgbClr val="000000"/>
                </a:solidFill>
              </a:rPr>
              <a:t>klient</a:t>
            </a:r>
            <a:r>
              <a:rPr lang="de-DE" sz="2000" dirty="0" smtClean="0">
                <a:solidFill>
                  <a:srgbClr val="000000"/>
                </a:solidFill>
              </a:rPr>
              <a:t> je na </a:t>
            </a:r>
            <a:r>
              <a:rPr lang="de-DE" sz="2000" dirty="0" err="1" smtClean="0">
                <a:solidFill>
                  <a:srgbClr val="000000"/>
                </a:solidFill>
              </a:rPr>
              <a:t>patronovi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  <a:r>
              <a:rPr lang="de-DE" sz="2000" dirty="0" err="1" smtClean="0">
                <a:solidFill>
                  <a:srgbClr val="000000"/>
                </a:solidFill>
              </a:rPr>
              <a:t>závislý</a:t>
            </a:r>
            <a:r>
              <a:rPr lang="de-DE" sz="2000" dirty="0" smtClean="0">
                <a:solidFill>
                  <a:srgbClr val="000000"/>
                </a:solidFill>
              </a:rPr>
              <a:t>, je </a:t>
            </a:r>
            <a:r>
              <a:rPr lang="de-DE" sz="2000" dirty="0" err="1" smtClean="0">
                <a:solidFill>
                  <a:srgbClr val="000000"/>
                </a:solidFill>
              </a:rPr>
              <a:t>mu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  <a:r>
              <a:rPr lang="de-DE" sz="2000" dirty="0" err="1" smtClean="0">
                <a:solidFill>
                  <a:srgbClr val="000000"/>
                </a:solidFill>
              </a:rPr>
              <a:t>zcela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  <a:r>
              <a:rPr lang="de-DE" sz="2000" dirty="0" err="1" smtClean="0">
                <a:solidFill>
                  <a:srgbClr val="000000"/>
                </a:solidFill>
              </a:rPr>
              <a:t>oddán</a:t>
            </a:r>
            <a:r>
              <a:rPr lang="de-DE" sz="2000" dirty="0" smtClean="0">
                <a:solidFill>
                  <a:srgbClr val="000000"/>
                </a:solidFill>
              </a:rPr>
              <a:t> a v </a:t>
            </a:r>
            <a:r>
              <a:rPr lang="de-DE" sz="2000" dirty="0" err="1" smtClean="0">
                <a:solidFill>
                  <a:srgbClr val="000000"/>
                </a:solidFill>
              </a:rPr>
              <a:t>rámci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  <a:r>
              <a:rPr lang="de-DE" sz="2000" dirty="0" err="1" smtClean="0">
                <a:solidFill>
                  <a:srgbClr val="000000"/>
                </a:solidFill>
              </a:rPr>
              <a:t>možností</a:t>
            </a:r>
            <a:r>
              <a:rPr lang="de-DE" sz="2000" dirty="0" smtClean="0">
                <a:solidFill>
                  <a:srgbClr val="000000"/>
                </a:solidFill>
              </a:rPr>
              <a:t> se </a:t>
            </a:r>
            <a:r>
              <a:rPr lang="de-DE" sz="2000" dirty="0" err="1" smtClean="0">
                <a:solidFill>
                  <a:srgbClr val="000000"/>
                </a:solidFill>
              </a:rPr>
              <a:t>snaží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  <a:r>
              <a:rPr lang="de-DE" sz="2000" dirty="0" err="1" smtClean="0">
                <a:solidFill>
                  <a:srgbClr val="000000"/>
                </a:solidFill>
              </a:rPr>
              <a:t>podporovat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  <a:r>
              <a:rPr lang="de-DE" sz="2000" dirty="0" err="1" smtClean="0">
                <a:solidFill>
                  <a:srgbClr val="000000"/>
                </a:solidFill>
              </a:rPr>
              <a:t>patronův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  <a:r>
              <a:rPr lang="de-DE" sz="2000" dirty="0" err="1" smtClean="0">
                <a:solidFill>
                  <a:srgbClr val="000000"/>
                </a:solidFill>
              </a:rPr>
              <a:t>zájem</a:t>
            </a:r>
            <a:r>
              <a:rPr lang="de-DE" sz="2000" dirty="0" smtClean="0">
                <a:solidFill>
                  <a:srgbClr val="000000"/>
                </a:solidFill>
              </a:rPr>
              <a:t>. </a:t>
            </a:r>
            <a:r>
              <a:rPr lang="de-DE" sz="2000" dirty="0" err="1" smtClean="0">
                <a:solidFill>
                  <a:srgbClr val="000000"/>
                </a:solidFill>
              </a:rPr>
              <a:t>Lidem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  <a:r>
              <a:rPr lang="de-DE" sz="2000" dirty="0" err="1" smtClean="0">
                <a:solidFill>
                  <a:srgbClr val="000000"/>
                </a:solidFill>
              </a:rPr>
              <a:t>mimo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  <a:r>
              <a:rPr lang="de-DE" sz="2000" dirty="0" err="1" smtClean="0">
                <a:solidFill>
                  <a:srgbClr val="000000"/>
                </a:solidFill>
              </a:rPr>
              <a:t>klientský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  <a:r>
              <a:rPr lang="de-DE" sz="2000" dirty="0" err="1" smtClean="0">
                <a:solidFill>
                  <a:srgbClr val="000000"/>
                </a:solidFill>
              </a:rPr>
              <a:t>vztah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  <a:r>
              <a:rPr lang="de-DE" sz="2000" dirty="0" err="1" smtClean="0">
                <a:solidFill>
                  <a:srgbClr val="000000"/>
                </a:solidFill>
              </a:rPr>
              <a:t>jsou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  <a:r>
              <a:rPr lang="de-DE" sz="2000" dirty="0" err="1" smtClean="0">
                <a:solidFill>
                  <a:srgbClr val="000000"/>
                </a:solidFill>
              </a:rPr>
              <a:t>tyto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  <a:r>
              <a:rPr lang="de-DE" sz="2000" dirty="0" err="1" smtClean="0">
                <a:solidFill>
                  <a:srgbClr val="000000"/>
                </a:solidFill>
              </a:rPr>
              <a:t>hodnoty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  <a:r>
              <a:rPr lang="de-DE" sz="2000" dirty="0" err="1" smtClean="0">
                <a:solidFill>
                  <a:srgbClr val="000000"/>
                </a:solidFill>
              </a:rPr>
              <a:t>nedostupné</a:t>
            </a:r>
            <a:r>
              <a:rPr lang="de-DE" sz="2000" dirty="0" smtClean="0">
                <a:solidFill>
                  <a:srgbClr val="000000"/>
                </a:solidFill>
              </a:rPr>
              <a:t>.</a:t>
            </a:r>
          </a:p>
          <a:p>
            <a:pPr marL="569913" indent="-284163" algn="just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de-DE" sz="2200" b="1" i="1" dirty="0" smtClean="0">
                <a:solidFill>
                  <a:srgbClr val="307871"/>
                </a:solidFill>
              </a:rPr>
              <a:t>Nepotismus</a:t>
            </a:r>
          </a:p>
          <a:p>
            <a:pPr marL="1027113" indent="-339725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de-DE" sz="2000" dirty="0" err="1" smtClean="0">
                <a:solidFill>
                  <a:srgbClr val="000000"/>
                </a:solidFill>
              </a:rPr>
              <a:t>upřednostňování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  <a:r>
              <a:rPr lang="de-DE" sz="2000" dirty="0" err="1" smtClean="0">
                <a:solidFill>
                  <a:srgbClr val="000000"/>
                </a:solidFill>
              </a:rPr>
              <a:t>příbuzných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  <a:r>
              <a:rPr lang="de-DE" sz="2000" dirty="0" err="1" smtClean="0">
                <a:solidFill>
                  <a:srgbClr val="000000"/>
                </a:solidFill>
              </a:rPr>
              <a:t>či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  <a:r>
              <a:rPr lang="de-DE" sz="2000" dirty="0" err="1" smtClean="0">
                <a:solidFill>
                  <a:srgbClr val="000000"/>
                </a:solidFill>
              </a:rPr>
              <a:t>blízkých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  <a:r>
              <a:rPr lang="de-DE" sz="2000" dirty="0" err="1" smtClean="0">
                <a:solidFill>
                  <a:srgbClr val="000000"/>
                </a:solidFill>
              </a:rPr>
              <a:t>lidí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  <a:r>
              <a:rPr lang="de-DE" sz="2000" dirty="0" err="1" smtClean="0">
                <a:solidFill>
                  <a:srgbClr val="000000"/>
                </a:solidFill>
              </a:rPr>
              <a:t>při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  <a:r>
              <a:rPr lang="de-DE" sz="2000" dirty="0" err="1" smtClean="0">
                <a:solidFill>
                  <a:srgbClr val="000000"/>
                </a:solidFill>
              </a:rPr>
              <a:t>obsazování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  <a:r>
              <a:rPr lang="de-DE" sz="2000" dirty="0" err="1" smtClean="0">
                <a:solidFill>
                  <a:srgbClr val="000000"/>
                </a:solidFill>
              </a:rPr>
              <a:t>vlivných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  <a:r>
              <a:rPr lang="de-DE" sz="2000" dirty="0" err="1" smtClean="0">
                <a:solidFill>
                  <a:srgbClr val="000000"/>
                </a:solidFill>
              </a:rPr>
              <a:t>pozic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  <a:r>
              <a:rPr lang="de-DE" sz="2000" dirty="0" err="1" smtClean="0">
                <a:solidFill>
                  <a:srgbClr val="000000"/>
                </a:solidFill>
              </a:rPr>
              <a:t>proti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  <a:r>
              <a:rPr lang="de-DE" sz="2000" dirty="0" err="1" smtClean="0">
                <a:solidFill>
                  <a:srgbClr val="000000"/>
                </a:solidFill>
              </a:rPr>
              <a:t>ostatním</a:t>
            </a:r>
            <a:r>
              <a:rPr lang="de-DE" sz="2000" dirty="0" smtClean="0">
                <a:solidFill>
                  <a:srgbClr val="000000"/>
                </a:solidFill>
              </a:rPr>
              <a:t>, </a:t>
            </a:r>
            <a:r>
              <a:rPr lang="de-DE" sz="2000" dirty="0" err="1" smtClean="0">
                <a:solidFill>
                  <a:srgbClr val="000000"/>
                </a:solidFill>
              </a:rPr>
              <a:t>nezřídka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  <a:r>
              <a:rPr lang="de-DE" sz="2000" dirty="0" err="1" smtClean="0">
                <a:solidFill>
                  <a:srgbClr val="000000"/>
                </a:solidFill>
              </a:rPr>
              <a:t>lépe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  <a:r>
              <a:rPr lang="de-DE" sz="2000" dirty="0" err="1" smtClean="0">
                <a:solidFill>
                  <a:srgbClr val="000000"/>
                </a:solidFill>
              </a:rPr>
              <a:t>kvalifikovaným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  <a:r>
              <a:rPr lang="de-DE" sz="2000" dirty="0" err="1" smtClean="0">
                <a:solidFill>
                  <a:srgbClr val="000000"/>
                </a:solidFill>
              </a:rPr>
              <a:t>kandidátům</a:t>
            </a:r>
            <a:r>
              <a:rPr lang="de-DE" sz="2000" dirty="0" smtClean="0">
                <a:solidFill>
                  <a:srgbClr val="000000"/>
                </a:solidFill>
              </a:rPr>
              <a:t>, </a:t>
            </a:r>
            <a:r>
              <a:rPr lang="de-DE" sz="2000" dirty="0" err="1" smtClean="0">
                <a:solidFill>
                  <a:srgbClr val="000000"/>
                </a:solidFill>
              </a:rPr>
              <a:t>cílem</a:t>
            </a:r>
            <a:r>
              <a:rPr lang="de-DE" sz="2000" dirty="0" smtClean="0">
                <a:solidFill>
                  <a:srgbClr val="000000"/>
                </a:solidFill>
              </a:rPr>
              <a:t> je </a:t>
            </a:r>
            <a:r>
              <a:rPr lang="de-DE" sz="2000" dirty="0" err="1" smtClean="0">
                <a:solidFill>
                  <a:srgbClr val="000000"/>
                </a:solidFill>
              </a:rPr>
              <a:t>uplatnit</a:t>
            </a:r>
            <a:r>
              <a:rPr lang="de-DE" sz="2000" dirty="0" smtClean="0">
                <a:solidFill>
                  <a:srgbClr val="000000"/>
                </a:solidFill>
              </a:rPr>
              <a:t> a </a:t>
            </a:r>
            <a:r>
              <a:rPr lang="de-DE" sz="2000" dirty="0" err="1" smtClean="0">
                <a:solidFill>
                  <a:srgbClr val="000000"/>
                </a:solidFill>
              </a:rPr>
              <a:t>rozšířit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  <a:r>
              <a:rPr lang="de-DE" sz="2000" dirty="0" err="1" smtClean="0">
                <a:solidFill>
                  <a:srgbClr val="000000"/>
                </a:solidFill>
              </a:rPr>
              <a:t>vliv</a:t>
            </a:r>
            <a:r>
              <a:rPr lang="de-DE" sz="2000" dirty="0" smtClean="0">
                <a:solidFill>
                  <a:srgbClr val="000000"/>
                </a:solidFill>
              </a:rPr>
              <a:t> na </a:t>
            </a:r>
            <a:r>
              <a:rPr lang="de-DE" sz="2000" dirty="0" err="1" smtClean="0">
                <a:solidFill>
                  <a:srgbClr val="000000"/>
                </a:solidFill>
              </a:rPr>
              <a:t>společenské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  <a:r>
              <a:rPr lang="de-DE" sz="2000" dirty="0" err="1" smtClean="0">
                <a:solidFill>
                  <a:srgbClr val="000000"/>
                </a:solidFill>
              </a:rPr>
              <a:t>struktury</a:t>
            </a:r>
            <a:endParaRPr lang="de-DE" sz="2000" dirty="0" smtClean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de-DE" sz="2200" b="1" i="1" dirty="0" err="1" smtClean="0">
                <a:solidFill>
                  <a:srgbClr val="307871"/>
                </a:solidFill>
              </a:rPr>
              <a:t>Prodej</a:t>
            </a:r>
            <a:r>
              <a:rPr lang="de-DE" sz="2200" b="1" i="1" dirty="0" smtClean="0">
                <a:solidFill>
                  <a:srgbClr val="307871"/>
                </a:solidFill>
              </a:rPr>
              <a:t> </a:t>
            </a:r>
            <a:r>
              <a:rPr lang="de-DE" sz="2200" b="1" i="1" dirty="0" err="1" smtClean="0">
                <a:solidFill>
                  <a:srgbClr val="307871"/>
                </a:solidFill>
              </a:rPr>
              <a:t>pozic</a:t>
            </a:r>
            <a:endParaRPr lang="de-DE" sz="2200" b="1" i="1" dirty="0" smtClean="0">
              <a:solidFill>
                <a:srgbClr val="307871"/>
              </a:solidFill>
            </a:endParaRPr>
          </a:p>
          <a:p>
            <a:pPr marL="1027113" indent="-339725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de-DE" sz="2000" dirty="0" err="1" smtClean="0">
                <a:solidFill>
                  <a:srgbClr val="000000"/>
                </a:solidFill>
              </a:rPr>
              <a:t>placené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  <a:r>
              <a:rPr lang="de-DE" sz="2000" dirty="0" err="1" smtClean="0">
                <a:solidFill>
                  <a:srgbClr val="000000"/>
                </a:solidFill>
              </a:rPr>
              <a:t>protěžování</a:t>
            </a:r>
            <a:r>
              <a:rPr lang="de-DE" sz="2000" dirty="0" smtClean="0">
                <a:solidFill>
                  <a:srgbClr val="000000"/>
                </a:solidFill>
              </a:rPr>
              <a:t>, </a:t>
            </a:r>
            <a:r>
              <a:rPr lang="de-DE" sz="2000" dirty="0" err="1" smtClean="0">
                <a:solidFill>
                  <a:srgbClr val="000000"/>
                </a:solidFill>
              </a:rPr>
              <a:t>např</a:t>
            </a:r>
            <a:r>
              <a:rPr lang="de-DE" sz="2000" dirty="0" smtClean="0">
                <a:solidFill>
                  <a:srgbClr val="000000"/>
                </a:solidFill>
              </a:rPr>
              <a:t>. </a:t>
            </a:r>
            <a:r>
              <a:rPr lang="de-DE" sz="2000" dirty="0" err="1" smtClean="0">
                <a:solidFill>
                  <a:srgbClr val="000000"/>
                </a:solidFill>
              </a:rPr>
              <a:t>obsazení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  <a:r>
              <a:rPr lang="de-DE" sz="2000" dirty="0" err="1" smtClean="0">
                <a:solidFill>
                  <a:srgbClr val="000000"/>
                </a:solidFill>
              </a:rPr>
              <a:t>vlivné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  <a:r>
              <a:rPr lang="de-DE" sz="2000" dirty="0" err="1" smtClean="0">
                <a:solidFill>
                  <a:srgbClr val="000000"/>
                </a:solidFill>
              </a:rPr>
              <a:t>pozice</a:t>
            </a:r>
            <a:r>
              <a:rPr lang="de-DE" sz="2000" dirty="0" smtClean="0">
                <a:solidFill>
                  <a:srgbClr val="000000"/>
                </a:solidFill>
              </a:rPr>
              <a:t> na </a:t>
            </a:r>
            <a:r>
              <a:rPr lang="de-DE" sz="2000" dirty="0" err="1" smtClean="0">
                <a:solidFill>
                  <a:srgbClr val="000000"/>
                </a:solidFill>
              </a:rPr>
              <a:t>základě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  <a:r>
              <a:rPr lang="de-DE" sz="2000" dirty="0" err="1" smtClean="0">
                <a:solidFill>
                  <a:srgbClr val="000000"/>
                </a:solidFill>
              </a:rPr>
              <a:t>úplatku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  <a:r>
              <a:rPr lang="de-DE" sz="2000" dirty="0" err="1" smtClean="0">
                <a:solidFill>
                  <a:srgbClr val="000000"/>
                </a:solidFill>
              </a:rPr>
              <a:t>apod</a:t>
            </a:r>
            <a:r>
              <a:rPr lang="de-DE" sz="2000" dirty="0" smtClean="0">
                <a:solidFill>
                  <a:srgbClr val="000000"/>
                </a:solidFill>
              </a:rPr>
              <a:t>. </a:t>
            </a:r>
            <a:endParaRPr lang="cs-CZ" sz="2000" dirty="0" smtClean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6560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21488" cy="507703"/>
          </a:xfrm>
        </p:spPr>
        <p:txBody>
          <a:bodyPr/>
          <a:lstStyle/>
          <a:p>
            <a:r>
              <a:rPr lang="pl-PL" sz="2800" b="1" dirty="0" smtClean="0"/>
              <a:t>Korupci může předcházet …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9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04800" y="819150"/>
            <a:ext cx="8280400" cy="3810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de-DE" sz="2200" b="1" i="1" dirty="0" err="1" smtClean="0">
                <a:solidFill>
                  <a:srgbClr val="307871"/>
                </a:solidFill>
              </a:rPr>
              <a:t>Střet</a:t>
            </a:r>
            <a:r>
              <a:rPr lang="de-DE" sz="2200" b="1" i="1" dirty="0" smtClean="0">
                <a:solidFill>
                  <a:srgbClr val="307871"/>
                </a:solidFill>
              </a:rPr>
              <a:t> </a:t>
            </a:r>
            <a:r>
              <a:rPr lang="de-DE" sz="2200" b="1" i="1" dirty="0" err="1" smtClean="0">
                <a:solidFill>
                  <a:srgbClr val="307871"/>
                </a:solidFill>
              </a:rPr>
              <a:t>zájmů</a:t>
            </a:r>
            <a:endParaRPr lang="de-DE" sz="2200" b="1" i="1" dirty="0" smtClean="0">
              <a:solidFill>
                <a:srgbClr val="307871"/>
              </a:solidFill>
            </a:endParaRPr>
          </a:p>
          <a:p>
            <a:pPr marL="1027113" indent="-339725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de-DE" sz="2200" dirty="0" err="1" smtClean="0">
                <a:solidFill>
                  <a:srgbClr val="000000"/>
                </a:solidFill>
              </a:rPr>
              <a:t>výkon</a:t>
            </a:r>
            <a:r>
              <a:rPr lang="de-DE" sz="2200" dirty="0" smtClean="0">
                <a:solidFill>
                  <a:srgbClr val="000000"/>
                </a:solidFill>
              </a:rPr>
              <a:t> </a:t>
            </a:r>
            <a:r>
              <a:rPr lang="de-DE" sz="2200" dirty="0" err="1" smtClean="0">
                <a:solidFill>
                  <a:srgbClr val="000000"/>
                </a:solidFill>
              </a:rPr>
              <a:t>funkce</a:t>
            </a:r>
            <a:r>
              <a:rPr lang="de-DE" sz="2200" dirty="0" smtClean="0">
                <a:solidFill>
                  <a:srgbClr val="000000"/>
                </a:solidFill>
              </a:rPr>
              <a:t> </a:t>
            </a:r>
            <a:r>
              <a:rPr lang="de-DE" sz="2200" dirty="0" err="1" smtClean="0">
                <a:solidFill>
                  <a:srgbClr val="000000"/>
                </a:solidFill>
              </a:rPr>
              <a:t>nebo</a:t>
            </a:r>
            <a:r>
              <a:rPr lang="de-DE" sz="2200" dirty="0" smtClean="0">
                <a:solidFill>
                  <a:srgbClr val="000000"/>
                </a:solidFill>
              </a:rPr>
              <a:t> </a:t>
            </a:r>
            <a:r>
              <a:rPr lang="de-DE" sz="2200" dirty="0" err="1" smtClean="0">
                <a:solidFill>
                  <a:srgbClr val="000000"/>
                </a:solidFill>
              </a:rPr>
              <a:t>zaměstnání</a:t>
            </a:r>
            <a:r>
              <a:rPr lang="de-DE" sz="2200" dirty="0" smtClean="0">
                <a:solidFill>
                  <a:srgbClr val="000000"/>
                </a:solidFill>
              </a:rPr>
              <a:t> se </a:t>
            </a:r>
            <a:r>
              <a:rPr lang="de-DE" sz="2200" dirty="0" err="1" smtClean="0">
                <a:solidFill>
                  <a:srgbClr val="000000"/>
                </a:solidFill>
              </a:rPr>
              <a:t>dostává</a:t>
            </a:r>
            <a:r>
              <a:rPr lang="de-DE" sz="2200" dirty="0" smtClean="0">
                <a:solidFill>
                  <a:srgbClr val="000000"/>
                </a:solidFill>
              </a:rPr>
              <a:t> do </a:t>
            </a:r>
            <a:r>
              <a:rPr lang="de-DE" sz="2200" dirty="0" err="1" smtClean="0">
                <a:solidFill>
                  <a:srgbClr val="000000"/>
                </a:solidFill>
              </a:rPr>
              <a:t>rozporu</a:t>
            </a:r>
            <a:r>
              <a:rPr lang="de-DE" sz="2200" dirty="0" smtClean="0">
                <a:solidFill>
                  <a:srgbClr val="000000"/>
                </a:solidFill>
              </a:rPr>
              <a:t> s </a:t>
            </a:r>
            <a:r>
              <a:rPr lang="de-DE" sz="2200" dirty="0" err="1" smtClean="0">
                <a:solidFill>
                  <a:srgbClr val="000000"/>
                </a:solidFill>
              </a:rPr>
              <a:t>vlastními</a:t>
            </a:r>
            <a:r>
              <a:rPr lang="de-DE" sz="2200" dirty="0" smtClean="0">
                <a:solidFill>
                  <a:srgbClr val="000000"/>
                </a:solidFill>
              </a:rPr>
              <a:t> </a:t>
            </a:r>
            <a:r>
              <a:rPr lang="de-DE" sz="2200" dirty="0" err="1" smtClean="0">
                <a:solidFill>
                  <a:srgbClr val="000000"/>
                </a:solidFill>
              </a:rPr>
              <a:t>soukromými</a:t>
            </a:r>
            <a:r>
              <a:rPr lang="de-DE" sz="2200" dirty="0" smtClean="0">
                <a:solidFill>
                  <a:srgbClr val="000000"/>
                </a:solidFill>
              </a:rPr>
              <a:t> </a:t>
            </a:r>
            <a:r>
              <a:rPr lang="de-DE" sz="2200" dirty="0" err="1" smtClean="0">
                <a:solidFill>
                  <a:srgbClr val="000000"/>
                </a:solidFill>
              </a:rPr>
              <a:t>zájmy</a:t>
            </a:r>
            <a:r>
              <a:rPr lang="de-DE" sz="2200" dirty="0" smtClean="0">
                <a:solidFill>
                  <a:srgbClr val="000000"/>
                </a:solidFill>
              </a:rPr>
              <a:t>. 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de-DE" sz="2200" b="1" i="1" dirty="0" err="1" smtClean="0">
                <a:solidFill>
                  <a:srgbClr val="307871"/>
                </a:solidFill>
              </a:rPr>
              <a:t>Lobbing</a:t>
            </a:r>
            <a:endParaRPr lang="de-DE" sz="2200" b="1" i="1" dirty="0" smtClean="0">
              <a:solidFill>
                <a:srgbClr val="307871"/>
              </a:solidFill>
            </a:endParaRPr>
          </a:p>
          <a:p>
            <a:pPr marL="1027113" indent="-339725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de-DE" sz="2200" dirty="0" smtClean="0">
                <a:solidFill>
                  <a:srgbClr val="000000"/>
                </a:solidFill>
              </a:rPr>
              <a:t>je </a:t>
            </a:r>
            <a:r>
              <a:rPr lang="de-DE" sz="2200" dirty="0" err="1" smtClean="0">
                <a:solidFill>
                  <a:srgbClr val="000000"/>
                </a:solidFill>
              </a:rPr>
              <a:t>součástí</a:t>
            </a:r>
            <a:r>
              <a:rPr lang="de-DE" sz="2200" dirty="0" smtClean="0">
                <a:solidFill>
                  <a:srgbClr val="000000"/>
                </a:solidFill>
              </a:rPr>
              <a:t> </a:t>
            </a:r>
            <a:r>
              <a:rPr lang="de-DE" sz="2200" dirty="0" err="1" smtClean="0">
                <a:solidFill>
                  <a:srgbClr val="000000"/>
                </a:solidFill>
              </a:rPr>
              <a:t>politického</a:t>
            </a:r>
            <a:r>
              <a:rPr lang="de-DE" sz="2200" dirty="0" smtClean="0">
                <a:solidFill>
                  <a:srgbClr val="000000"/>
                </a:solidFill>
              </a:rPr>
              <a:t> </a:t>
            </a:r>
            <a:r>
              <a:rPr lang="de-DE" sz="2200" dirty="0" err="1" smtClean="0">
                <a:solidFill>
                  <a:srgbClr val="000000"/>
                </a:solidFill>
              </a:rPr>
              <a:t>procesu</a:t>
            </a:r>
            <a:r>
              <a:rPr lang="de-DE" sz="2200" dirty="0" smtClean="0">
                <a:solidFill>
                  <a:srgbClr val="000000"/>
                </a:solidFill>
              </a:rPr>
              <a:t>,</a:t>
            </a:r>
          </a:p>
          <a:p>
            <a:pPr marL="1027113" indent="-339725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de-DE" sz="2200" dirty="0" err="1" smtClean="0">
                <a:solidFill>
                  <a:srgbClr val="000000"/>
                </a:solidFill>
              </a:rPr>
              <a:t>prosazování</a:t>
            </a:r>
            <a:r>
              <a:rPr lang="de-DE" sz="2200" dirty="0" smtClean="0">
                <a:solidFill>
                  <a:srgbClr val="000000"/>
                </a:solidFill>
              </a:rPr>
              <a:t> </a:t>
            </a:r>
            <a:r>
              <a:rPr lang="de-DE" sz="2200" dirty="0" err="1" smtClean="0">
                <a:solidFill>
                  <a:srgbClr val="000000"/>
                </a:solidFill>
              </a:rPr>
              <a:t>zájmů</a:t>
            </a:r>
            <a:r>
              <a:rPr lang="de-DE" sz="2200" dirty="0" smtClean="0">
                <a:solidFill>
                  <a:srgbClr val="000000"/>
                </a:solidFill>
              </a:rPr>
              <a:t> </a:t>
            </a:r>
            <a:r>
              <a:rPr lang="de-DE" sz="2200" dirty="0" err="1" smtClean="0">
                <a:solidFill>
                  <a:srgbClr val="000000"/>
                </a:solidFill>
              </a:rPr>
              <a:t>určité</a:t>
            </a:r>
            <a:r>
              <a:rPr lang="de-DE" sz="2200" dirty="0" smtClean="0">
                <a:solidFill>
                  <a:srgbClr val="000000"/>
                </a:solidFill>
              </a:rPr>
              <a:t> </a:t>
            </a:r>
            <a:r>
              <a:rPr lang="de-DE" sz="2200" dirty="0" err="1" smtClean="0">
                <a:solidFill>
                  <a:srgbClr val="000000"/>
                </a:solidFill>
              </a:rPr>
              <a:t>skupiny</a:t>
            </a:r>
            <a:r>
              <a:rPr lang="de-DE" sz="2200" dirty="0" smtClean="0">
                <a:solidFill>
                  <a:srgbClr val="000000"/>
                </a:solidFill>
              </a:rPr>
              <a:t> </a:t>
            </a:r>
            <a:r>
              <a:rPr lang="de-DE" sz="2200" dirty="0" err="1" smtClean="0">
                <a:solidFill>
                  <a:srgbClr val="000000"/>
                </a:solidFill>
              </a:rPr>
              <a:t>při</a:t>
            </a:r>
            <a:r>
              <a:rPr lang="de-DE" sz="2200" dirty="0" smtClean="0">
                <a:solidFill>
                  <a:srgbClr val="000000"/>
                </a:solidFill>
              </a:rPr>
              <a:t> </a:t>
            </a:r>
            <a:r>
              <a:rPr lang="de-DE" sz="2200" dirty="0" err="1" smtClean="0">
                <a:solidFill>
                  <a:srgbClr val="000000"/>
                </a:solidFill>
              </a:rPr>
              <a:t>realizaci</a:t>
            </a:r>
            <a:r>
              <a:rPr lang="de-DE" sz="2200" dirty="0" smtClean="0">
                <a:solidFill>
                  <a:srgbClr val="000000"/>
                </a:solidFill>
              </a:rPr>
              <a:t> </a:t>
            </a:r>
            <a:r>
              <a:rPr lang="de-DE" sz="2200" dirty="0" err="1" smtClean="0">
                <a:solidFill>
                  <a:srgbClr val="000000"/>
                </a:solidFill>
              </a:rPr>
              <a:t>politických</a:t>
            </a:r>
            <a:r>
              <a:rPr lang="de-DE" sz="2200" dirty="0" smtClean="0">
                <a:solidFill>
                  <a:srgbClr val="000000"/>
                </a:solidFill>
              </a:rPr>
              <a:t> </a:t>
            </a:r>
            <a:r>
              <a:rPr lang="de-DE" sz="2200" dirty="0" err="1" smtClean="0">
                <a:solidFill>
                  <a:srgbClr val="000000"/>
                </a:solidFill>
              </a:rPr>
              <a:t>rozhodnutí</a:t>
            </a:r>
            <a:r>
              <a:rPr lang="de-DE" sz="2200" dirty="0" smtClean="0">
                <a:solidFill>
                  <a:srgbClr val="000000"/>
                </a:solidFill>
              </a:rPr>
              <a:t> (</a:t>
            </a:r>
            <a:r>
              <a:rPr lang="de-DE" sz="2200" dirty="0" err="1" smtClean="0">
                <a:solidFill>
                  <a:srgbClr val="000000"/>
                </a:solidFill>
              </a:rPr>
              <a:t>např</a:t>
            </a:r>
            <a:r>
              <a:rPr lang="de-DE" sz="2200" dirty="0" smtClean="0">
                <a:solidFill>
                  <a:srgbClr val="000000"/>
                </a:solidFill>
              </a:rPr>
              <a:t>. </a:t>
            </a:r>
            <a:r>
              <a:rPr lang="de-DE" sz="2200" dirty="0" err="1" smtClean="0">
                <a:solidFill>
                  <a:srgbClr val="000000"/>
                </a:solidFill>
              </a:rPr>
              <a:t>při</a:t>
            </a:r>
            <a:r>
              <a:rPr lang="de-DE" sz="2200" dirty="0" smtClean="0">
                <a:solidFill>
                  <a:srgbClr val="000000"/>
                </a:solidFill>
              </a:rPr>
              <a:t> </a:t>
            </a:r>
            <a:r>
              <a:rPr lang="de-DE" sz="2200" dirty="0" err="1" smtClean="0">
                <a:solidFill>
                  <a:srgbClr val="000000"/>
                </a:solidFill>
              </a:rPr>
              <a:t>schvalování</a:t>
            </a:r>
            <a:r>
              <a:rPr lang="de-DE" sz="2200" dirty="0" smtClean="0">
                <a:solidFill>
                  <a:srgbClr val="000000"/>
                </a:solidFill>
              </a:rPr>
              <a:t> </a:t>
            </a:r>
            <a:r>
              <a:rPr lang="de-DE" sz="2200" dirty="0" err="1" smtClean="0">
                <a:solidFill>
                  <a:srgbClr val="000000"/>
                </a:solidFill>
              </a:rPr>
              <a:t>zákonů</a:t>
            </a:r>
            <a:r>
              <a:rPr lang="de-DE" sz="2200" dirty="0" smtClean="0">
                <a:solidFill>
                  <a:srgbClr val="000000"/>
                </a:solidFill>
              </a:rPr>
              <a:t>). </a:t>
            </a:r>
          </a:p>
          <a:p>
            <a:pPr marL="569913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6560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6422</TotalTime>
  <Words>1531</Words>
  <Application>Microsoft Office PowerPoint</Application>
  <PresentationFormat>Předvádění na obrazovce (16:9)</PresentationFormat>
  <Paragraphs>670</Paragraphs>
  <Slides>30</Slides>
  <Notes>26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1" baseType="lpstr">
      <vt:lpstr>SLU</vt:lpstr>
      <vt:lpstr> KORUPCE</vt:lpstr>
      <vt:lpstr>Obsah prezentace</vt:lpstr>
      <vt:lpstr>Vymezení pojmu korupce</vt:lpstr>
      <vt:lpstr>Vymezení pojmu korupce</vt:lpstr>
      <vt:lpstr>Vymezení pojmu korupce</vt:lpstr>
      <vt:lpstr>Vymezení pojmu korupce</vt:lpstr>
      <vt:lpstr>Schéma korupce</vt:lpstr>
      <vt:lpstr>Korupce v širším slova smyslu</vt:lpstr>
      <vt:lpstr>Korupci může předcházet …</vt:lpstr>
      <vt:lpstr>Typologie korupce</vt:lpstr>
      <vt:lpstr>Typologie korupce</vt:lpstr>
      <vt:lpstr>Typologie korupce</vt:lpstr>
      <vt:lpstr>Příčiny korupce</vt:lpstr>
      <vt:lpstr>Příčiny korupce</vt:lpstr>
      <vt:lpstr>Dopady korupce</vt:lpstr>
      <vt:lpstr>Dopady korupce</vt:lpstr>
      <vt:lpstr>Dopady korupce</vt:lpstr>
      <vt:lpstr>Dopady korupce</vt:lpstr>
      <vt:lpstr>Měření korupce</vt:lpstr>
      <vt:lpstr>Transparency International</vt:lpstr>
      <vt:lpstr>Financování české pobočky TI</vt:lpstr>
      <vt:lpstr>Měření korupce (CPI)</vt:lpstr>
      <vt:lpstr>Měření korupce (CPI)</vt:lpstr>
      <vt:lpstr>Hodnocení ČR v indexu CPI od roku 2000</vt:lpstr>
      <vt:lpstr>Měření korupce (BPI)</vt:lpstr>
      <vt:lpstr>Výsledky BPI za rok 2011</vt:lpstr>
      <vt:lpstr>Měření korupce (GCB)</vt:lpstr>
      <vt:lpstr>Měření korupce – Světová banka </vt:lpstr>
      <vt:lpstr>Obecná antikorupční doporučení TI pro veřejný sektor</vt:lpstr>
      <vt:lpstr>  Děkuji za pozornost a přeji hezký den  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eva</cp:lastModifiedBy>
  <cp:revision>750</cp:revision>
  <dcterms:created xsi:type="dcterms:W3CDTF">2016-07-06T15:42:34Z</dcterms:created>
  <dcterms:modified xsi:type="dcterms:W3CDTF">2019-05-12T18:49:38Z</dcterms:modified>
</cp:coreProperties>
</file>