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3"/>
  </p:notesMasterIdLst>
  <p:sldIdLst>
    <p:sldId id="256" r:id="rId2"/>
    <p:sldId id="403" r:id="rId3"/>
    <p:sldId id="258" r:id="rId4"/>
    <p:sldId id="473" r:id="rId5"/>
    <p:sldId id="474" r:id="rId6"/>
    <p:sldId id="475" r:id="rId7"/>
    <p:sldId id="476" r:id="rId8"/>
    <p:sldId id="466" r:id="rId9"/>
    <p:sldId id="467" r:id="rId10"/>
    <p:sldId id="442" r:id="rId11"/>
    <p:sldId id="477" r:id="rId12"/>
    <p:sldId id="464" r:id="rId13"/>
    <p:sldId id="478" r:id="rId14"/>
    <p:sldId id="479" r:id="rId15"/>
    <p:sldId id="480" r:id="rId16"/>
    <p:sldId id="481" r:id="rId17"/>
    <p:sldId id="482" r:id="rId18"/>
    <p:sldId id="483" r:id="rId19"/>
    <p:sldId id="484" r:id="rId20"/>
    <p:sldId id="485" r:id="rId21"/>
    <p:sldId id="486" r:id="rId22"/>
    <p:sldId id="487" r:id="rId23"/>
    <p:sldId id="488" r:id="rId24"/>
    <p:sldId id="489" r:id="rId25"/>
    <p:sldId id="490" r:id="rId26"/>
    <p:sldId id="491" r:id="rId27"/>
    <p:sldId id="492" r:id="rId28"/>
    <p:sldId id="493" r:id="rId29"/>
    <p:sldId id="494" r:id="rId30"/>
    <p:sldId id="495" r:id="rId31"/>
    <p:sldId id="472" r:id="rId3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F2B2B"/>
    <a:srgbClr val="981E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0" autoAdjust="0"/>
    <p:restoredTop sz="94306" autoAdjust="0"/>
  </p:normalViewPr>
  <p:slideViewPr>
    <p:cSldViewPr>
      <p:cViewPr varScale="1">
        <p:scale>
          <a:sx n="92" d="100"/>
          <a:sy n="92" d="100"/>
        </p:scale>
        <p:origin x="132" y="3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06.05.2019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2217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56429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4669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21883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2653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4103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49517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27482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9690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074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80020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0001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165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65819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4924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3382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59743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24097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72161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99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209550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04800" y="742950"/>
            <a:ext cx="5616624" cy="338437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827112" y="1657350"/>
            <a:ext cx="4572000" cy="22098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r>
              <a:rPr lang="cs-CZ" sz="3200" b="1" dirty="0" smtClean="0">
                <a:solidFill>
                  <a:schemeClr val="bg1"/>
                </a:solidFill>
              </a:rPr>
              <a:t>MOŽNOSTI A MEZE HOSPODÁŘSKÉ POLITIKY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791200" y="2876550"/>
            <a:ext cx="2960111" cy="11521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Teorie hospodářské politiky</a:t>
            </a:r>
          </a:p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č. 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600" b="1" dirty="0"/>
              <a:t>Časové souvislosti hospodářského a politického cyklu</a:t>
            </a:r>
            <a:endParaRPr lang="cs-CZ" sz="2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0249" y="8953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nesoulad </a:t>
            </a:r>
            <a:r>
              <a:rPr lang="cs-CZ" sz="2200" dirty="0">
                <a:solidFill>
                  <a:srgbClr val="000000"/>
                </a:solidFill>
              </a:rPr>
              <a:t>politického a ekonomického cyklu (PEC) vede ve svém důsledku k selhání efektivnosti hospodářské </a:t>
            </a:r>
            <a:r>
              <a:rPr lang="cs-CZ" sz="2200" dirty="0" smtClean="0">
                <a:solidFill>
                  <a:srgbClr val="000000"/>
                </a:solidFill>
              </a:rPr>
              <a:t>politiky</a:t>
            </a: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Vazba </a:t>
            </a:r>
            <a:r>
              <a:rPr lang="cs-CZ" sz="2200" dirty="0">
                <a:solidFill>
                  <a:srgbClr val="000000"/>
                </a:solidFill>
              </a:rPr>
              <a:t>mezi hospodářským a politickým cyklem je diskutována na čtyřech modelech, které jsou založeny na </a:t>
            </a:r>
            <a:r>
              <a:rPr lang="cs-CZ" sz="2200" dirty="0" err="1">
                <a:solidFill>
                  <a:srgbClr val="000000"/>
                </a:solidFill>
              </a:rPr>
              <a:t>trade-off</a:t>
            </a:r>
            <a:r>
              <a:rPr lang="cs-CZ" sz="2200" dirty="0">
                <a:solidFill>
                  <a:srgbClr val="000000"/>
                </a:solidFill>
              </a:rPr>
              <a:t> vztahu mezi inflací a nezaměstnaností (</a:t>
            </a:r>
            <a:r>
              <a:rPr lang="cs-CZ" sz="2200" dirty="0" err="1">
                <a:solidFill>
                  <a:srgbClr val="000000"/>
                </a:solidFill>
              </a:rPr>
              <a:t>Phillipsova</a:t>
            </a:r>
            <a:r>
              <a:rPr lang="cs-CZ" sz="2200" dirty="0">
                <a:solidFill>
                  <a:srgbClr val="000000"/>
                </a:solidFill>
              </a:rPr>
              <a:t> křivka</a:t>
            </a:r>
            <a:r>
              <a:rPr lang="cs-CZ" sz="2200" dirty="0" smtClean="0">
                <a:solidFill>
                  <a:srgbClr val="000000"/>
                </a:solidFill>
              </a:rPr>
              <a:t>)</a:t>
            </a: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>
                <a:solidFill>
                  <a:srgbClr val="000000"/>
                </a:solidFill>
              </a:rPr>
              <a:t>Jedná se o :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err="1">
                <a:solidFill>
                  <a:srgbClr val="000000"/>
                </a:solidFill>
              </a:rPr>
              <a:t>Nordhausův</a:t>
            </a:r>
            <a:r>
              <a:rPr lang="cs-CZ" sz="2000" dirty="0">
                <a:solidFill>
                  <a:srgbClr val="000000"/>
                </a:solidFill>
              </a:rPr>
              <a:t> model,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>
                <a:solidFill>
                  <a:srgbClr val="000000"/>
                </a:solidFill>
              </a:rPr>
              <a:t>Racionální oportunistický model,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err="1">
                <a:solidFill>
                  <a:srgbClr val="000000"/>
                </a:solidFill>
              </a:rPr>
              <a:t>Hibbsův</a:t>
            </a:r>
            <a:r>
              <a:rPr lang="cs-CZ" sz="2000" dirty="0">
                <a:solidFill>
                  <a:srgbClr val="000000"/>
                </a:solidFill>
              </a:rPr>
              <a:t> ideologický model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>
                <a:solidFill>
                  <a:srgbClr val="000000"/>
                </a:solidFill>
              </a:rPr>
              <a:t>Racionální ideologický model.</a:t>
            </a: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74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600" b="1" dirty="0"/>
              <a:t>Časové souvislosti hospodářského a politického cyklu</a:t>
            </a:r>
            <a:endParaRPr lang="cs-CZ" sz="2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-49944" y="658233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>
                <a:solidFill>
                  <a:srgbClr val="000000"/>
                </a:solidFill>
              </a:rPr>
              <a:t>V modelech vystupují oportunistické a ideologické strany a racionální  a neracionální voliči. 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200" b="1" i="1" u="sng" dirty="0"/>
              <a:t>Oportunistické strany</a:t>
            </a:r>
            <a:r>
              <a:rPr lang="cs-CZ" sz="2200" dirty="0">
                <a:solidFill>
                  <a:srgbClr val="000000"/>
                </a:solidFill>
              </a:rPr>
              <a:t> se snaží zapůsobit na všechny voliče bez ohledu na jejich politické názory. 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200" b="1" i="1" u="sng" dirty="0"/>
              <a:t>Ideologické strany </a:t>
            </a:r>
            <a:r>
              <a:rPr lang="cs-CZ" sz="2200" dirty="0">
                <a:solidFill>
                  <a:srgbClr val="000000"/>
                </a:solidFill>
              </a:rPr>
              <a:t>se nezaměřují na všechny voliče, ale pouze na ty, kteří mají politickou orientaci v souladu s danou stranickou ideologií. </a:t>
            </a: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200" b="1" i="1" u="sng" dirty="0"/>
              <a:t>Racionální voliči</a:t>
            </a:r>
            <a:r>
              <a:rPr lang="cs-CZ" sz="2200" dirty="0">
                <a:solidFill>
                  <a:srgbClr val="000000"/>
                </a:solidFill>
              </a:rPr>
              <a:t> jsou takoví, kteří při svém rozhodování zvažují veškeré dostupné informace a hodnotí nejenom minulé, ale i očekávané budoucí chování strany. Proto utvářejí svá očekávání racionálně.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b="1" i="1" u="sng" dirty="0"/>
              <a:t>Neracionální voliči </a:t>
            </a:r>
            <a:r>
              <a:rPr lang="cs-CZ" sz="2200" dirty="0">
                <a:solidFill>
                  <a:srgbClr val="000000"/>
                </a:solidFill>
              </a:rPr>
              <a:t>jsou všichni ostatní.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25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Nordhausův model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2020" y="7429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400" b="1" i="1" dirty="0"/>
              <a:t>oportunistické strany, neracionální voliči 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endParaRPr lang="cs-CZ" sz="24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400" dirty="0">
                <a:solidFill>
                  <a:srgbClr val="000000"/>
                </a:solidFill>
              </a:rPr>
              <a:t>Model je založen na těchto předpokladech: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>
                <a:solidFill>
                  <a:srgbClr val="000000"/>
                </a:solidFill>
              </a:rPr>
              <a:t>ekonomika je popsána Phillipsovou křivkou,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>
                <a:solidFill>
                  <a:srgbClr val="000000"/>
                </a:solidFill>
              </a:rPr>
              <a:t>inflační očekávání jsou přizpůsobivá (adaptivní),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>
                <a:solidFill>
                  <a:srgbClr val="000000"/>
                </a:solidFill>
              </a:rPr>
              <a:t>inflace je přímo kontrolována politiky,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>
                <a:solidFill>
                  <a:srgbClr val="000000"/>
                </a:solidFill>
              </a:rPr>
              <a:t>politici jsou oportunističtí,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>
                <a:solidFill>
                  <a:srgbClr val="000000"/>
                </a:solidFill>
              </a:rPr>
              <a:t>voliči jsou neracionální,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>
                <a:solidFill>
                  <a:srgbClr val="000000"/>
                </a:solidFill>
              </a:rPr>
              <a:t>termín voleb je předem určen.</a:t>
            </a: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59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44680" cy="507703"/>
          </a:xfrm>
        </p:spPr>
        <p:txBody>
          <a:bodyPr/>
          <a:lstStyle/>
          <a:p>
            <a:r>
              <a:rPr lang="pl-PL" sz="2800" b="1" dirty="0"/>
              <a:t>Nordhausův model</a:t>
            </a:r>
            <a:endParaRPr lang="en-US" sz="2800" b="1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000125"/>
            <a:ext cx="8229600" cy="5130800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</a:t>
            </a:r>
            <a:r>
              <a:rPr kumimoji="0" lang="cs-CZ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713" y="703189"/>
            <a:ext cx="6334293" cy="4033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44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Nordhausův model - legenda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44682"/>
            <a:ext cx="907057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8575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chemeClr val="bg2">
                  <a:lumMod val="10000"/>
                </a:schemeClr>
              </a:solidFill>
            </a:endParaRPr>
          </a:p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volby … termín voleb,</a:t>
            </a:r>
          </a:p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PC1, PC2 … </a:t>
            </a:r>
            <a:r>
              <a:rPr lang="cs-CZ" sz="2400" dirty="0" err="1">
                <a:solidFill>
                  <a:schemeClr val="bg2">
                    <a:lumMod val="10000"/>
                  </a:schemeClr>
                </a:solidFill>
              </a:rPr>
              <a:t>Phillipsovy</a:t>
            </a: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 křivky v období 1, 2,</a:t>
            </a:r>
          </a:p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(1)… důsledky předvolební expanze, která 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snižuje nezaměstnanost </a:t>
            </a: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a zvyšuje inflaci,</a:t>
            </a:r>
          </a:p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(2) … povolební inflační růst a přechod na  PC2 ,</a:t>
            </a:r>
          </a:p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(3) … restriktivní politika pro potlačení inflace,  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následně </a:t>
            </a: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provázená růstem  nezaměstnanosti,</a:t>
            </a:r>
          </a:p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(4) … přechod na PC1 a počátek další 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předvolební </a:t>
            </a: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expanze </a:t>
            </a: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26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Nordhausův model - závěry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44682"/>
            <a:ext cx="781236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8575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chemeClr val="bg2">
                  <a:lumMod val="10000"/>
                </a:schemeClr>
              </a:solidFill>
            </a:endParaRPr>
          </a:p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Každá vláda provádí stejnou politiku. Ke konci volebního období hospodářskou expanzí podporuje ekonomický růst – tím dochází ke snižování nezaměstnanosti, avšak také k růstu inflace. Inflaci vláda musí po volbách následnou restrikcí začít snižovat.</a:t>
            </a: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44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Racionální oportunistický model 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2020" y="7429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400" b="1" i="1" dirty="0"/>
              <a:t>oportunistické strany, </a:t>
            </a:r>
            <a:r>
              <a:rPr lang="cs-CZ" sz="2400" b="1" i="1" dirty="0" smtClean="0"/>
              <a:t>racionální </a:t>
            </a:r>
            <a:r>
              <a:rPr lang="cs-CZ" sz="2400" b="1" i="1" dirty="0"/>
              <a:t>voliči 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endParaRPr lang="cs-CZ" sz="24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Model </a:t>
            </a:r>
            <a:r>
              <a:rPr lang="cs-CZ" sz="2400" dirty="0">
                <a:solidFill>
                  <a:srgbClr val="000000"/>
                </a:solidFill>
              </a:rPr>
              <a:t>je založen na těchto předpokladech: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>
                <a:solidFill>
                  <a:srgbClr val="000000"/>
                </a:solidFill>
              </a:rPr>
              <a:t>ekonomika je popsána Phillipsovou křivkou,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>
                <a:solidFill>
                  <a:srgbClr val="000000"/>
                </a:solidFill>
              </a:rPr>
              <a:t>inflační očekávání jsou racionální,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>
                <a:solidFill>
                  <a:srgbClr val="000000"/>
                </a:solidFill>
              </a:rPr>
              <a:t>inflace je přímo kontrolována politiky,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>
                <a:solidFill>
                  <a:srgbClr val="000000"/>
                </a:solidFill>
              </a:rPr>
              <a:t>politici jsou oportunističtí,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>
                <a:solidFill>
                  <a:srgbClr val="000000"/>
                </a:solidFill>
              </a:rPr>
              <a:t>voliči jsou racionální,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>
                <a:solidFill>
                  <a:srgbClr val="000000"/>
                </a:solidFill>
              </a:rPr>
              <a:t>termín voleb je předem určen.</a:t>
            </a: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41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44680" cy="507703"/>
          </a:xfrm>
        </p:spPr>
        <p:txBody>
          <a:bodyPr/>
          <a:lstStyle/>
          <a:p>
            <a:r>
              <a:rPr lang="pl-PL" sz="2800" b="1" dirty="0"/>
              <a:t>Racionální oportunistický model </a:t>
            </a:r>
            <a:endParaRPr lang="en-US" sz="2800" b="1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000125"/>
            <a:ext cx="8229600" cy="5130800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</a:t>
            </a:r>
            <a:r>
              <a:rPr kumimoji="0" lang="cs-CZ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250" y="736959"/>
            <a:ext cx="5761219" cy="392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17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Racionální oportunistický model - legenda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-34636" y="1123950"/>
            <a:ext cx="907057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PC</a:t>
            </a:r>
            <a:r>
              <a:rPr lang="cs-CZ" sz="2400" baseline="-25000" dirty="0" smtClean="0">
                <a:solidFill>
                  <a:schemeClr val="bg2">
                    <a:lumMod val="10000"/>
                  </a:schemeClr>
                </a:solidFill>
              </a:rPr>
              <a:t>D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.. dlouhodobá </a:t>
            </a:r>
            <a:r>
              <a:rPr lang="cs-CZ" sz="2400" dirty="0" err="1">
                <a:solidFill>
                  <a:schemeClr val="bg2">
                    <a:lumMod val="10000"/>
                  </a:schemeClr>
                </a:solidFill>
              </a:rPr>
              <a:t>Phillipsova</a:t>
            </a: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 křivka,</a:t>
            </a:r>
          </a:p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   (1) 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…rostoucí </a:t>
            </a: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inflace v důsledku 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předvolební expanzivní </a:t>
            </a: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politiky,</a:t>
            </a:r>
          </a:p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   (2) … klesající inflace v důsledku povolební 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restrikce</a:t>
            </a: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90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Racionální oportunistický model - závěry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-76200" y="744682"/>
            <a:ext cx="907057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V případě racionálně se chovajících voličů, nemůže vláda předvolební expanzí pozitivně ovlivnit ekonomický růst a nezaměstnanost, pouze dojde k růstu inflace. Po volbách nebude protiinflační restrikce spojená s následným růstem nezaměstnanosti (poklesem výstupu).</a:t>
            </a:r>
          </a:p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Jestliže </a:t>
            </a: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existuje asymetrie v informacích mezi politiky a voliči (voliči mají méně informací nebo je mají zkreslené), politici mohou i v tomto modelu ovlivňovat reálné veličiny (stejně jako v případě nepružných mezd a cen).</a:t>
            </a:r>
          </a:p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Potom </a:t>
            </a: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tento model přechází v model </a:t>
            </a:r>
            <a:r>
              <a:rPr lang="cs-CZ" sz="2400" dirty="0" err="1">
                <a:solidFill>
                  <a:schemeClr val="bg2">
                    <a:lumMod val="10000"/>
                  </a:schemeClr>
                </a:solidFill>
              </a:rPr>
              <a:t>Nordhausův</a:t>
            </a: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79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sz="2800" b="1" dirty="0" smtClean="0"/>
              <a:t>Obsah prezentace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819150"/>
            <a:ext cx="8280400" cy="3657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Možnosti HP v despotické, anarchické a demokratické společnosti </a:t>
            </a:r>
            <a:endParaRPr lang="cs-CZ" sz="24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Omezení hospodářské politiky</a:t>
            </a:r>
            <a:endParaRPr lang="cs-CZ" sz="24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Čas a časová zpoždění</a:t>
            </a:r>
            <a:endParaRPr lang="cs-CZ" sz="24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</a:rPr>
              <a:t>Časové souvislosti hospodářského a politického </a:t>
            </a:r>
            <a:r>
              <a:rPr lang="cs-CZ" sz="2400" dirty="0" smtClean="0">
                <a:solidFill>
                  <a:srgbClr val="000000"/>
                </a:solidFill>
              </a:rPr>
              <a:t>cyklu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Nevyužití politického kapitálu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Vztah </a:t>
            </a:r>
            <a:r>
              <a:rPr lang="cs-CZ" sz="2400" dirty="0">
                <a:solidFill>
                  <a:srgbClr val="000000"/>
                </a:solidFill>
              </a:rPr>
              <a:t>politiků k ekonomické teorii a </a:t>
            </a:r>
            <a:r>
              <a:rPr lang="cs-CZ" sz="2400" dirty="0" smtClean="0">
                <a:solidFill>
                  <a:srgbClr val="000000"/>
                </a:solidFill>
              </a:rPr>
              <a:t>praxi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400" dirty="0" smtClean="0">
                <a:solidFill>
                  <a:srgbClr val="000000"/>
                </a:solidFill>
              </a:rPr>
              <a:t>Zájmy </a:t>
            </a:r>
            <a:r>
              <a:rPr lang="pl-PL" sz="2400" dirty="0">
                <a:solidFill>
                  <a:srgbClr val="000000"/>
                </a:solidFill>
              </a:rPr>
              <a:t>a schopnosti politiků a byrokracie</a:t>
            </a:r>
            <a:endParaRPr lang="cs-CZ" sz="2400" dirty="0">
              <a:solidFill>
                <a:srgbClr val="000000"/>
              </a:solidFill>
            </a:endParaRPr>
          </a:p>
          <a:p>
            <a:pPr marL="457200" indent="-457200">
              <a:buNone/>
            </a:pPr>
            <a:endParaRPr lang="cs-CZ" sz="2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Hibbsův ideologický model 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2020" y="7429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400" b="1" i="1" dirty="0" smtClean="0"/>
              <a:t>ideologické </a:t>
            </a:r>
            <a:r>
              <a:rPr lang="cs-CZ" sz="2400" b="1" i="1" dirty="0"/>
              <a:t>strany, </a:t>
            </a:r>
            <a:r>
              <a:rPr lang="cs-CZ" sz="2400" b="1" i="1" dirty="0" smtClean="0"/>
              <a:t>neracionální </a:t>
            </a:r>
            <a:r>
              <a:rPr lang="cs-CZ" sz="2400" b="1" i="1" dirty="0"/>
              <a:t>voliči 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Model </a:t>
            </a:r>
            <a:r>
              <a:rPr lang="cs-CZ" sz="2400" dirty="0">
                <a:solidFill>
                  <a:srgbClr val="000000"/>
                </a:solidFill>
              </a:rPr>
              <a:t>je založen na těchto předpokladech: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>
                <a:solidFill>
                  <a:srgbClr val="000000"/>
                </a:solidFill>
              </a:rPr>
              <a:t>Ekonomika je popsána Phillipsovou křivkou,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>
                <a:solidFill>
                  <a:srgbClr val="000000"/>
                </a:solidFill>
              </a:rPr>
              <a:t>inflační očekávání jsou přizpůsobivá,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>
                <a:solidFill>
                  <a:srgbClr val="000000"/>
                </a:solidFill>
              </a:rPr>
              <a:t>inflace je přímo kontrolována politiky,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>
                <a:solidFill>
                  <a:srgbClr val="000000"/>
                </a:solidFill>
              </a:rPr>
              <a:t>politici jsou ideologičtí (různé strany upřednostňují různé cíle),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>
                <a:solidFill>
                  <a:srgbClr val="000000"/>
                </a:solidFill>
              </a:rPr>
              <a:t>voliči si uvědomují ideologické rozdíly stran a volí tu, která jim nabízí přitažlivější politiku,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>
                <a:solidFill>
                  <a:srgbClr val="000000"/>
                </a:solidFill>
              </a:rPr>
              <a:t>termín voleb je předem určen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64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44680" cy="507703"/>
          </a:xfrm>
        </p:spPr>
        <p:txBody>
          <a:bodyPr/>
          <a:lstStyle/>
          <a:p>
            <a:r>
              <a:rPr lang="pl-PL" sz="2800" b="1" dirty="0"/>
              <a:t>Hibbsův ideologický model  </a:t>
            </a:r>
            <a:endParaRPr lang="en-US" sz="2800" b="1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21</a:t>
            </a:fld>
            <a:endParaRPr lang="cs-CZ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000125"/>
            <a:ext cx="8229600" cy="5130800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</a:t>
            </a:r>
            <a:r>
              <a:rPr kumimoji="0" lang="cs-CZ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970" y="895349"/>
            <a:ext cx="7059780" cy="3845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94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Hibbsův ideologický model </a:t>
            </a:r>
            <a:r>
              <a:rPr lang="pl-PL" sz="2800" b="1" dirty="0" smtClean="0"/>
              <a:t>- legenda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22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-34636" y="1123950"/>
            <a:ext cx="907057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defRPr/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π</a:t>
            </a:r>
            <a:r>
              <a:rPr lang="cs-CZ" sz="2400" baseline="-25000" dirty="0">
                <a:solidFill>
                  <a:schemeClr val="bg2">
                    <a:lumMod val="10000"/>
                  </a:schemeClr>
                </a:solidFill>
              </a:rPr>
              <a:t>L</a:t>
            </a: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  … míra inflace dle levicového programu,</a:t>
            </a:r>
          </a:p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defRPr/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π</a:t>
            </a:r>
            <a:r>
              <a:rPr lang="cs-CZ" sz="2400" baseline="-25000" dirty="0">
                <a:solidFill>
                  <a:schemeClr val="bg2">
                    <a:lumMod val="10000"/>
                  </a:schemeClr>
                </a:solidFill>
              </a:rPr>
              <a:t>P</a:t>
            </a: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  … míra inflace dle pravicového programu,</a:t>
            </a:r>
          </a:p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defRPr/>
            </a:pPr>
            <a:r>
              <a:rPr lang="cs-CZ" sz="2400" dirty="0" err="1">
                <a:solidFill>
                  <a:schemeClr val="bg2">
                    <a:lumMod val="10000"/>
                  </a:schemeClr>
                </a:solidFill>
              </a:rPr>
              <a:t>u</a:t>
            </a:r>
            <a:r>
              <a:rPr lang="cs-CZ" sz="2400" baseline="-25000" dirty="0" err="1">
                <a:solidFill>
                  <a:schemeClr val="bg2">
                    <a:lumMod val="10000"/>
                  </a:schemeClr>
                </a:solidFill>
              </a:rPr>
              <a:t>L</a:t>
            </a: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   … míra nezaměstnanosti dle 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levicového programu</a:t>
            </a: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,</a:t>
            </a:r>
          </a:p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defRPr/>
            </a:pPr>
            <a:r>
              <a:rPr lang="cs-CZ" sz="2400" dirty="0" err="1">
                <a:solidFill>
                  <a:schemeClr val="bg2">
                    <a:lumMod val="10000"/>
                  </a:schemeClr>
                </a:solidFill>
              </a:rPr>
              <a:t>u</a:t>
            </a:r>
            <a:r>
              <a:rPr lang="cs-CZ" sz="2400" baseline="-25000" dirty="0" err="1">
                <a:solidFill>
                  <a:schemeClr val="bg2">
                    <a:lumMod val="10000"/>
                  </a:schemeClr>
                </a:solidFill>
              </a:rPr>
              <a:t>P</a:t>
            </a: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   … míra nezaměstnanosti dle 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pravicového programu</a:t>
            </a: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,</a:t>
            </a:r>
          </a:p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defRPr/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L   …  cílový stav ekonomiky levicové vlády,</a:t>
            </a:r>
          </a:p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defRPr/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P   …  cílový stav ekonomiky pravicové vlády.</a:t>
            </a: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18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Hibbsův ideologický model </a:t>
            </a:r>
            <a:r>
              <a:rPr lang="pl-PL" sz="2800" b="1" dirty="0" smtClean="0"/>
              <a:t>- závěry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23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-24245" y="971550"/>
            <a:ext cx="907057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defRPr/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Popisujeme-li ekonomiku Phillipsovou křivkou, potom si každá vláda zvolí na ní bod (cíl), který je preferován na základě jejího programu. Strany pravicové bod (P) s nízkou inflací a relativně vysokou nezaměstnaností a strany levicové bod (L) s nízkou nezaměstnaností a relativně vysokou inflací. </a:t>
            </a:r>
          </a:p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defRPr/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Ideologické strany tak neprovádějí účelovou, oportunistickou politiku ale snaží se dlouhodobě dosahovat cílového stavu (L, P). Střídání levicových a pravicových vlád pak způsobuje posuny po </a:t>
            </a:r>
            <a:r>
              <a:rPr lang="cs-CZ" sz="2400" dirty="0" err="1">
                <a:solidFill>
                  <a:schemeClr val="bg2">
                    <a:lumMod val="10000"/>
                  </a:schemeClr>
                </a:solidFill>
              </a:rPr>
              <a:t>Phillipsově</a:t>
            </a: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 křivce.</a:t>
            </a: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67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Racionální ideologický model 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24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2020" y="7429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400" b="1" i="1" dirty="0" smtClean="0"/>
              <a:t>ideologické </a:t>
            </a:r>
            <a:r>
              <a:rPr lang="cs-CZ" sz="2400" b="1" i="1" dirty="0"/>
              <a:t>strany, </a:t>
            </a:r>
            <a:r>
              <a:rPr lang="cs-CZ" sz="2400" b="1" i="1" dirty="0" smtClean="0"/>
              <a:t>racionální </a:t>
            </a:r>
            <a:r>
              <a:rPr lang="cs-CZ" sz="2400" b="1" i="1" dirty="0"/>
              <a:t>voliči 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Model </a:t>
            </a:r>
            <a:r>
              <a:rPr lang="cs-CZ" sz="2400" dirty="0">
                <a:solidFill>
                  <a:srgbClr val="000000"/>
                </a:solidFill>
              </a:rPr>
              <a:t>je založen na těchto předpokladech: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>
                <a:solidFill>
                  <a:srgbClr val="000000"/>
                </a:solidFill>
              </a:rPr>
              <a:t>ekonomika je popsána Phillipsovou křivkou,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>
                <a:solidFill>
                  <a:srgbClr val="000000"/>
                </a:solidFill>
              </a:rPr>
              <a:t>inflační očekávání jsou racionální,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>
                <a:solidFill>
                  <a:srgbClr val="000000"/>
                </a:solidFill>
              </a:rPr>
              <a:t>inflace je přímo kontrolována politiky,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>
                <a:solidFill>
                  <a:srgbClr val="000000"/>
                </a:solidFill>
              </a:rPr>
              <a:t>strany jsou ideologické,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>
                <a:solidFill>
                  <a:srgbClr val="000000"/>
                </a:solidFill>
              </a:rPr>
              <a:t>voliči jsou racionální, uvědomují si rozdíly mezi stranami  a volí tu, která jim nabízí jimi preferovanou politiku,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>
                <a:solidFill>
                  <a:srgbClr val="000000"/>
                </a:solidFill>
              </a:rPr>
              <a:t>termín voleb je předen určen.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28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44680" cy="507703"/>
          </a:xfrm>
        </p:spPr>
        <p:txBody>
          <a:bodyPr/>
          <a:lstStyle/>
          <a:p>
            <a:r>
              <a:rPr lang="pl-PL" sz="2800" b="1" dirty="0"/>
              <a:t>Racionální ideologický model </a:t>
            </a:r>
            <a:endParaRPr lang="en-US" sz="2800" b="1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25</a:t>
            </a:fld>
            <a:endParaRPr lang="cs-CZ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000125"/>
            <a:ext cx="8229600" cy="5130800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</a:t>
            </a:r>
            <a:r>
              <a:rPr kumimoji="0" lang="cs-CZ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762142"/>
            <a:ext cx="5468586" cy="3895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83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Racionální ideologický model - </a:t>
            </a:r>
            <a:r>
              <a:rPr lang="pl-PL" sz="2800" b="1" dirty="0" smtClean="0"/>
              <a:t>legenda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26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-17318" y="605284"/>
            <a:ext cx="907057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defRPr/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V … volby,</a:t>
            </a:r>
          </a:p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defRPr/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PC</a:t>
            </a:r>
            <a:r>
              <a:rPr lang="cs-CZ" sz="2400" baseline="-25000" dirty="0">
                <a:solidFill>
                  <a:schemeClr val="bg2">
                    <a:lumMod val="10000"/>
                  </a:schemeClr>
                </a:solidFill>
              </a:rPr>
              <a:t>1</a:t>
            </a: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, PC</a:t>
            </a:r>
            <a:r>
              <a:rPr lang="cs-CZ" sz="2400" baseline="-25000" dirty="0">
                <a:solidFill>
                  <a:schemeClr val="bg2">
                    <a:lumMod val="10000"/>
                  </a:schemeClr>
                </a:solidFill>
              </a:rPr>
              <a:t>2 </a:t>
            </a: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… krátkodobé </a:t>
            </a:r>
            <a:r>
              <a:rPr lang="cs-CZ" sz="2400" dirty="0" err="1">
                <a:solidFill>
                  <a:schemeClr val="bg2">
                    <a:lumMod val="10000"/>
                  </a:schemeClr>
                </a:solidFill>
              </a:rPr>
              <a:t>Phillipsovy</a:t>
            </a: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 křivky při 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očekávané </a:t>
            </a: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inflaci,</a:t>
            </a:r>
          </a:p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defRPr/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PC</a:t>
            </a:r>
            <a:r>
              <a:rPr lang="cs-CZ" sz="2400" baseline="-25000" dirty="0">
                <a:solidFill>
                  <a:schemeClr val="bg2">
                    <a:lumMod val="10000"/>
                  </a:schemeClr>
                </a:solidFill>
              </a:rPr>
              <a:t>D</a:t>
            </a: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 … dlouhodobá </a:t>
            </a:r>
            <a:r>
              <a:rPr lang="cs-CZ" sz="2400" dirty="0" err="1">
                <a:solidFill>
                  <a:schemeClr val="bg2">
                    <a:lumMod val="10000"/>
                  </a:schemeClr>
                </a:solidFill>
              </a:rPr>
              <a:t>Phillipsova</a:t>
            </a: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 křivka,</a:t>
            </a:r>
          </a:p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defRPr/>
            </a:pPr>
            <a:r>
              <a:rPr lang="el-GR" sz="2400" dirty="0">
                <a:solidFill>
                  <a:schemeClr val="bg2">
                    <a:lumMod val="10000"/>
                  </a:schemeClr>
                </a:solidFill>
              </a:rPr>
              <a:t>π</a:t>
            </a:r>
            <a:r>
              <a:rPr lang="cs-CZ" sz="2400" baseline="-25000" dirty="0">
                <a:solidFill>
                  <a:schemeClr val="bg2">
                    <a:lumMod val="10000"/>
                  </a:schemeClr>
                </a:solidFill>
              </a:rPr>
              <a:t>P</a:t>
            </a: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 … míra inflace dle pravicového programu,</a:t>
            </a:r>
          </a:p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defRPr/>
            </a:pPr>
            <a:r>
              <a:rPr lang="el-GR" sz="2400" dirty="0">
                <a:solidFill>
                  <a:schemeClr val="bg2">
                    <a:lumMod val="10000"/>
                  </a:schemeClr>
                </a:solidFill>
              </a:rPr>
              <a:t>π</a:t>
            </a:r>
            <a:r>
              <a:rPr lang="cs-CZ" sz="2400" baseline="-25000" dirty="0">
                <a:solidFill>
                  <a:schemeClr val="bg2">
                    <a:lumMod val="10000"/>
                  </a:schemeClr>
                </a:solidFill>
              </a:rPr>
              <a:t>L</a:t>
            </a: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 … míra inflace dle levicového programu,</a:t>
            </a:r>
          </a:p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defRPr/>
            </a:pPr>
            <a:r>
              <a:rPr lang="el-GR" sz="2400" dirty="0">
                <a:solidFill>
                  <a:schemeClr val="bg2">
                    <a:lumMod val="10000"/>
                  </a:schemeClr>
                </a:solidFill>
              </a:rPr>
              <a:t>π</a:t>
            </a:r>
            <a:r>
              <a:rPr lang="cs-CZ" sz="2400" baseline="-25000" dirty="0">
                <a:solidFill>
                  <a:schemeClr val="bg2">
                    <a:lumMod val="10000"/>
                  </a:schemeClr>
                </a:solidFill>
              </a:rPr>
              <a:t>V</a:t>
            </a: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 … míra inflace při volbách,</a:t>
            </a:r>
          </a:p>
          <a:p>
            <a:pPr marL="569913" indent="-284163">
              <a:spcBef>
                <a:spcPts val="0"/>
              </a:spcBef>
              <a:buClr>
                <a:schemeClr val="tx1"/>
              </a:buClr>
              <a:buSzPct val="120000"/>
              <a:defRPr/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1 … hospodářská politika levice před volbami,</a:t>
            </a:r>
          </a:p>
          <a:p>
            <a:pPr marL="569913" indent="-284163">
              <a:spcBef>
                <a:spcPts val="0"/>
              </a:spcBef>
              <a:buClr>
                <a:schemeClr val="tx1"/>
              </a:buClr>
              <a:buSzPct val="120000"/>
              <a:defRPr/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2 … přirozené přizpůsobení,</a:t>
            </a:r>
          </a:p>
          <a:p>
            <a:pPr marL="569913" indent="-284163">
              <a:spcBef>
                <a:spcPts val="0"/>
              </a:spcBef>
              <a:buClr>
                <a:schemeClr val="tx1"/>
              </a:buClr>
              <a:buSzPct val="120000"/>
              <a:defRPr/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3 … hospodářská politika pravice před volbami,</a:t>
            </a:r>
          </a:p>
          <a:p>
            <a:pPr marL="569913" indent="-284163">
              <a:spcBef>
                <a:spcPts val="0"/>
              </a:spcBef>
              <a:buClr>
                <a:schemeClr val="tx1"/>
              </a:buClr>
              <a:buSzPct val="120000"/>
              <a:defRPr/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4 … přirozené přizpůsobení. </a:t>
            </a: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1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Racionální ideologický model - </a:t>
            </a:r>
            <a:r>
              <a:rPr lang="pl-PL" sz="2800" b="1" dirty="0" smtClean="0"/>
              <a:t>závěry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27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-27709" y="971550"/>
            <a:ext cx="907057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defRPr/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K výkyvům reálných veličin dochází jen krátkodobě (voliči jsou racionální), a to pouze na začátku 1. volebního období. V dalších obdobích právě racionální uvažování voličů tomu zabrání. Levicová politika směřující ke snížení nezaměstnanosti vede pouze k akceleraci inflace, naopak pravicová politika k jejímu snížení.</a:t>
            </a: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96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Vládní selhání - nevyužití politického kapitálu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28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-27709" y="971550"/>
            <a:ext cx="907057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defRPr/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Politický kapitál - možnost nově zvolené vlády provádět nepopulární opatření bez větších politických následků a sociálních pnutí, protože od ní nejsou požadovány měřitelné ekonomické výsledky.</a:t>
            </a:r>
          </a:p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defRPr/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Výrazný politický kapitál mají také vlády v zemích, ve kterých dochází ke změnám politického režimu či vlády.</a:t>
            </a:r>
          </a:p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defRPr/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Nevyužití politického kapitálu je považováno za vládní selhání.</a:t>
            </a: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68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458200" cy="507703"/>
          </a:xfrm>
        </p:spPr>
        <p:txBody>
          <a:bodyPr/>
          <a:lstStyle/>
          <a:p>
            <a:r>
              <a:rPr lang="pl-PL" sz="2600" b="1" dirty="0"/>
              <a:t>Vládní selhání - vztah politiků k ekonomické teorii a praxi</a:t>
            </a:r>
            <a:endParaRPr lang="cs-CZ" sz="2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29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-27709" y="971550"/>
            <a:ext cx="907057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defRPr/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převaha teoretického přístupu politiků k hospodářské politice - pozitivní efekt na vytvoření ekonomického řádu, ale může vést k nesprávně prováděné hospodářské politice. </a:t>
            </a:r>
          </a:p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defRPr/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převažuje-li pragmatismus v hospodářské politice, dochází k obtížnému vytváření institucionálního rámce a významnému ovlivňování politiků zájmovými skupinami.</a:t>
            </a: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96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Možnosti hospodářské politiky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03188"/>
            <a:ext cx="8281988" cy="4028801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Možnosti </a:t>
            </a:r>
            <a:r>
              <a:rPr lang="cs-CZ" sz="2000" dirty="0">
                <a:solidFill>
                  <a:srgbClr val="000000"/>
                </a:solidFill>
              </a:rPr>
              <a:t>hospodářské politiky jsou determinovány existujícím společenským uspořádáním. </a:t>
            </a:r>
          </a:p>
          <a:p>
            <a:pPr marL="569913" indent="-284163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Společnost může </a:t>
            </a:r>
            <a:r>
              <a:rPr lang="cs-CZ" sz="2000" dirty="0">
                <a:solidFill>
                  <a:srgbClr val="000000"/>
                </a:solidFill>
              </a:rPr>
              <a:t>být organizována </a:t>
            </a:r>
            <a:r>
              <a:rPr lang="cs-CZ" sz="2000" dirty="0" smtClean="0">
                <a:solidFill>
                  <a:srgbClr val="000000"/>
                </a:solidFill>
              </a:rPr>
              <a:t>jako:</a:t>
            </a:r>
          </a:p>
          <a:p>
            <a:pPr marL="1371600" indent="-457200" algn="just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  <a:defRPr/>
            </a:pPr>
            <a:r>
              <a:rPr lang="cs-CZ" sz="2000" dirty="0">
                <a:solidFill>
                  <a:srgbClr val="000000"/>
                </a:solidFill>
              </a:rPr>
              <a:t>despotická</a:t>
            </a:r>
            <a:r>
              <a:rPr lang="cs-CZ" sz="2000" dirty="0">
                <a:solidFill>
                  <a:srgbClr val="000000"/>
                </a:solidFill>
              </a:rPr>
              <a:t>,</a:t>
            </a:r>
          </a:p>
          <a:p>
            <a:pPr marL="1371600" indent="-457200" algn="just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  <a:defRPr/>
            </a:pPr>
            <a:r>
              <a:rPr lang="cs-CZ" sz="2000" dirty="0">
                <a:solidFill>
                  <a:srgbClr val="000000"/>
                </a:solidFill>
              </a:rPr>
              <a:t>anarchická,</a:t>
            </a:r>
          </a:p>
          <a:p>
            <a:pPr marL="1371600" indent="-45720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demokratická</a:t>
            </a:r>
          </a:p>
          <a:p>
            <a:pPr marL="569913" indent="-284163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defRPr/>
            </a:pPr>
            <a:r>
              <a:rPr lang="cs-CZ" sz="2000" dirty="0">
                <a:solidFill>
                  <a:srgbClr val="000000"/>
                </a:solidFill>
              </a:rPr>
              <a:t>Pro posouzení možností se běžně používá hodnocení ve třech rovinách: </a:t>
            </a:r>
          </a:p>
          <a:p>
            <a:pPr marL="1371600" indent="-457200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  <a:defRPr/>
            </a:pPr>
            <a:r>
              <a:rPr lang="cs-CZ" sz="2000" dirty="0">
                <a:solidFill>
                  <a:srgbClr val="000000"/>
                </a:solidFill>
              </a:rPr>
              <a:t>maximální využití možností (teoretických - T</a:t>
            </a:r>
            <a:r>
              <a:rPr lang="cs-CZ" sz="2000" baseline="-25000" dirty="0">
                <a:solidFill>
                  <a:srgbClr val="000000"/>
                </a:solidFill>
              </a:rPr>
              <a:t>MAX</a:t>
            </a:r>
            <a:r>
              <a:rPr lang="cs-CZ" sz="2000" dirty="0">
                <a:solidFill>
                  <a:srgbClr val="000000"/>
                </a:solidFill>
              </a:rPr>
              <a:t>, praktických - P</a:t>
            </a:r>
            <a:r>
              <a:rPr lang="cs-CZ" sz="2000" baseline="-25000" dirty="0">
                <a:solidFill>
                  <a:srgbClr val="000000"/>
                </a:solidFill>
              </a:rPr>
              <a:t>MAX</a:t>
            </a:r>
            <a:r>
              <a:rPr lang="cs-CZ" sz="2000" dirty="0">
                <a:solidFill>
                  <a:srgbClr val="000000"/>
                </a:solidFill>
              </a:rPr>
              <a:t>),</a:t>
            </a:r>
          </a:p>
          <a:p>
            <a:pPr marL="1371600" indent="-457200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  <a:defRPr/>
            </a:pPr>
            <a:r>
              <a:rPr lang="cs-CZ" sz="2000" dirty="0">
                <a:solidFill>
                  <a:srgbClr val="000000"/>
                </a:solidFill>
              </a:rPr>
              <a:t>průměrné (střední) využití možností  (teoretických - </a:t>
            </a:r>
            <a:r>
              <a:rPr lang="cs-CZ" sz="2000" dirty="0" smtClean="0">
                <a:solidFill>
                  <a:srgbClr val="000000"/>
                </a:solidFill>
              </a:rPr>
              <a:t>T</a:t>
            </a:r>
            <a:r>
              <a:rPr lang="cs-CZ" sz="2000" baseline="-25000" dirty="0" smtClean="0">
                <a:solidFill>
                  <a:srgbClr val="000000"/>
                </a:solidFill>
              </a:rPr>
              <a:t>STŘ</a:t>
            </a:r>
            <a:r>
              <a:rPr lang="cs-CZ" sz="2000" dirty="0">
                <a:solidFill>
                  <a:srgbClr val="000000"/>
                </a:solidFill>
              </a:rPr>
              <a:t>,                                                           praktických - P</a:t>
            </a:r>
            <a:r>
              <a:rPr lang="cs-CZ" sz="2000" baseline="-25000" dirty="0">
                <a:solidFill>
                  <a:srgbClr val="000000"/>
                </a:solidFill>
              </a:rPr>
              <a:t>STŘ</a:t>
            </a:r>
            <a:r>
              <a:rPr lang="cs-CZ" sz="2000" dirty="0">
                <a:solidFill>
                  <a:srgbClr val="000000"/>
                </a:solidFill>
              </a:rPr>
              <a:t>),</a:t>
            </a:r>
          </a:p>
          <a:p>
            <a:pPr marL="1371600" indent="-457200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  <a:defRPr/>
            </a:pPr>
            <a:r>
              <a:rPr lang="cs-CZ" sz="2000" dirty="0">
                <a:solidFill>
                  <a:srgbClr val="000000"/>
                </a:solidFill>
              </a:rPr>
              <a:t>minimální využití možností (teoretických - T</a:t>
            </a:r>
            <a:r>
              <a:rPr lang="cs-CZ" sz="2000" baseline="-25000" dirty="0">
                <a:solidFill>
                  <a:srgbClr val="000000"/>
                </a:solidFill>
              </a:rPr>
              <a:t>MIN</a:t>
            </a:r>
            <a:r>
              <a:rPr lang="cs-CZ" sz="2000" dirty="0">
                <a:solidFill>
                  <a:srgbClr val="000000"/>
                </a:solidFill>
              </a:rPr>
              <a:t>,                                          praktických - P</a:t>
            </a:r>
            <a:r>
              <a:rPr lang="cs-CZ" sz="2000" baseline="-25000" dirty="0">
                <a:solidFill>
                  <a:srgbClr val="000000"/>
                </a:solidFill>
              </a:rPr>
              <a:t>MIN</a:t>
            </a:r>
            <a:r>
              <a:rPr lang="cs-CZ" sz="2000" dirty="0">
                <a:solidFill>
                  <a:srgbClr val="000000"/>
                </a:solidFill>
              </a:rPr>
              <a:t>).</a:t>
            </a:r>
          </a:p>
          <a:p>
            <a:pPr marL="914400" indent="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  <a:defRPr/>
            </a:pPr>
            <a:endParaRPr lang="cs-CZ" sz="2100" dirty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09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458200" cy="507703"/>
          </a:xfrm>
        </p:spPr>
        <p:txBody>
          <a:bodyPr/>
          <a:lstStyle/>
          <a:p>
            <a:r>
              <a:rPr lang="pl-PL" sz="2600" b="1" dirty="0"/>
              <a:t>Vládní selhání - zájmy a schopnosti politiků a byrokracie</a:t>
            </a:r>
            <a:endParaRPr lang="cs-CZ" sz="2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30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28600" y="971550"/>
            <a:ext cx="78486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defRPr/>
            </a:pPr>
            <a:r>
              <a:rPr lang="cs-CZ" sz="2400" b="1" i="1" u="sng" dirty="0" smtClean="0">
                <a:solidFill>
                  <a:schemeClr val="bg2">
                    <a:lumMod val="10000"/>
                  </a:schemeClr>
                </a:solidFill>
              </a:rPr>
              <a:t>Politikové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– maximalizace užitku – chtějí být znovu zvoleni</a:t>
            </a:r>
          </a:p>
          <a:p>
            <a:pPr marL="569913" indent="-284163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defRPr/>
            </a:pPr>
            <a:r>
              <a:rPr lang="cs-CZ" sz="2400" b="1" i="1" u="sng" dirty="0">
                <a:solidFill>
                  <a:schemeClr val="bg2">
                    <a:lumMod val="10000"/>
                  </a:schemeClr>
                </a:solidFill>
              </a:rPr>
              <a:t>Byrokracie</a:t>
            </a:r>
            <a:r>
              <a:rPr lang="cs-CZ" sz="2400" dirty="0">
                <a:solidFill>
                  <a:schemeClr val="bg2">
                    <a:lumMod val="10000"/>
                  </a:schemeClr>
                </a:solidFill>
              </a:rPr>
              <a:t> – maximalizace užitku – maximum výhod (moc, postavení, příjmy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)</a:t>
            </a:r>
          </a:p>
          <a:p>
            <a:pPr marL="569913" indent="-284163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defRPr/>
            </a:pPr>
            <a:r>
              <a:rPr lang="cs-CZ" sz="2400" b="1" i="1" u="sng" dirty="0">
                <a:solidFill>
                  <a:schemeClr val="bg2">
                    <a:lumMod val="10000"/>
                  </a:schemeClr>
                </a:solidFill>
              </a:rPr>
              <a:t>rent </a:t>
            </a:r>
            <a:r>
              <a:rPr lang="cs-CZ" sz="2400" b="1" i="1" u="sng" dirty="0" err="1">
                <a:solidFill>
                  <a:schemeClr val="bg2">
                    <a:lumMod val="10000"/>
                  </a:schemeClr>
                </a:solidFill>
              </a:rPr>
              <a:t>seeking</a:t>
            </a:r>
            <a:r>
              <a:rPr lang="cs-CZ" sz="2400" b="1" i="1" u="sng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sz="2400" b="1" i="1" u="sng" dirty="0" err="1">
                <a:solidFill>
                  <a:schemeClr val="bg2">
                    <a:lumMod val="10000"/>
                  </a:schemeClr>
                </a:solidFill>
              </a:rPr>
              <a:t>behaviour</a:t>
            </a:r>
            <a:r>
              <a:rPr lang="cs-CZ" sz="2400" b="1" i="1" u="sng" dirty="0">
                <a:solidFill>
                  <a:schemeClr val="bg2">
                    <a:lumMod val="10000"/>
                  </a:schemeClr>
                </a:solidFill>
              </a:rPr>
              <a:t> (rozdílné cíle)</a:t>
            </a: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54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987574"/>
            <a:ext cx="8496944" cy="3672408"/>
          </a:xfrm>
        </p:spPr>
        <p:txBody>
          <a:bodyPr/>
          <a:lstStyle/>
          <a:p>
            <a:pPr algn="ctr">
              <a:spcBef>
                <a:spcPts val="1800"/>
              </a:spcBef>
              <a:spcAft>
                <a:spcPts val="3000"/>
              </a:spcAft>
            </a:pPr>
            <a:r>
              <a:rPr lang="cs-CZ" sz="3200" b="1" dirty="0" smtClean="0">
                <a:solidFill>
                  <a:srgbClr val="307871"/>
                </a:solidFill>
              </a:rPr>
              <a:t/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3200" b="1" dirty="0">
                <a:solidFill>
                  <a:srgbClr val="307871"/>
                </a:solidFill>
              </a:rPr>
              <a:t/>
            </a:r>
            <a:br>
              <a:rPr lang="cs-CZ" sz="3200" b="1" dirty="0">
                <a:solidFill>
                  <a:srgbClr val="307871"/>
                </a:solidFill>
              </a:rPr>
            </a:br>
            <a:r>
              <a:rPr lang="cs-CZ" sz="3200" b="1" dirty="0" smtClean="0">
                <a:solidFill>
                  <a:srgbClr val="307871"/>
                </a:solidFill>
              </a:rPr>
              <a:t>Děkuji za pozornost a přeji hezký den</a:t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3200" b="1" dirty="0" smtClean="0">
                <a:solidFill>
                  <a:srgbClr val="307871"/>
                </a:solidFill>
              </a:rPr>
              <a:t/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4400" b="1" dirty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4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>
                <a:solidFill>
                  <a:srgbClr val="307871"/>
                </a:solidFill>
              </a:rPr>
              <a:pPr/>
              <a:t>31</a:t>
            </a:fld>
            <a:endParaRPr lang="cs-CZ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76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Možnosti hospodářské politiky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973783" y="895350"/>
            <a:ext cx="5828281" cy="1871634"/>
          </a:xfrm>
          <a:prstGeom prst="rect">
            <a:avLst/>
          </a:prstGeom>
        </p:spPr>
      </p:pic>
      <p:sp>
        <p:nvSpPr>
          <p:cNvPr id="7" name="Rectangle 139"/>
          <p:cNvSpPr>
            <a:spLocks noChangeArrowheads="1"/>
          </p:cNvSpPr>
          <p:nvPr/>
        </p:nvSpPr>
        <p:spPr bwMode="auto">
          <a:xfrm>
            <a:off x="533400" y="3105150"/>
            <a:ext cx="7416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cs-CZ" altLang="cs-CZ" sz="2400" dirty="0">
                <a:solidFill>
                  <a:srgbClr val="000000"/>
                </a:solidFill>
                <a:latin typeface="+mn-lt"/>
              </a:rPr>
              <a:t>Skutečné možnosti HP lze charakterizovat </a:t>
            </a:r>
            <a:r>
              <a:rPr lang="cs-CZ" altLang="cs-CZ" sz="2400" i="1" dirty="0">
                <a:solidFill>
                  <a:srgbClr val="000000"/>
                </a:solidFill>
                <a:latin typeface="+mn-lt"/>
              </a:rPr>
              <a:t>průnikem</a:t>
            </a:r>
            <a:r>
              <a:rPr lang="cs-CZ" altLang="cs-CZ" sz="2400" dirty="0">
                <a:solidFill>
                  <a:srgbClr val="000000"/>
                </a:solidFill>
                <a:latin typeface="+mn-lt"/>
              </a:rPr>
              <a:t> možností teoretické a praktické HP v jednotlivých  společenských formacích.</a:t>
            </a:r>
          </a:p>
        </p:txBody>
      </p:sp>
    </p:spTree>
    <p:extLst>
      <p:ext uri="{BB962C8B-B14F-4D97-AF65-F5344CB8AC3E}">
        <p14:creationId xmlns:p14="http://schemas.microsoft.com/office/powerpoint/2010/main" val="129786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44680" cy="507703"/>
          </a:xfrm>
        </p:spPr>
        <p:txBody>
          <a:bodyPr/>
          <a:lstStyle/>
          <a:p>
            <a:r>
              <a:rPr lang="pl-PL" sz="2800" b="1" dirty="0"/>
              <a:t>Despotická společnost - diktatura </a:t>
            </a:r>
            <a:endParaRPr lang="en-US" sz="2800" b="1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000125"/>
            <a:ext cx="8229600" cy="5130800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</a:t>
            </a:r>
            <a:r>
              <a:rPr kumimoji="0" lang="cs-CZ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</a:p>
        </p:txBody>
      </p:sp>
      <p:graphicFrame>
        <p:nvGraphicFramePr>
          <p:cNvPr id="8" name="Group 1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453709"/>
              </p:ext>
            </p:extLst>
          </p:nvPr>
        </p:nvGraphicFramePr>
        <p:xfrm>
          <a:off x="304800" y="795193"/>
          <a:ext cx="8229600" cy="1854200"/>
        </p:xfrm>
        <a:graphic>
          <a:graphicData uri="http://schemas.openxmlformats.org/drawingml/2006/table">
            <a:tbl>
              <a:tblPr/>
              <a:tblGrid>
                <a:gridCol w="1581150"/>
                <a:gridCol w="3733800"/>
                <a:gridCol w="2914650"/>
              </a:tblGrid>
              <a:tr h="180975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Možnosti hospodářské politiky v despotické </a:t>
                      </a: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společnosti</a:t>
                      </a:r>
                      <a:endParaRPr kumimoji="0" lang="cs-CZ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07871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8938">
                <a:tc grid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teoretické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cs-CZ" sz="2400" b="0" i="0" u="none" strike="noStrike" cap="none" normalizeH="0" baseline="-30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 row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praktické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celospolečenská úroveň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cs-CZ" sz="2400" b="0" i="0" u="none" strike="noStrike" cap="none" normalizeH="0" baseline="-30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max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individuální úroveň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cs-CZ" sz="2400" b="0" i="0" u="none" strike="noStrike" cap="none" normalizeH="0" baseline="-30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Group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5163227"/>
              </p:ext>
            </p:extLst>
          </p:nvPr>
        </p:nvGraphicFramePr>
        <p:xfrm>
          <a:off x="304800" y="1722293"/>
          <a:ext cx="8229600" cy="3034116"/>
        </p:xfrm>
        <a:graphic>
          <a:graphicData uri="http://schemas.openxmlformats.org/drawingml/2006/table">
            <a:tbl>
              <a:tblPr/>
              <a:tblGrid>
                <a:gridCol w="5224486"/>
                <a:gridCol w="3005114"/>
              </a:tblGrid>
              <a:tr h="138285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0787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Skutečné </a:t>
                      </a: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možnosti </a:t>
                      </a: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HP </a:t>
                      </a: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 despotické </a:t>
                      </a: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společnosti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0787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7884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celospolečenská úroveň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cs-CZ" sz="2400" b="0" i="0" u="none" strike="noStrike" cap="none" normalizeH="0" baseline="-30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∩ 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cs-CZ" sz="2400" b="0" i="0" u="none" strike="noStrike" cap="none" normalizeH="0" baseline="-30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max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884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individuální úroveň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cs-CZ" sz="2400" b="0" i="0" u="none" strike="noStrike" cap="none" normalizeH="0" baseline="-30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∩ 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cs-CZ" sz="2400" b="0" i="0" u="none" strike="noStrike" cap="none" normalizeH="0" baseline="-30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086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44680" cy="507703"/>
          </a:xfrm>
        </p:spPr>
        <p:txBody>
          <a:bodyPr/>
          <a:lstStyle/>
          <a:p>
            <a:r>
              <a:rPr lang="pl-PL" sz="2800" b="1" dirty="0" smtClean="0"/>
              <a:t>Anarchická </a:t>
            </a:r>
            <a:r>
              <a:rPr lang="pl-PL" sz="2800" b="1" dirty="0"/>
              <a:t>společnost - </a:t>
            </a:r>
            <a:r>
              <a:rPr lang="pl-PL" sz="2800" b="1" dirty="0" smtClean="0"/>
              <a:t>anarchie</a:t>
            </a:r>
            <a:endParaRPr lang="en-US" sz="2800" b="1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000125"/>
            <a:ext cx="8229600" cy="5130800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</a:t>
            </a:r>
            <a:r>
              <a:rPr kumimoji="0" lang="cs-CZ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</a:p>
        </p:txBody>
      </p:sp>
      <p:graphicFrame>
        <p:nvGraphicFramePr>
          <p:cNvPr id="8" name="Group 1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4427454"/>
              </p:ext>
            </p:extLst>
          </p:nvPr>
        </p:nvGraphicFramePr>
        <p:xfrm>
          <a:off x="304800" y="795193"/>
          <a:ext cx="8229600" cy="1854200"/>
        </p:xfrm>
        <a:graphic>
          <a:graphicData uri="http://schemas.openxmlformats.org/drawingml/2006/table">
            <a:tbl>
              <a:tblPr/>
              <a:tblGrid>
                <a:gridCol w="1581150"/>
                <a:gridCol w="3733800"/>
                <a:gridCol w="2914650"/>
              </a:tblGrid>
              <a:tr h="180975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Možnosti hospodářské politiky v </a:t>
                      </a: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anarchické společnosti</a:t>
                      </a:r>
                      <a:endParaRPr kumimoji="0" lang="cs-CZ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07871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8938">
                <a:tc grid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teoretické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cs-CZ" sz="2400" b="0" i="0" u="none" strike="noStrike" cap="none" normalizeH="0" baseline="-30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max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 row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praktické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celospolečenská úroveň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cs-CZ" sz="2400" b="0" i="0" u="none" strike="noStrike" cap="none" normalizeH="0" baseline="-30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individuální úroveň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cs-CZ" sz="2400" b="0" i="0" u="none" strike="noStrike" cap="none" normalizeH="0" baseline="-30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max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Group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5144186"/>
              </p:ext>
            </p:extLst>
          </p:nvPr>
        </p:nvGraphicFramePr>
        <p:xfrm>
          <a:off x="381000" y="1722293"/>
          <a:ext cx="8229600" cy="3034116"/>
        </p:xfrm>
        <a:graphic>
          <a:graphicData uri="http://schemas.openxmlformats.org/drawingml/2006/table">
            <a:tbl>
              <a:tblPr/>
              <a:tblGrid>
                <a:gridCol w="5224486"/>
                <a:gridCol w="3005114"/>
              </a:tblGrid>
              <a:tr h="138285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0787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Skutečné </a:t>
                      </a: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možnosti </a:t>
                      </a: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HP </a:t>
                      </a: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 </a:t>
                      </a: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anarchické společnosti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0787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7884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celospolečenská úroveň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cs-CZ" sz="2400" b="0" i="0" u="none" strike="noStrike" cap="none" normalizeH="0" baseline="-30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max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∩ 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cs-CZ" sz="2400" b="0" i="0" u="none" strike="noStrike" cap="none" normalizeH="0" baseline="-30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884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individuální úroveň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cs-CZ" sz="2400" b="0" i="0" u="none" strike="noStrike" cap="none" normalizeH="0" baseline="-30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max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∩ 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cs-CZ" sz="2400" b="0" i="0" u="none" strike="noStrike" cap="none" normalizeH="0" baseline="-30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max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394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44680" cy="507703"/>
          </a:xfrm>
        </p:spPr>
        <p:txBody>
          <a:bodyPr/>
          <a:lstStyle/>
          <a:p>
            <a:r>
              <a:rPr lang="pl-PL" sz="2800" b="1" dirty="0" smtClean="0"/>
              <a:t>Demokratická společnost </a:t>
            </a:r>
            <a:r>
              <a:rPr lang="pl-PL" sz="2800" b="1" dirty="0"/>
              <a:t>- </a:t>
            </a:r>
            <a:r>
              <a:rPr lang="pl-PL" sz="2800" b="1" dirty="0" smtClean="0"/>
              <a:t>demokraciee</a:t>
            </a:r>
            <a:endParaRPr lang="en-US" sz="2800" b="1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000125"/>
            <a:ext cx="8229600" cy="5130800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</a:t>
            </a:r>
            <a:r>
              <a:rPr kumimoji="0" lang="cs-CZ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</a:p>
        </p:txBody>
      </p:sp>
      <p:graphicFrame>
        <p:nvGraphicFramePr>
          <p:cNvPr id="8" name="Group 1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315062"/>
              </p:ext>
            </p:extLst>
          </p:nvPr>
        </p:nvGraphicFramePr>
        <p:xfrm>
          <a:off x="304800" y="795193"/>
          <a:ext cx="8229600" cy="1854200"/>
        </p:xfrm>
        <a:graphic>
          <a:graphicData uri="http://schemas.openxmlformats.org/drawingml/2006/table">
            <a:tbl>
              <a:tblPr/>
              <a:tblGrid>
                <a:gridCol w="1581150"/>
                <a:gridCol w="3733800"/>
                <a:gridCol w="2914650"/>
              </a:tblGrid>
              <a:tr h="180975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Možnosti hospodářské politiky v </a:t>
                      </a: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demokratické společnosti</a:t>
                      </a:r>
                      <a:endParaRPr kumimoji="0" lang="cs-CZ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07871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8938">
                <a:tc grid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teoretické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cs-CZ" sz="2400" b="0" i="0" u="none" strike="noStrike" cap="none" normalizeH="0" baseline="-30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stř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 row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praktické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celospolečenská úroveň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cs-CZ" sz="2400" b="0" i="0" u="none" strike="noStrike" cap="none" normalizeH="0" baseline="-30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stř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individuální úroveň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cs-CZ" sz="2400" b="0" i="0" u="none" strike="noStrike" cap="none" normalizeH="0" baseline="-30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stř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Group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3221667"/>
              </p:ext>
            </p:extLst>
          </p:nvPr>
        </p:nvGraphicFramePr>
        <p:xfrm>
          <a:off x="381000" y="1665440"/>
          <a:ext cx="8229600" cy="3034116"/>
        </p:xfrm>
        <a:graphic>
          <a:graphicData uri="http://schemas.openxmlformats.org/drawingml/2006/table">
            <a:tbl>
              <a:tblPr/>
              <a:tblGrid>
                <a:gridCol w="5224486"/>
                <a:gridCol w="3005114"/>
              </a:tblGrid>
              <a:tr h="138285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0787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Skutečné </a:t>
                      </a: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možnosti </a:t>
                      </a: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HP </a:t>
                      </a: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 </a:t>
                      </a: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demokratické společnosti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0787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7884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celospolečenská úroveň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cs-CZ" sz="2400" b="0" i="0" u="none" strike="noStrike" cap="none" normalizeH="0" baseline="-30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stř</a:t>
                      </a:r>
                      <a:r>
                        <a:rPr kumimoji="0" lang="cs-CZ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∩ 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cs-CZ" sz="2400" b="0" i="0" u="none" strike="noStrike" cap="none" normalizeH="0" baseline="-30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stř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884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individuální úroveň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cs-CZ" sz="2400" b="0" i="0" u="none" strike="noStrike" cap="none" normalizeH="0" baseline="-30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stř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∩ 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cs-CZ" sz="2400" b="0" i="0" u="none" strike="noStrike" cap="none" normalizeH="0" baseline="-30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stř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397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Omezení hospodářské politiky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0249" y="8953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>
                <a:solidFill>
                  <a:srgbClr val="000000"/>
                </a:solidFill>
              </a:rPr>
              <a:t>čas (časová zpoždění a vzájemné souvislosti hospodářského a politického cyklu z hlediska časového),</a:t>
            </a: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>
                <a:solidFill>
                  <a:srgbClr val="000000"/>
                </a:solidFill>
              </a:rPr>
              <a:t>selhání vlády,</a:t>
            </a: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>
                <a:solidFill>
                  <a:srgbClr val="000000"/>
                </a:solidFill>
              </a:rPr>
              <a:t>formování očekávání,</a:t>
            </a: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>
                <a:solidFill>
                  <a:srgbClr val="000000"/>
                </a:solidFill>
              </a:rPr>
              <a:t>korupce.</a:t>
            </a: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60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Časová zpoždění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0249" y="8953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>
                <a:solidFill>
                  <a:srgbClr val="000000"/>
                </a:solidFill>
              </a:rPr>
              <a:t>odpovídají fázím rozhodovacího procesu: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400" dirty="0">
              <a:solidFill>
                <a:srgbClr val="000000"/>
              </a:solidFill>
            </a:endParaRPr>
          </a:p>
          <a:p>
            <a:pPr marL="285750" indent="0" algn="ctr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2400" dirty="0">
                <a:solidFill>
                  <a:srgbClr val="000000"/>
                </a:solidFill>
              </a:rPr>
              <a:t>analýza      ↔    zpoždění poznávací,</a:t>
            </a:r>
          </a:p>
          <a:p>
            <a:pPr marL="285750" indent="0" algn="ctr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2400" dirty="0">
                <a:solidFill>
                  <a:srgbClr val="000000"/>
                </a:solidFill>
              </a:rPr>
              <a:t>plánování   </a:t>
            </a:r>
            <a:r>
              <a:rPr lang="cs-CZ" sz="2400" dirty="0" smtClean="0">
                <a:solidFill>
                  <a:srgbClr val="000000"/>
                </a:solidFill>
              </a:rPr>
              <a:t>↔    </a:t>
            </a:r>
            <a:r>
              <a:rPr lang="cs-CZ" sz="2400" dirty="0">
                <a:solidFill>
                  <a:srgbClr val="000000"/>
                </a:solidFill>
              </a:rPr>
              <a:t>plánovací zpoždění,</a:t>
            </a:r>
          </a:p>
          <a:p>
            <a:pPr marL="285750" indent="0" algn="ctr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2400" dirty="0">
                <a:solidFill>
                  <a:srgbClr val="000000"/>
                </a:solidFill>
              </a:rPr>
              <a:t>rozhodnutí  ↔  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>
                <a:solidFill>
                  <a:srgbClr val="000000"/>
                </a:solidFill>
              </a:rPr>
              <a:t>zpoždění administrativní,</a:t>
            </a:r>
          </a:p>
          <a:p>
            <a:pPr marL="285750" indent="0" algn="ctr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2400" dirty="0" smtClean="0">
                <a:solidFill>
                  <a:srgbClr val="000000"/>
                </a:solidFill>
              </a:rPr>
              <a:t>zavedení    </a:t>
            </a:r>
            <a:r>
              <a:rPr lang="cs-CZ" sz="2400" dirty="0">
                <a:solidFill>
                  <a:srgbClr val="000000"/>
                </a:solidFill>
              </a:rPr>
              <a:t>↔    zpoždění realizační,</a:t>
            </a:r>
          </a:p>
          <a:p>
            <a:pPr marL="285750" indent="0" algn="ctr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2400" dirty="0">
                <a:solidFill>
                  <a:srgbClr val="000000"/>
                </a:solidFill>
              </a:rPr>
              <a:t>působení    ↔    zpoždění </a:t>
            </a:r>
            <a:r>
              <a:rPr lang="cs-CZ" sz="2400" dirty="0" err="1">
                <a:solidFill>
                  <a:srgbClr val="000000"/>
                </a:solidFill>
              </a:rPr>
              <a:t>účinnostní</a:t>
            </a:r>
            <a:r>
              <a:rPr lang="cs-CZ" sz="2400" dirty="0">
                <a:solidFill>
                  <a:srgbClr val="000000"/>
                </a:solidFill>
              </a:rPr>
              <a:t>. </a:t>
            </a: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68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6218</TotalTime>
  <Words>1017</Words>
  <Application>Microsoft Office PowerPoint</Application>
  <PresentationFormat>Předvádění na obrazovce (16:9)</PresentationFormat>
  <Paragraphs>354</Paragraphs>
  <Slides>31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7" baseType="lpstr">
      <vt:lpstr>Arial Unicode MS</vt:lpstr>
      <vt:lpstr>Arial</vt:lpstr>
      <vt:lpstr>Calibri</vt:lpstr>
      <vt:lpstr>Times New Roman</vt:lpstr>
      <vt:lpstr>Wingdings</vt:lpstr>
      <vt:lpstr>SLU</vt:lpstr>
      <vt:lpstr>MOŽNOSTI A MEZE HOSPODÁŘSKÉ POLITIKY</vt:lpstr>
      <vt:lpstr>Obsah prezentace</vt:lpstr>
      <vt:lpstr>Možnosti hospodářské politiky</vt:lpstr>
      <vt:lpstr>Možnosti hospodářské politiky</vt:lpstr>
      <vt:lpstr>Despotická společnost - diktatura </vt:lpstr>
      <vt:lpstr>Anarchická společnost - anarchie</vt:lpstr>
      <vt:lpstr>Demokratická společnost - demokraciee</vt:lpstr>
      <vt:lpstr>Omezení hospodářské politiky</vt:lpstr>
      <vt:lpstr>Časová zpoždění</vt:lpstr>
      <vt:lpstr>Časové souvislosti hospodářského a politického cyklu</vt:lpstr>
      <vt:lpstr>Časové souvislosti hospodářského a politického cyklu</vt:lpstr>
      <vt:lpstr>Nordhausův model</vt:lpstr>
      <vt:lpstr>Nordhausův model</vt:lpstr>
      <vt:lpstr>Nordhausův model - legenda</vt:lpstr>
      <vt:lpstr>Nordhausův model - závěry</vt:lpstr>
      <vt:lpstr>Racionální oportunistický model </vt:lpstr>
      <vt:lpstr>Racionální oportunistický model </vt:lpstr>
      <vt:lpstr>Racionální oportunistický model - legenda</vt:lpstr>
      <vt:lpstr>Racionální oportunistický model - závěry</vt:lpstr>
      <vt:lpstr>Hibbsův ideologický model </vt:lpstr>
      <vt:lpstr>Hibbsův ideologický model  </vt:lpstr>
      <vt:lpstr>Hibbsův ideologický model - legenda</vt:lpstr>
      <vt:lpstr>Hibbsův ideologický model - závěry</vt:lpstr>
      <vt:lpstr>Racionální ideologický model </vt:lpstr>
      <vt:lpstr>Racionální ideologický model </vt:lpstr>
      <vt:lpstr>Racionální ideologický model - legenda</vt:lpstr>
      <vt:lpstr>Racionální ideologický model - závěry</vt:lpstr>
      <vt:lpstr>Vládní selhání - nevyužití politického kapitálu</vt:lpstr>
      <vt:lpstr>Vládní selhání - vztah politiků k ekonomické teorii a praxi</vt:lpstr>
      <vt:lpstr>Vládní selhání - zájmy a schopnosti politiků a byrokracie</vt:lpstr>
      <vt:lpstr>  Děkuji za pozornost a přeji hezký den  ☺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Kotlanova</cp:lastModifiedBy>
  <cp:revision>615</cp:revision>
  <dcterms:created xsi:type="dcterms:W3CDTF">2016-07-06T15:42:34Z</dcterms:created>
  <dcterms:modified xsi:type="dcterms:W3CDTF">2019-05-06T15:03:23Z</dcterms:modified>
</cp:coreProperties>
</file>