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403" r:id="rId3"/>
    <p:sldId id="466" r:id="rId4"/>
    <p:sldId id="467" r:id="rId5"/>
    <p:sldId id="371" r:id="rId6"/>
    <p:sldId id="413" r:id="rId7"/>
    <p:sldId id="404" r:id="rId8"/>
    <p:sldId id="442" r:id="rId9"/>
    <p:sldId id="464" r:id="rId10"/>
    <p:sldId id="465" r:id="rId11"/>
    <p:sldId id="468" r:id="rId12"/>
    <p:sldId id="443" r:id="rId13"/>
    <p:sldId id="474" r:id="rId14"/>
    <p:sldId id="469" r:id="rId15"/>
    <p:sldId id="444" r:id="rId16"/>
    <p:sldId id="475" r:id="rId17"/>
    <p:sldId id="476" r:id="rId18"/>
    <p:sldId id="445" r:id="rId19"/>
    <p:sldId id="447" r:id="rId20"/>
    <p:sldId id="470" r:id="rId21"/>
    <p:sldId id="471" r:id="rId22"/>
    <p:sldId id="477" r:id="rId23"/>
    <p:sldId id="472"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07871"/>
    <a:srgbClr val="000000"/>
    <a:srgbClr val="9F2B2B"/>
    <a:srgbClr val="981E3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680" autoAdjust="0"/>
    <p:restoredTop sz="94306" autoAdjust="0"/>
  </p:normalViewPr>
  <p:slideViewPr>
    <p:cSldViewPr>
      <p:cViewPr varScale="1">
        <p:scale>
          <a:sx n="84" d="100"/>
          <a:sy n="84" d="100"/>
        </p:scale>
        <p:origin x="-725" y="101"/>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06.05.2019</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 xmlns:p14="http://schemas.microsoft.com/office/powerpoint/2010/main" val="144961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 xmlns:p14="http://schemas.microsoft.com/office/powerpoint/2010/main" val="2597216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 xmlns:p14="http://schemas.microsoft.com/office/powerpoint/2010/main" val="304212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 xmlns:p14="http://schemas.microsoft.com/office/powerpoint/2010/main" val="2812594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 xmlns:p14="http://schemas.microsoft.com/office/powerpoint/2010/main" val="2812594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 xmlns:p14="http://schemas.microsoft.com/office/powerpoint/2010/main" val="2812594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 xmlns:p14="http://schemas.microsoft.com/office/powerpoint/2010/main" val="1376846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 xmlns:p14="http://schemas.microsoft.com/office/powerpoint/2010/main" val="1004585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 xmlns:p14="http://schemas.microsoft.com/office/powerpoint/2010/main" val="3556705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 xmlns:p14="http://schemas.microsoft.com/office/powerpoint/2010/main" val="1117750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 xmlns:p14="http://schemas.microsoft.com/office/powerpoint/2010/main" val="2623492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 xmlns:p14="http://schemas.microsoft.com/office/powerpoint/2010/main" val="1117750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 xmlns:p14="http://schemas.microsoft.com/office/powerpoint/2010/main" val="2207338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 xmlns:p14="http://schemas.microsoft.com/office/powerpoint/2010/main" val="78574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 xmlns:p14="http://schemas.microsoft.com/office/powerpoint/2010/main" val="78574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 xmlns:p14="http://schemas.microsoft.com/office/powerpoint/2010/main" val="2145974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 xmlns:p14="http://schemas.microsoft.com/office/powerpoint/2010/main" val="2597216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 xmlns:p14="http://schemas.microsoft.com/office/powerpoint/2010/main" val="3940379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 xmlns:p14="http://schemas.microsoft.com/office/powerpoint/2010/main" val="2277871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934200" y="209550"/>
            <a:ext cx="1699500" cy="1325611"/>
          </a:xfrm>
          <a:prstGeom prst="rect">
            <a:avLst/>
          </a:prstGeom>
        </p:spPr>
      </p:pic>
      <p:sp>
        <p:nvSpPr>
          <p:cNvPr id="7" name="Obdélník 6"/>
          <p:cNvSpPr/>
          <p:nvPr/>
        </p:nvSpPr>
        <p:spPr>
          <a:xfrm>
            <a:off x="304800" y="74295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762000" y="1428751"/>
            <a:ext cx="4572000" cy="2209800"/>
          </a:xfrm>
          <a:prstGeom prst="rect">
            <a:avLst/>
          </a:prstGeom>
        </p:spPr>
        <p:txBody>
          <a:bodyPr anchor="t">
            <a:noAutofit/>
          </a:bodyPr>
          <a:lstStyle/>
          <a:p>
            <a:r>
              <a:rPr lang="cs-CZ" sz="3200" b="1" cap="all" dirty="0" smtClean="0">
                <a:solidFill>
                  <a:schemeClr val="bg1"/>
                </a:solidFill>
              </a:rPr>
              <a:t>Hospodářská politika a systém společenského rozhodování </a:t>
            </a:r>
            <a:endParaRPr lang="cs-CZ" sz="3200" b="1" cap="all"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791200" y="2876550"/>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Teorie hospodářské politiky</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7</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Volební paradox</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
        <p:nvSpPr>
          <p:cNvPr id="3" name="Zástupný symbol pro obsah 2"/>
          <p:cNvSpPr>
            <a:spLocks noGrp="1"/>
          </p:cNvSpPr>
          <p:nvPr>
            <p:ph idx="4294967295"/>
          </p:nvPr>
        </p:nvSpPr>
        <p:spPr>
          <a:xfrm>
            <a:off x="146855" y="971550"/>
            <a:ext cx="8280400" cy="4400550"/>
          </a:xfrm>
          <a:prstGeom prst="rect">
            <a:avLst/>
          </a:prstGeom>
        </p:spPr>
        <p:txBody>
          <a:bodyPr>
            <a:noAutofit/>
          </a:bodyPr>
          <a:lstStyle/>
          <a:p>
            <a:pPr marL="569913" indent="-284163" algn="just">
              <a:spcBef>
                <a:spcPts val="0"/>
              </a:spcBef>
              <a:spcAft>
                <a:spcPts val="1200"/>
              </a:spcAft>
              <a:buClr>
                <a:schemeClr val="tx1"/>
              </a:buClr>
              <a:buSzPct val="120000"/>
            </a:pPr>
            <a:r>
              <a:rPr lang="cs-CZ" sz="2200" dirty="0" smtClean="0">
                <a:solidFill>
                  <a:srgbClr val="000000"/>
                </a:solidFill>
              </a:rPr>
              <a:t>Preference všech tří skupin voličů vyvolávají nebezpečí nekonečných cyklických voleb (tzv. netranzitivnost).</a:t>
            </a:r>
          </a:p>
          <a:p>
            <a:pPr marL="569913" indent="-284163" algn="just">
              <a:spcBef>
                <a:spcPts val="0"/>
              </a:spcBef>
              <a:spcAft>
                <a:spcPts val="600"/>
              </a:spcAft>
              <a:buClr>
                <a:schemeClr val="tx1"/>
              </a:buClr>
              <a:buSzPct val="120000"/>
            </a:pPr>
            <a:r>
              <a:rPr lang="cs-CZ" sz="2200" dirty="0" smtClean="0">
                <a:solidFill>
                  <a:srgbClr val="000000"/>
                </a:solidFill>
              </a:rPr>
              <a:t>Řešení</a:t>
            </a:r>
            <a:r>
              <a:rPr lang="cs-CZ" sz="2200" dirty="0" smtClean="0">
                <a:solidFill>
                  <a:srgbClr val="000000"/>
                </a:solidFill>
              </a:rPr>
              <a:t>:</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200" dirty="0" smtClean="0">
                <a:solidFill>
                  <a:srgbClr val="000000"/>
                </a:solidFill>
              </a:rPr>
              <a:t>Stanovení pořadí hlasování,</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200" dirty="0" smtClean="0">
                <a:solidFill>
                  <a:srgbClr val="000000"/>
                </a:solidFill>
              </a:rPr>
              <a:t>Změna preferencí.</a:t>
            </a: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4132616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sz="2800" b="1" dirty="0" smtClean="0"/>
              <a:t>Stanovení pořadí hlasování</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p:sp>
        <p:nvSpPr>
          <p:cNvPr id="3" name="Zástupný symbol pro obsah 2"/>
          <p:cNvSpPr>
            <a:spLocks noGrp="1"/>
          </p:cNvSpPr>
          <p:nvPr>
            <p:ph idx="4294967295"/>
          </p:nvPr>
        </p:nvSpPr>
        <p:spPr>
          <a:xfrm>
            <a:off x="228600" y="742950"/>
            <a:ext cx="8280400" cy="4400550"/>
          </a:xfrm>
          <a:prstGeom prst="rect">
            <a:avLst/>
          </a:prstGeom>
        </p:spPr>
        <p:txBody>
          <a:bodyPr>
            <a:noAutofit/>
          </a:bodyPr>
          <a:lstStyle/>
          <a:p>
            <a:pPr marL="344488" indent="-231775" algn="just">
              <a:spcBef>
                <a:spcPts val="0"/>
              </a:spcBef>
              <a:buClr>
                <a:schemeClr val="tx1"/>
              </a:buClr>
              <a:buSzPct val="120000"/>
            </a:pPr>
            <a:r>
              <a:rPr lang="cs-CZ" sz="2200" b="1" dirty="0" smtClean="0">
                <a:solidFill>
                  <a:srgbClr val="307871"/>
                </a:solidFill>
              </a:rPr>
              <a:t>Předpoklad - předsedající je zaměřen velmi silně proti výdajům na ochranu ŽP.</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200" dirty="0" smtClean="0">
                <a:solidFill>
                  <a:srgbClr val="000000"/>
                </a:solidFill>
              </a:rPr>
              <a:t>Proto </a:t>
            </a:r>
            <a:r>
              <a:rPr lang="cs-CZ" sz="2200" dirty="0" smtClean="0">
                <a:solidFill>
                  <a:srgbClr val="000000"/>
                </a:solidFill>
              </a:rPr>
              <a:t>stanoví nejdříve hlasování mezi vysokými a nízkými výdaji. </a:t>
            </a:r>
            <a:r>
              <a:rPr lang="cs-CZ" sz="2200" dirty="0" smtClean="0">
                <a:solidFill>
                  <a:srgbClr val="000000"/>
                </a:solidFill>
              </a:rPr>
              <a:t>Zvítězí nízké výdaje v poměru 2:1.</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200" dirty="0" smtClean="0">
                <a:solidFill>
                  <a:srgbClr val="000000"/>
                </a:solidFill>
              </a:rPr>
              <a:t>Poté </a:t>
            </a:r>
            <a:r>
              <a:rPr lang="cs-CZ" sz="2200" dirty="0" smtClean="0">
                <a:solidFill>
                  <a:srgbClr val="000000"/>
                </a:solidFill>
              </a:rPr>
              <a:t>dojde ke hlasování mezi středními a nízkými výdaji. A nízké výdaje se stávají celkovým vítězem. </a:t>
            </a:r>
            <a:endParaRPr lang="cs-CZ" sz="2200" dirty="0" smtClean="0">
              <a:solidFill>
                <a:srgbClr val="000000"/>
              </a:solidFill>
            </a:endParaRPr>
          </a:p>
          <a:p>
            <a:pPr marL="344488" indent="-231775" algn="just">
              <a:spcBef>
                <a:spcPts val="0"/>
              </a:spcBef>
              <a:buClr>
                <a:schemeClr val="tx1"/>
              </a:buClr>
              <a:buSzPct val="120000"/>
              <a:tabLst>
                <a:tab pos="1371600" algn="l"/>
              </a:tabLst>
            </a:pPr>
            <a:r>
              <a:rPr lang="cs-CZ" sz="2200" b="1" dirty="0" smtClean="0">
                <a:solidFill>
                  <a:srgbClr val="307871"/>
                </a:solidFill>
              </a:rPr>
              <a:t>Jiný předpoklad - předsedající je členem strany zelených a je zaměřen na vysoké výdaje na ochranu ŽP.</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200" dirty="0" smtClean="0">
                <a:solidFill>
                  <a:srgbClr val="000000"/>
                </a:solidFill>
              </a:rPr>
              <a:t>Proto stanoví nejdříve hlasování mezi nízkými a středními výdaji. Zvítězí střední výdaje v poměru 2:1. </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200" dirty="0" smtClean="0">
                <a:solidFill>
                  <a:srgbClr val="000000"/>
                </a:solidFill>
              </a:rPr>
              <a:t>Poté dojde ke hlasování mezi středními a vysokými výdaji. A vysoké výdaje se stávají celkovým vítězem. </a:t>
            </a:r>
          </a:p>
          <a:p>
            <a:pPr marL="1371600" indent="-457200" algn="just">
              <a:spcBef>
                <a:spcPts val="0"/>
              </a:spcBef>
              <a:spcAft>
                <a:spcPts val="600"/>
              </a:spcAft>
              <a:buClr>
                <a:schemeClr val="tx1"/>
              </a:buClr>
              <a:buSzPct val="120000"/>
              <a:buNone/>
              <a:tabLst>
                <a:tab pos="1371600" algn="l"/>
              </a:tabLst>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1789736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Změna preferencí</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12</a:t>
            </a:fld>
            <a:endParaRPr lang="cs-CZ" dirty="0"/>
          </a:p>
        </p:txBody>
      </p:sp>
      <p:sp>
        <p:nvSpPr>
          <p:cNvPr id="3" name="Zástupný symbol pro obsah 2"/>
          <p:cNvSpPr>
            <a:spLocks noGrp="1"/>
          </p:cNvSpPr>
          <p:nvPr>
            <p:ph idx="4294967295"/>
          </p:nvPr>
        </p:nvSpPr>
        <p:spPr>
          <a:xfrm>
            <a:off x="76200" y="8191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Poslanci třetí skupiny změní své preference: potom vítězem se stávají střední výdaje bez ohledu na pořadí hlasování.</a:t>
            </a:r>
          </a:p>
          <a:p>
            <a:pPr marL="569913" indent="-284163" algn="just">
              <a:spcBef>
                <a:spcPts val="0"/>
              </a:spcBef>
              <a:spcAft>
                <a:spcPts val="600"/>
              </a:spcAft>
              <a:buClr>
                <a:schemeClr val="tx1"/>
              </a:buClr>
              <a:buSzPct val="120000"/>
              <a:buNone/>
            </a:pPr>
            <a:endParaRPr lang="cs-CZ" sz="2200" dirty="0" smtClean="0">
              <a:solidFill>
                <a:srgbClr val="000000"/>
              </a:solidFill>
            </a:endParaRPr>
          </a:p>
        </p:txBody>
      </p:sp>
      <p:graphicFrame>
        <p:nvGraphicFramePr>
          <p:cNvPr id="8" name="Tabulka 7"/>
          <p:cNvGraphicFramePr>
            <a:graphicFrameLocks noGrp="1"/>
          </p:cNvGraphicFramePr>
          <p:nvPr/>
        </p:nvGraphicFramePr>
        <p:xfrm>
          <a:off x="457200" y="1885950"/>
          <a:ext cx="7696200" cy="1947863"/>
        </p:xfrm>
        <a:graphic>
          <a:graphicData uri="http://schemas.openxmlformats.org/drawingml/2006/table">
            <a:tbl>
              <a:tblPr/>
              <a:tblGrid>
                <a:gridCol w="1548444"/>
                <a:gridCol w="1953742"/>
                <a:gridCol w="2019065"/>
                <a:gridCol w="2174949"/>
              </a:tblGrid>
              <a:tr h="576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Poslanci</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Nízké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Střední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Vysoké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 (2)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 (3) </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2989910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Grafické znázornění jednovrcholové preference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13</a:t>
            </a:fld>
            <a:endParaRPr lang="cs-CZ" dirty="0"/>
          </a:p>
        </p:txBody>
      </p:sp>
      <p:sp>
        <p:nvSpPr>
          <p:cNvPr id="3" name="Zástupný symbol pro obsah 2"/>
          <p:cNvSpPr>
            <a:spLocks noGrp="1"/>
          </p:cNvSpPr>
          <p:nvPr>
            <p:ph idx="4294967295"/>
          </p:nvPr>
        </p:nvSpPr>
        <p:spPr>
          <a:xfrm>
            <a:off x="72020" y="742950"/>
            <a:ext cx="8280400" cy="4400550"/>
          </a:xfrm>
          <a:prstGeom prst="rect">
            <a:avLst/>
          </a:prstGeom>
        </p:spPr>
        <p:txBody>
          <a:bodyPr>
            <a:noAutofit/>
          </a:bodyPr>
          <a:lstStyle/>
          <a:p>
            <a:pPr lvl="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pic>
        <p:nvPicPr>
          <p:cNvPr id="8" name="Picture 8"/>
          <p:cNvPicPr>
            <a:picLocks noChangeAspect="1" noChangeArrowheads="1"/>
          </p:cNvPicPr>
          <p:nvPr/>
        </p:nvPicPr>
        <p:blipFill>
          <a:blip r:embed="rId3"/>
          <a:srcRect/>
          <a:stretch>
            <a:fillRect/>
          </a:stretch>
        </p:blipFill>
        <p:spPr bwMode="auto">
          <a:xfrm>
            <a:off x="762000" y="895351"/>
            <a:ext cx="7072312" cy="3657600"/>
          </a:xfrm>
          <a:prstGeom prst="rect">
            <a:avLst/>
          </a:prstGeom>
          <a:noFill/>
          <a:ln w="9525">
            <a:noFill/>
            <a:miter lim="800000"/>
            <a:headEnd/>
            <a:tailEnd/>
          </a:ln>
        </p:spPr>
      </p:pic>
    </p:spTree>
    <p:extLst>
      <p:ext uri="{BB962C8B-B14F-4D97-AF65-F5344CB8AC3E}">
        <p14:creationId xmlns="" xmlns:p14="http://schemas.microsoft.com/office/powerpoint/2010/main" val="1256593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Arowův teorém nemožnosti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p:sp>
        <p:nvSpPr>
          <p:cNvPr id="3" name="Zástupný symbol pro obsah 2"/>
          <p:cNvSpPr>
            <a:spLocks noGrp="1"/>
          </p:cNvSpPr>
          <p:nvPr>
            <p:ph idx="4294967295"/>
          </p:nvPr>
        </p:nvSpPr>
        <p:spPr>
          <a:xfrm>
            <a:off x="56780" y="629777"/>
            <a:ext cx="8280400" cy="4400550"/>
          </a:xfrm>
          <a:prstGeom prst="rect">
            <a:avLst/>
          </a:prstGeom>
        </p:spPr>
        <p:txBody>
          <a:bodyPr>
            <a:noAutofit/>
          </a:bodyPr>
          <a:lstStyle/>
          <a:p>
            <a:pPr marL="569913" indent="-284163" algn="just">
              <a:spcBef>
                <a:spcPts val="0"/>
              </a:spcBef>
              <a:buClr>
                <a:schemeClr val="tx1"/>
              </a:buClr>
              <a:buSzPct val="120000"/>
            </a:pPr>
            <a:r>
              <a:rPr lang="cs-CZ" sz="2000" dirty="0" smtClean="0">
                <a:solidFill>
                  <a:srgbClr val="000000"/>
                </a:solidFill>
              </a:rPr>
              <a:t>mechanismus musí fungovat pro všechna logicky možná pořadí preferencí,</a:t>
            </a:r>
          </a:p>
          <a:p>
            <a:pPr marL="569913" indent="-284163" algn="just">
              <a:spcBef>
                <a:spcPts val="0"/>
              </a:spcBef>
              <a:buClr>
                <a:schemeClr val="tx1"/>
              </a:buClr>
              <a:buSzPct val="120000"/>
            </a:pPr>
            <a:r>
              <a:rPr lang="cs-CZ" sz="2000" dirty="0" smtClean="0">
                <a:solidFill>
                  <a:srgbClr val="000000"/>
                </a:solidFill>
              </a:rPr>
              <a:t>jestliže většina preferuje alternativu X před   alternativou Y, potom společnost musí také preferovat alternativu X před alternativou Y,</a:t>
            </a:r>
          </a:p>
          <a:p>
            <a:pPr marL="569913" indent="-284163" algn="just">
              <a:spcBef>
                <a:spcPts val="0"/>
              </a:spcBef>
              <a:buClr>
                <a:schemeClr val="tx1"/>
              </a:buClr>
              <a:buSzPct val="120000"/>
            </a:pPr>
            <a:r>
              <a:rPr lang="cs-CZ" sz="2000" dirty="0" smtClean="0">
                <a:solidFill>
                  <a:srgbClr val="000000"/>
                </a:solidFill>
              </a:rPr>
              <a:t>výsledek musí být nezávislý na nedůležitých    alternativách (tzn., že rozhodnutí o realizaci určitého projektu A nebo B nesmí záviset na tom, zda existuje nějaká alternativa C),</a:t>
            </a:r>
          </a:p>
          <a:p>
            <a:pPr marL="569913" indent="-284163" algn="just">
              <a:spcBef>
                <a:spcPts val="0"/>
              </a:spcBef>
              <a:buClr>
                <a:schemeClr val="tx1"/>
              </a:buClr>
              <a:buSzPct val="120000"/>
            </a:pPr>
            <a:r>
              <a:rPr lang="cs-CZ" sz="2000" dirty="0" smtClean="0">
                <a:solidFill>
                  <a:srgbClr val="000000"/>
                </a:solidFill>
              </a:rPr>
              <a:t>diktatura je vyloučena.</a:t>
            </a:r>
          </a:p>
          <a:p>
            <a:pPr marL="569913" indent="-284163" algn="just">
              <a:spcBef>
                <a:spcPts val="0"/>
              </a:spcBef>
              <a:buClr>
                <a:schemeClr val="tx1"/>
              </a:buClr>
              <a:buSzPct val="120000"/>
            </a:pPr>
            <a:r>
              <a:rPr lang="cs-CZ" sz="2000" dirty="0" smtClean="0">
                <a:solidFill>
                  <a:srgbClr val="000000"/>
                </a:solidFill>
              </a:rPr>
              <a:t>Neexistuje žádná hlasovací metoda na principu většinového pravidla, která zaručuje efektivnost,  respektuje individuální preference a nezávisí na jednacím pořádku. </a:t>
            </a:r>
          </a:p>
          <a:p>
            <a:pPr marL="569913" indent="-284163" algn="just">
              <a:spcBef>
                <a:spcPts val="0"/>
              </a:spcBef>
              <a:buClr>
                <a:schemeClr val="tx1"/>
              </a:buClr>
              <a:buSzPct val="120000"/>
            </a:pPr>
            <a:r>
              <a:rPr lang="cs-CZ" sz="2000" dirty="0" smtClean="0">
                <a:solidFill>
                  <a:srgbClr val="000000"/>
                </a:solidFill>
              </a:rPr>
              <a:t>Jediný </a:t>
            </a:r>
            <a:r>
              <a:rPr lang="cs-CZ" sz="2000" dirty="0" smtClean="0">
                <a:solidFill>
                  <a:srgbClr val="000000"/>
                </a:solidFill>
              </a:rPr>
              <a:t>systém, který zajišťuje existenci rovnováhy za každé možné individuální preference, je diktatura.</a:t>
            </a:r>
          </a:p>
          <a:p>
            <a:pPr marL="569913" indent="-284163" algn="just">
              <a:spcBef>
                <a:spcPts val="0"/>
              </a:spcBef>
              <a:spcAft>
                <a:spcPts val="600"/>
              </a:spcAft>
              <a:buClr>
                <a:schemeClr val="tx1"/>
              </a:buClr>
              <a:buSzPct val="120000"/>
            </a:pPr>
            <a:endParaRPr lang="cs-CZ" sz="2200" dirty="0">
              <a:solidFill>
                <a:srgbClr val="000000"/>
              </a:solidFill>
            </a:endParaRPr>
          </a:p>
          <a:p>
            <a:pPr marL="285750" indent="0" algn="just">
              <a:spcBef>
                <a:spcPts val="0"/>
              </a:spcBef>
              <a:spcAft>
                <a:spcPts val="600"/>
              </a:spcAft>
              <a:buClr>
                <a:schemeClr val="tx1"/>
              </a:buClr>
              <a:buSzPct val="120000"/>
              <a:buNone/>
            </a:pPr>
            <a:r>
              <a:rPr lang="cs-CZ" sz="2200" dirty="0" smtClean="0">
                <a:solidFill>
                  <a:srgbClr val="000000"/>
                </a:solidFill>
              </a:rPr>
              <a:t>  </a:t>
            </a: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2342828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Teorém středního voliče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15</a:t>
            </a:fld>
            <a:endParaRPr lang="cs-CZ" dirty="0"/>
          </a:p>
        </p:txBody>
      </p:sp>
      <p:sp>
        <p:nvSpPr>
          <p:cNvPr id="3" name="Zástupný symbol pro obsah 2"/>
          <p:cNvSpPr>
            <a:spLocks noGrp="1"/>
          </p:cNvSpPr>
          <p:nvPr>
            <p:ph idx="4294967295"/>
          </p:nvPr>
        </p:nvSpPr>
        <p:spPr>
          <a:xfrm>
            <a:off x="50249" y="8953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Politické strany budou v zásadě prosazovat politiku, která reprezentuje názory voličů, stojících uprostřed politického (společenského) spektra</a:t>
            </a:r>
            <a:r>
              <a:rPr lang="cs-CZ" sz="2200" dirty="0" smtClean="0">
                <a:solidFill>
                  <a:srgbClr val="000000"/>
                </a:solidFill>
              </a:rPr>
              <a:t>.</a:t>
            </a:r>
          </a:p>
          <a:p>
            <a:pPr marL="569913" indent="-284163" algn="just">
              <a:spcBef>
                <a:spcPts val="0"/>
              </a:spcBef>
              <a:spcAft>
                <a:spcPts val="600"/>
              </a:spcAft>
              <a:buClr>
                <a:schemeClr val="tx1"/>
              </a:buClr>
              <a:buSzPct val="120000"/>
            </a:pPr>
            <a:r>
              <a:rPr lang="cs-CZ" sz="2200" b="1" i="1" u="sng" dirty="0" err="1" smtClean="0">
                <a:solidFill>
                  <a:srgbClr val="307871"/>
                </a:solidFill>
              </a:rPr>
              <a:t>Directorův</a:t>
            </a:r>
            <a:r>
              <a:rPr lang="cs-CZ" sz="2200" b="1" i="1" u="sng" dirty="0" smtClean="0">
                <a:solidFill>
                  <a:srgbClr val="307871"/>
                </a:solidFill>
              </a:rPr>
              <a:t> zákon </a:t>
            </a:r>
            <a:r>
              <a:rPr lang="cs-CZ" sz="2200" dirty="0" smtClean="0">
                <a:solidFill>
                  <a:srgbClr val="000000"/>
                </a:solidFill>
              </a:rPr>
              <a:t>- vláda rozděluje důchody ve prospěch skupin se středním příjmem na úkor relativně bohatých a chudých. Tím si chce zajistit jejich přízeň v příštích volbách. </a:t>
            </a:r>
            <a:endParaRPr lang="cs-CZ" sz="2200" dirty="0" smtClean="0">
              <a:solidFill>
                <a:srgbClr val="000000"/>
              </a:solidFill>
            </a:endParaRPr>
          </a:p>
          <a:p>
            <a:pPr marL="569913" indent="-284163" algn="just">
              <a:spcBef>
                <a:spcPts val="0"/>
              </a:spcBef>
              <a:spcAft>
                <a:spcPts val="600"/>
              </a:spcAft>
              <a:buClr>
                <a:schemeClr val="tx1"/>
              </a:buClr>
              <a:buSzPct val="120000"/>
            </a:pPr>
            <a:r>
              <a:rPr lang="cs-CZ" sz="2200" dirty="0" smtClean="0">
                <a:solidFill>
                  <a:srgbClr val="000000"/>
                </a:solidFill>
              </a:rPr>
              <a:t>Pokud je počet všech voličů lichý a jejich preference </a:t>
            </a:r>
            <a:r>
              <a:rPr lang="cs-CZ" sz="2200" dirty="0" err="1" smtClean="0">
                <a:solidFill>
                  <a:srgbClr val="000000"/>
                </a:solidFill>
              </a:rPr>
              <a:t>jednovrcholové</a:t>
            </a:r>
            <a:r>
              <a:rPr lang="cs-CZ" sz="2200" dirty="0" smtClean="0">
                <a:solidFill>
                  <a:srgbClr val="000000"/>
                </a:solidFill>
              </a:rPr>
              <a:t>, potom je zajištěno, že většinové rozhodnutí je tranzitivní a že bude odpovídat optimu voliče-mediána.</a:t>
            </a:r>
          </a:p>
          <a:p>
            <a:pPr marL="569913" indent="-284163" algn="just">
              <a:spcBef>
                <a:spcPts val="0"/>
              </a:spcBef>
              <a:spcAft>
                <a:spcPts val="6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3994164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Logrolling – politické smlouvání</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
        <p:nvSpPr>
          <p:cNvPr id="3" name="Zástupný symbol pro obsah 2"/>
          <p:cNvSpPr>
            <a:spLocks noGrp="1"/>
          </p:cNvSpPr>
          <p:nvPr>
            <p:ph idx="4294967295"/>
          </p:nvPr>
        </p:nvSpPr>
        <p:spPr>
          <a:xfrm>
            <a:off x="50249" y="8953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Mějme tři skupiny voličů – skupinu A, B a C a dva nekonkurující si návrhy X a Y</a:t>
            </a:r>
            <a:r>
              <a:rPr lang="cs-CZ" sz="2200" dirty="0" smtClean="0">
                <a:solidFill>
                  <a:srgbClr val="000000"/>
                </a:solidFill>
              </a:rPr>
              <a:t>.</a:t>
            </a: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pPr>
            <a:r>
              <a:rPr lang="cs-CZ" sz="2200" dirty="0" smtClean="0">
                <a:solidFill>
                  <a:srgbClr val="000000"/>
                </a:solidFill>
              </a:rPr>
              <a:t>Za této situace nebude přijat ani jeden</a:t>
            </a:r>
            <a:endParaRPr lang="cs-CZ" sz="2200" dirty="0" smtClean="0">
              <a:solidFill>
                <a:srgbClr val="000000"/>
              </a:solidFill>
            </a:endParaRPr>
          </a:p>
          <a:p>
            <a:pPr lvl="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pic>
        <p:nvPicPr>
          <p:cNvPr id="8" name="Picture 4"/>
          <p:cNvPicPr>
            <a:picLocks noChangeAspect="1" noChangeArrowheads="1"/>
          </p:cNvPicPr>
          <p:nvPr/>
        </p:nvPicPr>
        <p:blipFill>
          <a:blip r:embed="rId3"/>
          <a:srcRect/>
          <a:stretch>
            <a:fillRect/>
          </a:stretch>
        </p:blipFill>
        <p:spPr bwMode="auto">
          <a:xfrm>
            <a:off x="1981200" y="1657350"/>
            <a:ext cx="5738812" cy="2566988"/>
          </a:xfrm>
          <a:prstGeom prst="rect">
            <a:avLst/>
          </a:prstGeom>
          <a:noFill/>
          <a:ln w="9525">
            <a:noFill/>
            <a:miter lim="800000"/>
            <a:headEnd/>
            <a:tailEnd/>
          </a:ln>
        </p:spPr>
      </p:pic>
    </p:spTree>
    <p:extLst>
      <p:ext uri="{BB962C8B-B14F-4D97-AF65-F5344CB8AC3E}">
        <p14:creationId xmlns="" xmlns:p14="http://schemas.microsoft.com/office/powerpoint/2010/main" val="3994164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Logrolling – politické smlouvání</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17</a:t>
            </a:fld>
            <a:endParaRPr lang="cs-CZ" dirty="0"/>
          </a:p>
        </p:txBody>
      </p:sp>
      <p:sp>
        <p:nvSpPr>
          <p:cNvPr id="3" name="Zástupný symbol pro obsah 2"/>
          <p:cNvSpPr>
            <a:spLocks noGrp="1"/>
          </p:cNvSpPr>
          <p:nvPr>
            <p:ph idx="4294967295"/>
          </p:nvPr>
        </p:nvSpPr>
        <p:spPr>
          <a:xfrm>
            <a:off x="50249" y="8953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Voliči B a C se dohodnou o vzájemné podpoře svých návrhů, potom </a:t>
            </a: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buNone/>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pPr>
            <a:endParaRPr lang="cs-CZ" sz="2200" dirty="0" smtClean="0">
              <a:solidFill>
                <a:srgbClr val="000000"/>
              </a:solidFill>
            </a:endParaRPr>
          </a:p>
          <a:p>
            <a:pPr marL="569913" indent="-284163" algn="just">
              <a:spcBef>
                <a:spcPts val="0"/>
              </a:spcBef>
              <a:spcAft>
                <a:spcPts val="6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pic>
        <p:nvPicPr>
          <p:cNvPr id="7" name="Picture 11"/>
          <p:cNvPicPr>
            <a:picLocks noChangeAspect="1" noChangeArrowheads="1"/>
          </p:cNvPicPr>
          <p:nvPr/>
        </p:nvPicPr>
        <p:blipFill>
          <a:blip r:embed="rId3"/>
          <a:srcRect/>
          <a:stretch>
            <a:fillRect/>
          </a:stretch>
        </p:blipFill>
        <p:spPr bwMode="auto">
          <a:xfrm>
            <a:off x="838200" y="1733549"/>
            <a:ext cx="7215188" cy="2590801"/>
          </a:xfrm>
          <a:prstGeom prst="rect">
            <a:avLst/>
          </a:prstGeom>
          <a:noFill/>
          <a:ln w="9525">
            <a:noFill/>
            <a:miter lim="800000"/>
            <a:headEnd/>
            <a:tailEnd/>
          </a:ln>
        </p:spPr>
      </p:pic>
    </p:spTree>
    <p:extLst>
      <p:ext uri="{BB962C8B-B14F-4D97-AF65-F5344CB8AC3E}">
        <p14:creationId xmlns="" xmlns:p14="http://schemas.microsoft.com/office/powerpoint/2010/main" val="3994164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8126288" cy="507703"/>
          </a:xfrm>
        </p:spPr>
        <p:txBody>
          <a:bodyPr/>
          <a:lstStyle/>
          <a:p>
            <a:r>
              <a:rPr lang="pl-PL" sz="2600" b="1" dirty="0" smtClean="0"/>
              <a:t>Společenské rozhodování v reprezentativní demokracii</a:t>
            </a:r>
            <a:endParaRPr lang="cs-CZ" sz="26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18</a:t>
            </a:fld>
            <a:endParaRPr lang="cs-CZ" dirty="0"/>
          </a:p>
        </p:txBody>
      </p:sp>
      <p:sp>
        <p:nvSpPr>
          <p:cNvPr id="3" name="Zástupný symbol pro obsah 2"/>
          <p:cNvSpPr>
            <a:spLocks noGrp="1"/>
          </p:cNvSpPr>
          <p:nvPr>
            <p:ph idx="4294967295"/>
          </p:nvPr>
        </p:nvSpPr>
        <p:spPr>
          <a:xfrm>
            <a:off x="152400" y="1047750"/>
            <a:ext cx="8280400" cy="3429000"/>
          </a:xfrm>
          <a:prstGeom prst="rect">
            <a:avLst/>
          </a:prstGeom>
        </p:spPr>
        <p:txBody>
          <a:bodyPr>
            <a:noAutofit/>
          </a:bodyPr>
          <a:lstStyle/>
          <a:p>
            <a:pPr marL="569913" indent="-284163" algn="just">
              <a:spcBef>
                <a:spcPts val="0"/>
              </a:spcBef>
              <a:spcAft>
                <a:spcPts val="1200"/>
              </a:spcAft>
              <a:buClr>
                <a:schemeClr val="tx1"/>
              </a:buClr>
              <a:buSzPct val="120000"/>
            </a:pPr>
            <a:r>
              <a:rPr lang="pt-BR" sz="2200" dirty="0" smtClean="0">
                <a:solidFill>
                  <a:srgbClr val="000000"/>
                </a:solidFill>
              </a:rPr>
              <a:t>Rozeznáváme dva základní typy volebních  systémů:</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pt-BR" sz="2200" dirty="0" smtClean="0">
                <a:solidFill>
                  <a:srgbClr val="000000"/>
                </a:solidFill>
              </a:rPr>
              <a:t>systém </a:t>
            </a:r>
            <a:r>
              <a:rPr lang="pt-BR" sz="2200" dirty="0" smtClean="0">
                <a:solidFill>
                  <a:srgbClr val="000000"/>
                </a:solidFill>
              </a:rPr>
              <a:t>poměrného zastoupení (</a:t>
            </a:r>
            <a:r>
              <a:rPr lang="pt-BR" sz="2200" dirty="0" smtClean="0">
                <a:solidFill>
                  <a:srgbClr val="000000"/>
                </a:solidFill>
              </a:rPr>
              <a:t>volby</a:t>
            </a:r>
            <a:r>
              <a:rPr lang="cs-CZ" sz="2200" dirty="0" smtClean="0">
                <a:solidFill>
                  <a:srgbClr val="000000"/>
                </a:solidFill>
              </a:rPr>
              <a:t> do poslanecké sněmovny ČR</a:t>
            </a:r>
            <a:r>
              <a:rPr lang="pt-BR" sz="2200" dirty="0" smtClean="0">
                <a:solidFill>
                  <a:srgbClr val="000000"/>
                </a:solidFill>
              </a:rPr>
              <a:t>),</a:t>
            </a:r>
            <a:endParaRPr lang="pt-BR" sz="2200" dirty="0" smtClean="0">
              <a:solidFill>
                <a:srgbClr val="000000"/>
              </a:solidFill>
            </a:endParaRP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pt-BR" sz="2200" dirty="0" smtClean="0">
                <a:solidFill>
                  <a:srgbClr val="000000"/>
                </a:solidFill>
              </a:rPr>
              <a:t>systém </a:t>
            </a:r>
            <a:r>
              <a:rPr lang="pt-BR" sz="2200" dirty="0" smtClean="0">
                <a:solidFill>
                  <a:srgbClr val="000000"/>
                </a:solidFill>
              </a:rPr>
              <a:t>většinového zastoupení (</a:t>
            </a:r>
            <a:r>
              <a:rPr lang="pt-BR" sz="2200" dirty="0" smtClean="0">
                <a:solidFill>
                  <a:srgbClr val="000000"/>
                </a:solidFill>
              </a:rPr>
              <a:t>volby</a:t>
            </a:r>
            <a:r>
              <a:rPr lang="cs-CZ" sz="2200" dirty="0" smtClean="0">
                <a:solidFill>
                  <a:srgbClr val="000000"/>
                </a:solidFill>
              </a:rPr>
              <a:t> do Dolní sněmovny britského parlamentu, nebo volby do Kongresu USA</a:t>
            </a:r>
            <a:r>
              <a:rPr lang="pt-BR" sz="2200" dirty="0" smtClean="0">
                <a:solidFill>
                  <a:srgbClr val="000000"/>
                </a:solidFill>
              </a:rPr>
              <a:t>).</a:t>
            </a:r>
            <a:endParaRPr lang="pt-BR" sz="2200" dirty="0" smtClean="0">
              <a:solidFill>
                <a:srgbClr val="000000"/>
              </a:solidFill>
            </a:endParaRPr>
          </a:p>
          <a:p>
            <a:pPr marL="285750" indent="0" algn="just">
              <a:spcBef>
                <a:spcPts val="0"/>
              </a:spcBef>
              <a:buClr>
                <a:schemeClr val="tx1"/>
              </a:buClr>
              <a:buSzPct val="120000"/>
              <a:buNone/>
            </a:pPr>
            <a:endParaRPr lang="cs-CZ" sz="20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2240620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Systém poměrného zastoupení</a:t>
            </a:r>
            <a:r>
              <a:rPr lang="pl-PL" sz="2800" b="1" dirty="0"/>
              <a:t/>
            </a:r>
            <a:br>
              <a:rPr lang="pl-PL" sz="2800" b="1" dirty="0"/>
            </a:b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19</a:t>
            </a:fld>
            <a:endParaRPr lang="cs-CZ" dirty="0"/>
          </a:p>
        </p:txBody>
      </p:sp>
      <p:sp>
        <p:nvSpPr>
          <p:cNvPr id="3" name="Zástupný symbol pro obsah 2"/>
          <p:cNvSpPr>
            <a:spLocks noGrp="1"/>
          </p:cNvSpPr>
          <p:nvPr>
            <p:ph idx="4294967295"/>
          </p:nvPr>
        </p:nvSpPr>
        <p:spPr>
          <a:xfrm>
            <a:off x="0" y="715312"/>
            <a:ext cx="8280400" cy="4400550"/>
          </a:xfrm>
          <a:prstGeom prst="rect">
            <a:avLst/>
          </a:prstGeom>
        </p:spPr>
        <p:txBody>
          <a:bodyPr>
            <a:noAutofit/>
          </a:bodyPr>
          <a:lstStyle/>
          <a:p>
            <a:pPr marL="569913" indent="-284163" algn="just">
              <a:spcBef>
                <a:spcPts val="0"/>
              </a:spcBef>
              <a:buClr>
                <a:schemeClr val="tx1"/>
              </a:buClr>
              <a:buSzPct val="120000"/>
            </a:pPr>
            <a:r>
              <a:rPr lang="cs-CZ" sz="2000" dirty="0" smtClean="0">
                <a:solidFill>
                  <a:srgbClr val="000000"/>
                </a:solidFill>
              </a:rPr>
              <a:t>Je založen na principu kolik procent hlasů, tolik procent zástupců (poslanců). </a:t>
            </a:r>
          </a:p>
          <a:p>
            <a:pPr marL="569913" indent="-284163" algn="just">
              <a:spcBef>
                <a:spcPts val="0"/>
              </a:spcBef>
              <a:buClr>
                <a:schemeClr val="tx1"/>
              </a:buClr>
              <a:buSzPct val="120000"/>
            </a:pPr>
            <a:r>
              <a:rPr lang="cs-CZ" sz="2000" dirty="0" smtClean="0">
                <a:solidFill>
                  <a:srgbClr val="000000"/>
                </a:solidFill>
              </a:rPr>
              <a:t>Tento volební systém se vyznačuje následujícími  charakteristikami:</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vede k parlamentu, jehož politické složení v zásadě odráží procentuální složení voličů, </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podporuje tvorbu malých stran (někdy i extremistických) a usnadňuje štěpení stran velkých,</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činí nezbytnými velké koalice s nejistou podporou v parlamentu a omezuje tak akceschopnost vlády,</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prakticky znemožňuje zvolení nezávislých kandidátů,</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podřizuje poslance stranickým aparátům,</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nedává poslancům žádnou odpovědnost vůči voličům.</a:t>
            </a:r>
          </a:p>
          <a:p>
            <a:pPr marL="569913" indent="-284163" algn="just">
              <a:spcBef>
                <a:spcPts val="0"/>
              </a:spcBef>
              <a:spcAft>
                <a:spcPts val="600"/>
              </a:spcAft>
              <a:buClr>
                <a:schemeClr val="tx1"/>
              </a:buClr>
              <a:buSzPct val="120000"/>
            </a:pPr>
            <a:endParaRPr lang="cs-CZ" sz="2200" dirty="0">
              <a:solidFill>
                <a:srgbClr val="000000"/>
              </a:solidFill>
            </a:endParaRPr>
          </a:p>
          <a:p>
            <a:pPr marL="285750" indent="0" algn="just">
              <a:spcBef>
                <a:spcPts val="0"/>
              </a:spcBef>
              <a:spcAft>
                <a:spcPts val="600"/>
              </a:spcAft>
              <a:buClr>
                <a:schemeClr val="tx1"/>
              </a:buClr>
              <a:buSzPct val="120000"/>
              <a:buNone/>
            </a:pPr>
            <a:endParaRPr lang="cs-CZ" sz="2200" dirty="0">
              <a:solidFill>
                <a:srgbClr val="000000"/>
              </a:solidFill>
            </a:endParaRP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811296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a:t>
            </a:fld>
            <a:endParaRPr lang="cs-CZ" dirty="0"/>
          </a:p>
        </p:txBody>
      </p:sp>
      <p:sp>
        <p:nvSpPr>
          <p:cNvPr id="3" name="Zástupný symbol pro obsah 2"/>
          <p:cNvSpPr>
            <a:spLocks noGrp="1"/>
          </p:cNvSpPr>
          <p:nvPr>
            <p:ph idx="4294967295"/>
          </p:nvPr>
        </p:nvSpPr>
        <p:spPr>
          <a:xfrm>
            <a:off x="152400" y="742950"/>
            <a:ext cx="8280400" cy="4038600"/>
          </a:xfrm>
          <a:prstGeom prst="rect">
            <a:avLst/>
          </a:prstGeom>
        </p:spPr>
        <p:txBody>
          <a:bodyPr>
            <a:noAutofit/>
          </a:bodyPr>
          <a:lstStyle/>
          <a:p>
            <a:pPr marL="457200" indent="-457200">
              <a:buFont typeface="+mj-lt"/>
              <a:buAutoNum type="arabicPeriod"/>
            </a:pPr>
            <a:r>
              <a:rPr lang="cs-CZ" sz="2400" dirty="0" smtClean="0">
                <a:solidFill>
                  <a:srgbClr val="000000"/>
                </a:solidFill>
              </a:rPr>
              <a:t>Společenské rozhodování v přímé demokracii</a:t>
            </a:r>
          </a:p>
          <a:p>
            <a:pPr marL="457200" indent="-457200">
              <a:buFont typeface="+mj-lt"/>
              <a:buAutoNum type="arabicPeriod"/>
            </a:pPr>
            <a:r>
              <a:rPr lang="cs-CZ" sz="2400" dirty="0" smtClean="0">
                <a:solidFill>
                  <a:srgbClr val="000000"/>
                </a:solidFill>
              </a:rPr>
              <a:t>Volební </a:t>
            </a:r>
            <a:r>
              <a:rPr lang="cs-CZ" sz="2400" dirty="0" smtClean="0">
                <a:solidFill>
                  <a:srgbClr val="000000"/>
                </a:solidFill>
              </a:rPr>
              <a:t>paradox</a:t>
            </a:r>
          </a:p>
          <a:p>
            <a:pPr marL="457200" indent="-457200">
              <a:buFont typeface="+mj-lt"/>
              <a:buAutoNum type="arabicPeriod"/>
            </a:pPr>
            <a:r>
              <a:rPr lang="cs-CZ" sz="2400" dirty="0" err="1" smtClean="0">
                <a:solidFill>
                  <a:srgbClr val="000000"/>
                </a:solidFill>
              </a:rPr>
              <a:t>Arowův</a:t>
            </a:r>
            <a:r>
              <a:rPr lang="cs-CZ" sz="2400" dirty="0" smtClean="0">
                <a:solidFill>
                  <a:srgbClr val="000000"/>
                </a:solidFill>
              </a:rPr>
              <a:t> teorém nemožnosti</a:t>
            </a:r>
          </a:p>
          <a:p>
            <a:pPr marL="457200" indent="-457200">
              <a:buFont typeface="+mj-lt"/>
              <a:buAutoNum type="arabicPeriod"/>
            </a:pPr>
            <a:r>
              <a:rPr lang="cs-CZ" sz="2400" dirty="0" smtClean="0">
                <a:solidFill>
                  <a:srgbClr val="000000"/>
                </a:solidFill>
              </a:rPr>
              <a:t>Teorém středního voliče </a:t>
            </a:r>
          </a:p>
          <a:p>
            <a:pPr marL="457200" indent="-457200">
              <a:buFont typeface="+mj-lt"/>
              <a:buAutoNum type="arabicPeriod"/>
            </a:pPr>
            <a:r>
              <a:rPr lang="cs-CZ" sz="2400" dirty="0" err="1" smtClean="0">
                <a:solidFill>
                  <a:srgbClr val="000000"/>
                </a:solidFill>
              </a:rPr>
              <a:t>Logrolling</a:t>
            </a:r>
            <a:endParaRPr lang="cs-CZ" sz="2400" dirty="0" smtClean="0">
              <a:solidFill>
                <a:srgbClr val="000000"/>
              </a:solidFill>
            </a:endParaRPr>
          </a:p>
          <a:p>
            <a:pPr marL="457200" indent="-457200">
              <a:buFont typeface="+mj-lt"/>
              <a:buAutoNum type="arabicPeriod"/>
            </a:pPr>
            <a:r>
              <a:rPr lang="cs-CZ" sz="2400" dirty="0" smtClean="0">
                <a:solidFill>
                  <a:srgbClr val="000000"/>
                </a:solidFill>
              </a:rPr>
              <a:t>Společenské rozhodování v reprezentativní demokracii</a:t>
            </a:r>
          </a:p>
          <a:p>
            <a:pPr marL="457200" indent="-457200">
              <a:buFont typeface="+mj-lt"/>
              <a:buAutoNum type="arabicPeriod"/>
            </a:pPr>
            <a:r>
              <a:rPr lang="cs-CZ" sz="2400" dirty="0" smtClean="0">
                <a:solidFill>
                  <a:srgbClr val="000000"/>
                </a:solidFill>
              </a:rPr>
              <a:t>Demokracie dvou politických stran</a:t>
            </a:r>
          </a:p>
          <a:p>
            <a:pPr marL="457200" indent="-457200">
              <a:buFont typeface="+mj-lt"/>
              <a:buAutoNum type="arabicPeriod"/>
            </a:pPr>
            <a:r>
              <a:rPr lang="cs-CZ" sz="2400" dirty="0" smtClean="0">
                <a:solidFill>
                  <a:srgbClr val="000000"/>
                </a:solidFill>
              </a:rPr>
              <a:t>Systém poměrného zastoupení</a:t>
            </a:r>
          </a:p>
          <a:p>
            <a:pPr marL="457200" indent="-457200">
              <a:buFont typeface="+mj-lt"/>
              <a:buAutoNum type="arabicPeriod"/>
            </a:pPr>
            <a:r>
              <a:rPr lang="cs-CZ" sz="2400" dirty="0" smtClean="0">
                <a:solidFill>
                  <a:srgbClr val="000000"/>
                </a:solidFill>
              </a:rPr>
              <a:t>Většinová volba kandidátů</a:t>
            </a:r>
            <a:endParaRPr lang="cs-CZ" sz="2400" dirty="0" smtClean="0">
              <a:solidFill>
                <a:srgbClr val="000000"/>
              </a:solidFill>
            </a:endParaRPr>
          </a:p>
        </p:txBody>
      </p:sp>
    </p:spTree>
    <p:extLst>
      <p:ext uri="{BB962C8B-B14F-4D97-AF65-F5344CB8AC3E}">
        <p14:creationId xmlns=""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Většinová volba kandidátů </a:t>
            </a:r>
            <a:r>
              <a:rPr lang="pl-PL" sz="2800" b="1" dirty="0"/>
              <a:t/>
            </a:r>
            <a:br>
              <a:rPr lang="pl-PL" sz="2800" b="1" dirty="0"/>
            </a:b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20</a:t>
            </a:fld>
            <a:endParaRPr lang="cs-CZ" dirty="0"/>
          </a:p>
        </p:txBody>
      </p:sp>
      <p:sp>
        <p:nvSpPr>
          <p:cNvPr id="3" name="Zástupný symbol pro obsah 2"/>
          <p:cNvSpPr>
            <a:spLocks noGrp="1"/>
          </p:cNvSpPr>
          <p:nvPr>
            <p:ph idx="4294967295"/>
          </p:nvPr>
        </p:nvSpPr>
        <p:spPr>
          <a:xfrm>
            <a:off x="0" y="8191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000" dirty="0" smtClean="0">
                <a:solidFill>
                  <a:srgbClr val="000000"/>
                </a:solidFill>
              </a:rPr>
              <a:t>Při realizaci tohoto volebního systému se:</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vytváří často parlament, který procentuálně neodráží složení voličů,</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potlačuje štěpení stran a vede k utvoření 2 velkých stran, které se ve vládě střídají,</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umožňuje vláda akceschopná, protože má stálou většinu v parlamentu,</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usnadňuje kandidatura i zvolení nezávislých osobností,</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omezuje moc stranických aparátů,</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umožňuje přímý styk poslanců s jejich </a:t>
            </a:r>
            <a:r>
              <a:rPr lang="cs-CZ" sz="2000" dirty="0" smtClean="0">
                <a:solidFill>
                  <a:srgbClr val="000000"/>
                </a:solidFill>
              </a:rPr>
              <a:t>voliči, přináší </a:t>
            </a:r>
            <a:r>
              <a:rPr lang="cs-CZ" sz="2000" dirty="0" smtClean="0">
                <a:solidFill>
                  <a:srgbClr val="000000"/>
                </a:solidFill>
              </a:rPr>
              <a:t>přímou zodpovědnost zástupců voličům,</a:t>
            </a:r>
          </a:p>
          <a:p>
            <a:pPr marL="1371600" indent="-457200" algn="just">
              <a:spcBef>
                <a:spcPts val="0"/>
              </a:spcBef>
              <a:buClr>
                <a:schemeClr val="tx1"/>
              </a:buClr>
              <a:buSzPct val="120000"/>
              <a:buFont typeface="Wingdings" panose="05000000000000000000" pitchFamily="2" charset="2"/>
              <a:buChar char="Ø"/>
              <a:tabLst>
                <a:tab pos="1371600" algn="l"/>
              </a:tabLst>
            </a:pPr>
            <a:r>
              <a:rPr lang="cs-CZ" sz="2000" dirty="0" smtClean="0">
                <a:solidFill>
                  <a:srgbClr val="000000"/>
                </a:solidFill>
              </a:rPr>
              <a:t>tlumí extrémistické tendence ve společnosti.</a:t>
            </a:r>
          </a:p>
          <a:p>
            <a:pPr marL="285750" indent="0" algn="just">
              <a:spcBef>
                <a:spcPts val="0"/>
              </a:spcBef>
              <a:spcAft>
                <a:spcPts val="600"/>
              </a:spcAft>
              <a:buClr>
                <a:schemeClr val="tx1"/>
              </a:buClr>
              <a:buSzPct val="120000"/>
              <a:buNone/>
            </a:pPr>
            <a:endParaRPr lang="cs-CZ" sz="2200" dirty="0">
              <a:solidFill>
                <a:srgbClr val="000000"/>
              </a:solidFill>
            </a:endParaRP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4090656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Demokracie dvou politických stran</a:t>
            </a:r>
            <a:r>
              <a:rPr lang="pl-PL" sz="2800" b="1" dirty="0"/>
              <a:t/>
            </a:r>
            <a:br>
              <a:rPr lang="pl-PL" sz="2800" b="1" dirty="0"/>
            </a:b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21</a:t>
            </a:fld>
            <a:endParaRPr lang="cs-CZ" dirty="0"/>
          </a:p>
        </p:txBody>
      </p:sp>
      <p:sp>
        <p:nvSpPr>
          <p:cNvPr id="3" name="Zástupný symbol pro obsah 2"/>
          <p:cNvSpPr>
            <a:spLocks noGrp="1"/>
          </p:cNvSpPr>
          <p:nvPr>
            <p:ph idx="4294967295"/>
          </p:nvPr>
        </p:nvSpPr>
        <p:spPr>
          <a:xfrm>
            <a:off x="0" y="9715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Systém dvou stran prakticky funguje tak, že většinová strana tvoří vládu, menšinová opozici. </a:t>
            </a:r>
          </a:p>
          <a:p>
            <a:pPr marL="569913" indent="-284163" algn="just">
              <a:spcBef>
                <a:spcPts val="0"/>
              </a:spcBef>
              <a:spcAft>
                <a:spcPts val="600"/>
              </a:spcAft>
              <a:buClr>
                <a:schemeClr val="tx1"/>
              </a:buClr>
              <a:buSzPct val="120000"/>
            </a:pPr>
            <a:r>
              <a:rPr lang="cs-CZ" sz="2200" dirty="0" smtClean="0">
                <a:solidFill>
                  <a:srgbClr val="000000"/>
                </a:solidFill>
              </a:rPr>
              <a:t>Vzhledem k existenci pouze dvou stran nemůže nastat problém cyklických voleb, vycházejících z volebního paradoxu. R</a:t>
            </a:r>
          </a:p>
          <a:p>
            <a:pPr marL="569913" indent="-284163" algn="just">
              <a:spcBef>
                <a:spcPts val="0"/>
              </a:spcBef>
              <a:spcAft>
                <a:spcPts val="600"/>
              </a:spcAft>
              <a:buClr>
                <a:schemeClr val="tx1"/>
              </a:buClr>
              <a:buSzPct val="120000"/>
            </a:pPr>
            <a:r>
              <a:rPr lang="cs-CZ" sz="2200" dirty="0" smtClean="0">
                <a:solidFill>
                  <a:srgbClr val="000000"/>
                </a:solidFill>
              </a:rPr>
              <a:t>Rozhodující je úloha voliče mediána. </a:t>
            </a:r>
          </a:p>
          <a:p>
            <a:pPr marL="569913" indent="-284163" algn="just">
              <a:spcBef>
                <a:spcPts val="0"/>
              </a:spcBef>
              <a:spcAft>
                <a:spcPts val="600"/>
              </a:spcAft>
              <a:buClr>
                <a:schemeClr val="tx1"/>
              </a:buClr>
              <a:buSzPct val="120000"/>
            </a:pPr>
            <a:r>
              <a:rPr lang="cs-CZ" sz="2200" dirty="0" smtClean="0">
                <a:solidFill>
                  <a:srgbClr val="000000"/>
                </a:solidFill>
              </a:rPr>
              <a:t>Pro udržení nebo dosažení moci se bude strana snažit zajistit si své zvolení zvyšováním veřejných výdajů tak dlouho, dokud se zisk hlasů ve volbách nebude rovnat ztrátě hlasů, vyplývajících ze zvyšování daní nutných na jejich financování (tzv. mezní rovnost)</a:t>
            </a:r>
          </a:p>
          <a:p>
            <a:pPr marL="285750" indent="0" algn="just">
              <a:spcBef>
                <a:spcPts val="0"/>
              </a:spcBef>
              <a:spcAft>
                <a:spcPts val="600"/>
              </a:spcAft>
              <a:buClr>
                <a:schemeClr val="tx1"/>
              </a:buClr>
              <a:buSzPct val="120000"/>
              <a:buNone/>
            </a:pPr>
            <a:endParaRPr lang="cs-CZ" sz="2200" dirty="0">
              <a:solidFill>
                <a:srgbClr val="000000"/>
              </a:solidFill>
            </a:endParaRP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2638179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Systém více stran</a:t>
            </a:r>
            <a:r>
              <a:rPr lang="pl-PL" sz="2800" b="1" dirty="0"/>
              <a:t/>
            </a:r>
            <a:br>
              <a:rPr lang="pl-PL" sz="2800" b="1" dirty="0"/>
            </a:b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sp>
        <p:nvSpPr>
          <p:cNvPr id="3" name="Zástupný symbol pro obsah 2"/>
          <p:cNvSpPr>
            <a:spLocks noGrp="1"/>
          </p:cNvSpPr>
          <p:nvPr>
            <p:ph idx="4294967295"/>
          </p:nvPr>
        </p:nvSpPr>
        <p:spPr>
          <a:xfrm>
            <a:off x="228600" y="971550"/>
            <a:ext cx="7848600" cy="327660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V systému více stran existuje riziko netranzitivnosti. </a:t>
            </a:r>
          </a:p>
          <a:p>
            <a:pPr marL="569913" indent="-284163" algn="just">
              <a:spcBef>
                <a:spcPts val="0"/>
              </a:spcBef>
              <a:spcAft>
                <a:spcPts val="600"/>
              </a:spcAft>
              <a:buClr>
                <a:schemeClr val="tx1"/>
              </a:buClr>
              <a:buSzPct val="120000"/>
            </a:pPr>
            <a:r>
              <a:rPr lang="cs-CZ" sz="2200" dirty="0" smtClean="0">
                <a:solidFill>
                  <a:srgbClr val="000000"/>
                </a:solidFill>
              </a:rPr>
              <a:t>Pokud každá strana má preferenční uspořádání </a:t>
            </a:r>
            <a:r>
              <a:rPr lang="cs-CZ" sz="2200" dirty="0" err="1" smtClean="0">
                <a:solidFill>
                  <a:srgbClr val="000000"/>
                </a:solidFill>
              </a:rPr>
              <a:t>jednovrcholové</a:t>
            </a:r>
            <a:r>
              <a:rPr lang="cs-CZ" sz="2200" dirty="0" smtClean="0">
                <a:solidFill>
                  <a:srgbClr val="000000"/>
                </a:solidFill>
              </a:rPr>
              <a:t>, hraje strana medián rozhodující úlohu  (známý vliv stran středu). </a:t>
            </a:r>
          </a:p>
          <a:p>
            <a:pPr marL="569913" indent="-284163" algn="just">
              <a:spcBef>
                <a:spcPts val="0"/>
              </a:spcBef>
              <a:spcAft>
                <a:spcPts val="600"/>
              </a:spcAft>
              <a:buClr>
                <a:schemeClr val="tx1"/>
              </a:buClr>
              <a:buSzPct val="120000"/>
            </a:pPr>
            <a:r>
              <a:rPr lang="cs-CZ" sz="2200" dirty="0" smtClean="0">
                <a:solidFill>
                  <a:srgbClr val="000000"/>
                </a:solidFill>
              </a:rPr>
              <a:t>Vítězné strany vytvářejí koalice, přičemž platí, že optimální koalice je taková, která je minimální (co do počtu zúčastněných stran) a má rozhodující vliv.</a:t>
            </a:r>
          </a:p>
          <a:p>
            <a:pPr marL="285750" indent="0" algn="just">
              <a:spcBef>
                <a:spcPts val="0"/>
              </a:spcBef>
              <a:spcAft>
                <a:spcPts val="600"/>
              </a:spcAft>
              <a:buClr>
                <a:schemeClr val="tx1"/>
              </a:buClr>
              <a:buSzPct val="120000"/>
              <a:buNone/>
            </a:pPr>
            <a:endParaRPr lang="cs-CZ" sz="2200" dirty="0">
              <a:solidFill>
                <a:srgbClr val="000000"/>
              </a:solidFill>
            </a:endParaRPr>
          </a:p>
          <a:p>
            <a:pPr marL="569913" indent="-284163" algn="just">
              <a:spcBef>
                <a:spcPts val="0"/>
              </a:spcBef>
              <a:spcAft>
                <a:spcPts val="600"/>
              </a:spcAft>
              <a:buClr>
                <a:schemeClr val="tx1"/>
              </a:buClr>
              <a:buSzPct val="120000"/>
            </a:pPr>
            <a:endParaRPr lang="cs-CZ" sz="2200" dirty="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26381792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solidFill>
                  <a:srgbClr val="307871"/>
                </a:solidFill>
              </a:rPr>
              <a:pPr/>
              <a:t>23</a:t>
            </a:fld>
            <a:endParaRPr lang="cs-CZ" dirty="0">
              <a:solidFill>
                <a:srgbClr val="307871"/>
              </a:solidFill>
            </a:endParaRPr>
          </a:p>
        </p:txBody>
      </p:sp>
    </p:spTree>
    <p:extLst>
      <p:ext uri="{BB962C8B-B14F-4D97-AF65-F5344CB8AC3E}">
        <p14:creationId xmlns="" xmlns:p14="http://schemas.microsoft.com/office/powerpoint/2010/main" val="1552765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HP a </a:t>
            </a:r>
            <a:r>
              <a:rPr lang="pl-PL" sz="2800" b="1" dirty="0" smtClean="0"/>
              <a:t>systém společenského rozhodování</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
        <p:nvSpPr>
          <p:cNvPr id="3" name="Zástupný symbol pro obsah 2"/>
          <p:cNvSpPr>
            <a:spLocks noGrp="1"/>
          </p:cNvSpPr>
          <p:nvPr>
            <p:ph idx="4294967295"/>
          </p:nvPr>
        </p:nvSpPr>
        <p:spPr>
          <a:xfrm>
            <a:off x="0" y="971550"/>
            <a:ext cx="8280400" cy="4400550"/>
          </a:xfrm>
          <a:prstGeom prst="rect">
            <a:avLst/>
          </a:prstGeom>
        </p:spPr>
        <p:txBody>
          <a:bodyPr>
            <a:noAutofit/>
          </a:bodyPr>
          <a:lstStyle/>
          <a:p>
            <a:pPr marL="569913" indent="-284163" algn="just">
              <a:spcBef>
                <a:spcPts val="0"/>
              </a:spcBef>
              <a:spcAft>
                <a:spcPts val="1200"/>
              </a:spcAft>
              <a:buClr>
                <a:schemeClr val="tx1"/>
              </a:buClr>
              <a:buSzPct val="120000"/>
            </a:pPr>
            <a:r>
              <a:rPr lang="cs-CZ" sz="2200" dirty="0" smtClean="0">
                <a:solidFill>
                  <a:srgbClr val="000000"/>
                </a:solidFill>
              </a:rPr>
              <a:t>Prostřednictvím trhu jsou základní ekonomické otázky ve výrobní sféře řešeny spontánně. </a:t>
            </a:r>
          </a:p>
          <a:p>
            <a:pPr marL="569913" indent="-284163" algn="just">
              <a:spcBef>
                <a:spcPts val="0"/>
              </a:spcBef>
              <a:spcAft>
                <a:spcPts val="600"/>
              </a:spcAft>
              <a:buClr>
                <a:schemeClr val="tx1"/>
              </a:buClr>
              <a:buSzPct val="120000"/>
            </a:pPr>
            <a:r>
              <a:rPr lang="cs-CZ" sz="2200" dirty="0" smtClean="0">
                <a:solidFill>
                  <a:srgbClr val="000000"/>
                </a:solidFill>
              </a:rPr>
              <a:t>Ve veřejném sektoru však tomu tak není; řešení je pak třeba hledat v oblasti </a:t>
            </a:r>
            <a:r>
              <a:rPr lang="cs-CZ" sz="2200" dirty="0" smtClean="0">
                <a:solidFill>
                  <a:srgbClr val="000000"/>
                </a:solidFill>
              </a:rPr>
              <a:t>politické, k čemuž je využívána především teorie veřejné volby</a:t>
            </a:r>
            <a:endParaRPr lang="cs-CZ" sz="2200" dirty="0" smtClean="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2365603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821488" cy="507703"/>
          </a:xfrm>
        </p:spPr>
        <p:txBody>
          <a:bodyPr/>
          <a:lstStyle/>
          <a:p>
            <a:r>
              <a:rPr lang="pl-PL" sz="2800" b="1" dirty="0" smtClean="0"/>
              <a:t>Společenské rozhodování v přímé demokracii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
        <p:nvSpPr>
          <p:cNvPr id="3" name="Zástupný symbol pro obsah 2"/>
          <p:cNvSpPr>
            <a:spLocks noGrp="1"/>
          </p:cNvSpPr>
          <p:nvPr>
            <p:ph idx="4294967295"/>
          </p:nvPr>
        </p:nvSpPr>
        <p:spPr>
          <a:xfrm>
            <a:off x="0" y="971550"/>
            <a:ext cx="8280400" cy="4400550"/>
          </a:xfrm>
          <a:prstGeom prst="rect">
            <a:avLst/>
          </a:prstGeom>
        </p:spPr>
        <p:txBody>
          <a:bodyPr>
            <a:noAutofit/>
          </a:bodyPr>
          <a:lstStyle/>
          <a:p>
            <a:pPr marL="569913" indent="-284163" algn="just">
              <a:spcBef>
                <a:spcPts val="0"/>
              </a:spcBef>
              <a:spcAft>
                <a:spcPts val="1200"/>
              </a:spcAft>
              <a:buClr>
                <a:schemeClr val="tx1"/>
              </a:buClr>
              <a:buSzPct val="120000"/>
            </a:pPr>
            <a:r>
              <a:rPr lang="cs-CZ" sz="2200" dirty="0" smtClean="0">
                <a:solidFill>
                  <a:srgbClr val="000000"/>
                </a:solidFill>
              </a:rPr>
              <a:t>Přímá </a:t>
            </a:r>
            <a:r>
              <a:rPr lang="cs-CZ" sz="2200" dirty="0" smtClean="0">
                <a:solidFill>
                  <a:srgbClr val="000000"/>
                </a:solidFill>
              </a:rPr>
              <a:t>demokracie je nejjednodušším volebním procesem, kdy jsou rozhodnutí přijímána přímo voliči</a:t>
            </a:r>
            <a:endParaRPr lang="cs-CZ" sz="2200" dirty="0" smtClean="0">
              <a:solidFill>
                <a:srgbClr val="000000"/>
              </a:solidFill>
            </a:endParaRPr>
          </a:p>
          <a:p>
            <a:pPr marL="569913" indent="-284163" algn="just">
              <a:spcBef>
                <a:spcPts val="0"/>
              </a:spcBef>
              <a:spcAft>
                <a:spcPts val="600"/>
              </a:spcAft>
              <a:buClr>
                <a:schemeClr val="tx1"/>
              </a:buClr>
              <a:buSzPct val="120000"/>
            </a:pPr>
            <a:r>
              <a:rPr lang="cs-CZ" sz="2200" dirty="0" smtClean="0">
                <a:solidFill>
                  <a:srgbClr val="000000"/>
                </a:solidFill>
              </a:rPr>
              <a:t>Existují 2 způsoby, na základě kterých lze přijmout rozhodnutí:</a:t>
            </a:r>
            <a:endParaRPr lang="cs-CZ" sz="2200" dirty="0" smtClean="0">
              <a:solidFill>
                <a:srgbClr val="000000"/>
              </a:solidFill>
            </a:endParaRP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200" dirty="0" smtClean="0">
                <a:solidFill>
                  <a:srgbClr val="000000"/>
                </a:solidFill>
              </a:rPr>
              <a:t>  </a:t>
            </a:r>
            <a:r>
              <a:rPr lang="cs-CZ" sz="2100" dirty="0" smtClean="0">
                <a:solidFill>
                  <a:srgbClr val="000000"/>
                </a:solidFill>
              </a:rPr>
              <a:t>Pravidlo jednomyslné shody</a:t>
            </a:r>
          </a:p>
          <a:p>
            <a:pPr marL="137160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  </a:t>
            </a:r>
            <a:r>
              <a:rPr lang="cs-CZ" sz="2100" dirty="0" smtClean="0">
                <a:solidFill>
                  <a:srgbClr val="000000"/>
                </a:solidFill>
              </a:rPr>
              <a:t>Většinové pravidlo</a:t>
            </a:r>
            <a:endParaRPr lang="cs-CZ" sz="2100" dirty="0" smtClean="0">
              <a:solidFill>
                <a:srgbClr val="000000"/>
              </a:solidFill>
            </a:endParaRPr>
          </a:p>
          <a:p>
            <a:pPr marL="914400" indent="0" algn="just">
              <a:spcBef>
                <a:spcPts val="0"/>
              </a:spcBef>
              <a:buClr>
                <a:schemeClr val="tx1"/>
              </a:buClr>
              <a:buSzPct val="120000"/>
              <a:buNone/>
              <a:tabLst>
                <a:tab pos="1371600" algn="l"/>
              </a:tabLst>
            </a:pPr>
            <a:endParaRPr lang="cs-CZ" sz="2200" dirty="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915683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Pravidlo jednomyslné shody </a:t>
            </a:r>
            <a:br>
              <a:rPr lang="pl-PL" sz="2800" b="1" dirty="0" smtClean="0"/>
            </a:b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
        <p:nvSpPr>
          <p:cNvPr id="3" name="Zástupný symbol pro obsah 2"/>
          <p:cNvSpPr>
            <a:spLocks noGrp="1"/>
          </p:cNvSpPr>
          <p:nvPr>
            <p:ph idx="4294967295"/>
          </p:nvPr>
        </p:nvSpPr>
        <p:spPr>
          <a:xfrm>
            <a:off x="0" y="714164"/>
            <a:ext cx="8280400" cy="4006850"/>
          </a:xfrm>
          <a:prstGeom prst="rect">
            <a:avLst/>
          </a:prstGeom>
        </p:spPr>
        <p:txBody>
          <a:bodyPr>
            <a:noAutofit/>
          </a:bodyPr>
          <a:lstStyle/>
          <a:p>
            <a:pPr marL="569913" lvl="0" indent="-284163" algn="just">
              <a:spcBef>
                <a:spcPts val="0"/>
              </a:spcBef>
              <a:spcAft>
                <a:spcPts val="600"/>
              </a:spcAft>
              <a:buClr>
                <a:schemeClr val="tx1"/>
              </a:buClr>
              <a:buSzPct val="120000"/>
            </a:pPr>
            <a:r>
              <a:rPr lang="cs-CZ" sz="2100" dirty="0" smtClean="0">
                <a:solidFill>
                  <a:srgbClr val="000000"/>
                </a:solidFill>
              </a:rPr>
              <a:t>užitek </a:t>
            </a:r>
            <a:r>
              <a:rPr lang="cs-CZ" sz="2100" dirty="0" smtClean="0">
                <a:solidFill>
                  <a:srgbClr val="000000"/>
                </a:solidFill>
              </a:rPr>
              <a:t>i náklady se týkají všech členů společnosti</a:t>
            </a:r>
          </a:p>
          <a:p>
            <a:pPr marL="569913" lvl="0" indent="-284163" algn="just">
              <a:spcBef>
                <a:spcPts val="0"/>
              </a:spcBef>
              <a:spcAft>
                <a:spcPts val="600"/>
              </a:spcAft>
              <a:buClr>
                <a:schemeClr val="tx1"/>
              </a:buClr>
              <a:buSzPct val="120000"/>
            </a:pPr>
            <a:r>
              <a:rPr lang="cs-CZ" sz="2100" dirty="0" smtClean="0">
                <a:solidFill>
                  <a:srgbClr val="000000"/>
                </a:solidFill>
              </a:rPr>
              <a:t>vyžaduje, aby každý souhlasil s kolektivním rozhodnutím; takže každé rozhodnutí musí zvýšit (nebo alespoň nesnížit) úroveň uspokojení všech </a:t>
            </a:r>
            <a:r>
              <a:rPr lang="cs-CZ" sz="2100" dirty="0" smtClean="0">
                <a:solidFill>
                  <a:srgbClr val="000000"/>
                </a:solidFill>
              </a:rPr>
              <a:t>osob</a:t>
            </a:r>
          </a:p>
          <a:p>
            <a:pPr marL="569913" lvl="0" indent="-284163" algn="just">
              <a:spcBef>
                <a:spcPts val="0"/>
              </a:spcBef>
              <a:buClr>
                <a:schemeClr val="tx1"/>
              </a:buClr>
              <a:buSzPct val="120000"/>
            </a:pPr>
            <a:r>
              <a:rPr lang="cs-CZ" sz="2100" dirty="0" smtClean="0">
                <a:solidFill>
                  <a:srgbClr val="000000"/>
                </a:solidFill>
              </a:rPr>
              <a:t>Nevýhody:</a:t>
            </a:r>
          </a:p>
          <a:p>
            <a:pPr marL="1371600" lvl="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dosažení bodu shody je časově a finančně velmi náročné,</a:t>
            </a:r>
          </a:p>
          <a:p>
            <a:pPr marL="1371600" lvl="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pravidlo podporuje „strategické chování    (chytračení)“,</a:t>
            </a:r>
          </a:p>
          <a:p>
            <a:pPr marL="1371600" lvl="0" indent="-457200" algn="just">
              <a:spcBef>
                <a:spcPts val="0"/>
              </a:spcBef>
              <a:spcAft>
                <a:spcPts val="6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vládnutí na základě jednomyslnosti je náchylné   zakonzervovat  stávající  stav a zachovávat status quo.</a:t>
            </a:r>
          </a:p>
          <a:p>
            <a:pPr marL="569913" lvl="0" indent="-284163" algn="just">
              <a:spcBef>
                <a:spcPts val="0"/>
              </a:spcBef>
              <a:buClr>
                <a:schemeClr val="tx1"/>
              </a:buClr>
              <a:buSzPct val="120000"/>
            </a:pPr>
            <a:endParaRPr lang="cs-CZ" sz="2100" dirty="0" smtClean="0">
              <a:solidFill>
                <a:srgbClr val="000000"/>
              </a:solidFill>
            </a:endParaRPr>
          </a:p>
          <a:p>
            <a:pPr marL="1371600" indent="-457200" algn="just">
              <a:spcBef>
                <a:spcPts val="0"/>
              </a:spcBef>
              <a:spcAft>
                <a:spcPts val="600"/>
              </a:spcAft>
              <a:buClr>
                <a:schemeClr val="tx1"/>
              </a:buClr>
              <a:buSzPct val="120000"/>
              <a:buNone/>
              <a:tabLst>
                <a:tab pos="1371600" algn="l"/>
              </a:tabLst>
            </a:pPr>
            <a:endParaRPr lang="cs-CZ" sz="2200" dirty="0">
              <a:solidFill>
                <a:srgbClr val="000000"/>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142606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673280" cy="507703"/>
          </a:xfrm>
        </p:spPr>
        <p:txBody>
          <a:bodyPr/>
          <a:lstStyle/>
          <a:p>
            <a:r>
              <a:rPr lang="pl-PL" sz="2800" b="1" dirty="0" smtClean="0"/>
              <a:t>Pravidlo jednomyslné shody</a:t>
            </a:r>
            <a:endParaRPr lang="en-US" sz="2800" b="1" dirty="0" smtClean="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6</a:t>
            </a:fld>
            <a:endParaRPr lang="cs-CZ" dirty="0"/>
          </a:p>
        </p:txBody>
      </p:sp>
      <p:sp>
        <p:nvSpPr>
          <p:cNvPr id="6" name="Rectangle 3"/>
          <p:cNvSpPr txBox="1">
            <a:spLocks noChangeArrowheads="1"/>
          </p:cNvSpPr>
          <p:nvPr/>
        </p:nvSpPr>
        <p:spPr>
          <a:xfrm>
            <a:off x="457200" y="1000125"/>
            <a:ext cx="8229600" cy="5130800"/>
          </a:xfrm>
          <a:prstGeom prst="rect">
            <a:avLst/>
          </a:prstGeom>
        </p:spPr>
        <p:txBody>
          <a:bodyPr/>
          <a:lstStyle/>
          <a:p>
            <a:pPr marL="514350" marR="0" lvl="0" indent="-51435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cs-CZ" sz="1400" b="1" i="0" u="none" strike="noStrike" kern="1200" cap="none" spc="0" normalizeH="0" baseline="0" noProof="0" dirty="0" smtClean="0">
                <a:ln>
                  <a:noFill/>
                </a:ln>
                <a:solidFill>
                  <a:srgbClr val="307871"/>
                </a:solidFill>
                <a:effectLst/>
                <a:uLnTx/>
                <a:uFillTx/>
                <a:latin typeface="+mn-lt"/>
                <a:ea typeface="+mn-ea"/>
                <a:cs typeface="+mn-cs"/>
              </a:rPr>
              <a:t>                                     </a:t>
            </a:r>
            <a:r>
              <a:rPr kumimoji="0" lang="cs-CZ" sz="2800" b="1" i="0" u="none" strike="noStrike" kern="1200" cap="none" spc="0" normalizeH="0" baseline="0" noProof="0" dirty="0" smtClean="0">
                <a:ln>
                  <a:noFill/>
                </a:ln>
                <a:solidFill>
                  <a:srgbClr val="FFFF00"/>
                </a:solidFill>
                <a:effectLst/>
                <a:uLnTx/>
                <a:uFillTx/>
                <a:latin typeface="+mn-lt"/>
                <a:ea typeface="+mn-ea"/>
                <a:cs typeface="+mn-cs"/>
              </a:rPr>
              <a:t>    </a:t>
            </a:r>
          </a:p>
        </p:txBody>
      </p:sp>
      <p:pic>
        <p:nvPicPr>
          <p:cNvPr id="8" name="Picture 5"/>
          <p:cNvPicPr>
            <a:picLocks noChangeAspect="1" noChangeArrowheads="1"/>
          </p:cNvPicPr>
          <p:nvPr/>
        </p:nvPicPr>
        <p:blipFill>
          <a:blip r:embed="rId2"/>
          <a:srcRect/>
          <a:stretch>
            <a:fillRect/>
          </a:stretch>
        </p:blipFill>
        <p:spPr bwMode="auto">
          <a:xfrm>
            <a:off x="1143000" y="742950"/>
            <a:ext cx="61722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Většinové pravidlo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p:sp>
        <p:nvSpPr>
          <p:cNvPr id="3" name="Zástupný symbol pro obsah 2"/>
          <p:cNvSpPr>
            <a:spLocks noGrp="1"/>
          </p:cNvSpPr>
          <p:nvPr>
            <p:ph idx="4294967295"/>
          </p:nvPr>
        </p:nvSpPr>
        <p:spPr>
          <a:xfrm>
            <a:off x="76200" y="742950"/>
            <a:ext cx="8280400" cy="4400550"/>
          </a:xfrm>
          <a:prstGeom prst="rect">
            <a:avLst/>
          </a:prstGeom>
        </p:spPr>
        <p:txBody>
          <a:bodyPr>
            <a:noAutofit/>
          </a:bodyPr>
          <a:lstStyle/>
          <a:p>
            <a:pPr marL="569913" indent="-284163" algn="just">
              <a:spcBef>
                <a:spcPts val="0"/>
              </a:spcBef>
              <a:spcAft>
                <a:spcPts val="1200"/>
              </a:spcAft>
              <a:buClr>
                <a:schemeClr val="tx1"/>
              </a:buClr>
              <a:buSzPct val="120000"/>
            </a:pPr>
            <a:r>
              <a:rPr lang="cs-CZ" sz="2200" dirty="0" smtClean="0">
                <a:solidFill>
                  <a:srgbClr val="000000"/>
                </a:solidFill>
              </a:rPr>
              <a:t>Existují dvě alternativy většinového hlasování:</a:t>
            </a:r>
          </a:p>
          <a:p>
            <a:pPr marL="1484313" indent="-339725" algn="just">
              <a:spcBef>
                <a:spcPts val="0"/>
              </a:spcBef>
              <a:spcAft>
                <a:spcPts val="600"/>
              </a:spcAft>
              <a:buClr>
                <a:schemeClr val="tx1"/>
              </a:buClr>
              <a:buSzPct val="120000"/>
              <a:buNone/>
            </a:pPr>
            <a:r>
              <a:rPr lang="cs-CZ" sz="2200" dirty="0" smtClean="0">
                <a:solidFill>
                  <a:srgbClr val="000000"/>
                </a:solidFill>
              </a:rPr>
              <a:t>1.  přímé hlasování,</a:t>
            </a:r>
          </a:p>
          <a:p>
            <a:pPr marL="1484313" indent="-339725" algn="just">
              <a:spcBef>
                <a:spcPts val="0"/>
              </a:spcBef>
              <a:spcAft>
                <a:spcPts val="1200"/>
              </a:spcAft>
              <a:buClr>
                <a:schemeClr val="tx1"/>
              </a:buClr>
              <a:buSzPct val="120000"/>
              <a:buNone/>
            </a:pPr>
            <a:r>
              <a:rPr lang="cs-CZ" sz="2200" dirty="0" smtClean="0">
                <a:solidFill>
                  <a:srgbClr val="000000"/>
                </a:solidFill>
              </a:rPr>
              <a:t>2.  nepřímé hlasování.</a:t>
            </a:r>
          </a:p>
          <a:p>
            <a:pPr marL="569913" indent="-284163" algn="just">
              <a:spcBef>
                <a:spcPts val="0"/>
              </a:spcBef>
              <a:spcAft>
                <a:spcPts val="600"/>
              </a:spcAft>
              <a:buClr>
                <a:schemeClr val="tx1"/>
              </a:buClr>
              <a:buSzPct val="120000"/>
            </a:pPr>
            <a:r>
              <a:rPr lang="cs-CZ" sz="2200" b="1" i="1" u="sng" dirty="0" smtClean="0">
                <a:solidFill>
                  <a:srgbClr val="307871"/>
                </a:solidFill>
              </a:rPr>
              <a:t>Většinové </a:t>
            </a:r>
            <a:r>
              <a:rPr lang="cs-CZ" sz="2200" b="1" i="1" u="sng" dirty="0" smtClean="0">
                <a:solidFill>
                  <a:srgbClr val="307871"/>
                </a:solidFill>
              </a:rPr>
              <a:t>hlasování přímé</a:t>
            </a:r>
          </a:p>
          <a:p>
            <a:pPr marL="1371600" indent="-457200" algn="just">
              <a:spcBef>
                <a:spcPts val="0"/>
              </a:spcBef>
              <a:spcAft>
                <a:spcPts val="12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v tomto případě se občané o předmětu hlasování rozhodují přímo a sami</a:t>
            </a:r>
          </a:p>
          <a:p>
            <a:pPr marL="569913" indent="-284163" algn="just">
              <a:spcBef>
                <a:spcPts val="0"/>
              </a:spcBef>
              <a:spcAft>
                <a:spcPts val="600"/>
              </a:spcAft>
              <a:buClr>
                <a:schemeClr val="tx1"/>
              </a:buClr>
              <a:buSzPct val="120000"/>
            </a:pPr>
            <a:r>
              <a:rPr lang="cs-CZ" sz="2200" b="1" i="1" u="sng" dirty="0" smtClean="0">
                <a:solidFill>
                  <a:srgbClr val="307871"/>
                </a:solidFill>
              </a:rPr>
              <a:t>Většinové </a:t>
            </a:r>
            <a:r>
              <a:rPr lang="cs-CZ" sz="2200" b="1" i="1" u="sng" dirty="0" smtClean="0">
                <a:solidFill>
                  <a:srgbClr val="307871"/>
                </a:solidFill>
              </a:rPr>
              <a:t>hlasování nepřímé </a:t>
            </a:r>
          </a:p>
          <a:p>
            <a:pPr marL="1371600" indent="-457200" algn="just">
              <a:spcBef>
                <a:spcPts val="0"/>
              </a:spcBef>
              <a:spcAft>
                <a:spcPts val="1200"/>
              </a:spcAft>
              <a:buClr>
                <a:schemeClr val="tx1"/>
              </a:buClr>
              <a:buSzPct val="120000"/>
              <a:buFont typeface="Wingdings" panose="05000000000000000000" pitchFamily="2" charset="2"/>
              <a:buChar char="Ø"/>
              <a:tabLst>
                <a:tab pos="1371600" algn="l"/>
              </a:tabLst>
            </a:pPr>
            <a:r>
              <a:rPr lang="cs-CZ" sz="2100" dirty="0" smtClean="0">
                <a:solidFill>
                  <a:srgbClr val="000000"/>
                </a:solidFill>
              </a:rPr>
              <a:t>je využíváno častěji; zde občané hlasují, aby zvolili reprezentanta (zástupce); při rozhodování pak hlasují tito zástupci.</a:t>
            </a: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 xmlns:p14="http://schemas.microsoft.com/office/powerpoint/2010/main" val="14260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Volební paradox</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
        <p:nvSpPr>
          <p:cNvPr id="3" name="Zástupný symbol pro obsah 2"/>
          <p:cNvSpPr>
            <a:spLocks noGrp="1"/>
          </p:cNvSpPr>
          <p:nvPr>
            <p:ph idx="4294967295"/>
          </p:nvPr>
        </p:nvSpPr>
        <p:spPr>
          <a:xfrm>
            <a:off x="0" y="742950"/>
            <a:ext cx="8280400" cy="4400550"/>
          </a:xfrm>
          <a:prstGeom prst="rect">
            <a:avLst/>
          </a:prstGeom>
        </p:spPr>
        <p:txBody>
          <a:bodyPr>
            <a:noAutofit/>
          </a:bodyPr>
          <a:lstStyle/>
          <a:p>
            <a:pPr marL="569913" indent="-284163" algn="just">
              <a:spcBef>
                <a:spcPts val="0"/>
              </a:spcBef>
              <a:spcAft>
                <a:spcPts val="600"/>
              </a:spcAft>
              <a:buClr>
                <a:schemeClr val="tx1"/>
              </a:buClr>
              <a:buSzPct val="120000"/>
            </a:pPr>
            <a:r>
              <a:rPr lang="cs-CZ" sz="2200" dirty="0" smtClean="0">
                <a:solidFill>
                  <a:srgbClr val="000000"/>
                </a:solidFill>
              </a:rPr>
              <a:t>Při jakémkoliv hlasování může dojít k situaci, kdy přijetí rozhodnutí není možné</a:t>
            </a:r>
            <a:endParaRPr lang="cs-CZ" sz="2200" dirty="0" smtClean="0">
              <a:solidFill>
                <a:srgbClr val="000000"/>
              </a:solidFill>
            </a:endParaRPr>
          </a:p>
          <a:p>
            <a:pPr marL="569913" indent="-284163">
              <a:spcBef>
                <a:spcPts val="0"/>
              </a:spcBef>
              <a:spcAft>
                <a:spcPts val="600"/>
              </a:spcAft>
              <a:buClr>
                <a:schemeClr val="tx1"/>
              </a:buClr>
              <a:buSzPct val="120000"/>
            </a:pPr>
            <a:r>
              <a:rPr lang="cs-CZ" sz="2200" dirty="0" smtClean="0">
                <a:solidFill>
                  <a:srgbClr val="000000"/>
                </a:solidFill>
              </a:rPr>
              <a:t>Parlament musí rozhodnout o výdajích na ochranu životního prostředí; je rozdělen do tří stejně velkých skupin, jejichž preference jsou </a:t>
            </a:r>
            <a:r>
              <a:rPr lang="cs-CZ" sz="2200" dirty="0" smtClean="0">
                <a:solidFill>
                  <a:srgbClr val="000000"/>
                </a:solidFill>
              </a:rPr>
              <a:t>následující</a:t>
            </a:r>
            <a:endParaRPr lang="cs-CZ" sz="2200" dirty="0" smtClean="0">
              <a:solidFill>
                <a:srgbClr val="000000"/>
              </a:solidFill>
            </a:endParaRPr>
          </a:p>
          <a:p>
            <a:pPr marL="914400" indent="0" algn="just">
              <a:spcBef>
                <a:spcPts val="0"/>
              </a:spcBef>
              <a:spcAft>
                <a:spcPts val="600"/>
              </a:spcAft>
              <a:buClr>
                <a:schemeClr val="tx1"/>
              </a:buClr>
              <a:buSzPct val="120000"/>
              <a:buNone/>
              <a:tabLst>
                <a:tab pos="1371600" algn="l"/>
              </a:tabLst>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smtClean="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graphicFrame>
        <p:nvGraphicFramePr>
          <p:cNvPr id="7" name="Tabulka 6"/>
          <p:cNvGraphicFramePr>
            <a:graphicFrameLocks noGrp="1"/>
          </p:cNvGraphicFramePr>
          <p:nvPr/>
        </p:nvGraphicFramePr>
        <p:xfrm>
          <a:off x="533400" y="2724150"/>
          <a:ext cx="7696200" cy="1947863"/>
        </p:xfrm>
        <a:graphic>
          <a:graphicData uri="http://schemas.openxmlformats.org/drawingml/2006/table">
            <a:tbl>
              <a:tblPr/>
              <a:tblGrid>
                <a:gridCol w="1548444"/>
                <a:gridCol w="1953742"/>
                <a:gridCol w="2019065"/>
                <a:gridCol w="2174949"/>
              </a:tblGrid>
              <a:tr h="576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Poslanci</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Nízké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Střední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Vysoké výdaje</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 skupina</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2</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3</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307871"/>
                          </a:solidFill>
                          <a:effectLst/>
                          <a:latin typeface="Times New Roman" pitchFamily="18" charset="0"/>
                          <a:cs typeface="Times New Roman" pitchFamily="18" charset="0"/>
                        </a:rPr>
                        <a:t>1</a:t>
                      </a:r>
                      <a:endParaRPr kumimoji="0" lang="cs-CZ" sz="2000" b="0" i="0" u="none" strike="noStrike" cap="none" normalizeH="0" baseline="0" dirty="0" smtClean="0">
                        <a:ln>
                          <a:noFill/>
                        </a:ln>
                        <a:solidFill>
                          <a:srgbClr val="30787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377574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sz="2800" b="1" dirty="0" smtClean="0"/>
              <a:t>Grafické znázornění volebního paradoxu</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p:sp>
        <p:nvSpPr>
          <p:cNvPr id="3" name="Zástupný symbol pro obsah 2"/>
          <p:cNvSpPr>
            <a:spLocks noGrp="1"/>
          </p:cNvSpPr>
          <p:nvPr>
            <p:ph idx="4294967295"/>
          </p:nvPr>
        </p:nvSpPr>
        <p:spPr>
          <a:xfrm>
            <a:off x="72020" y="742950"/>
            <a:ext cx="8280400" cy="4400550"/>
          </a:xfrm>
          <a:prstGeom prst="rect">
            <a:avLst/>
          </a:prstGeom>
        </p:spPr>
        <p:txBody>
          <a:bodyPr>
            <a:noAutofit/>
          </a:bodyPr>
          <a:lstStyle/>
          <a:p>
            <a:pPr lvl="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pic>
        <p:nvPicPr>
          <p:cNvPr id="5" name="Picture 10"/>
          <p:cNvPicPr>
            <a:picLocks noChangeAspect="1" noChangeArrowheads="1"/>
          </p:cNvPicPr>
          <p:nvPr/>
        </p:nvPicPr>
        <p:blipFill>
          <a:blip r:embed="rId3"/>
          <a:srcRect/>
          <a:stretch>
            <a:fillRect/>
          </a:stretch>
        </p:blipFill>
        <p:spPr bwMode="auto">
          <a:xfrm>
            <a:off x="685800" y="742950"/>
            <a:ext cx="6867525" cy="3505200"/>
          </a:xfrm>
          <a:prstGeom prst="rect">
            <a:avLst/>
          </a:prstGeom>
          <a:noFill/>
          <a:ln w="9525">
            <a:noFill/>
            <a:miter lim="800000"/>
            <a:headEnd/>
            <a:tailEnd/>
          </a:ln>
        </p:spPr>
      </p:pic>
      <p:sp>
        <p:nvSpPr>
          <p:cNvPr id="7" name="Rectangle 6"/>
          <p:cNvSpPr>
            <a:spLocks noChangeArrowheads="1"/>
          </p:cNvSpPr>
          <p:nvPr/>
        </p:nvSpPr>
        <p:spPr bwMode="auto">
          <a:xfrm>
            <a:off x="457200" y="3867150"/>
            <a:ext cx="8208962" cy="923925"/>
          </a:xfrm>
          <a:prstGeom prst="rect">
            <a:avLst/>
          </a:prstGeom>
          <a:noFill/>
          <a:ln w="9525">
            <a:noFill/>
            <a:miter lim="800000"/>
            <a:headEnd/>
            <a:tailEnd/>
          </a:ln>
        </p:spPr>
        <p:txBody>
          <a:bodyPr anchor="ctr">
            <a:spAutoFit/>
          </a:bodyPr>
          <a:lstStyle/>
          <a:p>
            <a:pPr algn="just" eaLnBrk="1" hangingPunct="1"/>
            <a:r>
              <a:rPr lang="cs-CZ" altLang="cs-CZ" dirty="0">
                <a:solidFill>
                  <a:srgbClr val="000000"/>
                </a:solidFill>
              </a:rPr>
              <a:t>1. </a:t>
            </a:r>
            <a:r>
              <a:rPr lang="cs-CZ" altLang="cs-CZ" dirty="0" smtClean="0">
                <a:solidFill>
                  <a:srgbClr val="000000"/>
                </a:solidFill>
              </a:rPr>
              <a:t>a </a:t>
            </a:r>
            <a:r>
              <a:rPr lang="cs-CZ" altLang="cs-CZ" dirty="0">
                <a:solidFill>
                  <a:srgbClr val="000000"/>
                </a:solidFill>
              </a:rPr>
              <a:t>2. skupina poslanců má pořadí preferencí </a:t>
            </a:r>
            <a:r>
              <a:rPr lang="cs-CZ" altLang="cs-CZ" dirty="0" err="1">
                <a:solidFill>
                  <a:srgbClr val="000000"/>
                </a:solidFill>
              </a:rPr>
              <a:t>jednovrcholové</a:t>
            </a:r>
            <a:r>
              <a:rPr lang="cs-CZ" altLang="cs-CZ" dirty="0">
                <a:solidFill>
                  <a:srgbClr val="000000"/>
                </a:solidFill>
              </a:rPr>
              <a:t>, 3. skupina poslanců má pořadí preferencí dvouvrcholové (vrcholy při variantách nízké výdaje a vysoké výdaje).</a:t>
            </a:r>
          </a:p>
        </p:txBody>
      </p:sp>
    </p:spTree>
    <p:extLst>
      <p:ext uri="{BB962C8B-B14F-4D97-AF65-F5344CB8AC3E}">
        <p14:creationId xmlns="" xmlns:p14="http://schemas.microsoft.com/office/powerpoint/2010/main" val="1256593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6209</TotalTime>
  <Words>809</Words>
  <Application>Microsoft Office PowerPoint</Application>
  <PresentationFormat>Předvádění na obrazovce (16:9)</PresentationFormat>
  <Paragraphs>336</Paragraphs>
  <Slides>23</Slides>
  <Notes>20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SLU</vt:lpstr>
      <vt:lpstr>Hospodářská politika a systém společenského rozhodování </vt:lpstr>
      <vt:lpstr>Obsah prezentace</vt:lpstr>
      <vt:lpstr>HP a systém společenského rozhodování</vt:lpstr>
      <vt:lpstr>Společenské rozhodování v přímé demokracii</vt:lpstr>
      <vt:lpstr>Pravidlo jednomyslné shody  </vt:lpstr>
      <vt:lpstr>Pravidlo jednomyslné shody</vt:lpstr>
      <vt:lpstr>Většinové pravidlo </vt:lpstr>
      <vt:lpstr>Volební paradox</vt:lpstr>
      <vt:lpstr>Grafické znázornění volebního paradoxu</vt:lpstr>
      <vt:lpstr>Volební paradox</vt:lpstr>
      <vt:lpstr>Stanovení pořadí hlasování</vt:lpstr>
      <vt:lpstr>Změna preferencí</vt:lpstr>
      <vt:lpstr>Grafické znázornění jednovrcholové preference</vt:lpstr>
      <vt:lpstr>Arowův teorém nemožnosti</vt:lpstr>
      <vt:lpstr>Teorém středního voliče</vt:lpstr>
      <vt:lpstr>Logrolling – politické smlouvání</vt:lpstr>
      <vt:lpstr>Logrolling – politické smlouvání</vt:lpstr>
      <vt:lpstr>Společenské rozhodování v reprezentativní demokracii</vt:lpstr>
      <vt:lpstr>Systém poměrného zastoupení </vt:lpstr>
      <vt:lpstr>Většinová volba kandidátů  </vt:lpstr>
      <vt:lpstr>Demokracie dvou politických stran </vt:lpstr>
      <vt:lpstr>Systém více stran </vt:lpstr>
      <vt:lpstr>  Děkuji za pozornost a přeji hezký den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eva</cp:lastModifiedBy>
  <cp:revision>619</cp:revision>
  <dcterms:created xsi:type="dcterms:W3CDTF">2016-07-06T15:42:34Z</dcterms:created>
  <dcterms:modified xsi:type="dcterms:W3CDTF">2019-05-06T22:46:13Z</dcterms:modified>
</cp:coreProperties>
</file>