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403" r:id="rId3"/>
    <p:sldId id="466" r:id="rId4"/>
    <p:sldId id="467" r:id="rId5"/>
    <p:sldId id="371" r:id="rId6"/>
    <p:sldId id="413" r:id="rId7"/>
    <p:sldId id="404" r:id="rId8"/>
    <p:sldId id="478" r:id="rId9"/>
    <p:sldId id="465" r:id="rId10"/>
    <p:sldId id="469" r:id="rId11"/>
    <p:sldId id="444" r:id="rId12"/>
    <p:sldId id="445" r:id="rId13"/>
    <p:sldId id="479" r:id="rId14"/>
    <p:sldId id="447" r:id="rId15"/>
    <p:sldId id="470" r:id="rId16"/>
    <p:sldId id="471" r:id="rId17"/>
    <p:sldId id="480" r:id="rId18"/>
    <p:sldId id="481" r:id="rId19"/>
    <p:sldId id="482" r:id="rId20"/>
    <p:sldId id="483" r:id="rId21"/>
    <p:sldId id="485" r:id="rId22"/>
    <p:sldId id="486" r:id="rId23"/>
    <p:sldId id="487" r:id="rId24"/>
    <p:sldId id="488" r:id="rId25"/>
    <p:sldId id="489" r:id="rId26"/>
    <p:sldId id="472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F2B2B"/>
    <a:srgbClr val="981E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80" autoAdjust="0"/>
    <p:restoredTop sz="94306" autoAdjust="0"/>
  </p:normalViewPr>
  <p:slideViewPr>
    <p:cSldViewPr>
      <p:cViewPr varScale="1">
        <p:scale>
          <a:sx n="84" d="100"/>
          <a:sy n="84" d="100"/>
        </p:scale>
        <p:origin x="-725" y="-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6846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6846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4585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56705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77502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77502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3492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7338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5743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5743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574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0379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4212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1259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8681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FB8AB-BFC1-44AC-838A-9ECE299A2630}" type="datetime1">
              <a:rPr lang="cs-CZ"/>
              <a:pPr>
                <a:defRPr/>
              </a:pPr>
              <a:t>11.05.2019</a:t>
            </a:fld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4686300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82995-B39F-4CDA-8CA6-9467C82FD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4686300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048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62000" y="1428751"/>
            <a:ext cx="4572000" cy="2209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cap="all" dirty="0" smtClean="0">
                <a:solidFill>
                  <a:schemeClr val="bg1"/>
                </a:solidFill>
              </a:rPr>
              <a:t>INFORMACE V </a:t>
            </a:r>
            <a:r>
              <a:rPr lang="cs-CZ" sz="3200" b="1" cap="all" dirty="0" err="1" smtClean="0">
                <a:solidFill>
                  <a:schemeClr val="bg1"/>
                </a:solidFill>
              </a:rPr>
              <a:t>Hp</a:t>
            </a:r>
            <a:r>
              <a:rPr lang="cs-CZ" sz="3200" b="1" cap="all" dirty="0" smtClean="0">
                <a:solidFill>
                  <a:schemeClr val="bg1"/>
                </a:solidFill>
              </a:rPr>
              <a:t> a problematika očekávání</a:t>
            </a:r>
            <a:endParaRPr lang="cs-CZ" sz="3200" b="1" cap="al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Makroekonomická analýza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6780" y="629777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Makroekonomická analýza vychází z empirického statistického materiálu.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Analyzuje </a:t>
            </a:r>
            <a:r>
              <a:rPr lang="cs-CZ" sz="2200" dirty="0" smtClean="0">
                <a:solidFill>
                  <a:srgbClr val="000000"/>
                </a:solidFill>
              </a:rPr>
              <a:t>vývoj a stav NH jako celku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analýza výroby,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analýza spotřeby,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analýza vnějších vztahů,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analýza rovnováhy,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analýza efektivnosti a ekonomické úrovně,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analýza ekonomického růstu,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analýza trhu práce.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 </a:t>
            </a: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28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Zdroje dat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Data, která makroekonomická analýza zpracovává a vyhodnocuje pocházejí převážně ze statistiky. Kromě statistických dat používá makroekonomická analýza i  další data - např. z bankovního sektoru, burzovní statistiky apod., pokud je má k dispozici.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Důležité </a:t>
            </a:r>
            <a:r>
              <a:rPr lang="cs-CZ" sz="2200" dirty="0" smtClean="0">
                <a:solidFill>
                  <a:srgbClr val="000000"/>
                </a:solidFill>
              </a:rPr>
              <a:t>je statistické sledování tvorby a užití HDP podle jednotlivých sektorů: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primární - prvovýroba,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sekundární - zpracovatelská odvětví,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terciární - služby,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kvartérní - odvětví produkující inovace.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1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26288" cy="507703"/>
          </a:xfrm>
        </p:spPr>
        <p:txBody>
          <a:bodyPr/>
          <a:lstStyle/>
          <a:p>
            <a:r>
              <a:rPr lang="pl-PL" sz="2600" b="1" dirty="0" smtClean="0"/>
              <a:t>Makroekonomická prognóza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742950"/>
            <a:ext cx="8280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pt-BR" sz="2000" dirty="0" smtClean="0">
                <a:solidFill>
                  <a:srgbClr val="000000"/>
                </a:solidFill>
              </a:rPr>
              <a:t>Makroekonomická prognóza přináší základní informace pro hospodářskopolitické rozhodování. Vždy navazuje na výsledky a strukturu makroekonomické analýzy.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000" dirty="0" smtClean="0">
                <a:solidFill>
                  <a:srgbClr val="000000"/>
                </a:solidFill>
              </a:rPr>
              <a:t>Časový </a:t>
            </a:r>
            <a:r>
              <a:rPr lang="pt-BR" sz="2000" dirty="0" smtClean="0">
                <a:solidFill>
                  <a:srgbClr val="000000"/>
                </a:solidFill>
              </a:rPr>
              <a:t>horizont makroekonomických prognóz: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000" b="1" i="1" dirty="0" smtClean="0">
                <a:solidFill>
                  <a:srgbClr val="307871"/>
                </a:solidFill>
              </a:rPr>
              <a:t>krátkodobé (konjunkturní) prognózy </a:t>
            </a:r>
            <a:r>
              <a:rPr lang="pt-BR" sz="2000" dirty="0" smtClean="0">
                <a:solidFill>
                  <a:srgbClr val="000000"/>
                </a:solidFill>
              </a:rPr>
              <a:t>(1 – 24 měsíců), tzv. konjunkturní prognóza; je zaměřena na poznání hospodářského cyklu,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000" b="1" i="1" dirty="0" smtClean="0">
                <a:solidFill>
                  <a:srgbClr val="307871"/>
                </a:solidFill>
              </a:rPr>
              <a:t>střednědobé</a:t>
            </a:r>
            <a:r>
              <a:rPr lang="pt-BR" sz="2000" dirty="0" smtClean="0">
                <a:solidFill>
                  <a:srgbClr val="000000"/>
                </a:solidFill>
              </a:rPr>
              <a:t> </a:t>
            </a:r>
            <a:r>
              <a:rPr lang="pt-BR" sz="2000" dirty="0" smtClean="0">
                <a:solidFill>
                  <a:srgbClr val="000000"/>
                </a:solidFill>
              </a:rPr>
              <a:t>(2 – 5 let), postižení a předvídání střednědobých tendencí ekonomického růstu a změny struktury,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000" b="1" i="1" dirty="0" smtClean="0">
                <a:solidFill>
                  <a:srgbClr val="307871"/>
                </a:solidFill>
              </a:rPr>
              <a:t>dlouhodobé</a:t>
            </a:r>
            <a:r>
              <a:rPr lang="pt-BR" sz="2000" dirty="0" smtClean="0">
                <a:solidFill>
                  <a:srgbClr val="000000"/>
                </a:solidFill>
              </a:rPr>
              <a:t> </a:t>
            </a:r>
            <a:r>
              <a:rPr lang="pt-BR" sz="2000" dirty="0" smtClean="0">
                <a:solidFill>
                  <a:srgbClr val="000000"/>
                </a:solidFill>
              </a:rPr>
              <a:t>(nad 5 let).postižení hlavních tendencí a faktorů vývoje, protože s délkou prognózovaného období spolehlivost klesá.</a:t>
            </a:r>
            <a:endParaRPr lang="pt-BR" sz="20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6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26288" cy="507703"/>
          </a:xfrm>
        </p:spPr>
        <p:txBody>
          <a:bodyPr/>
          <a:lstStyle/>
          <a:p>
            <a:r>
              <a:rPr lang="pl-PL" sz="2600" b="1" dirty="0" smtClean="0"/>
              <a:t>Makroekonomická prognóza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742950"/>
            <a:ext cx="8280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000" dirty="0" smtClean="0">
                <a:solidFill>
                  <a:srgbClr val="000000"/>
                </a:solidFill>
              </a:rPr>
              <a:t>Pro předpovědi se používají metody: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000" b="1" i="1" dirty="0" smtClean="0">
                <a:solidFill>
                  <a:srgbClr val="307871"/>
                </a:solidFill>
              </a:rPr>
              <a:t>extrapolační</a:t>
            </a:r>
            <a:r>
              <a:rPr lang="pt-BR" sz="2000" dirty="0" smtClean="0">
                <a:solidFill>
                  <a:srgbClr val="000000"/>
                </a:solidFill>
              </a:rPr>
              <a:t> - protáhneme do budoucnosti většinou analyticky popsaný trend,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000" b="1" i="1" dirty="0" smtClean="0">
                <a:solidFill>
                  <a:srgbClr val="307871"/>
                </a:solidFill>
              </a:rPr>
              <a:t>ekonomicko-matematické modelování </a:t>
            </a:r>
            <a:r>
              <a:rPr lang="pt-BR" sz="2000" dirty="0" smtClean="0">
                <a:solidFill>
                  <a:srgbClr val="000000"/>
                </a:solidFill>
              </a:rPr>
              <a:t>- umožňuje zahrnout větší množství příčinných souvislostí, ale pořád jde jenom o model,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000" b="1" i="1" dirty="0" smtClean="0">
                <a:solidFill>
                  <a:srgbClr val="307871"/>
                </a:solidFill>
              </a:rPr>
              <a:t>reflexní a intuitivní </a:t>
            </a:r>
            <a:r>
              <a:rPr lang="pt-BR" sz="2000" dirty="0" smtClean="0">
                <a:solidFill>
                  <a:srgbClr val="000000"/>
                </a:solidFill>
              </a:rPr>
              <a:t>- bývají vysoce subjektivní, používají se v oblastech, kde se jiné metody uplatňují jen obtížně,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000" b="1" i="1" dirty="0" smtClean="0">
                <a:solidFill>
                  <a:srgbClr val="307871"/>
                </a:solidFill>
              </a:rPr>
              <a:t>expertní</a:t>
            </a:r>
            <a:r>
              <a:rPr lang="pt-BR" sz="2000" dirty="0" smtClean="0">
                <a:solidFill>
                  <a:srgbClr val="000000"/>
                </a:solidFill>
              </a:rPr>
              <a:t> - nejrůznějším způsobem zpracovávají předpovědi expertů v daném oboru a tím se je snaží objektivizovat,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000" b="1" i="1" dirty="0" smtClean="0">
                <a:solidFill>
                  <a:srgbClr val="307871"/>
                </a:solidFill>
              </a:rPr>
              <a:t>metoda scénářů </a:t>
            </a:r>
            <a:r>
              <a:rPr lang="pt-BR" sz="2000" dirty="0" smtClean="0">
                <a:solidFill>
                  <a:srgbClr val="000000"/>
                </a:solidFill>
              </a:rPr>
              <a:t>- klade důraz na vzájemné časové souslednosti a souvislosti budoucích jevů, k jejich předpovědi využívá i předchozích metod.</a:t>
            </a:r>
          </a:p>
          <a:p>
            <a:pPr marL="28575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6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Konjunkturní analýza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15312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Konjunkturní analýza a na ní navazující prognóza byla metodologicky propracována v 70. a 80. letech.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Většina </a:t>
            </a:r>
            <a:r>
              <a:rPr lang="cs-CZ" sz="2200" dirty="0" smtClean="0">
                <a:solidFill>
                  <a:srgbClr val="000000"/>
                </a:solidFill>
              </a:rPr>
              <a:t>států vychází z tzv. indikátorů cyklu. Průběh cyklu je totožný s vývojem HDP. Analýzou ukazatelů se zjistilo, že některé ukazatele vývoj HDP předbíhají, jiné se vůči němu zpožďují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dirty="0" smtClean="0">
                <a:solidFill>
                  <a:srgbClr val="307871"/>
                </a:solidFill>
              </a:rPr>
              <a:t>předbíhající se ukazatele</a:t>
            </a:r>
            <a:r>
              <a:rPr lang="cs-CZ" sz="2200" dirty="0" smtClean="0">
                <a:solidFill>
                  <a:srgbClr val="000000"/>
                </a:solidFill>
              </a:rPr>
              <a:t> - vývoj cen akcií, výkony nákladní dopravy, odpracovaná doba zaměstnanců, počet nových žádostí o hypotéku,…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dirty="0" smtClean="0">
                <a:solidFill>
                  <a:srgbClr val="307871"/>
                </a:solidFill>
              </a:rPr>
              <a:t>opožďující se ukazatele</a:t>
            </a:r>
            <a:r>
              <a:rPr lang="cs-CZ" sz="2200" dirty="0" smtClean="0">
                <a:solidFill>
                  <a:srgbClr val="000000"/>
                </a:solidFill>
              </a:rPr>
              <a:t> - úroková míra, </a:t>
            </a:r>
            <a:r>
              <a:rPr lang="cs-CZ" sz="2200" dirty="0" err="1" smtClean="0">
                <a:solidFill>
                  <a:srgbClr val="000000"/>
                </a:solidFill>
              </a:rPr>
              <a:t>míra</a:t>
            </a:r>
            <a:r>
              <a:rPr lang="cs-CZ" sz="2200" dirty="0" smtClean="0">
                <a:solidFill>
                  <a:srgbClr val="000000"/>
                </a:solidFill>
              </a:rPr>
              <a:t> nezaměstnanosti,…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dirty="0" smtClean="0">
                <a:solidFill>
                  <a:srgbClr val="307871"/>
                </a:solidFill>
              </a:rPr>
              <a:t>souběžné ukazatele </a:t>
            </a:r>
            <a:r>
              <a:rPr lang="cs-CZ" sz="2200" dirty="0" smtClean="0">
                <a:solidFill>
                  <a:srgbClr val="000000"/>
                </a:solidFill>
              </a:rPr>
              <a:t>- většina ukazatelů výroby.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Možnosti získávání informací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191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Další informace pro hospodářskou politiku – informace pro politické, </a:t>
            </a:r>
            <a:r>
              <a:rPr lang="cs-CZ" sz="2200" dirty="0" err="1" smtClean="0">
                <a:solidFill>
                  <a:srgbClr val="000000"/>
                </a:solidFill>
              </a:rPr>
              <a:t>hospodářskopolitické</a:t>
            </a:r>
            <a:r>
              <a:rPr lang="cs-CZ" sz="2200" dirty="0" smtClean="0">
                <a:solidFill>
                  <a:srgbClr val="000000"/>
                </a:solidFill>
              </a:rPr>
              <a:t> orgány a instituce o obyvatelstvu a o jeho preferencích – se získávají: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přímo </a:t>
            </a:r>
            <a:r>
              <a:rPr lang="cs-CZ" sz="2200" dirty="0" smtClean="0">
                <a:solidFill>
                  <a:srgbClr val="000000"/>
                </a:solidFill>
              </a:rPr>
              <a:t>(průzkumy mínění)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nepřímo (odhady).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6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Informační politika státu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Jedná se o tok informací od politických a hospodářsko-politických orgánů a institucí k obyvatelstvu a ekonomickým subjektům: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ovlivnění hospodářsko-politickými nástroji,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ovlivnění informacemi.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b="1" i="1" u="sng" dirty="0" smtClean="0">
                <a:solidFill>
                  <a:srgbClr val="307871"/>
                </a:solidFill>
              </a:rPr>
              <a:t>Ovlivňování hospodářsko-politickými nástroji: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ovlivňování preferencí krátkodobě přes morální výzvy či příkladem autorit („Ekonomické je jen to, co je ekologické!“);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ovlivňování nástroji makroekonomické regulace (zvýšení diskontní sazby);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ovlivňování pomocí motivačních nástrojů (daně a subvence - např. finanční podpora zaměstnavatelů osob se ZPS; daň na tabák a alkohol);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přímé zásahy státu (nucená správa banky).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Informační politika státu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Jedná se o tok informací od politických a hospodářsko-politických orgánů a institucí k obyvatelstvu a ekonomickým subjektům: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ovlivnění hospodářsko-politickými nástroji,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ovlivnění informacemi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i="1" u="sng" dirty="0" smtClean="0">
                <a:solidFill>
                  <a:srgbClr val="307871"/>
                </a:solidFill>
              </a:rPr>
              <a:t> </a:t>
            </a:r>
            <a:r>
              <a:rPr lang="cs-CZ" sz="2000" b="1" i="1" u="sng" dirty="0" smtClean="0">
                <a:solidFill>
                  <a:srgbClr val="307871"/>
                </a:solidFill>
              </a:rPr>
              <a:t>Ovlivňování </a:t>
            </a:r>
            <a:r>
              <a:rPr lang="cs-CZ" sz="2000" b="1" i="1" u="sng" dirty="0" smtClean="0">
                <a:solidFill>
                  <a:srgbClr val="307871"/>
                </a:solidFill>
              </a:rPr>
              <a:t>informacemi:</a:t>
            </a:r>
            <a:endParaRPr lang="cs-CZ" sz="2000" b="1" i="1" u="sng" dirty="0" smtClean="0">
              <a:solidFill>
                <a:srgbClr val="307871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Informace nejrůznějšího druhu a v nejrůznější formě. Pro jejich množství a kvalitu je důležitý existující společenský systém.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Hlavní zdroj informací – síť medií: rozhlas, tisk, televize.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Informatizace </a:t>
            </a:r>
            <a:r>
              <a:rPr lang="cs-CZ" sz="2000" dirty="0" smtClean="0">
                <a:solidFill>
                  <a:srgbClr val="000000"/>
                </a:solidFill>
              </a:rPr>
              <a:t>společnosti – Internet.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Hospodářská politika a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1047750"/>
            <a:ext cx="8280400" cy="3581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Tvůrci hospodářské politiky a existence očekávání v ekonomice.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Očekávání </a:t>
            </a:r>
            <a:r>
              <a:rPr lang="cs-CZ" sz="2200" dirty="0" smtClean="0">
                <a:solidFill>
                  <a:srgbClr val="000000"/>
                </a:solidFill>
              </a:rPr>
              <a:t>a ekonomická realita:</a:t>
            </a: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monetární expanze (↓ i) → ↑Y ↓ u ↑ P, znehodnocení devizového kurzu</a:t>
            </a: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monetární expanze a realita (↓ i) → ↓ P, Y a zaměstnanost se nezvýší, zhodnocení devizového kurzu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Typy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1047750"/>
            <a:ext cx="8280400" cy="3581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200" b="1" i="1" dirty="0" smtClean="0">
                <a:solidFill>
                  <a:srgbClr val="307871"/>
                </a:solidFill>
              </a:rPr>
              <a:t>Adaptivní </a:t>
            </a:r>
            <a:r>
              <a:rPr lang="cs-CZ" sz="2200" b="1" i="1" dirty="0" smtClean="0">
                <a:solidFill>
                  <a:srgbClr val="307871"/>
                </a:solidFill>
              </a:rPr>
              <a:t>očekávání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Ekonomické subjekty vytvářejí svá očekávání pouze na základě minulé zkušenosti.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  <a:defRPr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200" b="1" i="1" dirty="0" smtClean="0">
                <a:solidFill>
                  <a:srgbClr val="307871"/>
                </a:solidFill>
              </a:rPr>
              <a:t>Racionální </a:t>
            </a:r>
            <a:r>
              <a:rPr lang="cs-CZ" sz="2200" b="1" i="1" dirty="0" smtClean="0">
                <a:solidFill>
                  <a:srgbClr val="307871"/>
                </a:solidFill>
              </a:rPr>
              <a:t>očekávání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Ekonomické subjekty neformulují svá očekávání jen na základě minulých zkušeností (adaptivně), ale zahrnují do svých očekávání také všechny dostupné informace týkající se současného a budoucího vývoje.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280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Informace v HP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Systém národních účtů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Makroekonomick</a:t>
            </a:r>
            <a:r>
              <a:rPr lang="cs-CZ" sz="2400" dirty="0" smtClean="0">
                <a:solidFill>
                  <a:srgbClr val="000000"/>
                </a:solidFill>
              </a:rPr>
              <a:t>á analýza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Makroekonomická prognóza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Zdroje dat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Adaptivní x racionální očekávání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Přístup monetaristů, nových klasiků a nových </a:t>
            </a:r>
            <a:r>
              <a:rPr lang="cs-CZ" sz="2400" dirty="0" err="1" smtClean="0">
                <a:solidFill>
                  <a:srgbClr val="000000"/>
                </a:solidFill>
              </a:rPr>
              <a:t>keynesiánců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Účinnost očekávané HP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Účinnost neočekávané HP</a:t>
            </a: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HP a přístupy jednotlivých škol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8280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200" b="1" i="1" dirty="0" smtClean="0">
                <a:solidFill>
                  <a:srgbClr val="307871"/>
                </a:solidFill>
              </a:rPr>
              <a:t>Monetaristé:</a:t>
            </a: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Adaptivní očekávání,</a:t>
            </a: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Pružné mzdy i ceny.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200" b="1" i="1" dirty="0" smtClean="0">
                <a:solidFill>
                  <a:srgbClr val="307871"/>
                </a:solidFill>
              </a:rPr>
              <a:t>Nová klasická makroekonomie:</a:t>
            </a: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Racionální očekávání,</a:t>
            </a: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Pružné mzdy i ceny.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200" b="1" i="1" dirty="0" smtClean="0">
                <a:solidFill>
                  <a:srgbClr val="307871"/>
                </a:solidFill>
              </a:rPr>
              <a:t>Nová keynesiánská ekonomie:</a:t>
            </a: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Racionální očekávání,</a:t>
            </a:r>
          </a:p>
          <a:p>
            <a:pPr marL="1371600" lvl="1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dirty="0" err="1" smtClean="0">
                <a:solidFill>
                  <a:srgbClr val="000000"/>
                </a:solidFill>
              </a:rPr>
              <a:t>NEpružné</a:t>
            </a:r>
            <a:r>
              <a:rPr lang="cs-CZ" sz="2200" dirty="0" smtClean="0">
                <a:solidFill>
                  <a:srgbClr val="000000"/>
                </a:solidFill>
              </a:rPr>
              <a:t> mzdy a ceny.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970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Účinnost hospodářské politiky a očekávání</a:t>
            </a: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76FE74-E116-42BF-8ECE-8BAFBDFB7D21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36" name="Zástupný symbol pro obsah 35"/>
          <p:cNvSpPr>
            <a:spLocks noGrp="1"/>
          </p:cNvSpPr>
          <p:nvPr>
            <p:ph idx="4294967295"/>
          </p:nvPr>
        </p:nvSpPr>
        <p:spPr>
          <a:xfrm>
            <a:off x="457200" y="819150"/>
            <a:ext cx="8229600" cy="3810000"/>
          </a:xfrm>
          <a:prstGeom prst="rect">
            <a:avLst/>
          </a:prstGeom>
        </p:spPr>
        <p:txBody>
          <a:bodyPr/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200" b="1" dirty="0" smtClean="0">
                <a:solidFill>
                  <a:srgbClr val="000000"/>
                </a:solidFill>
              </a:rPr>
              <a:t>Očekávaná HP – přístup monetaristů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607219" y="2839641"/>
            <a:ext cx="192881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3804047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1" y="2035969"/>
            <a:ext cx="2214563" cy="144661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6" y="2035969"/>
            <a:ext cx="1928813" cy="139303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575323" y="3290888"/>
            <a:ext cx="1012031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2749154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9" y="1545432"/>
            <a:ext cx="4841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Aft>
                <a:spcPts val="600"/>
              </a:spcAft>
            </a:pPr>
            <a:r>
              <a:rPr lang="cs-CZ"/>
              <a:t>   </a:t>
            </a:r>
            <a:r>
              <a:rPr lang="cs-CZ" b="1"/>
              <a:t>P</a:t>
            </a:r>
            <a:r>
              <a:rPr lang="cs-CZ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3911204"/>
            <a:ext cx="571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1875235"/>
            <a:ext cx="2071688" cy="13394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2000251" y="1875235"/>
            <a:ext cx="1643063" cy="117871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>
            <a:off x="3000376" y="3911204"/>
            <a:ext cx="500063" cy="3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rot="10800000">
            <a:off x="1622425" y="2287191"/>
            <a:ext cx="1436688" cy="357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>
            <a:off x="2795390" y="3161705"/>
            <a:ext cx="1232297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V="1">
            <a:off x="3739357" y="2982119"/>
            <a:ext cx="180975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Šipka doprava 32"/>
          <p:cNvSpPr/>
          <p:nvPr/>
        </p:nvSpPr>
        <p:spPr>
          <a:xfrm rot="13356201" flipV="1">
            <a:off x="3389313" y="2184798"/>
            <a:ext cx="241300" cy="3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2196704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b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33463" y="2578894"/>
            <a:ext cx="5000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786064" y="3964781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Y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143250" y="3964781"/>
            <a:ext cx="571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 </a:t>
            </a:r>
            <a:r>
              <a:rPr lang="cs-CZ" b="1"/>
              <a:t>Y</a:t>
            </a:r>
            <a:r>
              <a:rPr lang="cs-CZ" b="1" baseline="-25000"/>
              <a:t>2</a:t>
            </a:r>
            <a:endParaRPr lang="cs-CZ" b="1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214814" y="3429000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AD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572000" y="3107531"/>
            <a:ext cx="642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AD</a:t>
            </a:r>
            <a:r>
              <a:rPr lang="cs-CZ" b="1" baseline="-25000"/>
              <a:t>2</a:t>
            </a:r>
            <a:endParaRPr lang="cs-CZ" b="1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71939" y="1875235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AS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643314" y="1714500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AS</a:t>
            </a:r>
            <a:r>
              <a:rPr lang="cs-CZ" b="1" baseline="-25000"/>
              <a:t>2</a:t>
            </a:r>
            <a:endParaRPr lang="cs-CZ" b="1"/>
          </a:p>
        </p:txBody>
      </p:sp>
      <p:cxnSp>
        <p:nvCxnSpPr>
          <p:cNvPr id="47" name="Přímá spojovací čára 46"/>
          <p:cNvCxnSpPr/>
          <p:nvPr/>
        </p:nvCxnSpPr>
        <p:spPr>
          <a:xfrm rot="16200000" flipH="1">
            <a:off x="2863256" y="2512418"/>
            <a:ext cx="429815" cy="127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Šipka doprava 48"/>
          <p:cNvSpPr/>
          <p:nvPr/>
        </p:nvSpPr>
        <p:spPr>
          <a:xfrm rot="16200000">
            <a:off x="1264246" y="2521943"/>
            <a:ext cx="375047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" name="Šipka doprava 50"/>
          <p:cNvSpPr/>
          <p:nvPr/>
        </p:nvSpPr>
        <p:spPr>
          <a:xfrm rot="10800000">
            <a:off x="3000376" y="4286250"/>
            <a:ext cx="500063" cy="34529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 animBg="1"/>
      <p:bldP spid="32" grpId="0" animBg="1"/>
      <p:bldP spid="33" grpId="0" animBg="1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9" grpId="0" animBg="1"/>
      <p:bldP spid="49" grpId="1" animBg="1"/>
      <p:bldP spid="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Účinnost hospodářské politiky a očekávání </a:t>
            </a:r>
            <a:r>
              <a:rPr lang="cs-CZ" sz="3600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</a:b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6" name="Zástupný symbol pro číslo snímku 3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43AE6B-D62B-4CB8-B19C-09963BAED194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36" name="Zástupný symbol pro obsah 35"/>
          <p:cNvSpPr>
            <a:spLocks noGrp="1"/>
          </p:cNvSpPr>
          <p:nvPr>
            <p:ph idx="4294967295"/>
          </p:nvPr>
        </p:nvSpPr>
        <p:spPr>
          <a:xfrm>
            <a:off x="228600" y="819150"/>
            <a:ext cx="8229600" cy="3587750"/>
          </a:xfrm>
          <a:prstGeom prst="rect">
            <a:avLst/>
          </a:prstGeom>
        </p:spPr>
        <p:txBody>
          <a:bodyPr/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200" b="1" dirty="0" smtClean="0">
                <a:solidFill>
                  <a:srgbClr val="000000"/>
                </a:solidFill>
              </a:rPr>
              <a:t>Očekávaná HP - přístup nových klasiků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607219" y="2839641"/>
            <a:ext cx="192881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3804047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1" y="2035969"/>
            <a:ext cx="2214563" cy="144661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6" y="2035969"/>
            <a:ext cx="1928813" cy="139303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575323" y="3290888"/>
            <a:ext cx="1012031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2749154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944564" y="1875235"/>
            <a:ext cx="48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Aft>
                <a:spcPts val="600"/>
              </a:spcAft>
            </a:pPr>
            <a:r>
              <a:rPr lang="cs-CZ" dirty="0"/>
              <a:t>   P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3911204"/>
            <a:ext cx="571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1875235"/>
            <a:ext cx="2071688" cy="13394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2000251" y="1875235"/>
            <a:ext cx="1643063" cy="117871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 rot="10800000">
            <a:off x="1622425" y="2287191"/>
            <a:ext cx="1436688" cy="357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V="1">
            <a:off x="3739357" y="2982119"/>
            <a:ext cx="180975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Šipka doprava 32"/>
          <p:cNvSpPr/>
          <p:nvPr/>
        </p:nvSpPr>
        <p:spPr>
          <a:xfrm rot="13356201" flipV="1">
            <a:off x="3389313" y="2184798"/>
            <a:ext cx="241300" cy="3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2196704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b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33463" y="2578894"/>
            <a:ext cx="5000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786064" y="3964781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Y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214814" y="3429000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AD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572000" y="3107531"/>
            <a:ext cx="642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AD</a:t>
            </a:r>
            <a:r>
              <a:rPr lang="cs-CZ" b="1" baseline="-25000"/>
              <a:t>2</a:t>
            </a:r>
            <a:endParaRPr lang="cs-CZ" b="1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71939" y="1875235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AS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657600" y="1581150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/>
              <a:t>AS</a:t>
            </a:r>
            <a:r>
              <a:rPr lang="cs-CZ" b="1" baseline="-25000" dirty="0"/>
              <a:t>2</a:t>
            </a:r>
            <a:endParaRPr lang="cs-CZ" b="1" dirty="0"/>
          </a:p>
        </p:txBody>
      </p:sp>
      <p:cxnSp>
        <p:nvCxnSpPr>
          <p:cNvPr id="47" name="Přímá spojovací čára 46"/>
          <p:cNvCxnSpPr/>
          <p:nvPr/>
        </p:nvCxnSpPr>
        <p:spPr>
          <a:xfrm rot="16200000" flipH="1">
            <a:off x="2863256" y="2512418"/>
            <a:ext cx="429815" cy="127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Šipka doprava 48"/>
          <p:cNvSpPr/>
          <p:nvPr/>
        </p:nvSpPr>
        <p:spPr>
          <a:xfrm rot="16200000">
            <a:off x="1264246" y="2521943"/>
            <a:ext cx="375047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5" grpId="0"/>
      <p:bldP spid="40" grpId="0"/>
      <p:bldP spid="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Účinnost hospodářské politiky a očekávání</a:t>
            </a:r>
          </a:p>
        </p:txBody>
      </p:sp>
      <p:sp>
        <p:nvSpPr>
          <p:cNvPr id="9220" name="Zástupný symbol pro číslo snímku 3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FFF6B5-50DA-4257-85FB-5B3BF90F3795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36" name="Zástupný symbol pro obsah 35"/>
          <p:cNvSpPr>
            <a:spLocks noGrp="1"/>
          </p:cNvSpPr>
          <p:nvPr>
            <p:ph idx="4294967295"/>
          </p:nvPr>
        </p:nvSpPr>
        <p:spPr>
          <a:xfrm>
            <a:off x="304800" y="819150"/>
            <a:ext cx="8229600" cy="3586163"/>
          </a:xfrm>
          <a:prstGeom prst="rect">
            <a:avLst/>
          </a:prstGeom>
        </p:spPr>
        <p:txBody>
          <a:bodyPr/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200" b="1" dirty="0" smtClean="0">
                <a:solidFill>
                  <a:srgbClr val="000000"/>
                </a:solidFill>
              </a:rPr>
              <a:t>Očekávaná HP – přístup nových </a:t>
            </a:r>
            <a:r>
              <a:rPr lang="cs-CZ" sz="2200" b="1" dirty="0" err="1" smtClean="0">
                <a:solidFill>
                  <a:srgbClr val="000000"/>
                </a:solidFill>
              </a:rPr>
              <a:t>keynesiánců</a:t>
            </a:r>
            <a:endParaRPr lang="cs-CZ" sz="2200" b="1" dirty="0" smtClean="0">
              <a:solidFill>
                <a:srgbClr val="000000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607219" y="2839641"/>
            <a:ext cx="192881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3804047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1" y="2035969"/>
            <a:ext cx="2214563" cy="144661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6" y="2035969"/>
            <a:ext cx="1928813" cy="139303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575323" y="3290888"/>
            <a:ext cx="1012031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2749154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944564" y="1875235"/>
            <a:ext cx="48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Aft>
                <a:spcPts val="600"/>
              </a:spcAft>
            </a:pPr>
            <a:r>
              <a:rPr lang="cs-CZ"/>
              <a:t>   P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3911204"/>
            <a:ext cx="571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1875235"/>
            <a:ext cx="2071688" cy="13394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2000251" y="1875235"/>
            <a:ext cx="1643063" cy="117871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>
            <a:off x="3000376" y="3911204"/>
            <a:ext cx="500063" cy="3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rot="10800000">
            <a:off x="1622425" y="2287191"/>
            <a:ext cx="1436688" cy="357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>
            <a:off x="2795390" y="3161705"/>
            <a:ext cx="1232297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V="1">
            <a:off x="3739357" y="2982119"/>
            <a:ext cx="180975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Šipka doprava 32"/>
          <p:cNvSpPr/>
          <p:nvPr/>
        </p:nvSpPr>
        <p:spPr>
          <a:xfrm rot="13356201" flipV="1">
            <a:off x="3389313" y="2184798"/>
            <a:ext cx="241300" cy="3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2196704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b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33463" y="2578894"/>
            <a:ext cx="5000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786064" y="3964781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Y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143250" y="3964781"/>
            <a:ext cx="571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 </a:t>
            </a:r>
            <a:r>
              <a:rPr lang="cs-CZ" b="1"/>
              <a:t>Y</a:t>
            </a:r>
            <a:r>
              <a:rPr lang="cs-CZ" b="1" baseline="-25000"/>
              <a:t>2</a:t>
            </a:r>
            <a:endParaRPr lang="cs-CZ" b="1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214814" y="3429000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AD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572000" y="3107531"/>
            <a:ext cx="642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AD</a:t>
            </a:r>
            <a:r>
              <a:rPr lang="cs-CZ" b="1" baseline="-25000"/>
              <a:t>2</a:t>
            </a:r>
            <a:endParaRPr lang="cs-CZ" b="1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71939" y="1875235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AS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635375" y="1707356"/>
            <a:ext cx="642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/>
              <a:t>AS</a:t>
            </a:r>
            <a:r>
              <a:rPr lang="cs-CZ" b="1" baseline="-25000" dirty="0"/>
              <a:t>2</a:t>
            </a:r>
            <a:endParaRPr lang="cs-CZ" b="1" dirty="0"/>
          </a:p>
        </p:txBody>
      </p:sp>
      <p:cxnSp>
        <p:nvCxnSpPr>
          <p:cNvPr id="47" name="Přímá spojovací čára 46"/>
          <p:cNvCxnSpPr/>
          <p:nvPr/>
        </p:nvCxnSpPr>
        <p:spPr>
          <a:xfrm rot="16200000" flipH="1">
            <a:off x="2863256" y="2512418"/>
            <a:ext cx="429815" cy="127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Šipka doprava 48"/>
          <p:cNvSpPr/>
          <p:nvPr/>
        </p:nvSpPr>
        <p:spPr>
          <a:xfrm rot="16200000">
            <a:off x="1264246" y="2521943"/>
            <a:ext cx="375047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" name="Šipka doprava 50"/>
          <p:cNvSpPr/>
          <p:nvPr/>
        </p:nvSpPr>
        <p:spPr>
          <a:xfrm rot="10800000">
            <a:off x="3000376" y="4286250"/>
            <a:ext cx="500063" cy="34529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 animBg="1"/>
      <p:bldP spid="32" grpId="0" animBg="1"/>
      <p:bldP spid="33" grpId="0" animBg="1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9" grpId="0" animBg="1"/>
      <p:bldP spid="5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208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Účinnost hospodářské politiky a očekávání</a:t>
            </a:r>
          </a:p>
        </p:txBody>
      </p:sp>
      <p:sp>
        <p:nvSpPr>
          <p:cNvPr id="10244" name="Zástupný symbol pro číslo snímku 4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3C891-55EB-4263-9B5D-13CAC9DF7EFF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44" name="Zástupný symbol pro obsah 43"/>
          <p:cNvSpPr>
            <a:spLocks noGrp="1"/>
          </p:cNvSpPr>
          <p:nvPr>
            <p:ph idx="4294967295"/>
          </p:nvPr>
        </p:nvSpPr>
        <p:spPr>
          <a:xfrm>
            <a:off x="304800" y="819150"/>
            <a:ext cx="8229600" cy="3833812"/>
          </a:xfrm>
          <a:prstGeom prst="rect">
            <a:avLst/>
          </a:prstGeom>
        </p:spPr>
        <p:txBody>
          <a:bodyPr/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defRPr/>
            </a:pPr>
            <a:r>
              <a:rPr lang="cs-CZ" sz="2200" b="1" dirty="0" smtClean="0">
                <a:solidFill>
                  <a:srgbClr val="000000"/>
                </a:solidFill>
              </a:rPr>
              <a:t>Neočekávaná HP – přístup nových klasiků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547813" y="1491854"/>
            <a:ext cx="23812" cy="231219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6" y="3804047"/>
            <a:ext cx="3648075" cy="952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1" y="2035969"/>
            <a:ext cx="2214563" cy="144661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6" y="2035969"/>
            <a:ext cx="1928813" cy="139303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575323" y="3290888"/>
            <a:ext cx="1012031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2749154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9" y="1491854"/>
            <a:ext cx="48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Aft>
                <a:spcPts val="600"/>
              </a:spcAft>
            </a:pPr>
            <a:r>
              <a:rPr lang="cs-CZ"/>
              <a:t>   P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932363" y="3921919"/>
            <a:ext cx="571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1875235"/>
            <a:ext cx="2071688" cy="13394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2000251" y="1875235"/>
            <a:ext cx="1643063" cy="117871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>
            <a:off x="3000376" y="3911204"/>
            <a:ext cx="500063" cy="3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rot="10800000" flipV="1">
            <a:off x="1595439" y="2138363"/>
            <a:ext cx="1184275" cy="238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>
            <a:off x="2795390" y="3161705"/>
            <a:ext cx="1232297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V="1">
            <a:off x="3739357" y="2982119"/>
            <a:ext cx="180975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Šipka doprava 32"/>
          <p:cNvSpPr/>
          <p:nvPr/>
        </p:nvSpPr>
        <p:spPr>
          <a:xfrm rot="13356201" flipV="1">
            <a:off x="3389313" y="2184798"/>
            <a:ext cx="241300" cy="3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2357438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b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33463" y="2578894"/>
            <a:ext cx="5000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786064" y="3964781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Y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143250" y="3964781"/>
            <a:ext cx="571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 </a:t>
            </a:r>
            <a:r>
              <a:rPr lang="cs-CZ" b="1"/>
              <a:t>Y</a:t>
            </a:r>
            <a:r>
              <a:rPr lang="cs-CZ" b="1" baseline="-25000"/>
              <a:t>2</a:t>
            </a:r>
            <a:endParaRPr lang="cs-CZ" b="1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214814" y="3429000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AD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572000" y="3107531"/>
            <a:ext cx="642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AD</a:t>
            </a:r>
            <a:r>
              <a:rPr lang="cs-CZ" b="1" baseline="-25000"/>
              <a:t>2</a:t>
            </a:r>
            <a:endParaRPr lang="cs-CZ" b="1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71939" y="1875235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AS</a:t>
            </a:r>
            <a:r>
              <a:rPr lang="cs-CZ" b="1" baseline="-25000"/>
              <a:t>1</a:t>
            </a:r>
            <a:endParaRPr lang="cs-CZ" b="1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643314" y="1714500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AS</a:t>
            </a:r>
            <a:r>
              <a:rPr lang="cs-CZ" b="1" baseline="-25000"/>
              <a:t>2</a:t>
            </a:r>
            <a:endParaRPr lang="cs-CZ" b="1"/>
          </a:p>
        </p:txBody>
      </p:sp>
      <p:sp>
        <p:nvSpPr>
          <p:cNvPr id="49" name="Šipka doprava 48"/>
          <p:cNvSpPr/>
          <p:nvPr/>
        </p:nvSpPr>
        <p:spPr>
          <a:xfrm rot="16200000">
            <a:off x="1317824" y="2575520"/>
            <a:ext cx="267891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" name="Šipka doprava 50"/>
          <p:cNvSpPr/>
          <p:nvPr/>
        </p:nvSpPr>
        <p:spPr>
          <a:xfrm rot="10800000">
            <a:off x="2714626" y="4286250"/>
            <a:ext cx="785813" cy="53579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7" name="Přímá spojovací čára 36"/>
          <p:cNvCxnSpPr/>
          <p:nvPr/>
        </p:nvCxnSpPr>
        <p:spPr>
          <a:xfrm rot="10800000">
            <a:off x="1571626" y="2518172"/>
            <a:ext cx="1857375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 flipV="1">
            <a:off x="1785938" y="1714500"/>
            <a:ext cx="1643062" cy="117871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>
            <a:off x="2020491" y="2968229"/>
            <a:ext cx="1616869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1000126" y="2035969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b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55" name="Šipka doprava 54"/>
          <p:cNvSpPr/>
          <p:nvPr/>
        </p:nvSpPr>
        <p:spPr>
          <a:xfrm rot="16200000">
            <a:off x="1317824" y="2254052"/>
            <a:ext cx="267891" cy="4603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TextovéPole 55"/>
          <p:cNvSpPr txBox="1">
            <a:spLocks noChangeArrowheads="1"/>
          </p:cNvSpPr>
          <p:nvPr/>
        </p:nvSpPr>
        <p:spPr bwMode="auto">
          <a:xfrm>
            <a:off x="2428876" y="3964781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Y</a:t>
            </a:r>
            <a:r>
              <a:rPr lang="cs-CZ" b="1" baseline="-25000"/>
              <a:t>3</a:t>
            </a:r>
            <a:endParaRPr lang="cs-CZ" b="1"/>
          </a:p>
        </p:txBody>
      </p:sp>
      <p:sp>
        <p:nvSpPr>
          <p:cNvPr id="57" name="TextovéPole 56"/>
          <p:cNvSpPr txBox="1">
            <a:spLocks noChangeArrowheads="1"/>
          </p:cNvSpPr>
          <p:nvPr/>
        </p:nvSpPr>
        <p:spPr bwMode="auto">
          <a:xfrm>
            <a:off x="3348039" y="1491854"/>
            <a:ext cx="642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AS</a:t>
            </a:r>
            <a:r>
              <a:rPr lang="cs-CZ" b="1" baseline="-25000"/>
              <a:t>3</a:t>
            </a:r>
            <a:endParaRPr lang="cs-CZ" b="1"/>
          </a:p>
        </p:txBody>
      </p:sp>
      <p:cxnSp>
        <p:nvCxnSpPr>
          <p:cNvPr id="59" name="Přímá spojovací čára 58"/>
          <p:cNvCxnSpPr/>
          <p:nvPr/>
        </p:nvCxnSpPr>
        <p:spPr>
          <a:xfrm rot="16200000" flipH="1">
            <a:off x="2860080" y="2515593"/>
            <a:ext cx="434578" cy="1111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Šipka doprava 62"/>
          <p:cNvSpPr/>
          <p:nvPr/>
        </p:nvSpPr>
        <p:spPr>
          <a:xfrm rot="13356201" flipV="1">
            <a:off x="3127375" y="1985962"/>
            <a:ext cx="241300" cy="34529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 animBg="1"/>
      <p:bldP spid="32" grpId="0" animBg="1"/>
      <p:bldP spid="33" grpId="0" animBg="1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9" grpId="0" animBg="1"/>
      <p:bldP spid="51" grpId="0" animBg="1"/>
      <p:bldP spid="54" grpId="0"/>
      <p:bldP spid="55" grpId="0" animBg="1"/>
      <p:bldP spid="56" grpId="0"/>
      <p:bldP spid="57" grpId="0"/>
      <p:bldP spid="63" grpId="0" animBg="1"/>
      <p:bldP spid="6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04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Účinnost hospodářské </a:t>
            </a:r>
            <a:r>
              <a:rPr lang="cs-CZ" sz="2800" b="1" dirty="0" smtClean="0"/>
              <a:t>politiky </a:t>
            </a:r>
            <a:r>
              <a:rPr lang="cs-CZ" sz="2800" b="1" dirty="0" smtClean="0"/>
              <a:t>a očekávání - shrnutí</a:t>
            </a:r>
          </a:p>
        </p:txBody>
      </p:sp>
      <p:sp>
        <p:nvSpPr>
          <p:cNvPr id="11299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0529E7-AAD9-4DD2-A7EF-089D275B8C3C}" type="slidenum">
              <a:rPr lang="cs-CZ" smtClean="0"/>
              <a:pPr/>
              <a:t>25</a:t>
            </a:fld>
            <a:endParaRPr lang="cs-CZ" smtClean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4294967295"/>
          </p:nvPr>
        </p:nvGraphicFramePr>
        <p:xfrm>
          <a:off x="533400" y="158115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440160"/>
                <a:gridCol w="1447654"/>
                <a:gridCol w="1785950"/>
                <a:gridCol w="1971660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</a:rPr>
                        <a:t>Přístup</a:t>
                      </a:r>
                      <a:endParaRPr lang="cs-CZ" sz="1400" b="1" dirty="0">
                        <a:effectLst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</a:rPr>
                        <a:t>Očekávání</a:t>
                      </a:r>
                      <a:endParaRPr lang="cs-CZ" sz="1400" b="1" dirty="0">
                        <a:effectLst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</a:rPr>
                        <a:t>Ceny</a:t>
                      </a:r>
                      <a:r>
                        <a:rPr lang="cs-CZ" sz="1400" b="1" baseline="0" dirty="0" smtClean="0">
                          <a:effectLst/>
                        </a:rPr>
                        <a:t> a mzdy</a:t>
                      </a:r>
                      <a:endParaRPr lang="cs-CZ" sz="1400" b="1" dirty="0">
                        <a:effectLst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</a:rPr>
                        <a:t>HP očekávaná</a:t>
                      </a:r>
                      <a:endParaRPr lang="cs-CZ" sz="1400" b="1" dirty="0">
                        <a:effectLst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</a:rPr>
                        <a:t>HP neočekávaná</a:t>
                      </a:r>
                      <a:endParaRPr lang="cs-CZ" sz="1400" b="1" dirty="0">
                        <a:effectLst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Monetaristé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Adaptivní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Pružné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Účinná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Účinná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Noví klasikové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Racionální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Pružné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Neúčinná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Účinná a problematická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Noví </a:t>
                      </a:r>
                      <a:r>
                        <a:rPr lang="cs-CZ" sz="14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keynesiánci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Racionální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Nepružné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Účinná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Účinná a problematická</a:t>
                      </a:r>
                      <a:endParaRPr lang="cs-CZ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>
                <a:solidFill>
                  <a:srgbClr val="307871"/>
                </a:solidFill>
              </a:rPr>
              <a:pPr/>
              <a:t>26</a:t>
            </a:fld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27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Proces hospodářsko-politického rozhodování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Proces hospodářsko-politického rozhodování je procesem práce s informacemi.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Každé rozhodování s sebou nese riziko omylu, riziko selhání.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Hlavní </a:t>
            </a:r>
            <a:r>
              <a:rPr lang="cs-CZ" sz="2200" dirty="0" smtClean="0">
                <a:solidFill>
                  <a:srgbClr val="000000"/>
                </a:solidFill>
              </a:rPr>
              <a:t>možnost, jak tato rizika snížit, spočívá ve snaze o získání maximálního množství kvalitních informací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Jakékoliv rozhodování je tedy svou podstatou procesem zpracování </a:t>
            </a:r>
            <a:r>
              <a:rPr lang="cs-CZ" sz="2200" dirty="0" smtClean="0">
                <a:solidFill>
                  <a:srgbClr val="000000"/>
                </a:solidFill>
              </a:rPr>
              <a:t>informací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Informace pro rozhodování – tok informací od objektu (o stavu objektu, o jeho změnách, o jeho okolí) k subjektu, který je vyhodnocuje a na jejich základě se rozhoduje.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Informace jako prostředek výkonu rozhodnutí   ovlivňování – tok informací od subjektu k objektu – má za následek změnu chování podřízeného objektu.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Informace pro hospodářskou politiku – Systém národních účtů, makroekonomická analýza a makroekonomická prognóza.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Informace v hospodářské politice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715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Informace pro rozhodování </a:t>
            </a:r>
            <a:r>
              <a:rPr lang="cs-CZ" sz="2200" dirty="0" smtClean="0">
                <a:solidFill>
                  <a:srgbClr val="000000"/>
                </a:solidFill>
              </a:rPr>
              <a:t>– tok informací od objektu (o stavu objektu, o jeho změnách, o jeho okolí) k subjektu, který je vyhodnocuje a na jejich základě se rozhoduje.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Informace jako prostředek výkonu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rozhodnutí</a:t>
            </a:r>
            <a:r>
              <a:rPr lang="cs-CZ" sz="2200" dirty="0" smtClean="0">
                <a:solidFill>
                  <a:srgbClr val="307871"/>
                </a:solidFill>
              </a:rPr>
              <a:t> →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smtClean="0">
                <a:solidFill>
                  <a:srgbClr val="000000"/>
                </a:solidFill>
              </a:rPr>
              <a:t>ovlivňování – tok informací od subjektu k objektu – má za následek změnu chování podřízeného objektu.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Informace </a:t>
            </a:r>
            <a:r>
              <a:rPr lang="cs-CZ" sz="2200" dirty="0" smtClean="0">
                <a:solidFill>
                  <a:srgbClr val="000000"/>
                </a:solidFill>
              </a:rPr>
              <a:t>pro hospodářskou politiku – Systém národních účtů, makroekonomická analýza a makroekonomická prognóza.</a:t>
            </a: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6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Systém národních účtů (SNÚ)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95350"/>
            <a:ext cx="8280400" cy="4006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 smtClean="0">
                <a:solidFill>
                  <a:srgbClr val="000000"/>
                </a:solidFill>
              </a:rPr>
              <a:t>Nejnovější manuál k SNÚ je z roku 2008 jako výsledek panelu OSN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 smtClean="0">
                <a:solidFill>
                  <a:srgbClr val="000000"/>
                </a:solidFill>
              </a:rPr>
              <a:t>SNÚ </a:t>
            </a:r>
            <a:r>
              <a:rPr lang="cs-CZ" sz="2100" dirty="0" smtClean="0">
                <a:solidFill>
                  <a:srgbClr val="000000"/>
                </a:solidFill>
              </a:rPr>
              <a:t>je konzistentní, vzájemně propojený systém agregátních ukazatelů.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 smtClean="0">
                <a:solidFill>
                  <a:srgbClr val="000000"/>
                </a:solidFill>
              </a:rPr>
              <a:t>Zachycuje hlavní ekonomické toky ve vztahu k výrobě, spotřebě, akumulaci a vnějšímu světu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Hlavní </a:t>
            </a:r>
            <a:r>
              <a:rPr lang="cs-CZ" sz="2100" dirty="0" smtClean="0">
                <a:solidFill>
                  <a:srgbClr val="000000"/>
                </a:solidFill>
              </a:rPr>
              <a:t>svodné účty SNÚ: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účet výroby,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účet spotřeby,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účet akumulace,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smtClean="0">
                <a:solidFill>
                  <a:srgbClr val="000000"/>
                </a:solidFill>
              </a:rPr>
              <a:t>účet vnějšího světa. 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1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73280" cy="507703"/>
          </a:xfrm>
        </p:spPr>
        <p:txBody>
          <a:bodyPr/>
          <a:lstStyle/>
          <a:p>
            <a:r>
              <a:rPr lang="pl-PL" sz="2800" b="1" dirty="0" smtClean="0"/>
              <a:t>Systém národních účtů (SNÚ)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38200" y="742951"/>
            <a:ext cx="6999287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Systém národních </a:t>
            </a:r>
            <a:r>
              <a:rPr lang="pl-PL" sz="2800" b="1" dirty="0" smtClean="0"/>
              <a:t>účtů – účet výroby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b="1" u="sng" dirty="0" smtClean="0">
                <a:solidFill>
                  <a:srgbClr val="000000"/>
                </a:solidFill>
              </a:rPr>
              <a:t>HDP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Náhrady zaměstnancům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Zisk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Amortizace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Nepřímé daně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Dotace (odečítají se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000" b="1" u="sng" dirty="0" smtClean="0">
                <a:solidFill>
                  <a:srgbClr val="000000"/>
                </a:solidFill>
              </a:rPr>
              <a:t>Výdaje na HDP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Výdaje na soukromou spotřebu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Výdaje na veřejnou spotřebu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Přírůstek zásob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Hrubá tvorba fixního kapitálu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Vývoz zboží a služeb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Dovoz zboží a služeb (odečítají se)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Systém národních </a:t>
            </a:r>
            <a:r>
              <a:rPr lang="pl-PL" sz="2800" b="1" dirty="0" smtClean="0"/>
              <a:t>účtů – účet spotřeby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es-ES" sz="2000" dirty="0" smtClean="0">
                <a:solidFill>
                  <a:srgbClr val="000000"/>
                </a:solidFill>
              </a:rPr>
              <a:t>Národní disponibilní důchod a jeho </a:t>
            </a:r>
            <a:r>
              <a:rPr lang="es-ES" sz="2000" dirty="0" smtClean="0">
                <a:solidFill>
                  <a:srgbClr val="000000"/>
                </a:solidFill>
              </a:rPr>
              <a:t>užití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000" b="1" u="sng" dirty="0" smtClean="0">
                <a:solidFill>
                  <a:srgbClr val="000000"/>
                </a:solidFill>
              </a:rPr>
              <a:t>Užití disponibilního důchodu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000" dirty="0" smtClean="0">
                <a:solidFill>
                  <a:srgbClr val="000000"/>
                </a:solidFill>
              </a:rPr>
              <a:t>Výdaje na soukromou spotřebu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000" dirty="0" smtClean="0">
                <a:solidFill>
                  <a:srgbClr val="000000"/>
                </a:solidFill>
              </a:rPr>
              <a:t>Výdaje na veřejnou spotřebu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000" dirty="0" smtClean="0">
                <a:solidFill>
                  <a:srgbClr val="000000"/>
                </a:solidFill>
              </a:rPr>
              <a:t>Úspory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000" b="1" u="sng" dirty="0" smtClean="0">
                <a:solidFill>
                  <a:srgbClr val="000000"/>
                </a:solidFill>
              </a:rPr>
              <a:t>Disponibilní důchod</a:t>
            </a:r>
            <a:endParaRPr lang="cs-CZ" sz="2000" b="1" u="sng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Náhrady zaměstnancům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Zisk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Čisté důchody ze zahraničí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Nepřímé daně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Dotace (odečítají se)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Systém národních </a:t>
            </a:r>
            <a:r>
              <a:rPr lang="pl-PL" sz="2800" b="1" dirty="0" smtClean="0"/>
              <a:t>účtů – význam SNÚ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1047750"/>
            <a:ext cx="8280400" cy="3581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analýza dosavadního vývoje ekonomiky,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prognóza budoucího vývoje ekonomiky,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modelování,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mezinárodní komparace.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6271</TotalTime>
  <Words>1054</Words>
  <Application>Microsoft Office PowerPoint</Application>
  <PresentationFormat>Předvádění na obrazovce (16:9)</PresentationFormat>
  <Paragraphs>430</Paragraphs>
  <Slides>26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SLU</vt:lpstr>
      <vt:lpstr>INFORMACE V Hp a problematika očekávání</vt:lpstr>
      <vt:lpstr>Obsah prezentace</vt:lpstr>
      <vt:lpstr>Proces hospodářsko-politického rozhodování</vt:lpstr>
      <vt:lpstr>Informace v hospodářské politice</vt:lpstr>
      <vt:lpstr>Systém národních účtů (SNÚ)  </vt:lpstr>
      <vt:lpstr>Systém národních účtů (SNÚ)</vt:lpstr>
      <vt:lpstr>Systém národních účtů – účet výroby</vt:lpstr>
      <vt:lpstr>Systém národních účtů – účet spotřeby</vt:lpstr>
      <vt:lpstr>Systém národních účtů – význam SNÚ</vt:lpstr>
      <vt:lpstr>Makroekonomická analýza</vt:lpstr>
      <vt:lpstr>Zdroje dat</vt:lpstr>
      <vt:lpstr>Makroekonomická prognóza</vt:lpstr>
      <vt:lpstr>Makroekonomická prognóza</vt:lpstr>
      <vt:lpstr>Konjunkturní analýza </vt:lpstr>
      <vt:lpstr>Možnosti získávání informací </vt:lpstr>
      <vt:lpstr>Informační politika státu</vt:lpstr>
      <vt:lpstr>Informační politika státu</vt:lpstr>
      <vt:lpstr>Hospodářská politika a očekávání</vt:lpstr>
      <vt:lpstr>Typy očekávání</vt:lpstr>
      <vt:lpstr>HP a přístupy jednotlivých škol</vt:lpstr>
      <vt:lpstr>Účinnost hospodářské politiky a očekávání</vt:lpstr>
      <vt:lpstr>Účinnost hospodářské politiky a očekávání   </vt:lpstr>
      <vt:lpstr>Účinnost hospodářské politiky a očekávání</vt:lpstr>
      <vt:lpstr>Účinnost hospodářské politiky a očekávání</vt:lpstr>
      <vt:lpstr>Účinnost hospodářské politiky a očekávání - shrnutí</vt:lpstr>
      <vt:lpstr>  Děkuji za pozornost a přeji hezký den  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eva</cp:lastModifiedBy>
  <cp:revision>650</cp:revision>
  <dcterms:created xsi:type="dcterms:W3CDTF">2016-07-06T15:42:34Z</dcterms:created>
  <dcterms:modified xsi:type="dcterms:W3CDTF">2019-05-11T22:26:08Z</dcterms:modified>
</cp:coreProperties>
</file>