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handoutMasterIdLst>
    <p:handoutMasterId r:id="rId20"/>
  </p:handoutMasterIdLst>
  <p:sldIdLst>
    <p:sldId id="271" r:id="rId2"/>
    <p:sldId id="256" r:id="rId3"/>
    <p:sldId id="279" r:id="rId4"/>
    <p:sldId id="259" r:id="rId5"/>
    <p:sldId id="274" r:id="rId6"/>
    <p:sldId id="272" r:id="rId7"/>
    <p:sldId id="275" r:id="rId8"/>
    <p:sldId id="257" r:id="rId9"/>
    <p:sldId id="280" r:id="rId10"/>
    <p:sldId id="281" r:id="rId11"/>
    <p:sldId id="282" r:id="rId12"/>
    <p:sldId id="258" r:id="rId13"/>
    <p:sldId id="260" r:id="rId14"/>
    <p:sldId id="276" r:id="rId15"/>
    <p:sldId id="261" r:id="rId16"/>
    <p:sldId id="262" r:id="rId17"/>
    <p:sldId id="269" r:id="rId18"/>
    <p:sldId id="270" r:id="rId1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43" cy="496254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64" y="0"/>
            <a:ext cx="2946443" cy="496254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r">
              <a:defRPr sz="1200"/>
            </a:lvl1pPr>
          </a:lstStyle>
          <a:p>
            <a:fld id="{0889AE4A-C0CD-40E3-9B04-757C61A4CD16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809"/>
            <a:ext cx="2946443" cy="496253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64" y="9428809"/>
            <a:ext cx="2946443" cy="496253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r">
              <a:defRPr sz="1200"/>
            </a:lvl1pPr>
          </a:lstStyle>
          <a:p>
            <a:fld id="{B978D982-989E-47F8-A1F2-40DABDDE33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181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82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94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3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27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14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31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39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37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34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66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ABB05-654E-4ED3-90E4-AE5C2768C194}" type="datetimeFigureOut">
              <a:rPr lang="cs-CZ" smtClean="0"/>
              <a:pPr/>
              <a:t>26.9.2020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0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Účetnictví nevýdělečných organizací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571500" indent="-571500"/>
            <a:endParaRPr lang="cs-CZ" dirty="0" smtClean="0"/>
          </a:p>
          <a:p>
            <a:pPr marL="571500" indent="-57150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I. Účetnictví nestátních nevýdělečných organizací (NNO)</a:t>
            </a:r>
          </a:p>
          <a:p>
            <a:pPr marL="571500" indent="-57150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II. Účetnictví některých vybraných účetních jednotek (NVÚJ)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Legislativní předpisy pro JÚ</a:t>
            </a:r>
            <a:endParaRPr lang="cs-C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Nová ustanovení a nové předpisy – aktualizace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(nutno neustále sledovat)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563/1991 Sb., o účetnictví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Vyhláška č. 325/2016 Sb.,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ÚJ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které vedou jednoduché účetnictví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73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 účetnictví § 1f </a:t>
            </a:r>
            <a:r>
              <a:rPr lang="cs-CZ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ZoÚ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507288" cy="4839816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Spolky… odborové organizace…organizace zaměstnavatelů…církve a náboženské společnosti…honební společenstva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pokud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ejsou plátci DPH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říjmy za poslední ÚO nepřesáhly 3 miliony Kč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odnota majetku nepřesáhne 3 miliony Kč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Mohou vést účetnictví jednoduché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50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Účetní doklad (§ 11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ZoÚ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průkazný účetní záznam, který musí obsahovat: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značení účetního dokladu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bsah účetního případu a účastníky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eněžní částku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kamžik vyhotovení účetního dokladu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kamžik uskutečnění účetního případu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odpisový záznam osoby odpovědné za účetní případ a podpisový záznam osoby odpovědné za jeho zaúčtování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Účetní knihy v Ú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Deník – zápisy jsou uspořádány chronologicky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Hlavní kniha – zápisy uspořádány systematicky dle účtového rozvrhu (PZ k prvnímu dni ÚO; souhrnné obraty MD a D účtů alespoň za kalendářní měsíc);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Knihy analytických účtů – podrobně rozvádí účty hlavní knihy;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Knihy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podrozvahových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účtů (zachycují především využívání cizího majetku-najatý a propachtovaný majetek a další…)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Otevírání účetních knih</a:t>
            </a:r>
            <a:endParaRPr lang="cs-C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89120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dni vzniku povinnosti vedení účetnictví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čty hlavní knihy se otevírají účetními zápisy (podvojnost souvztažnost)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961 počáteční účet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rozvažný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prvnímu dni účetního období (v případě předchozí činnosti)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91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Třídění účtů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497363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ozvahové: 	aktivní (PZ a KZ na MD)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pasivní (PZ a KZ na D)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ýsledkové:	náklady (PZ=0)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výnosy (PZ=0)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ávěrkové:	slouží pouze při otevírání a uzavírání účetních knih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Směrná účtová osnova pro NNO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686800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Účtová třída 0 – Dlouhodobý majetek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Účtová třída 1 – Zásoby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Účtová třída 2 – Finanční účty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Účtová třída 3 – Zúčtovací vztahy</a:t>
            </a: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 třída 4 -  volná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Účtová třída 5 -  Náklady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Účtová třída 6 -  Výnosy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Účtová třída 7 a 8 – dle vnitřního předpisu ÚJ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Účtová třída 9 – Vlastní jmění, fondy, výsledek 				                 hospodaření, rezervy, dl. úvěry a zápůjčky,   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                    závěrkové 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podrozvahové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účty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Účetní uzávěrka a účetní závěrka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073427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uzávěrka se skládá z </a:t>
            </a:r>
            <a:r>
              <a:rPr lang="cs-CZ" i="1" u="sng" dirty="0" smtClean="0">
                <a:latin typeface="Times New Roman" pitchFamily="18" charset="0"/>
                <a:cs typeface="Times New Roman" pitchFamily="18" charset="0"/>
              </a:rPr>
              <a:t>účtování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uzávěrkových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účetních operací souvisejících s uzavíráním účtů 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zjiš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ť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ováním jejich konečných zůstatků.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závěrka je tvořena systémem účetních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výkazů (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rozvaha-výkaz zisku a ztráty-příloha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Forma a obsah účetní závěrky je taxativně stanovena.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Nejde o účtování účetních případů-sestavují se výkazy.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Závěr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Cílem úvodní přednášky</a:t>
            </a:r>
          </a:p>
          <a:p>
            <a:pPr algn="ctr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ylo připomenutí 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základních zásad vedení účetnictví pro účetní jednotky</a:t>
            </a:r>
          </a:p>
          <a:p>
            <a:pPr algn="ctr">
              <a:buNone/>
            </a:pP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již z pohledu nevýdělečných organizací!</a:t>
            </a:r>
          </a:p>
          <a:p>
            <a:pPr algn="ctr">
              <a:buNone/>
            </a:pPr>
            <a:endParaRPr lang="cs-CZ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Stručný nástin typologie NNO 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dle aktuálních legislativních předpisů 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roku 2019.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340769"/>
            <a:ext cx="8640960" cy="2259682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Účetnictví nevýdělečných organizací</a:t>
            </a:r>
            <a:r>
              <a:rPr lang="cs-CZ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I. účetnictví NNO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7854696" cy="2016224"/>
          </a:xfrm>
        </p:spPr>
        <p:txBody>
          <a:bodyPr/>
          <a:lstStyle/>
          <a:p>
            <a:pPr algn="r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 AR  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2020/2021</a:t>
            </a:r>
          </a:p>
          <a:p>
            <a:pPr algn="r"/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 zkratek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76064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NNO nestátní nezisková organizace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NVÚJ některé vybrané účetní jednotky (státní a územní sektor)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právnická osoba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MPO municipální příspěvková organizace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 státní příspěvková organizace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NOZ nový občanský zákoník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 účetnictví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JÚ jednoduché účetnictví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VP veřejná prospěšnost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ÚO účetní období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PZ počáteční zůstatek		KZ konečný zůstatek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76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Téma 1. přednášky</a:t>
            </a:r>
          </a:p>
          <a:p>
            <a:pPr algn="ctr">
              <a:buNone/>
            </a:pPr>
            <a:endParaRPr lang="cs-CZ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Typologie NNO</a:t>
            </a:r>
            <a:endParaRPr lang="cs-CZ" sz="48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Účetnictví NNO</a:t>
            </a:r>
            <a:endParaRPr lang="cs-CZ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NNO</a:t>
            </a:r>
            <a:endParaRPr lang="cs-CZ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640960" cy="5271864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obrovolnost (dobrovolná účast při činnostech a přispívání)</a:t>
            </a: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institucionalizace (mají analogickou strukturu)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eziskovost (důraz na poskytování prospěchu, zisk použit na vlastní činnost)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ezávislost (nejsou ovládány zvenčí, sami se kontrolují)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rospěšnost (veřejná nebo vzájemná)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oukromost (jsou odděleny od státní správy)</a:t>
            </a:r>
          </a:p>
          <a:p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jsou právnickými osobami registrovanými 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ají povinnost vedení účetnictví (JÚ, Ú)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97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Typologie NNO z aspektu vedení účetnictví</a:t>
            </a:r>
            <a:endParaRPr lang="cs-C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686800" cy="4479776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politické strany a politická hnutí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spolky dle občanského zákoníku (NOZ)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církve a náboženské společnosti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obecně prospěšné společnosti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zájmová sdružení právnických osob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nadace, nadační fondy a ústavy dle NOZ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společenství vlastníků jednotek dle NOZ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veřejné vysoké školy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jiné účetní jednotky, které nebyly založeny za účelem podnikání…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více § 2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vyhl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 č. 504/2012 Sb.,…..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Veřejná prospěšnost dle NOZ</a:t>
            </a:r>
            <a:endParaRPr lang="cs-C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784976" cy="4767808"/>
          </a:xfrm>
        </p:spPr>
        <p:txBody>
          <a:bodyPr/>
          <a:lstStyle/>
          <a:p>
            <a:pPr marL="0" indent="0" algn="just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VP je PO, jejímž posláním je přispívat v souladu se zakladatelským právním jednáním vlastní činností k dosahování obecného blaha, 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rozhodování PO mají podstatný vliv jen bezúhonné osoby, 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nabyla majetek z poctivých zdrojů a 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hospodárně využívá své jmění k veřejně prospěšnému účelu.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(§ 146 NOZ)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9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Zásady vedení účetnictví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435280" cy="4497363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ovinně vedou od vzniku účetní jednotky (dále jen ÚJ)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taxativně vymezuje § 1 zák. č. 563/1991 Sb. o účetnictví ve znění pozdějších předpisů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povinně vedou účetnictví v plném rozsahu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účto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inanční účetnictví je regulováno: zákon o účetnictví, prováděcí vyhlášky, České účetní standardy, vnitřní předpisy pro vedení účetnictví (směrnice pro vedení účetnictví)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četnictví je vedeno tak, aby nebylo v rozporu s žádným právním předpisem…!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Legislativní předpisy pro ÚJ</a:t>
            </a:r>
            <a:endParaRPr lang="cs-C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4911824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563/1991 Sb., o účetnictví (všechny ÚJ)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Vyhláška č. 504/2002 Sb., pro ÚJ u kterých hlavním předmětem činnosti není podnikání, pokud účtují v soustavě podvojného účetnictví (týká se jen NNO)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České účetní standardy č. 401-414 (týkají se jen NNO)</a:t>
            </a:r>
          </a:p>
          <a:p>
            <a:r>
              <a:rPr lang="cs-CZ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Interní směrnice…</a:t>
            </a:r>
            <a:endParaRPr lang="cs-CZ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55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760</Words>
  <Application>Microsoft Office PowerPoint</Application>
  <PresentationFormat>Předvádění na obrazovce (4:3)</PresentationFormat>
  <Paragraphs>128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Motiv Office</vt:lpstr>
      <vt:lpstr>Účetnictví nevýdělečných organizací</vt:lpstr>
      <vt:lpstr>Účetnictví nevýdělečných organizací   I. účetnictví NNO</vt:lpstr>
      <vt:lpstr>Seznam zkratek</vt:lpstr>
      <vt:lpstr>Prezentace aplikace PowerPoint</vt:lpstr>
      <vt:lpstr>Charakteristika NNO</vt:lpstr>
      <vt:lpstr>Typologie NNO z aspektu vedení účetnictví</vt:lpstr>
      <vt:lpstr>Veřejná prospěšnost dle NOZ</vt:lpstr>
      <vt:lpstr>Zásady vedení účetnictví</vt:lpstr>
      <vt:lpstr>Legislativní předpisy pro ÚJ</vt:lpstr>
      <vt:lpstr>Legislativní předpisy pro JÚ</vt:lpstr>
      <vt:lpstr>Jednoduché účetnictví § 1f ZoÚ</vt:lpstr>
      <vt:lpstr>Účetní doklad (§ 11 ZoÚ)</vt:lpstr>
      <vt:lpstr>Účetní knihy v Ú</vt:lpstr>
      <vt:lpstr>Otevírání účetních knih</vt:lpstr>
      <vt:lpstr>Třídění účtů</vt:lpstr>
      <vt:lpstr>Směrná účtová osnova pro NNO</vt:lpstr>
      <vt:lpstr>Účetní uzávěrka a účetní závěrka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nevýdělečných organizací</dc:title>
  <dc:creator>user</dc:creator>
  <cp:lastModifiedBy>Michaela Strzelecká</cp:lastModifiedBy>
  <cp:revision>79</cp:revision>
  <cp:lastPrinted>2018-09-25T11:57:38Z</cp:lastPrinted>
  <dcterms:created xsi:type="dcterms:W3CDTF">2014-02-24T14:17:28Z</dcterms:created>
  <dcterms:modified xsi:type="dcterms:W3CDTF">2020-09-25T22:28:43Z</dcterms:modified>
</cp:coreProperties>
</file>