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8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5" r:id="rId23"/>
    <p:sldId id="281" r:id="rId24"/>
    <p:sldId id="282" r:id="rId25"/>
    <p:sldId id="283" r:id="rId26"/>
    <p:sldId id="284" r:id="rId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356834"/>
            <a:ext cx="9144000" cy="234395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3600" b="1" dirty="0" smtClean="0">
              <a:latin typeface="Arial" pitchFamily="34" charset="0"/>
              <a:cs typeface="Arial" pitchFamily="34" charset="0"/>
            </a:endParaRPr>
          </a:p>
          <a:p>
            <a:pPr algn="ctr" eaLnBrk="1" fontAlgn="auto" hangingPunct="1">
              <a:spcBef>
                <a:spcPts val="0"/>
              </a:spcBef>
              <a:spcAft>
                <a:spcPts val="0"/>
              </a:spcAft>
              <a:defRPr/>
            </a:pPr>
            <a:r>
              <a:rPr lang="cs-CZ" sz="3600" b="1" dirty="0" smtClean="0">
                <a:latin typeface="Arial" pitchFamily="34" charset="0"/>
                <a:cs typeface="Arial" pitchFamily="34" charset="0"/>
              </a:rPr>
              <a:t>FLEXIBLE BUDGETS, PERFORMANCE ANALYSIS, STANDARD </a:t>
            </a:r>
            <a:r>
              <a:rPr lang="cs-CZ" sz="3600" b="1" dirty="0">
                <a:latin typeface="Arial" pitchFamily="34" charset="0"/>
                <a:cs typeface="Arial" pitchFamily="34" charset="0"/>
              </a:rPr>
              <a:t>COSTS AND VARIANCES</a:t>
            </a:r>
            <a:endParaRPr lang="en-GB" sz="3600" b="1" dirty="0">
              <a:latin typeface="Arial" pitchFamily="34" charset="0"/>
              <a:cs typeface="Arial" pitchFamily="34" charset="0"/>
            </a:endParaRPr>
          </a:p>
          <a:p>
            <a:pPr algn="ctr" eaLnBrk="1" fontAlgn="auto" hangingPunct="1">
              <a:spcBef>
                <a:spcPts val="0"/>
              </a:spcBef>
              <a:spcAft>
                <a:spcPts val="0"/>
              </a:spcAft>
              <a:defRPr/>
            </a:pP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DIRECT MATERIALS STANDARDS </a:t>
            </a: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quantity per unit </a:t>
            </a:r>
            <a:r>
              <a:rPr lang="en-US" altLang="cs-CZ" sz="2200" dirty="0">
                <a:latin typeface="Arial" panose="020B0604020202020204" pitchFamily="34" charset="0"/>
              </a:rPr>
              <a:t>defines the amount of direct materials that should be used for each unit of finished product, including an allowance for normal inefficiencies, such as spoilage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price per unit </a:t>
            </a:r>
            <a:r>
              <a:rPr lang="en-US" altLang="cs-CZ" sz="2200" dirty="0">
                <a:latin typeface="Arial" panose="020B0604020202020204" pitchFamily="34" charset="0"/>
              </a:rPr>
              <a:t>defines the price that should be paid for each unit of direct materials and it should reflect the final, delivered cost of those materials</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474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DIRECT LABOR STANDARDS </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direct labor quantity and price standards are usually expressed in terms of labor-hours or a labor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hours per unit </a:t>
            </a:r>
            <a:r>
              <a:rPr lang="en-US" altLang="cs-CZ" sz="2200" dirty="0">
                <a:latin typeface="Arial" panose="020B0604020202020204" pitchFamily="34" charset="0"/>
              </a:rPr>
              <a:t>defines the amount of direct labor-hours that should be used to produce on unit of finished goods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rate per hours </a:t>
            </a:r>
            <a:r>
              <a:rPr lang="en-US" altLang="cs-CZ" sz="2200" dirty="0">
                <a:latin typeface="Arial" panose="020B0604020202020204" pitchFamily="34" charset="0"/>
              </a:rPr>
              <a:t>defines the company´s expected direct labor wage rate per hour, including employment taxes and fringe benefits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52338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VARIABLE MANUFACTURING OVERHEAD STANDARDS (1)</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as </a:t>
            </a:r>
            <a:r>
              <a:rPr lang="en-US" altLang="cs-CZ" sz="2200" dirty="0">
                <a:latin typeface="Arial" panose="020B0604020202020204" pitchFamily="34" charset="0"/>
              </a:rPr>
              <a:t>with direct labor, the quantity and price standards for variable manufacturing overhead are usually expressed in terms of hours and a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hours per unit </a:t>
            </a:r>
            <a:r>
              <a:rPr lang="en-US" altLang="cs-CZ" sz="2200" dirty="0">
                <a:latin typeface="Arial" panose="020B0604020202020204" pitchFamily="34" charset="0"/>
              </a:rPr>
              <a:t>for variable overhead measures the amount of the allocation base from a company´s predetermined overhead rate that is required to produce on unit of finished </a:t>
            </a:r>
            <a:r>
              <a:rPr lang="en-US" altLang="cs-CZ" sz="2200" dirty="0" smtClean="0">
                <a:latin typeface="Arial" panose="020B0604020202020204" pitchFamily="34" charset="0"/>
              </a:rPr>
              <a:t>goods</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rate per unit </a:t>
            </a:r>
            <a:r>
              <a:rPr lang="en-US" altLang="cs-CZ" sz="2200" dirty="0">
                <a:latin typeface="Arial" panose="020B0604020202020204" pitchFamily="34" charset="0"/>
              </a:rPr>
              <a:t>that a company expects to pay for variable overhead equals </a:t>
            </a:r>
            <a:r>
              <a:rPr lang="en-US" altLang="cs-CZ" sz="2200" b="1" dirty="0">
                <a:latin typeface="Arial" panose="020B0604020202020204" pitchFamily="34" charset="0"/>
              </a:rPr>
              <a:t>the variable portion of the predetermined overhead </a:t>
            </a:r>
            <a:r>
              <a:rPr lang="en-US" altLang="cs-CZ" sz="2200" b="1" dirty="0" smtClean="0">
                <a:latin typeface="Arial" panose="020B0604020202020204" pitchFamily="34" charset="0"/>
              </a:rPr>
              <a:t>rate</a:t>
            </a:r>
            <a:endParaRPr lang="cs-CZ" altLang="cs-CZ" sz="2200" b="1"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336508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SETTING VARIABLE MANUFACTURING OVERHEAD STANDARDS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a </a:t>
            </a:r>
            <a:r>
              <a:rPr lang="en-US" altLang="cs-CZ" sz="2200" b="1" dirty="0">
                <a:latin typeface="Arial" panose="020B0604020202020204" pitchFamily="34" charset="0"/>
              </a:rPr>
              <a:t>standard cost card </a:t>
            </a:r>
            <a:r>
              <a:rPr lang="en-US" altLang="cs-CZ" sz="2200" dirty="0">
                <a:latin typeface="Arial" panose="020B0604020202020204" pitchFamily="34" charset="0"/>
              </a:rPr>
              <a:t>shows the standard quantity (or hours) and standard price (or rate) of the inputs required to produce a unit of a specific product</a:t>
            </a:r>
            <a:endParaRPr lang="en-GB" altLang="cs-CZ" sz="2200" dirty="0">
              <a:latin typeface="Arial" panose="020B0604020202020204" pitchFamily="34" charset="0"/>
            </a:endParaRPr>
          </a:p>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cost per unit </a:t>
            </a:r>
            <a:r>
              <a:rPr lang="en-US" altLang="cs-CZ" sz="2200" dirty="0">
                <a:latin typeface="Arial" panose="020B0604020202020204" pitchFamily="34" charset="0"/>
              </a:rPr>
              <a:t>for all three variable manufacturing costs is computed the same way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standard quantity (or hours) per unit is multiplied by the standard price (or rate) per unit to obtain the standard cost per unit </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12398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 GENERAL MODEL FOR STANDARD COST VARIANCE ANALYSIS  (1)</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variance analysis decomposes spending variances from the flexible budget into two elements - one due to the price paid for the input and the other due to the amount of the input that is used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price variance</a:t>
            </a:r>
            <a:r>
              <a:rPr lang="en-US" altLang="cs-CZ" sz="2200" dirty="0">
                <a:latin typeface="Arial" panose="020B0604020202020204" pitchFamily="34" charset="0"/>
              </a:rPr>
              <a:t> is the difference between the actual amount paid for an input and the standard amount that should have been paid, multiplied by the actual amount of the input purchased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quantity variance </a:t>
            </a:r>
            <a:r>
              <a:rPr lang="en-US" altLang="cs-CZ" sz="2200" dirty="0">
                <a:latin typeface="Arial" panose="020B0604020202020204" pitchFamily="34" charset="0"/>
              </a:rPr>
              <a:t>is the difference between how much of an input was actually used and how much should have been used and is stated in dollar terms using the standard price of the input</a:t>
            </a:r>
          </a:p>
        </p:txBody>
      </p:sp>
    </p:spTree>
    <p:extLst>
      <p:ext uri="{BB962C8B-B14F-4D97-AF65-F5344CB8AC3E}">
        <p14:creationId xmlns:p14="http://schemas.microsoft.com/office/powerpoint/2010/main" val="136268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FLEXIBLE </a:t>
            </a:r>
            <a:r>
              <a:rPr lang="cs-CZ" b="1" dirty="0">
                <a:latin typeface="Arial" pitchFamily="34" charset="0"/>
                <a:cs typeface="Arial" pitchFamily="34" charset="0"/>
              </a:rPr>
              <a:t>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 GENERAL MODEL FOR STANDARD COST VARIANCE ANALYSIS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548547"/>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quantity allowed </a:t>
            </a:r>
            <a:r>
              <a:rPr lang="en-US" altLang="cs-CZ" sz="2200" dirty="0">
                <a:latin typeface="Arial" panose="020B0604020202020204" pitchFamily="34" charset="0"/>
              </a:rPr>
              <a:t>(when computing direct materials </a:t>
            </a:r>
            <a:r>
              <a:rPr lang="en-GB" altLang="cs-CZ" sz="2200" dirty="0" smtClean="0">
                <a:latin typeface="Arial" panose="020B0604020202020204" pitchFamily="34" charset="0"/>
              </a:rPr>
              <a:t>variances) or </a:t>
            </a:r>
            <a:r>
              <a:rPr lang="en-GB" altLang="cs-CZ" sz="2200" b="1" dirty="0" smtClean="0">
                <a:latin typeface="Arial" panose="020B0604020202020204" pitchFamily="34" charset="0"/>
              </a:rPr>
              <a:t>standard hours allowed </a:t>
            </a:r>
            <a:r>
              <a:rPr lang="en-GB" altLang="cs-CZ" sz="2200" dirty="0" smtClean="0">
                <a:latin typeface="Arial" panose="020B0604020202020204" pitchFamily="34" charset="0"/>
              </a:rPr>
              <a:t>(when computing direct labour and variable manufacturing overhead variances) refers to the amount of an input that should have been used to manufacture the actual output of finished goods produced during the period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standard quantity allowed for the actual output and its computation can be stated in formula form as follows</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Standard quantity allowed for actual output = Actual output X Standard quantity</a:t>
            </a:r>
          </a:p>
        </p:txBody>
      </p:sp>
    </p:spTree>
    <p:extLst>
      <p:ext uri="{BB962C8B-B14F-4D97-AF65-F5344CB8AC3E}">
        <p14:creationId xmlns:p14="http://schemas.microsoft.com/office/powerpoint/2010/main" val="65475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DIRECT MATERIALS VARIANCES (1)</a:t>
            </a:r>
          </a:p>
        </p:txBody>
      </p:sp>
      <p:sp>
        <p:nvSpPr>
          <p:cNvPr id="3079" name="TextovéPole 10"/>
          <p:cNvSpPr txBox="1">
            <a:spLocks noChangeArrowheads="1"/>
          </p:cNvSpPr>
          <p:nvPr/>
        </p:nvSpPr>
        <p:spPr bwMode="auto">
          <a:xfrm>
            <a:off x="338138" y="1523285"/>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materials price variance </a:t>
            </a:r>
            <a:r>
              <a:rPr lang="en-US" altLang="cs-CZ" sz="2200" dirty="0">
                <a:latin typeface="Arial" panose="020B0604020202020204" pitchFamily="34" charset="0"/>
              </a:rPr>
              <a:t>measures the difference between an input´s actual price and its standard price, multiplied by the actual quantity purchased</a:t>
            </a:r>
          </a:p>
          <a:p>
            <a:pPr eaLnBrk="1" hangingPunct="1">
              <a:spcBef>
                <a:spcPct val="0"/>
              </a:spcBef>
              <a:buNone/>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 price variance is labeled unfavorable if the actual purchase price exceeds the standard purchase price </a:t>
            </a:r>
            <a:endParaRPr lang="cs-CZ" altLang="cs-CZ" sz="18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materials quantity variance </a:t>
            </a:r>
            <a:r>
              <a:rPr lang="en-US" altLang="cs-CZ" sz="2200" dirty="0">
                <a:latin typeface="Arial" panose="020B0604020202020204" pitchFamily="34" charset="0"/>
              </a:rPr>
              <a:t>measures the difference between the actual quantity of materials used in production and the standard quantity of materials allowed for the actual output, multiplied by the standard price per unit of materials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it is labeled as unfavorable (favorable) when the actual quantity of material used in production is greater than (less than) the quantity of material that should have been used according to the standard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27147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DIRECT MATERIALS VARIANCES (2)</a:t>
            </a:r>
          </a:p>
        </p:txBody>
      </p:sp>
      <p:sp>
        <p:nvSpPr>
          <p:cNvPr id="3079" name="TextovéPole 10"/>
          <p:cNvSpPr txBox="1">
            <a:spLocks noChangeArrowheads="1"/>
          </p:cNvSpPr>
          <p:nvPr/>
        </p:nvSpPr>
        <p:spPr bwMode="auto">
          <a:xfrm>
            <a:off x="338138" y="1523285"/>
            <a:ext cx="84772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the labor rate variance </a:t>
            </a:r>
            <a:r>
              <a:rPr lang="en-US" altLang="cs-CZ" sz="2200" dirty="0">
                <a:latin typeface="Arial" panose="020B0604020202020204" pitchFamily="34" charset="0"/>
              </a:rPr>
              <a:t>measures the difference between </a:t>
            </a:r>
            <a:r>
              <a:rPr lang="en-US" altLang="cs-CZ" sz="2200" dirty="0" smtClean="0">
                <a:latin typeface="Arial" panose="020B0604020202020204" pitchFamily="34" charset="0"/>
              </a:rPr>
              <a:t>t</a:t>
            </a:r>
            <a:r>
              <a:rPr lang="cs-CZ" altLang="cs-CZ" sz="2200" dirty="0" smtClean="0">
                <a:latin typeface="Arial" panose="020B0604020202020204" pitchFamily="34" charset="0"/>
              </a:rPr>
              <a:t>h</a:t>
            </a:r>
            <a:r>
              <a:rPr lang="en-US" altLang="cs-CZ" sz="2200" dirty="0" smtClean="0">
                <a:latin typeface="Arial" panose="020B0604020202020204" pitchFamily="34" charset="0"/>
              </a:rPr>
              <a:t>e </a:t>
            </a:r>
            <a:r>
              <a:rPr lang="en-US" altLang="cs-CZ" sz="2200" dirty="0">
                <a:latin typeface="Arial" panose="020B0604020202020204" pitchFamily="34" charset="0"/>
              </a:rPr>
              <a:t>actual hourly rate and the standard hourly rate, multiplied by the actual number of hours worked during the period</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variance is labeled favorable in case the actual hourly rate is less than the standard hourly rate</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if the actual hourly rate had been greater than the standard hourly rate, the variance would have been labeled </a:t>
            </a:r>
            <a:r>
              <a:rPr lang="en-US" altLang="cs-CZ" sz="1800" dirty="0" smtClean="0">
                <a:latin typeface="Arial" panose="020B0604020202020204" pitchFamily="34" charset="0"/>
              </a:rPr>
              <a:t>unfavorable</a:t>
            </a:r>
            <a:endParaRPr lang="cs-CZ" altLang="cs-CZ" sz="18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labor efficiency variance </a:t>
            </a:r>
            <a:r>
              <a:rPr lang="en-US" altLang="cs-CZ" sz="2200" dirty="0">
                <a:latin typeface="Arial" panose="020B0604020202020204" pitchFamily="34" charset="0"/>
              </a:rPr>
              <a:t>measures the difference between the actual hours used and the standard hours allowed for the actual output, multiplied by the standard hourly rate</a:t>
            </a:r>
          </a:p>
          <a:p>
            <a:pPr marL="1028700" lvl="1" eaLnBrk="1" hangingPunct="1">
              <a:spcBef>
                <a:spcPct val="0"/>
              </a:spcBef>
              <a:defRPr/>
            </a:pPr>
            <a:r>
              <a:rPr lang="en-US" altLang="cs-CZ" sz="1800" dirty="0" smtClean="0">
                <a:latin typeface="Arial" panose="020B0604020202020204" pitchFamily="34" charset="0"/>
              </a:rPr>
              <a:t>possible </a:t>
            </a:r>
            <a:r>
              <a:rPr lang="en-US" altLang="cs-CZ" sz="1800" dirty="0">
                <a:latin typeface="Arial" panose="020B0604020202020204" pitchFamily="34" charset="0"/>
              </a:rPr>
              <a:t>causes of an unfavorable labor efficiency variance include poorly trained or motivated workers; poor-quality materials, requiring more labor time; faulty equipment, causing breakdowns and work interruptions; poor supervision  of workers; and inaccurate standards</a:t>
            </a: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87139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VARIABLE MANUFACTURING OVERHEAD VARIANCES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variable overhead rate variance </a:t>
            </a:r>
            <a:r>
              <a:rPr lang="en-US" altLang="cs-CZ" sz="2200" dirty="0">
                <a:latin typeface="Arial" panose="020B0604020202020204" pitchFamily="34" charset="0"/>
              </a:rPr>
              <a:t>measures the difference between the actual variable overhead cost incurred during the period and the standard cost that should have been incurred based on the actual activity of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variable overhead efficiency variance </a:t>
            </a:r>
            <a:r>
              <a:rPr lang="en-US" altLang="cs-CZ" sz="2200" dirty="0">
                <a:latin typeface="Arial" panose="020B0604020202020204" pitchFamily="34" charset="0"/>
              </a:rPr>
              <a:t>measures the difference between the actual level of activity and the standard activity allowed for the actual output, multiplied by the variable part of the predetermined overhead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9428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ADVANTAGES OF STANDARD COSTS (1)</a:t>
            </a:r>
          </a:p>
        </p:txBody>
      </p:sp>
      <p:sp>
        <p:nvSpPr>
          <p:cNvPr id="3079" name="TextovéPole 10"/>
          <p:cNvSpPr txBox="1">
            <a:spLocks noChangeArrowheads="1"/>
          </p:cNvSpPr>
          <p:nvPr/>
        </p:nvSpPr>
        <p:spPr bwMode="auto">
          <a:xfrm>
            <a:off x="338138" y="1523285"/>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systems have a number of advantages</a:t>
            </a:r>
          </a:p>
          <a:p>
            <a:pPr marL="1028700" lvl="1" eaLnBrk="1" hangingPunct="1">
              <a:spcBef>
                <a:spcPct val="0"/>
              </a:spcBef>
              <a:defRPr/>
            </a:pPr>
            <a:endParaRPr lang="cs-CZ" altLang="cs-CZ" sz="18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Standard </a:t>
            </a:r>
            <a:r>
              <a:rPr lang="en-US" altLang="cs-CZ" sz="1800" dirty="0">
                <a:latin typeface="Arial" panose="020B0604020202020204" pitchFamily="34" charset="0"/>
              </a:rPr>
              <a:t>costs are a key element in a management by </a:t>
            </a:r>
            <a:r>
              <a:rPr lang="en-US" altLang="cs-CZ" sz="1800" dirty="0" smtClean="0">
                <a:latin typeface="Arial" panose="020B0604020202020204" pitchFamily="34" charset="0"/>
              </a:rPr>
              <a:t>ex</a:t>
            </a:r>
            <a:r>
              <a:rPr lang="cs-CZ" altLang="cs-CZ" sz="1800" dirty="0" smtClean="0">
                <a:latin typeface="Arial" panose="020B0604020202020204" pitchFamily="34" charset="0"/>
              </a:rPr>
              <a:t>cep</a:t>
            </a:r>
            <a:r>
              <a:rPr lang="en-US" altLang="cs-CZ" sz="1800" dirty="0" err="1" smtClean="0">
                <a:latin typeface="Arial" panose="020B0604020202020204" pitchFamily="34" charset="0"/>
              </a:rPr>
              <a:t>tion</a:t>
            </a:r>
            <a:r>
              <a:rPr lang="en-US" altLang="cs-CZ" sz="1800" dirty="0" smtClean="0">
                <a:latin typeface="Arial" panose="020B0604020202020204" pitchFamily="34" charset="0"/>
              </a:rPr>
              <a:t> </a:t>
            </a:r>
            <a:r>
              <a:rPr lang="en-US" altLang="cs-CZ" sz="1800" dirty="0">
                <a:latin typeface="Arial" panose="020B0604020202020204" pitchFamily="34" charset="0"/>
              </a:rPr>
              <a:t>approach. If costs conform to the standards, managers can focus on other issues. When costs are significantly outside the standards, managers are alerted that problems may exist that require attention.  This approach helps managers focus on important issues.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Standards that are viewed as reasonable by employees can promote economy and efficiency. They provide benchmarks that individuals can use to judge their own performance.</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4845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 VARIANCES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 The variance analysis cycle</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Characteristics of a flexible budget</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The types of variances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The performance reports in cost centers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Standard costs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ADVANTAGES OF STANDARD COSTS (2)</a:t>
            </a:r>
          </a:p>
        </p:txBody>
      </p:sp>
      <p:sp>
        <p:nvSpPr>
          <p:cNvPr id="3079" name="TextovéPole 10"/>
          <p:cNvSpPr txBox="1">
            <a:spLocks noChangeArrowheads="1"/>
          </p:cNvSpPr>
          <p:nvPr/>
        </p:nvSpPr>
        <p:spPr bwMode="auto">
          <a:xfrm>
            <a:off x="338138" y="1523285"/>
            <a:ext cx="847725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systems have a number of advantages</a:t>
            </a:r>
          </a:p>
          <a:p>
            <a:pPr marL="1028700" lvl="1" eaLnBrk="1" hangingPunct="1">
              <a:spcBef>
                <a:spcPct val="0"/>
              </a:spcBef>
              <a:defRPr/>
            </a:pPr>
            <a:endParaRPr lang="cs-CZ" altLang="cs-CZ" sz="18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Standard </a:t>
            </a:r>
            <a:r>
              <a:rPr lang="en-US" altLang="cs-CZ" sz="1800" dirty="0">
                <a:latin typeface="Arial" panose="020B0604020202020204" pitchFamily="34" charset="0"/>
              </a:rPr>
              <a:t>costs can greatly simplify bookkeeping. Instead of recording actual costs for each job, the standard costs for direct materials, direct labor, and </a:t>
            </a:r>
            <a:r>
              <a:rPr lang="en-GB" altLang="cs-CZ" sz="1800" dirty="0" smtClean="0">
                <a:latin typeface="Arial" panose="020B0604020202020204" pitchFamily="34" charset="0"/>
              </a:rPr>
              <a:t>overhead can be charged to jobs</a:t>
            </a:r>
          </a:p>
          <a:p>
            <a:pPr marL="285750" indent="-285750" eaLnBrk="1" hangingPunct="1">
              <a:spcBef>
                <a:spcPct val="0"/>
              </a:spcBef>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Standard costs fit naturally in an integrated system of responsibility accounting. The standards </a:t>
            </a:r>
            <a:r>
              <a:rPr lang="en-US" altLang="cs-CZ" sz="1800" dirty="0" smtClean="0">
                <a:latin typeface="Arial" panose="020B0604020202020204" pitchFamily="34" charset="0"/>
              </a:rPr>
              <a:t>establish </a:t>
            </a:r>
            <a:r>
              <a:rPr lang="en-US" altLang="cs-CZ" sz="1800" dirty="0">
                <a:latin typeface="Arial" panose="020B0604020202020204" pitchFamily="34" charset="0"/>
              </a:rPr>
              <a:t>what costs should be, who should be responsible for them, and whether actual costs are under </a:t>
            </a:r>
            <a:r>
              <a:rPr lang="en-US" altLang="cs-CZ" sz="1800" dirty="0" smtClean="0">
                <a:latin typeface="Arial" panose="020B0604020202020204" pitchFamily="34" charset="0"/>
              </a:rPr>
              <a:t>control</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436952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0074"/>
            <a:ext cx="9144000" cy="4537852"/>
          </a:xfrm>
          <a:prstGeom prst="rect">
            <a:avLst/>
          </a:prstGeom>
        </p:spPr>
      </p:pic>
    </p:spTree>
    <p:extLst>
      <p:ext uri="{BB962C8B-B14F-4D97-AF65-F5344CB8AC3E}">
        <p14:creationId xmlns:p14="http://schemas.microsoft.com/office/powerpoint/2010/main" val="3779027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6187"/>
            <a:ext cx="9144000" cy="3768850"/>
          </a:xfrm>
          <a:prstGeom prst="rect">
            <a:avLst/>
          </a:prstGeom>
        </p:spPr>
      </p:pic>
    </p:spTree>
    <p:extLst>
      <p:ext uri="{BB962C8B-B14F-4D97-AF65-F5344CB8AC3E}">
        <p14:creationId xmlns:p14="http://schemas.microsoft.com/office/powerpoint/2010/main" val="9090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0615"/>
            <a:ext cx="9144000" cy="4263362"/>
          </a:xfrm>
          <a:prstGeom prst="rect">
            <a:avLst/>
          </a:prstGeom>
        </p:spPr>
      </p:pic>
    </p:spTree>
    <p:extLst>
      <p:ext uri="{BB962C8B-B14F-4D97-AF65-F5344CB8AC3E}">
        <p14:creationId xmlns:p14="http://schemas.microsoft.com/office/powerpoint/2010/main" val="422515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3281"/>
            <a:ext cx="9144000" cy="4676758"/>
          </a:xfrm>
          <a:prstGeom prst="rect">
            <a:avLst/>
          </a:prstGeom>
        </p:spPr>
      </p:pic>
    </p:spTree>
    <p:extLst>
      <p:ext uri="{BB962C8B-B14F-4D97-AF65-F5344CB8AC3E}">
        <p14:creationId xmlns:p14="http://schemas.microsoft.com/office/powerpoint/2010/main" val="1355768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8365"/>
            <a:ext cx="9144000" cy="5064857"/>
          </a:xfrm>
          <a:prstGeom prst="rect">
            <a:avLst/>
          </a:prstGeom>
        </p:spPr>
      </p:pic>
    </p:spTree>
    <p:extLst>
      <p:ext uri="{BB962C8B-B14F-4D97-AF65-F5344CB8AC3E}">
        <p14:creationId xmlns:p14="http://schemas.microsoft.com/office/powerpoint/2010/main" val="240439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VARIANCE ANALYSIS CYCLE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companies use the variance analysis cycle to evaluate and improve performance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cycle begins with the preparation of performance reports in the accounting department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these reports highlight variances, which are the differences between the actual results and what should have occurred according to the budget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variance analysis cycle should not be used to assign blame for poor performance</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VARIANCE ANALYSIS CYCLE</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 y="1339374"/>
            <a:ext cx="9144000" cy="5518626"/>
          </a:xfrm>
          <a:prstGeom prst="rect">
            <a:avLst/>
          </a:prstGeom>
        </p:spPr>
      </p:pic>
    </p:spTree>
    <p:extLst>
      <p:ext uri="{BB962C8B-B14F-4D97-AF65-F5344CB8AC3E}">
        <p14:creationId xmlns:p14="http://schemas.microsoft.com/office/powerpoint/2010/main" val="229827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CHARACTERISTICS OF A FLEXIBLE BUDGET</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flexible budgets take into account how changes in activity affect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flexible budget is an estimate of what revenues and costs should have been, given the actual level of activity for the </a:t>
            </a:r>
            <a:r>
              <a:rPr lang="en-US" altLang="cs-CZ" sz="2200" dirty="0" smtClean="0">
                <a:latin typeface="Arial" panose="020B0604020202020204" pitchFamily="34" charset="0"/>
              </a:rPr>
              <a:t>period</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flexible budget is used in performance evaluation, actual costs are compared to what the costs should have been for the actual level of activity during the period rather than to the static planning </a:t>
            </a:r>
            <a:r>
              <a:rPr lang="en-US" altLang="cs-CZ" sz="2200" dirty="0" smtClean="0">
                <a:latin typeface="Arial" panose="020B0604020202020204" pitchFamily="34" charset="0"/>
              </a:rPr>
              <a:t>budget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flexible budget approach recognizes that a budget can be adjusted to show what costs should be for the actual level of activity</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4820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TYPES OF VARIANCES</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difference between the actual level of activity and the level of activity in the planning budget from the beginning of the period, they are called </a:t>
            </a:r>
            <a:r>
              <a:rPr lang="en-US" altLang="cs-CZ" sz="2200" b="1" dirty="0">
                <a:latin typeface="Arial" panose="020B0604020202020204" pitchFamily="34" charset="0"/>
              </a:rPr>
              <a:t>activity variances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a </a:t>
            </a:r>
            <a:r>
              <a:rPr lang="en-US" altLang="cs-CZ" sz="2200" b="1" dirty="0">
                <a:latin typeface="Arial" panose="020B0604020202020204" pitchFamily="34" charset="0"/>
              </a:rPr>
              <a:t>revenue variance </a:t>
            </a:r>
            <a:r>
              <a:rPr lang="en-US" altLang="cs-CZ" sz="2200" dirty="0">
                <a:latin typeface="Arial" panose="020B0604020202020204" pitchFamily="34" charset="0"/>
              </a:rPr>
              <a:t>is the difference between the actual total revenue and what the total revenue should have been, given the actual level of activity for the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a spending variance </a:t>
            </a:r>
            <a:r>
              <a:rPr lang="en-US" altLang="cs-CZ" sz="2200" dirty="0">
                <a:latin typeface="Arial" panose="020B0604020202020204" pitchFamily="34" charset="0"/>
              </a:rPr>
              <a:t>is the difference between the actual amount of the cost and how much a cost should have been, given the actual level of activity</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748974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PERFORMANCE REPORTS IN NONPROFIT ORGANIZATIONS</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performance reports in 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are basically the same as the performance reports we have considered so far - with one prominent difference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usually receive a significant amount of funding from sources other than sales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for example, universities receive their funding from sales, from endowment income and donations, and - in the case of public universities - from state appropriations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this means that, like costs, the revenue in governmental and 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may consist of both fixed and variable elements </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77603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PERFORMANCE REPORTS IN COST CENTERS</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performance reports are often prepared for organizations that do not have any source of outside revenue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particular, in a large organization a </a:t>
            </a:r>
            <a:r>
              <a:rPr lang="en-GB" altLang="cs-CZ" sz="2200" dirty="0" smtClean="0">
                <a:latin typeface="Arial" panose="020B0604020202020204" pitchFamily="34" charset="0"/>
              </a:rPr>
              <a:t>performance report may be prepared for each department - including departments that do not sell anything to outsiders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 example, a performance report is very commonly prepared for production departments in manufacturing companies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because the managers in departments are responsible for costs, but not revenues, they are often called </a:t>
            </a:r>
            <a:r>
              <a:rPr lang="en-US" altLang="cs-CZ" sz="2200" b="1" dirty="0">
                <a:latin typeface="Arial" panose="020B0604020202020204" pitchFamily="34" charset="0"/>
              </a:rPr>
              <a:t>cost centers</a:t>
            </a:r>
            <a:endParaRPr lang="en-GB" altLang="cs-CZ" sz="2200" b="1"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41922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STANDARD COSTS</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a:t>
            </a:r>
            <a:r>
              <a:rPr lang="en-GB" altLang="cs-CZ" sz="2200" i="1" dirty="0" smtClean="0">
                <a:latin typeface="Arial" panose="020B0604020202020204" pitchFamily="34" charset="0"/>
              </a:rPr>
              <a:t>standard</a:t>
            </a:r>
            <a:r>
              <a:rPr lang="en-GB" altLang="cs-CZ" sz="2200" dirty="0" smtClean="0">
                <a:latin typeface="Arial" panose="020B0604020202020204" pitchFamily="34" charset="0"/>
              </a:rPr>
              <a:t> is a benchmark for measuring performance and are found everywhere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standards</a:t>
            </a:r>
            <a:r>
              <a:rPr lang="en-GB" altLang="cs-CZ" sz="2200" dirty="0" smtClean="0">
                <a:latin typeface="Arial" panose="020B0604020202020204" pitchFamily="34" charset="0"/>
              </a:rPr>
              <a:t> are also widely used in managerial accounting where they relate to the </a:t>
            </a:r>
            <a:r>
              <a:rPr lang="en-GB" altLang="cs-CZ" sz="2200" i="1" dirty="0" smtClean="0">
                <a:latin typeface="Arial" panose="020B0604020202020204" pitchFamily="34" charset="0"/>
              </a:rPr>
              <a:t>quantity</a:t>
            </a:r>
            <a:r>
              <a:rPr lang="en-GB" altLang="cs-CZ" sz="2200" dirty="0" smtClean="0">
                <a:latin typeface="Arial" panose="020B0604020202020204" pitchFamily="34" charset="0"/>
              </a:rPr>
              <a:t> and acquisition </a:t>
            </a:r>
            <a:r>
              <a:rPr lang="en-GB" altLang="cs-CZ" sz="2200" i="1" dirty="0" smtClean="0">
                <a:latin typeface="Arial" panose="020B0604020202020204" pitchFamily="34" charset="0"/>
              </a:rPr>
              <a:t>price</a:t>
            </a:r>
            <a:r>
              <a:rPr lang="en-GB" altLang="cs-CZ" sz="2200" dirty="0" smtClean="0">
                <a:latin typeface="Arial" panose="020B0604020202020204" pitchFamily="34" charset="0"/>
              </a:rPr>
              <a:t> of inputs used in manufacturing goods or providing services</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quantity standards </a:t>
            </a:r>
            <a:r>
              <a:rPr lang="en-US" altLang="cs-CZ" sz="2200" dirty="0">
                <a:latin typeface="Arial" panose="020B0604020202020204" pitchFamily="34" charset="0"/>
              </a:rPr>
              <a:t>specify how much of an input should be used to make a product or provide a service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price standards </a:t>
            </a:r>
            <a:r>
              <a:rPr lang="en-US" altLang="cs-CZ" sz="2200" dirty="0">
                <a:latin typeface="Arial" panose="020B0604020202020204" pitchFamily="34" charset="0"/>
              </a:rPr>
              <a:t>specify how much should be paid for each unit of the input</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if either the quantity or acquisition price of an input departs significantly from the standard, managers investigate the discrepancy to find the cause of the problem and eliminate it</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27373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2475</TotalTime>
  <Words>1895</Words>
  <Application>Microsoft Office PowerPoint</Application>
  <PresentationFormat>Předvádění na obrazovce (4:3)</PresentationFormat>
  <Paragraphs>163</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25</vt:i4>
      </vt:variant>
    </vt:vector>
  </HeadingPairs>
  <TitlesOfParts>
    <vt:vector size="30"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35</cp:revision>
  <dcterms:created xsi:type="dcterms:W3CDTF">2016-03-17T12:08:01Z</dcterms:created>
  <dcterms:modified xsi:type="dcterms:W3CDTF">2019-12-17T10:36:47Z</dcterms:modified>
</cp:coreProperties>
</file>