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85" r:id="rId4"/>
    <p:sldId id="281" r:id="rId5"/>
    <p:sldId id="284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21" autoAdjust="0"/>
  </p:normalViewPr>
  <p:slideViewPr>
    <p:cSldViewPr>
      <p:cViewPr varScale="1">
        <p:scale>
          <a:sx n="88" d="100"/>
          <a:sy n="88" d="100"/>
        </p:scale>
        <p:origin x="660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18. 9. 2020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6776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438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143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991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8685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5391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85540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0121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1549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95536" y="699542"/>
            <a:ext cx="5328592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ÚČETNICTVÍ </a:t>
            </a:r>
            <a:br>
              <a:rPr lang="cs-C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Markéta </a:t>
            </a:r>
            <a:r>
              <a:rPr lang="cs-CZ" sz="27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Šeligová</a:t>
            </a:r>
            <a:r>
              <a:rPr lang="cs-CZ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Ph.D.</a:t>
            </a:r>
            <a:br>
              <a:rPr lang="cs-CZ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k ZS 2020/2021</a:t>
            </a: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účetnictví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Markéta </a:t>
            </a:r>
            <a:r>
              <a:rPr lang="cs-CZ" alt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Šeligová</a:t>
            </a:r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491630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/>
              <a:t>Důležité !!!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1203598"/>
            <a:ext cx="8424936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100" b="1" dirty="0">
                <a:solidFill>
                  <a:srgbClr val="307871"/>
                </a:solidFill>
              </a:rPr>
              <a:t>V případě, že se student v průběhu zkouškového období </a:t>
            </a:r>
            <a:r>
              <a:rPr lang="cs-CZ" sz="2100" b="1" u="sng" dirty="0">
                <a:solidFill>
                  <a:srgbClr val="307871"/>
                </a:solidFill>
              </a:rPr>
              <a:t>nezapíše</a:t>
            </a:r>
            <a:r>
              <a:rPr lang="cs-CZ" sz="2100" b="1" dirty="0">
                <a:solidFill>
                  <a:srgbClr val="307871"/>
                </a:solidFill>
              </a:rPr>
              <a:t> na </a:t>
            </a:r>
            <a:r>
              <a:rPr lang="cs-CZ" sz="2100" b="1" u="sng" dirty="0">
                <a:solidFill>
                  <a:srgbClr val="307871"/>
                </a:solidFill>
              </a:rPr>
              <a:t>řádný termín </a:t>
            </a:r>
            <a:r>
              <a:rPr lang="cs-CZ" sz="2100" b="1" dirty="0">
                <a:solidFill>
                  <a:srgbClr val="307871"/>
                </a:solidFill>
              </a:rPr>
              <a:t>pro vykonání zkoušky do IS, </a:t>
            </a:r>
            <a:r>
              <a:rPr lang="cs-CZ" sz="2100" b="1" dirty="0">
                <a:solidFill>
                  <a:srgbClr val="FF0000"/>
                </a:solidFill>
              </a:rPr>
              <a:t>NEMÁ</a:t>
            </a:r>
            <a:r>
              <a:rPr lang="cs-CZ" sz="2100" b="1" dirty="0">
                <a:solidFill>
                  <a:srgbClr val="307871"/>
                </a:solidFill>
              </a:rPr>
              <a:t> dle Studijního a zkušebního řádu nárok na absolvování </a:t>
            </a:r>
            <a:r>
              <a:rPr lang="cs-CZ" sz="2100" b="1" u="sng" dirty="0">
                <a:solidFill>
                  <a:srgbClr val="307871"/>
                </a:solidFill>
              </a:rPr>
              <a:t>opravných</a:t>
            </a:r>
            <a:r>
              <a:rPr lang="cs-CZ" sz="2100" b="1" dirty="0">
                <a:solidFill>
                  <a:srgbClr val="307871"/>
                </a:solidFill>
              </a:rPr>
              <a:t> pokusů zkoušky.</a:t>
            </a:r>
          </a:p>
          <a:p>
            <a:pPr algn="just"/>
            <a:endParaRPr lang="cs-CZ" sz="2100" b="1" dirty="0">
              <a:solidFill>
                <a:srgbClr val="30787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100" b="1" dirty="0">
                <a:solidFill>
                  <a:srgbClr val="307871"/>
                </a:solidFill>
              </a:rPr>
              <a:t>Totéž platí pro studenty studijního zahraničního pobytu (</a:t>
            </a:r>
            <a:r>
              <a:rPr lang="cs-CZ" sz="2100" b="1" dirty="0" err="1">
                <a:solidFill>
                  <a:srgbClr val="307871"/>
                </a:solidFill>
              </a:rPr>
              <a:t>erasmus</a:t>
            </a:r>
            <a:r>
              <a:rPr lang="cs-CZ" sz="2100" b="1" dirty="0">
                <a:solidFill>
                  <a:srgbClr val="307871"/>
                </a:solidFill>
              </a:rPr>
              <a:t>), kdy jsou studenti povinni sledovat vypsané termíny v IS. Jestliže jsou studenti v průběhu řádných termínů v zahraničí, je potřeba kontaktovat o této skutečnosti vyučujícího. Studentům, kteří takto neučiní, nebude umožněna žádná další výjimka.</a:t>
            </a:r>
            <a:endParaRPr lang="pl-PL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603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771550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600" b="1" dirty="0"/>
              <a:t>Povinná literatura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31590"/>
            <a:ext cx="834229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1800"/>
              </a:spcBef>
              <a:buFont typeface="Arial" pitchFamily="34" charset="0"/>
              <a:buChar char="•"/>
            </a:pPr>
            <a:r>
              <a:rPr lang="cs-CZ" sz="2000" b="1" dirty="0" smtClean="0"/>
              <a:t>ŠELIGOVÁ</a:t>
            </a:r>
            <a:r>
              <a:rPr lang="cs-CZ" sz="2000" b="1" dirty="0"/>
              <a:t>, M. a R. RŮČKOVÁ, 2018. </a:t>
            </a:r>
            <a:r>
              <a:rPr lang="cs-CZ" sz="2000" b="1" i="1" dirty="0"/>
              <a:t>Nákladové účetnictví.</a:t>
            </a:r>
            <a:r>
              <a:rPr lang="cs-CZ" sz="2000" b="1" dirty="0"/>
              <a:t> Karviná: SU OPF. ISBN 978-80-7510-310-9.</a:t>
            </a:r>
            <a:endParaRPr lang="en-US" sz="2000" b="1" dirty="0"/>
          </a:p>
          <a:p>
            <a:pPr marL="342900" indent="-342900" algn="just">
              <a:spcBef>
                <a:spcPts val="1800"/>
              </a:spcBef>
              <a:buFont typeface="Arial" pitchFamily="34" charset="0"/>
              <a:buChar char="•"/>
            </a:pPr>
            <a:r>
              <a:rPr lang="cs-CZ" sz="1900" dirty="0"/>
              <a:t>FIBÍROVÁ, J., L. ŠOLJKOVÁ a J. WAGNER, 2007. Nákladové a manažerské účetnictví. </a:t>
            </a:r>
            <a:r>
              <a:rPr lang="cs-CZ" sz="1900" dirty="0" err="1"/>
              <a:t>Praha:ASPI</a:t>
            </a:r>
            <a:r>
              <a:rPr lang="cs-CZ" sz="1900" dirty="0"/>
              <a:t>. ISBN 978-80-7357-299-0.</a:t>
            </a:r>
          </a:p>
          <a:p>
            <a:pPr marL="342900" indent="-342900" algn="just">
              <a:spcBef>
                <a:spcPts val="1800"/>
              </a:spcBef>
              <a:buFont typeface="Arial" pitchFamily="34" charset="0"/>
              <a:buChar char="•"/>
            </a:pPr>
            <a:r>
              <a:rPr lang="cs-CZ" sz="1900" dirty="0" smtClean="0"/>
              <a:t>KRÁL</a:t>
            </a:r>
            <a:r>
              <a:rPr lang="cs-CZ" sz="1900" dirty="0"/>
              <a:t>, B. a kol., 2010. Manažerské účetnictví. 3. vyd. Praha: Management </a:t>
            </a:r>
            <a:r>
              <a:rPr lang="cs-CZ" sz="1900" dirty="0" err="1"/>
              <a:t>Press</a:t>
            </a:r>
            <a:r>
              <a:rPr lang="cs-CZ" sz="1900" dirty="0"/>
              <a:t>. ISBN 978-80-7261-217-8.</a:t>
            </a:r>
          </a:p>
          <a:p>
            <a:pPr marL="342900" indent="-342900" algn="just">
              <a:spcBef>
                <a:spcPts val="1800"/>
              </a:spcBef>
              <a:buFont typeface="Arial" pitchFamily="34" charset="0"/>
              <a:buChar char="•"/>
            </a:pPr>
            <a:r>
              <a:rPr lang="cs-CZ" sz="1900" dirty="0"/>
              <a:t>VALICOVÁ, A., 2011. Nákladové účetnictví. Karviná: SU OPF. 978-807248-688-5.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431071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600" b="1" dirty="0"/>
              <a:t>Doporučená literatura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23528" y="999992"/>
            <a:ext cx="8208912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</a:pPr>
            <a:r>
              <a:rPr lang="cs-CZ" sz="2000" dirty="0"/>
              <a:t>FIBÍROVÁ,J., L. ŠOLJAKOVÁ a J. WAGNER, 2011. Manažerské účetnictví-nástroje a metody. Praha: </a:t>
            </a:r>
            <a:r>
              <a:rPr lang="cs-CZ" sz="2000" dirty="0" err="1"/>
              <a:t>Wolters</a:t>
            </a:r>
            <a:r>
              <a:rPr lang="cs-CZ" sz="2000" dirty="0"/>
              <a:t> </a:t>
            </a:r>
            <a:r>
              <a:rPr lang="cs-CZ" sz="2000" dirty="0" err="1"/>
              <a:t>Kluwer</a:t>
            </a:r>
            <a:r>
              <a:rPr lang="cs-CZ" sz="2000" dirty="0"/>
              <a:t> ČR. ISBN 978-807357-712-4.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</a:pPr>
            <a:r>
              <a:rPr lang="cs-CZ" sz="2000" dirty="0"/>
              <a:t>LAZAR, J., 2012. Manažerské účetnictví a controlling. Praha: </a:t>
            </a:r>
            <a:r>
              <a:rPr lang="cs-CZ" sz="2000" dirty="0" err="1"/>
              <a:t>Grada</a:t>
            </a:r>
            <a:r>
              <a:rPr lang="cs-CZ" sz="2000" dirty="0"/>
              <a:t> </a:t>
            </a:r>
            <a:r>
              <a:rPr lang="cs-CZ" sz="2000" dirty="0" err="1"/>
              <a:t>Publishing</a:t>
            </a:r>
            <a:r>
              <a:rPr lang="cs-CZ" sz="2000" dirty="0"/>
              <a:t>. ISBN 978-80-247-4133-8.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</a:pPr>
            <a:r>
              <a:rPr lang="cs-CZ" sz="2000" dirty="0"/>
              <a:t>POPESKO, B. a Š. PAPADAKI, 2016. Moderní metody řízení nákladů. Praha: </a:t>
            </a:r>
            <a:r>
              <a:rPr lang="cs-CZ" sz="2000" dirty="0" err="1"/>
              <a:t>Grada</a:t>
            </a:r>
            <a:r>
              <a:rPr lang="cs-CZ" sz="2000" dirty="0"/>
              <a:t> </a:t>
            </a:r>
            <a:r>
              <a:rPr lang="cs-CZ" sz="2000" dirty="0" err="1"/>
              <a:t>Publishing</a:t>
            </a:r>
            <a:r>
              <a:rPr lang="cs-CZ" sz="2000" dirty="0"/>
              <a:t>. ISBN 978-80-247-5773-5.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</a:pPr>
            <a:r>
              <a:rPr lang="cs-CZ" sz="2000" dirty="0"/>
              <a:t>WARREN, C.S., J.M. REEVE a J.E. DUCHAC, 2014. </a:t>
            </a:r>
            <a:r>
              <a:rPr lang="cs-CZ" sz="2000" dirty="0" err="1"/>
              <a:t>Managerial</a:t>
            </a:r>
            <a:r>
              <a:rPr lang="cs-CZ" sz="2000" dirty="0"/>
              <a:t> </a:t>
            </a:r>
            <a:r>
              <a:rPr lang="cs-CZ" sz="2000" dirty="0" err="1"/>
              <a:t>Accounting</a:t>
            </a:r>
            <a:r>
              <a:rPr lang="cs-CZ" sz="2000" dirty="0"/>
              <a:t>. USA: </a:t>
            </a:r>
            <a:r>
              <a:rPr lang="cs-CZ" sz="2000" dirty="0" err="1"/>
              <a:t>Cengage</a:t>
            </a:r>
            <a:r>
              <a:rPr lang="cs-CZ" sz="2000" dirty="0"/>
              <a:t> </a:t>
            </a:r>
            <a:r>
              <a:rPr lang="cs-CZ" sz="2000" dirty="0" err="1"/>
              <a:t>Lending</a:t>
            </a:r>
            <a:r>
              <a:rPr lang="cs-CZ" sz="2000" dirty="0"/>
              <a:t>. ISBN 978-1-285-86880-6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263054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>
                <a:solidFill>
                  <a:srgbClr val="00544D"/>
                </a:solidFill>
              </a:rPr>
              <a:t>Děkuji za pozornost </a:t>
            </a:r>
            <a:r>
              <a:rPr lang="cs-CZ" altLang="cs-CZ" sz="4000" b="1" dirty="0">
                <a:solidFill>
                  <a:srgbClr val="00544D"/>
                </a:solidFill>
                <a:sym typeface="Wingdings" panose="05000000000000000000" pitchFamily="2" charset="2"/>
              </a:rPr>
              <a:t>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2256678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600" b="1" dirty="0" smtClean="0"/>
              <a:t>Kontakt</a:t>
            </a:r>
            <a:r>
              <a:rPr lang="cs-CZ" altLang="cs-CZ" sz="4000" b="1" dirty="0" smtClean="0"/>
              <a:t/>
            </a:r>
            <a:br>
              <a:rPr lang="cs-CZ" altLang="cs-CZ" sz="4000" b="1" dirty="0" smtClean="0"/>
            </a:br>
            <a:endParaRPr lang="cs-CZ" altLang="cs-CZ" sz="40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30431" y="843558"/>
            <a:ext cx="7416824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ct val="800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Místnost – A </a:t>
            </a:r>
            <a:r>
              <a:rPr lang="cs-CZ" sz="2400" dirty="0" smtClean="0"/>
              <a:t>214 </a:t>
            </a:r>
            <a:r>
              <a:rPr lang="cs-CZ" sz="2400" dirty="0"/>
              <a:t>(Univerzitní nám</a:t>
            </a:r>
            <a:r>
              <a:rPr lang="cs-CZ" sz="2400" dirty="0" smtClean="0"/>
              <a:t>.)</a:t>
            </a:r>
          </a:p>
          <a:p>
            <a:pPr marL="457200" indent="-457200">
              <a:spcBef>
                <a:spcPct val="800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Konzultační hodiny</a:t>
            </a:r>
            <a:r>
              <a:rPr lang="cs-CZ" sz="2400" dirty="0"/>
              <a:t>: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1600" dirty="0" smtClean="0">
                <a:solidFill>
                  <a:srgbClr val="FF0000"/>
                </a:solidFill>
              </a:rPr>
              <a:t>Úterý</a:t>
            </a:r>
            <a:r>
              <a:rPr lang="cs-CZ" sz="1600" dirty="0">
                <a:solidFill>
                  <a:srgbClr val="FF0000"/>
                </a:solidFill>
              </a:rPr>
              <a:t> </a:t>
            </a:r>
            <a:r>
              <a:rPr lang="cs-CZ" sz="1600" dirty="0" smtClean="0">
                <a:solidFill>
                  <a:srgbClr val="FF0000"/>
                </a:solidFill>
              </a:rPr>
              <a:t>8:55 – 10:30</a:t>
            </a:r>
            <a:r>
              <a:rPr lang="cs-CZ" sz="1600" dirty="0" smtClean="0">
                <a:solidFill>
                  <a:srgbClr val="FF0000"/>
                </a:solidFill>
              </a:rPr>
              <a:t> </a:t>
            </a:r>
            <a:endParaRPr lang="cs-CZ" sz="1600" dirty="0" smtClean="0">
              <a:solidFill>
                <a:srgbClr val="FF0000"/>
              </a:solidFill>
            </a:endParaRP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1600" dirty="0" smtClean="0">
                <a:solidFill>
                  <a:srgbClr val="FF0000"/>
                </a:solidFill>
              </a:rPr>
              <a:t>Středa</a:t>
            </a:r>
            <a:r>
              <a:rPr lang="cs-CZ" sz="1600" dirty="0">
                <a:solidFill>
                  <a:srgbClr val="FF0000"/>
                </a:solidFill>
              </a:rPr>
              <a:t> </a:t>
            </a:r>
            <a:r>
              <a:rPr lang="cs-CZ" sz="1600" dirty="0" smtClean="0">
                <a:solidFill>
                  <a:srgbClr val="FF0000"/>
                </a:solidFill>
              </a:rPr>
              <a:t>13:05 </a:t>
            </a:r>
            <a:r>
              <a:rPr lang="cs-CZ" sz="1600" dirty="0" smtClean="0">
                <a:solidFill>
                  <a:srgbClr val="FF0000"/>
                </a:solidFill>
              </a:rPr>
              <a:t>– </a:t>
            </a:r>
            <a:r>
              <a:rPr lang="cs-CZ" sz="1600" dirty="0" smtClean="0">
                <a:solidFill>
                  <a:srgbClr val="FF0000"/>
                </a:solidFill>
              </a:rPr>
              <a:t>14:40   </a:t>
            </a:r>
            <a:r>
              <a:rPr lang="cs-CZ" sz="1200" dirty="0" smtClean="0"/>
              <a:t>(po </a:t>
            </a:r>
            <a:r>
              <a:rPr lang="cs-CZ" sz="1200" dirty="0"/>
              <a:t>dohodě mailem</a:t>
            </a:r>
            <a:r>
              <a:rPr lang="cs-CZ" sz="1200" dirty="0">
                <a:solidFill>
                  <a:srgbClr val="CC3300"/>
                </a:solidFill>
              </a:rPr>
              <a:t>*</a:t>
            </a:r>
            <a:r>
              <a:rPr lang="cs-CZ" sz="1200" dirty="0"/>
              <a:t>)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dle dohody mailem také jiné </a:t>
            </a:r>
            <a:r>
              <a:rPr lang="cs-CZ" sz="1600" dirty="0" smtClean="0"/>
              <a:t>dny</a:t>
            </a:r>
            <a:endParaRPr lang="cs-CZ" sz="1200" dirty="0" smtClean="0"/>
          </a:p>
          <a:p>
            <a:pPr marL="457200" indent="-457200">
              <a:spcBef>
                <a:spcPct val="800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mail:  </a:t>
            </a:r>
            <a:r>
              <a:rPr lang="cs-CZ" sz="2400" dirty="0" smtClean="0">
                <a:solidFill>
                  <a:srgbClr val="C00000"/>
                </a:solidFill>
              </a:rPr>
              <a:t>seligova@opf.slu.cz</a:t>
            </a:r>
          </a:p>
          <a:p>
            <a:pPr marL="342900" lvl="1" indent="-342900" algn="just">
              <a:spcBef>
                <a:spcPct val="80000"/>
              </a:spcBef>
              <a:buClr>
                <a:schemeClr val="accent4"/>
              </a:buClr>
              <a:buFont typeface="Wingdings" pitchFamily="2" charset="2"/>
              <a:buChar char="ü"/>
              <a:defRPr/>
            </a:pPr>
            <a:r>
              <a:rPr lang="cs-CZ" sz="1200" b="1" dirty="0" smtClean="0">
                <a:solidFill>
                  <a:srgbClr val="C00000"/>
                </a:solidFill>
              </a:rPr>
              <a:t>*</a:t>
            </a:r>
            <a:r>
              <a:rPr lang="cs-CZ" sz="1200" dirty="0"/>
              <a:t>Dle Pokynu děkana č. 1/2014 </a:t>
            </a:r>
            <a:r>
              <a:rPr lang="pl-PL" sz="1200" dirty="0"/>
              <a:t>k elektronické komunikaci mezi pracovníky a studenty SU OPF</a:t>
            </a:r>
            <a:r>
              <a:rPr lang="cs-CZ" sz="1200" dirty="0"/>
              <a:t> čl. 2, odst. 1: „... jsou pracovníci a </a:t>
            </a:r>
            <a:r>
              <a:rPr lang="cs-CZ" sz="1200" b="1" dirty="0">
                <a:solidFill>
                  <a:srgbClr val="C00000"/>
                </a:solidFill>
              </a:rPr>
              <a:t>studenti povinni používat pouze školní email </a:t>
            </a:r>
            <a:r>
              <a:rPr lang="cs-CZ" sz="1200" dirty="0"/>
              <a:t>@opf.slu.cz (příp. @slu.cz). Pracovník SU OPF je povinen odmítnout komunikaci v případě, že byla iniciována studentem jeho osobního emailu.“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4055"/>
          </a:xfrm>
        </p:spPr>
        <p:txBody>
          <a:bodyPr/>
          <a:lstStyle/>
          <a:p>
            <a:r>
              <a:rPr lang="cs-CZ" altLang="cs-CZ" sz="3500" b="1" dirty="0"/>
              <a:t>Požadavky na absolvování předmětu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30431" y="1059582"/>
            <a:ext cx="7416824" cy="179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80000"/>
              </a:spcBef>
              <a:defRPr/>
            </a:pPr>
            <a:r>
              <a:rPr lang="cs-CZ" sz="2400" dirty="0" smtClean="0"/>
              <a:t>Předmět je zakončen </a:t>
            </a:r>
            <a:r>
              <a:rPr lang="cs-CZ" sz="2400" b="1" dirty="0" smtClean="0">
                <a:solidFill>
                  <a:srgbClr val="FF0000"/>
                </a:solidFill>
              </a:rPr>
              <a:t>zkouškou</a:t>
            </a:r>
            <a:r>
              <a:rPr lang="cs-CZ" sz="2400" dirty="0" smtClean="0"/>
              <a:t>, kterou získáte za:</a:t>
            </a:r>
          </a:p>
          <a:p>
            <a:pPr marL="342900" indent="-342900">
              <a:spcBef>
                <a:spcPct val="80000"/>
              </a:spcBef>
              <a:buFont typeface="Arial" pitchFamily="34" charset="0"/>
              <a:buChar char="•"/>
              <a:defRPr/>
            </a:pPr>
            <a:r>
              <a:rPr lang="cs-CZ" sz="2400" dirty="0" smtClean="0"/>
              <a:t>Průběžný test (tvoří </a:t>
            </a:r>
            <a:r>
              <a:rPr lang="cs-CZ" sz="2400" dirty="0" smtClean="0"/>
              <a:t>30 </a:t>
            </a:r>
            <a:r>
              <a:rPr lang="cs-CZ" sz="2400" dirty="0" smtClean="0"/>
              <a:t>% celkového hodnocení)</a:t>
            </a:r>
          </a:p>
          <a:p>
            <a:pPr marL="342900" indent="-342900">
              <a:spcBef>
                <a:spcPct val="80000"/>
              </a:spcBef>
              <a:buFont typeface="Arial" pitchFamily="34" charset="0"/>
              <a:buChar char="•"/>
              <a:defRPr/>
            </a:pPr>
            <a:r>
              <a:rPr lang="cs-CZ" sz="2400" dirty="0" smtClean="0"/>
              <a:t>Zkoušku (tvoří </a:t>
            </a:r>
            <a:r>
              <a:rPr lang="cs-CZ" sz="2400" dirty="0" smtClean="0"/>
              <a:t>70 </a:t>
            </a:r>
            <a:r>
              <a:rPr lang="cs-CZ" sz="2400" dirty="0" smtClean="0"/>
              <a:t>% celkového hodnocení)</a:t>
            </a:r>
          </a:p>
        </p:txBody>
      </p:sp>
    </p:spTree>
    <p:extLst>
      <p:ext uri="{BB962C8B-B14F-4D97-AF65-F5344CB8AC3E}">
        <p14:creationId xmlns:p14="http://schemas.microsoft.com/office/powerpoint/2010/main" val="269032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360039"/>
          </a:xfrm>
        </p:spPr>
        <p:txBody>
          <a:bodyPr/>
          <a:lstStyle/>
          <a:p>
            <a:r>
              <a:rPr lang="cs-CZ" altLang="cs-CZ" sz="3200" b="1" dirty="0" smtClean="0"/>
              <a:t>Průběžný test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230902"/>
            <a:ext cx="842493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tvoří </a:t>
            </a:r>
            <a:r>
              <a:rPr lang="cs-CZ" sz="2400" dirty="0" smtClean="0"/>
              <a:t>30 </a:t>
            </a:r>
            <a:r>
              <a:rPr lang="cs-CZ" sz="2400" dirty="0" smtClean="0"/>
              <a:t>% celkového hodnocení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m</a:t>
            </a:r>
            <a:r>
              <a:rPr lang="cs-CZ" sz="2400" dirty="0" smtClean="0"/>
              <a:t>aximální možný dosažený počet bodů = </a:t>
            </a:r>
            <a:r>
              <a:rPr lang="cs-CZ" sz="2400" b="1" dirty="0"/>
              <a:t>3</a:t>
            </a:r>
            <a:r>
              <a:rPr lang="cs-CZ" sz="2400" b="1" dirty="0" smtClean="0"/>
              <a:t>0 </a:t>
            </a:r>
            <a:r>
              <a:rPr lang="cs-CZ" sz="2400" b="1" dirty="0" smtClean="0"/>
              <a:t>bodů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žádná omezení týkající se minimálního počtu bodů k vykonání zkoušky</a:t>
            </a:r>
          </a:p>
          <a:p>
            <a:endParaRPr lang="cs-CZ" sz="2400" dirty="0"/>
          </a:p>
          <a:p>
            <a:r>
              <a:rPr lang="cs-CZ" sz="2400" b="1" dirty="0" smtClean="0"/>
              <a:t>Průběžný test bude obsahovat: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teorie z přednášek v rámci tutoriálů a ze skript</a:t>
            </a:r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025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4483" y="1131590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360039"/>
          </a:xfrm>
        </p:spPr>
        <p:txBody>
          <a:bodyPr/>
          <a:lstStyle/>
          <a:p>
            <a:r>
              <a:rPr lang="cs-CZ" altLang="cs-CZ" sz="3200" b="1" dirty="0" smtClean="0"/>
              <a:t>Průběžný test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04483" y="1275606"/>
            <a:ext cx="806489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bude </a:t>
            </a:r>
            <a:r>
              <a:rPr lang="cs-CZ" sz="2400" dirty="0"/>
              <a:t>psán prostřednictvím </a:t>
            </a:r>
            <a:r>
              <a:rPr lang="cs-CZ" sz="2400" dirty="0" smtClean="0"/>
              <a:t>systému IS </a:t>
            </a:r>
            <a:r>
              <a:rPr lang="cs-CZ" sz="2400" dirty="0"/>
              <a:t>(</a:t>
            </a:r>
            <a:r>
              <a:rPr lang="cs-CZ" sz="2400" dirty="0" err="1"/>
              <a:t>a,b,c</a:t>
            </a:r>
            <a:r>
              <a:rPr lang="cs-CZ" sz="2400" dirty="0"/>
              <a:t> odpovědi, doplňovačky, výběr z možností)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datum a čas průběžného testu bude upřesněn (plán </a:t>
            </a:r>
            <a:r>
              <a:rPr lang="cs-CZ" sz="2400" dirty="0" smtClean="0"/>
              <a:t>prosinec – poslední výukový týden dle harmonogramu AR)</a:t>
            </a: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průběžný test lze </a:t>
            </a:r>
            <a:r>
              <a:rPr lang="cs-CZ" sz="2800" b="1" u="sng" dirty="0"/>
              <a:t>psát pouze 1x</a:t>
            </a:r>
            <a:r>
              <a:rPr lang="cs-CZ" sz="2400" dirty="0"/>
              <a:t>, </a:t>
            </a:r>
            <a:r>
              <a:rPr lang="cs-CZ" sz="2800" b="1" u="sng" dirty="0"/>
              <a:t>nebude vypsán žádný opravný termín průběžného testu !!!!!!!!!!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683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360039"/>
          </a:xfrm>
        </p:spPr>
        <p:txBody>
          <a:bodyPr/>
          <a:lstStyle/>
          <a:p>
            <a:r>
              <a:rPr lang="cs-CZ" altLang="cs-CZ" sz="3200" b="1" dirty="0"/>
              <a:t>Zkouška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39552" y="1131590"/>
            <a:ext cx="8208912" cy="3240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tvoří 70 % celkového hodnocení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maximální možný dosažený počet bodů = </a:t>
            </a:r>
            <a:r>
              <a:rPr lang="cs-CZ" sz="2000" b="1" dirty="0"/>
              <a:t>70 bodů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70 bodů ze zkoušky + 30 bodů z průběžného testu = </a:t>
            </a:r>
            <a:r>
              <a:rPr lang="cs-CZ" sz="2000" b="1" dirty="0"/>
              <a:t>100 bodů </a:t>
            </a:r>
            <a:r>
              <a:rPr lang="cs-CZ" sz="2000" b="1" dirty="0" smtClean="0"/>
              <a:t>maximálně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pro úspěšné absolvování předmětu minimálně </a:t>
            </a:r>
            <a:r>
              <a:rPr lang="cs-CZ" sz="2000" b="1" dirty="0"/>
              <a:t>60 </a:t>
            </a:r>
            <a:r>
              <a:rPr lang="cs-CZ" sz="2000" b="1" dirty="0" smtClean="0"/>
              <a:t>%</a:t>
            </a:r>
            <a:r>
              <a:rPr lang="cs-CZ" sz="2000" dirty="0" smtClean="0"/>
              <a:t>, tedy minimálně </a:t>
            </a:r>
            <a:r>
              <a:rPr lang="cs-CZ" sz="2000" b="1" dirty="0"/>
              <a:t>60 bodů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forma zkoušky </a:t>
            </a:r>
            <a:r>
              <a:rPr lang="cs-CZ" sz="2000" b="1" dirty="0" smtClean="0"/>
              <a:t>písemná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52395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67544" y="134761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360039"/>
          </a:xfrm>
        </p:spPr>
        <p:txBody>
          <a:bodyPr/>
          <a:lstStyle/>
          <a:p>
            <a:r>
              <a:rPr lang="cs-CZ" altLang="cs-CZ" sz="3200" b="1" dirty="0"/>
              <a:t>Zkouška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67544" y="1131590"/>
            <a:ext cx="8568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bude </a:t>
            </a:r>
            <a:r>
              <a:rPr lang="cs-CZ" sz="2400" dirty="0" smtClean="0"/>
              <a:t>psána </a:t>
            </a:r>
            <a:r>
              <a:rPr lang="cs-CZ" sz="2400" dirty="0" smtClean="0"/>
              <a:t>přes </a:t>
            </a:r>
            <a:r>
              <a:rPr lang="cs-CZ" sz="2400" dirty="0" smtClean="0"/>
              <a:t>IS v </a:t>
            </a:r>
            <a:r>
              <a:rPr lang="cs-CZ" sz="2400" dirty="0" smtClean="0"/>
              <a:t>PC učebně </a:t>
            </a:r>
            <a:r>
              <a:rPr lang="cs-CZ" sz="2400" dirty="0" smtClean="0"/>
              <a:t>OPF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v případě nepříznivého vývoje epidemiologické situace vzniklé z důvodu </a:t>
            </a:r>
            <a:r>
              <a:rPr lang="cs-CZ" sz="2400" dirty="0" err="1" smtClean="0"/>
              <a:t>koronaviru</a:t>
            </a:r>
            <a:r>
              <a:rPr lang="cs-CZ" sz="2400" dirty="0"/>
              <a:t> </a:t>
            </a:r>
            <a:r>
              <a:rPr lang="cs-CZ" sz="2400" dirty="0" smtClean="0"/>
              <a:t>bude zkouška psána přes IS </a:t>
            </a:r>
            <a:r>
              <a:rPr lang="cs-CZ" sz="2400" dirty="0" smtClean="0"/>
              <a:t>z místa vašeho bydliště či z místa, kde se v daný moment budete nacházet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bude obsahovat pouze příklady z </a:t>
            </a:r>
            <a:r>
              <a:rPr lang="cs-CZ" sz="2400" dirty="0" smtClean="0"/>
              <a:t>přednášek v rámci tutoriálů, </a:t>
            </a:r>
            <a:r>
              <a:rPr lang="cs-CZ" sz="2400" dirty="0" smtClean="0"/>
              <a:t>skript a popř. z jiných dalších studijních materiálů </a:t>
            </a:r>
            <a:r>
              <a:rPr lang="cs-CZ" sz="2400" dirty="0" smtClean="0"/>
              <a:t>vložených v rámci IS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74685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67544" y="134761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360039"/>
          </a:xfrm>
        </p:spPr>
        <p:txBody>
          <a:bodyPr/>
          <a:lstStyle/>
          <a:p>
            <a:r>
              <a:rPr lang="cs-CZ" altLang="cs-CZ" sz="3200" b="1" dirty="0" smtClean="0"/>
              <a:t>Bodové hodnocení</a:t>
            </a:r>
            <a:endParaRPr lang="cs-CZ" altLang="cs-CZ" sz="32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/>
          </p:nvPr>
        </p:nvGraphicFramePr>
        <p:xfrm>
          <a:off x="755576" y="1131591"/>
          <a:ext cx="7128792" cy="3261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64396"/>
                <a:gridCol w="3564396"/>
              </a:tblGrid>
              <a:tr h="446282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Známka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Bodové hodnocení</a:t>
                      </a:r>
                      <a:endParaRPr lang="en-US" sz="2800" dirty="0"/>
                    </a:p>
                  </a:txBody>
                  <a:tcPr/>
                </a:tc>
              </a:tr>
              <a:tr h="417674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A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93 - 100</a:t>
                      </a:r>
                      <a:endParaRPr lang="en-US" sz="2400" dirty="0"/>
                    </a:p>
                  </a:txBody>
                  <a:tcPr/>
                </a:tc>
              </a:tr>
              <a:tr h="417674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B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85 - 92</a:t>
                      </a:r>
                      <a:endParaRPr lang="en-US" sz="2400" dirty="0"/>
                    </a:p>
                  </a:txBody>
                  <a:tcPr/>
                </a:tc>
              </a:tr>
              <a:tr h="417674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C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/>
                        <a:t>77 - 84</a:t>
                      </a:r>
                      <a:endParaRPr lang="en-US" sz="2400" b="0" dirty="0"/>
                    </a:p>
                  </a:txBody>
                  <a:tcPr/>
                </a:tc>
              </a:tr>
              <a:tr h="417674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/>
                        <a:t>69 - 76</a:t>
                      </a:r>
                      <a:endParaRPr lang="en-US" sz="2400" b="0" dirty="0"/>
                    </a:p>
                  </a:txBody>
                  <a:tcPr/>
                </a:tc>
              </a:tr>
              <a:tr h="417674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/>
                        <a:t>60 - 68</a:t>
                      </a:r>
                      <a:endParaRPr lang="en-US" sz="2400" b="0" dirty="0"/>
                    </a:p>
                  </a:txBody>
                  <a:tcPr/>
                </a:tc>
              </a:tr>
              <a:tr h="417674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F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/>
                        <a:t>0 - 59</a:t>
                      </a:r>
                      <a:endParaRPr lang="en-US" sz="24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319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600" b="1" dirty="0"/>
              <a:t>Důležité !!!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1279088"/>
            <a:ext cx="81369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C00000"/>
                </a:solidFill>
              </a:rPr>
              <a:t>V případě, že se student ze závažných důvodů (onemocnění doložené lékařským potvrzením) nemůže testu zúčastnit, je povinen nejpozději do 5 dnů od konání testu informovat svého </a:t>
            </a:r>
            <a:r>
              <a:rPr lang="cs-CZ" sz="2400" b="1" dirty="0" smtClean="0">
                <a:solidFill>
                  <a:srgbClr val="C00000"/>
                </a:solidFill>
              </a:rPr>
              <a:t>vyučujícího </a:t>
            </a:r>
            <a:r>
              <a:rPr lang="cs-CZ" sz="2400" b="1" dirty="0">
                <a:solidFill>
                  <a:srgbClr val="C00000"/>
                </a:solidFill>
              </a:rPr>
              <a:t>mailem</a:t>
            </a:r>
            <a:r>
              <a:rPr lang="cs-CZ" sz="2400" b="1" dirty="0" smtClean="0">
                <a:solidFill>
                  <a:srgbClr val="C00000"/>
                </a:solidFill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b="1" dirty="0">
              <a:solidFill>
                <a:srgbClr val="C0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rgbClr val="C00000"/>
                </a:solidFill>
              </a:rPr>
              <a:t>Vyučující určí náhradní termín průběžného testu. </a:t>
            </a:r>
            <a:endParaRPr lang="cs-CZ" sz="2400" b="1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239354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3707</TotalTime>
  <Words>689</Words>
  <Application>Microsoft Office PowerPoint</Application>
  <PresentationFormat>Předvádění na obrazovce (16:9)</PresentationFormat>
  <Paragraphs>98</Paragraphs>
  <Slides>13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SLU</vt:lpstr>
      <vt:lpstr> MANAŽERSKÉ ÚČETNICTVÍ     Ing. Markéta Šeligová, Ph.D.  Informace k ZS 2020/2021</vt:lpstr>
      <vt:lpstr>Kontakt </vt:lpstr>
      <vt:lpstr>Požadavky na absolvování předmětu</vt:lpstr>
      <vt:lpstr>Průběžný test</vt:lpstr>
      <vt:lpstr>Průběžný test</vt:lpstr>
      <vt:lpstr>Zkouška</vt:lpstr>
      <vt:lpstr>Zkouška</vt:lpstr>
      <vt:lpstr>Bodové hodnocení</vt:lpstr>
      <vt:lpstr>Důležité !!!</vt:lpstr>
      <vt:lpstr>Důležité !!!</vt:lpstr>
      <vt:lpstr>Povinná literatura</vt:lpstr>
      <vt:lpstr>Doporučená literatura</vt:lpstr>
      <vt:lpstr>Děkuji za pozornost 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Vymetal</cp:lastModifiedBy>
  <cp:revision>156</cp:revision>
  <dcterms:created xsi:type="dcterms:W3CDTF">2016-07-06T15:42:34Z</dcterms:created>
  <dcterms:modified xsi:type="dcterms:W3CDTF">2020-09-18T09:32:00Z</dcterms:modified>
</cp:coreProperties>
</file>