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9"/>
  </p:handoutMasterIdLst>
  <p:sldIdLst>
    <p:sldId id="283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8" r:id="rId10"/>
    <p:sldId id="275" r:id="rId11"/>
    <p:sldId id="277" r:id="rId12"/>
    <p:sldId id="276" r:id="rId13"/>
    <p:sldId id="284" r:id="rId14"/>
    <p:sldId id="279" r:id="rId15"/>
    <p:sldId id="280" r:id="rId16"/>
    <p:sldId id="281" r:id="rId17"/>
    <p:sldId id="282" r:id="rId18"/>
  </p:sldIdLst>
  <p:sldSz cx="9144000" cy="6858000" type="screen4x3"/>
  <p:notesSz cx="6794500" cy="9906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524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00B19-71D3-49EC-8321-3F014EFFE0AC}" type="datetimeFigureOut">
              <a:rPr lang="cs-CZ" smtClean="0"/>
              <a:pPr/>
              <a:t>23. 11. 2015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45D9A-F684-4492-954A-CE038C88B0B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7258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latinLnBrk="0">
              <a:defRPr lang="cs-CZ" b="1" cap="small" baseline="0">
                <a:solidFill>
                  <a:srgbClr val="003300"/>
                </a:solidFill>
              </a:defRPr>
            </a:lvl1pPr>
          </a:lstStyle>
          <a:p>
            <a:r>
              <a:rPr lang="cs-CZ"/>
              <a:t>Po kliknutí lze upravit styl předlohy nadpisů.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cs-CZ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cs-CZ" sz="2000" baseline="0"/>
            </a:lvl1pPr>
          </a:lstStyle>
          <a:p>
            <a:r>
              <a:rPr lang="cs-CZ"/>
              <a:t>Logo společnosti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5600"/>
            <a:ext cx="8194675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100" y="1497013"/>
            <a:ext cx="3975100" cy="4759325"/>
          </a:xfrm>
        </p:spPr>
        <p:txBody>
          <a:bodyPr/>
          <a:lstStyle>
            <a:lvl4pPr latinLnBrk="0">
              <a:defRPr lang="cs-CZ" baseline="0"/>
            </a:lvl4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7760" y="1497013"/>
            <a:ext cx="3977640" cy="4759325"/>
          </a:xfrm>
        </p:spPr>
        <p:txBody>
          <a:bodyPr/>
          <a:lstStyle>
            <a:lvl4pPr latinLnBrk="0">
              <a:defRPr lang="cs-CZ" baseline="0"/>
            </a:lvl4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176C9A3E-1A92-4BF9-97B5-F39B04D2C482}" type="datetimeFigureOut">
              <a:rPr lang="cs-CZ" smtClean="0"/>
              <a:pPr/>
              <a:t>23. 11. 2015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B9E0438D-9B16-494F-B0A1-FB9EA203AE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9A3E-1A92-4BF9-97B5-F39B04D2C482}" type="datetimeFigureOut">
              <a:rPr lang="cs-CZ" smtClean="0"/>
              <a:pPr/>
              <a:t>23. 11. 2015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38D-9B16-494F-B0A1-FB9EA203AE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9A3E-1A92-4BF9-97B5-F39B04D2C482}" type="datetimeFigureOut">
              <a:rPr lang="cs-CZ" smtClean="0"/>
              <a:pPr/>
              <a:t>23. 11. 2015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38D-9B16-494F-B0A1-FB9EA203AE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uze pozad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176C9A3E-1A92-4BF9-97B5-F39B04D2C482}" type="datetimeFigureOut">
              <a:rPr lang="cs-CZ" smtClean="0"/>
              <a:pPr/>
              <a:t>23. 11. 2015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B9E0438D-9B16-494F-B0A1-FB9EA203AE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latinLnBrk="0">
              <a:defRPr lang="cs-CZ"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cs-CZ" sz="3500"/>
              <a:t>Po kliknutí lze upravit styl předlohy nadpisů.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9A3E-1A92-4BF9-97B5-F39B04D2C482}" type="datetimeFigureOut">
              <a:rPr lang="cs-CZ" smtClean="0"/>
              <a:pPr/>
              <a:t>23. 11. 2015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38D-9B16-494F-B0A1-FB9EA203AE5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cs-CZ" sz="1800"/>
            </a:lvl1pPr>
          </a:lstStyle>
          <a:p>
            <a:r>
              <a:rPr lang="cs-CZ"/>
              <a:t>Logo společnosti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ctr" latinLnBrk="0">
              <a:defRPr lang="cs-CZ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cs-CZ" dirty="0"/>
              <a:t>Po kliknutí lze upravit styl předlohy nadpisů.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latinLnBrk="0">
              <a:defRPr lang="cs-CZ" sz="32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latinLnBrk="0">
              <a:defRPr lang="cs-CZ" sz="28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latinLnBrk="0">
              <a:defRPr lang="cs-CZ" sz="2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latinLnBrk="0">
              <a:defRPr lang="cs-CZ" sz="24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latinLnBrk="0">
              <a:defRPr lang="cs-CZ" sz="24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9A3E-1A92-4BF9-97B5-F39B04D2C482}" type="datetimeFigureOut">
              <a:rPr lang="cs-CZ" smtClean="0"/>
              <a:pPr/>
              <a:t>23. 11. 2015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B9E0438D-9B16-494F-B0A1-FB9EA203AE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latinLnBrk="0">
              <a:defRPr lang="cs-CZ" sz="2800"/>
            </a:lvl1pPr>
            <a:lvl2pPr latinLnBrk="0">
              <a:defRPr lang="cs-CZ" sz="2400"/>
            </a:lvl2pPr>
            <a:lvl3pPr latinLnBrk="0">
              <a:defRPr lang="cs-CZ" sz="2000"/>
            </a:lvl3pPr>
            <a:lvl4pPr latinLnBrk="0">
              <a:defRPr lang="cs-CZ" sz="1800"/>
            </a:lvl4pPr>
            <a:lvl5pPr latinLnBrk="0">
              <a:defRPr lang="cs-CZ" sz="1800"/>
            </a:lvl5pPr>
            <a:lvl6pPr latinLnBrk="0">
              <a:defRPr lang="cs-CZ" sz="1800"/>
            </a:lvl6pPr>
            <a:lvl7pPr latinLnBrk="0">
              <a:defRPr lang="cs-CZ" sz="1800"/>
            </a:lvl7pPr>
            <a:lvl8pPr latinLnBrk="0">
              <a:defRPr lang="cs-CZ" sz="1800"/>
            </a:lvl8pPr>
            <a:lvl9pPr latinLnBrk="0">
              <a:defRPr lang="cs-CZ"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latinLnBrk="0">
              <a:defRPr lang="cs-CZ" sz="2800"/>
            </a:lvl1pPr>
            <a:lvl2pPr latinLnBrk="0">
              <a:defRPr lang="cs-CZ" sz="2400"/>
            </a:lvl2pPr>
            <a:lvl3pPr latinLnBrk="0">
              <a:defRPr lang="cs-CZ" sz="2000"/>
            </a:lvl3pPr>
            <a:lvl4pPr latinLnBrk="0">
              <a:defRPr lang="cs-CZ" sz="1800"/>
            </a:lvl4pPr>
            <a:lvl5pPr latinLnBrk="0">
              <a:defRPr lang="cs-CZ" sz="1800"/>
            </a:lvl5pPr>
            <a:lvl6pPr latinLnBrk="0">
              <a:defRPr lang="cs-CZ" sz="1800"/>
            </a:lvl6pPr>
            <a:lvl7pPr latinLnBrk="0">
              <a:defRPr lang="cs-CZ" sz="1800"/>
            </a:lvl7pPr>
            <a:lvl8pPr latinLnBrk="0">
              <a:defRPr lang="cs-CZ" sz="1800"/>
            </a:lvl8pPr>
            <a:lvl9pPr latinLnBrk="0">
              <a:defRPr lang="cs-CZ"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9A3E-1A92-4BF9-97B5-F39B04D2C482}" type="datetimeFigureOut">
              <a:rPr lang="cs-CZ" smtClean="0"/>
              <a:pPr/>
              <a:t>23. 11. 2015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38D-9B16-494F-B0A1-FB9EA203AE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cs-CZ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cs-CZ" sz="2400" b="1"/>
            </a:lvl1pPr>
            <a:lvl2pPr marL="457200" indent="0" latinLnBrk="0">
              <a:buNone/>
              <a:defRPr lang="cs-CZ" sz="2000" b="1"/>
            </a:lvl2pPr>
            <a:lvl3pPr marL="914400" indent="0" latinLnBrk="0">
              <a:buNone/>
              <a:defRPr lang="cs-CZ" sz="1800" b="1"/>
            </a:lvl3pPr>
            <a:lvl4pPr marL="1371600" indent="0" latinLnBrk="0">
              <a:buNone/>
              <a:defRPr lang="cs-CZ" sz="1600" b="1"/>
            </a:lvl4pPr>
            <a:lvl5pPr marL="1828800" indent="0" latinLnBrk="0">
              <a:buNone/>
              <a:defRPr lang="cs-CZ" sz="1600" b="1"/>
            </a:lvl5pPr>
            <a:lvl6pPr marL="2286000" indent="0" latinLnBrk="0">
              <a:buNone/>
              <a:defRPr lang="cs-CZ" sz="1600" b="1"/>
            </a:lvl6pPr>
            <a:lvl7pPr marL="2743200" indent="0" latinLnBrk="0">
              <a:buNone/>
              <a:defRPr lang="cs-CZ" sz="1600" b="1"/>
            </a:lvl7pPr>
            <a:lvl8pPr marL="3200400" indent="0" latinLnBrk="0">
              <a:buNone/>
              <a:defRPr lang="cs-CZ" sz="1600" b="1"/>
            </a:lvl8pPr>
            <a:lvl9pPr marL="3657600" indent="0" latinLnBrk="0">
              <a:buNone/>
              <a:defRPr lang="cs-CZ"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latinLnBrk="0">
              <a:defRPr lang="cs-CZ" sz="2400"/>
            </a:lvl1pPr>
            <a:lvl2pPr latinLnBrk="0">
              <a:defRPr lang="cs-CZ" sz="2000"/>
            </a:lvl2pPr>
            <a:lvl3pPr latinLnBrk="0">
              <a:defRPr lang="cs-CZ" sz="1800"/>
            </a:lvl3pPr>
            <a:lvl4pPr latinLnBrk="0">
              <a:defRPr lang="cs-CZ" sz="1600"/>
            </a:lvl4pPr>
            <a:lvl5pPr latinLnBrk="0">
              <a:defRPr lang="cs-CZ" sz="1600"/>
            </a:lvl5pPr>
            <a:lvl6pPr latinLnBrk="0">
              <a:defRPr lang="cs-CZ" sz="1600"/>
            </a:lvl6pPr>
            <a:lvl7pPr latinLnBrk="0">
              <a:defRPr lang="cs-CZ" sz="1600"/>
            </a:lvl7pPr>
            <a:lvl8pPr latinLnBrk="0">
              <a:defRPr lang="cs-CZ" sz="1600"/>
            </a:lvl8pPr>
            <a:lvl9pPr latinLnBrk="0">
              <a:defRPr lang="cs-CZ"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cs-CZ" sz="2400" b="1"/>
            </a:lvl1pPr>
            <a:lvl2pPr marL="457200" indent="0" latinLnBrk="0">
              <a:buNone/>
              <a:defRPr lang="cs-CZ" sz="2000" b="1"/>
            </a:lvl2pPr>
            <a:lvl3pPr marL="914400" indent="0" latinLnBrk="0">
              <a:buNone/>
              <a:defRPr lang="cs-CZ" sz="1800" b="1"/>
            </a:lvl3pPr>
            <a:lvl4pPr marL="1371600" indent="0" latinLnBrk="0">
              <a:buNone/>
              <a:defRPr lang="cs-CZ" sz="1600" b="1"/>
            </a:lvl4pPr>
            <a:lvl5pPr marL="1828800" indent="0" latinLnBrk="0">
              <a:buNone/>
              <a:defRPr lang="cs-CZ" sz="1600" b="1"/>
            </a:lvl5pPr>
            <a:lvl6pPr marL="2286000" indent="0" latinLnBrk="0">
              <a:buNone/>
              <a:defRPr lang="cs-CZ" sz="1600" b="1"/>
            </a:lvl6pPr>
            <a:lvl7pPr marL="2743200" indent="0" latinLnBrk="0">
              <a:buNone/>
              <a:defRPr lang="cs-CZ" sz="1600" b="1"/>
            </a:lvl7pPr>
            <a:lvl8pPr marL="3200400" indent="0" latinLnBrk="0">
              <a:buNone/>
              <a:defRPr lang="cs-CZ" sz="1600" b="1"/>
            </a:lvl8pPr>
            <a:lvl9pPr marL="3657600" indent="0" latinLnBrk="0">
              <a:buNone/>
              <a:defRPr lang="cs-CZ"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latinLnBrk="0">
              <a:defRPr lang="cs-CZ" sz="2400"/>
            </a:lvl1pPr>
            <a:lvl2pPr latinLnBrk="0">
              <a:defRPr lang="cs-CZ" sz="2000"/>
            </a:lvl2pPr>
            <a:lvl3pPr latinLnBrk="0">
              <a:defRPr lang="cs-CZ" sz="1800"/>
            </a:lvl3pPr>
            <a:lvl4pPr latinLnBrk="0">
              <a:defRPr lang="cs-CZ" sz="1600"/>
            </a:lvl4pPr>
            <a:lvl5pPr latinLnBrk="0">
              <a:defRPr lang="cs-CZ" sz="1600"/>
            </a:lvl5pPr>
            <a:lvl6pPr latinLnBrk="0">
              <a:defRPr lang="cs-CZ" sz="1600"/>
            </a:lvl6pPr>
            <a:lvl7pPr latinLnBrk="0">
              <a:defRPr lang="cs-CZ" sz="1600"/>
            </a:lvl7pPr>
            <a:lvl8pPr latinLnBrk="0">
              <a:defRPr lang="cs-CZ" sz="1600"/>
            </a:lvl8pPr>
            <a:lvl9pPr latinLnBrk="0">
              <a:defRPr lang="cs-CZ"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9A3E-1A92-4BF9-97B5-F39B04D2C482}" type="datetimeFigureOut">
              <a:rPr lang="cs-CZ" smtClean="0"/>
              <a:pPr/>
              <a:t>23. 11. 2015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38D-9B16-494F-B0A1-FB9EA203AE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latinLnBrk="0">
              <a:defRPr lang="cs-CZ"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latinLnBrk="0">
              <a:defRPr lang="cs-CZ" sz="3200"/>
            </a:lvl1pPr>
            <a:lvl2pPr latinLnBrk="0">
              <a:defRPr lang="cs-CZ" sz="2800"/>
            </a:lvl2pPr>
            <a:lvl3pPr latinLnBrk="0">
              <a:defRPr lang="cs-CZ" sz="2400"/>
            </a:lvl3pPr>
            <a:lvl4pPr latinLnBrk="0">
              <a:defRPr lang="cs-CZ" sz="2000"/>
            </a:lvl4pPr>
            <a:lvl5pPr latinLnBrk="0">
              <a:defRPr lang="cs-CZ" sz="2000"/>
            </a:lvl5pPr>
            <a:lvl6pPr latinLnBrk="0">
              <a:defRPr lang="cs-CZ" sz="2000"/>
            </a:lvl6pPr>
            <a:lvl7pPr latinLnBrk="0">
              <a:defRPr lang="cs-CZ" sz="2000"/>
            </a:lvl7pPr>
            <a:lvl8pPr latinLnBrk="0">
              <a:defRPr lang="cs-CZ" sz="2000"/>
            </a:lvl8pPr>
            <a:lvl9pPr latinLnBrk="0">
              <a:defRPr lang="cs-CZ"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cs-CZ" sz="1400"/>
            </a:lvl1pPr>
            <a:lvl2pPr marL="457200" indent="0" latinLnBrk="0">
              <a:buNone/>
              <a:defRPr lang="cs-CZ" sz="1200"/>
            </a:lvl2pPr>
            <a:lvl3pPr marL="914400" indent="0" latinLnBrk="0">
              <a:buNone/>
              <a:defRPr lang="cs-CZ" sz="1000"/>
            </a:lvl3pPr>
            <a:lvl4pPr marL="1371600" indent="0" latinLnBrk="0">
              <a:buNone/>
              <a:defRPr lang="cs-CZ" sz="900"/>
            </a:lvl4pPr>
            <a:lvl5pPr marL="1828800" indent="0" latinLnBrk="0">
              <a:buNone/>
              <a:defRPr lang="cs-CZ" sz="900"/>
            </a:lvl5pPr>
            <a:lvl6pPr marL="2286000" indent="0" latinLnBrk="0">
              <a:buNone/>
              <a:defRPr lang="cs-CZ" sz="900"/>
            </a:lvl6pPr>
            <a:lvl7pPr marL="2743200" indent="0" latinLnBrk="0">
              <a:buNone/>
              <a:defRPr lang="cs-CZ" sz="900"/>
            </a:lvl7pPr>
            <a:lvl8pPr marL="3200400" indent="0" latinLnBrk="0">
              <a:buNone/>
              <a:defRPr lang="cs-CZ" sz="900"/>
            </a:lvl8pPr>
            <a:lvl9pPr marL="3657600" indent="0" latinLnBrk="0">
              <a:buNone/>
              <a:defRPr lang="cs-CZ"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9A3E-1A92-4BF9-97B5-F39B04D2C482}" type="datetimeFigureOut">
              <a:rPr lang="cs-CZ" smtClean="0"/>
              <a:pPr/>
              <a:t>23. 11. 2015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38D-9B16-494F-B0A1-FB9EA203AE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cs-CZ"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cs-CZ" sz="3200"/>
            </a:lvl1pPr>
            <a:lvl2pPr marL="457200" indent="0" latinLnBrk="0">
              <a:buNone/>
              <a:defRPr lang="cs-CZ" sz="2800"/>
            </a:lvl2pPr>
            <a:lvl3pPr marL="914400" indent="0" latinLnBrk="0">
              <a:buNone/>
              <a:defRPr lang="cs-CZ" sz="2400"/>
            </a:lvl3pPr>
            <a:lvl4pPr marL="1371600" indent="0" latinLnBrk="0">
              <a:buNone/>
              <a:defRPr lang="cs-CZ" sz="2000"/>
            </a:lvl4pPr>
            <a:lvl5pPr marL="1828800" indent="0" latinLnBrk="0">
              <a:buNone/>
              <a:defRPr lang="cs-CZ" sz="2000"/>
            </a:lvl5pPr>
            <a:lvl6pPr marL="2286000" indent="0" latinLnBrk="0">
              <a:buNone/>
              <a:defRPr lang="cs-CZ" sz="2000"/>
            </a:lvl6pPr>
            <a:lvl7pPr marL="2743200" indent="0" latinLnBrk="0">
              <a:buNone/>
              <a:defRPr lang="cs-CZ" sz="2000"/>
            </a:lvl7pPr>
            <a:lvl8pPr marL="3200400" indent="0" latinLnBrk="0">
              <a:buNone/>
              <a:defRPr lang="cs-CZ" sz="2000"/>
            </a:lvl8pPr>
            <a:lvl9pPr marL="3657600" indent="0" latinLnBrk="0">
              <a:buNone/>
              <a:defRPr lang="cs-CZ"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cs-CZ" sz="1400"/>
            </a:lvl1pPr>
            <a:lvl2pPr marL="457200" indent="0" latinLnBrk="0">
              <a:buNone/>
              <a:defRPr lang="cs-CZ" sz="1200"/>
            </a:lvl2pPr>
            <a:lvl3pPr marL="914400" indent="0" latinLnBrk="0">
              <a:buNone/>
              <a:defRPr lang="cs-CZ" sz="1000"/>
            </a:lvl3pPr>
            <a:lvl4pPr marL="1371600" indent="0" latinLnBrk="0">
              <a:buNone/>
              <a:defRPr lang="cs-CZ" sz="900"/>
            </a:lvl4pPr>
            <a:lvl5pPr marL="1828800" indent="0" latinLnBrk="0">
              <a:buNone/>
              <a:defRPr lang="cs-CZ" sz="900"/>
            </a:lvl5pPr>
            <a:lvl6pPr marL="2286000" indent="0" latinLnBrk="0">
              <a:buNone/>
              <a:defRPr lang="cs-CZ" sz="900"/>
            </a:lvl6pPr>
            <a:lvl7pPr marL="2743200" indent="0" latinLnBrk="0">
              <a:buNone/>
              <a:defRPr lang="cs-CZ" sz="900"/>
            </a:lvl7pPr>
            <a:lvl8pPr marL="3200400" indent="0" latinLnBrk="0">
              <a:buNone/>
              <a:defRPr lang="cs-CZ" sz="900"/>
            </a:lvl8pPr>
            <a:lvl9pPr marL="3657600" indent="0" latinLnBrk="0">
              <a:buNone/>
              <a:defRPr lang="cs-CZ"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9A3E-1A92-4BF9-97B5-F39B04D2C482}" type="datetimeFigureOut">
              <a:rPr lang="cs-CZ" smtClean="0"/>
              <a:pPr/>
              <a:t>23. 11. 2015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38D-9B16-494F-B0A1-FB9EA203AE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9A3E-1A92-4BF9-97B5-F39B04D2C482}" type="datetimeFigureOut">
              <a:rPr lang="cs-CZ" smtClean="0"/>
              <a:pPr/>
              <a:t>23. 11. 2015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38D-9B16-494F-B0A1-FB9EA203AE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9A3E-1A92-4BF9-97B5-F39B04D2C482}" type="datetimeFigureOut">
              <a:rPr lang="cs-CZ" smtClean="0"/>
              <a:pPr/>
              <a:t>23. 11. 2015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38D-9B16-494F-B0A1-FB9EA203AE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Po kliknutí lze upravit styl předlohy nadpisů.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cs-CZ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C9A3E-1A92-4BF9-97B5-F39B04D2C482}" type="datetimeFigureOut">
              <a:rPr lang="cs-CZ" smtClean="0"/>
              <a:pPr/>
              <a:t>23. 11. 2015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cs-CZ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cs-CZ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0438D-9B16-494F-B0A1-FB9EA203AE51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cs-CZ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cs-CZ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Portálové systémy I.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851920" y="3717032"/>
            <a:ext cx="4772528" cy="990600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Přednáška č. 8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2915816" y="4725144"/>
            <a:ext cx="6400800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Jan </a:t>
            </a:r>
            <a:r>
              <a:rPr lang="cs-CZ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Górecki</a:t>
            </a:r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cs-CZ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gorecki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@</a:t>
            </a:r>
            <a:r>
              <a:rPr lang="cs-CZ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opf.slu.cz</a:t>
            </a:r>
            <a:endParaRPr kumimoji="0" lang="cs-CZ" sz="1600" i="0" u="none" strike="noStrike" kern="1200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055" y="118872"/>
            <a:ext cx="8252461" cy="660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624" y="118872"/>
            <a:ext cx="8263889" cy="6611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624" y="109728"/>
            <a:ext cx="8298180" cy="663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Možnosti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Export/Import celé DB do SQL</a:t>
            </a:r>
          </a:p>
          <a:p>
            <a:r>
              <a:rPr lang="cs-CZ" dirty="0" smtClean="0"/>
              <a:t>Jeli databáze jednou vytvořena, není třeba ji na jiném serveru znova vytvářet – stačí ji importovat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7842333"/>
      </p:ext>
    </p:extLst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Databázový systém </a:t>
            </a:r>
            <a:r>
              <a:rPr lang="cs-CZ" dirty="0" err="1" smtClean="0"/>
              <a:t>MySQL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106424"/>
          </a:xfrm>
        </p:spPr>
        <p:txBody>
          <a:bodyPr>
            <a:normAutofit/>
          </a:bodyPr>
          <a:lstStyle/>
          <a:p>
            <a:r>
              <a:rPr lang="cs-CZ" dirty="0" smtClean="0"/>
              <a:t>Ukázka SQL dotazu pro vytvoření tabulky</a:t>
            </a:r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4528" y="4005073"/>
            <a:ext cx="4038600" cy="1417320"/>
          </a:xfrm>
        </p:spPr>
        <p:txBody>
          <a:bodyPr/>
          <a:lstStyle/>
          <a:p>
            <a:r>
              <a:rPr lang="cs-CZ" dirty="0" smtClean="0"/>
              <a:t>Ukázka SQL dotazu pro vložení záznamů do tabulky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749040" y="2359152"/>
            <a:ext cx="4983480" cy="147732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CREATE TABLE Telefony (</a:t>
            </a:r>
          </a:p>
          <a:p>
            <a:r>
              <a:rPr lang="cs-CZ" dirty="0" smtClean="0"/>
              <a:t>Id INT NOT NULL AUTO_INCREMENT PRIMARY KEY, </a:t>
            </a:r>
            <a:r>
              <a:rPr lang="cs-CZ" dirty="0" err="1" smtClean="0"/>
              <a:t>Jmeno</a:t>
            </a:r>
            <a:r>
              <a:rPr lang="cs-CZ" dirty="0" smtClean="0"/>
              <a:t> VARCHAR(40), </a:t>
            </a:r>
          </a:p>
          <a:p>
            <a:r>
              <a:rPr lang="cs-CZ" dirty="0" smtClean="0"/>
              <a:t>Telefon VARCHAR(14),</a:t>
            </a:r>
          </a:p>
          <a:p>
            <a:r>
              <a:rPr lang="cs-CZ" dirty="0" smtClean="0"/>
              <a:t>Email VARCHAR(60))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410968" y="5346192"/>
            <a:ext cx="6147816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INSERT INTO Telefony (</a:t>
            </a:r>
            <a:r>
              <a:rPr lang="cs-CZ" dirty="0" err="1" smtClean="0"/>
              <a:t>Jmeno</a:t>
            </a:r>
            <a:r>
              <a:rPr lang="cs-CZ" dirty="0" smtClean="0"/>
              <a:t>, Telefon, Email) </a:t>
            </a:r>
          </a:p>
          <a:p>
            <a:r>
              <a:rPr lang="cs-CZ" dirty="0" smtClean="0"/>
              <a:t>VALUES  ('Jan Novák', '+420212131415', '</a:t>
            </a:r>
            <a:r>
              <a:rPr lang="cs-CZ" dirty="0" err="1" smtClean="0"/>
              <a:t>novak</a:t>
            </a:r>
            <a:r>
              <a:rPr lang="cs-CZ" dirty="0" smtClean="0"/>
              <a:t>@email.</a:t>
            </a:r>
            <a:r>
              <a:rPr lang="cs-CZ" dirty="0" err="1" smtClean="0"/>
              <a:t>cz</a:t>
            </a:r>
            <a:r>
              <a:rPr lang="cs-CZ" dirty="0" smtClean="0"/>
              <a:t>')</a:t>
            </a:r>
            <a:endParaRPr lang="cs-CZ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Databázový systém </a:t>
            </a:r>
            <a:r>
              <a:rPr lang="cs-CZ" dirty="0" err="1" smtClean="0"/>
              <a:t>MySQL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58897" y="1429762"/>
            <a:ext cx="6106993" cy="507831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&lt;body&gt;</a:t>
            </a:r>
          </a:p>
          <a:p>
            <a:r>
              <a:rPr lang="cs-CZ" dirty="0" smtClean="0"/>
              <a:t>  &lt;h2&gt;Registrace&lt;/h2&gt;</a:t>
            </a:r>
          </a:p>
          <a:p>
            <a:r>
              <a:rPr lang="cs-CZ" dirty="0" smtClean="0"/>
              <a:t>    &lt;</a:t>
            </a:r>
            <a:r>
              <a:rPr lang="cs-CZ" dirty="0" err="1" smtClean="0"/>
              <a:t>form</a:t>
            </a:r>
            <a:r>
              <a:rPr lang="cs-CZ" dirty="0" smtClean="0"/>
              <a:t> </a:t>
            </a:r>
            <a:r>
              <a:rPr lang="cs-CZ" dirty="0" err="1" smtClean="0"/>
              <a:t>name</a:t>
            </a:r>
            <a:r>
              <a:rPr lang="cs-CZ" dirty="0" smtClean="0"/>
              <a:t>="</a:t>
            </a:r>
            <a:r>
              <a:rPr lang="cs-CZ" dirty="0" err="1" smtClean="0"/>
              <a:t>Kalkulator</a:t>
            </a:r>
            <a:r>
              <a:rPr lang="cs-CZ" dirty="0" smtClean="0"/>
              <a:t>" </a:t>
            </a:r>
            <a:r>
              <a:rPr lang="cs-CZ" dirty="0" err="1" smtClean="0"/>
              <a:t>action</a:t>
            </a:r>
            <a:r>
              <a:rPr lang="cs-CZ" dirty="0" smtClean="0"/>
              <a:t>="</a:t>
            </a:r>
            <a:r>
              <a:rPr lang="cs-CZ" b="1" dirty="0" err="1" smtClean="0"/>
              <a:t>zapis.php</a:t>
            </a:r>
            <a:r>
              <a:rPr lang="cs-CZ" dirty="0" smtClean="0"/>
              <a:t>" </a:t>
            </a:r>
            <a:r>
              <a:rPr lang="cs-CZ" dirty="0" err="1" smtClean="0"/>
              <a:t>method</a:t>
            </a:r>
            <a:r>
              <a:rPr lang="cs-CZ" dirty="0" smtClean="0"/>
              <a:t>="</a:t>
            </a:r>
            <a:r>
              <a:rPr lang="cs-CZ" b="1" dirty="0" smtClean="0"/>
              <a:t>post</a:t>
            </a:r>
            <a:r>
              <a:rPr lang="cs-CZ" dirty="0" smtClean="0"/>
              <a:t>"&gt;</a:t>
            </a:r>
          </a:p>
          <a:p>
            <a:r>
              <a:rPr lang="cs-CZ" dirty="0" smtClean="0"/>
              <a:t>    Jméno:</a:t>
            </a:r>
          </a:p>
          <a:p>
            <a:r>
              <a:rPr lang="cs-CZ" dirty="0" smtClean="0"/>
              <a:t>    &lt;input type="text" </a:t>
            </a:r>
            <a:r>
              <a:rPr lang="cs-CZ" dirty="0" err="1" smtClean="0"/>
              <a:t>name</a:t>
            </a:r>
            <a:r>
              <a:rPr lang="cs-CZ" dirty="0" smtClean="0"/>
              <a:t>="</a:t>
            </a:r>
            <a:r>
              <a:rPr lang="cs-CZ" dirty="0" err="1" smtClean="0"/>
              <a:t>jmeno</a:t>
            </a:r>
            <a:r>
              <a:rPr lang="cs-CZ" dirty="0" smtClean="0"/>
              <a:t>" </a:t>
            </a:r>
            <a:r>
              <a:rPr lang="cs-CZ" dirty="0" err="1" smtClean="0"/>
              <a:t>value</a:t>
            </a:r>
            <a:r>
              <a:rPr lang="cs-CZ" dirty="0" smtClean="0"/>
              <a:t>="" /&gt;</a:t>
            </a:r>
          </a:p>
          <a:p>
            <a:r>
              <a:rPr lang="cs-CZ" dirty="0" smtClean="0"/>
              <a:t>    &lt;br&gt;</a:t>
            </a:r>
          </a:p>
          <a:p>
            <a:r>
              <a:rPr lang="cs-CZ" dirty="0" smtClean="0"/>
              <a:t>    Příjmení:</a:t>
            </a:r>
          </a:p>
          <a:p>
            <a:r>
              <a:rPr lang="cs-CZ" dirty="0" smtClean="0"/>
              <a:t>    &lt;input type="text" </a:t>
            </a:r>
            <a:r>
              <a:rPr lang="cs-CZ" dirty="0" err="1" smtClean="0"/>
              <a:t>name</a:t>
            </a:r>
            <a:r>
              <a:rPr lang="cs-CZ" dirty="0" smtClean="0"/>
              <a:t>="</a:t>
            </a:r>
            <a:r>
              <a:rPr lang="cs-CZ" dirty="0" err="1" smtClean="0"/>
              <a:t>prijmeni</a:t>
            </a:r>
            <a:r>
              <a:rPr lang="cs-CZ" dirty="0" smtClean="0"/>
              <a:t>" </a:t>
            </a:r>
            <a:r>
              <a:rPr lang="cs-CZ" dirty="0" err="1" smtClean="0"/>
              <a:t>value</a:t>
            </a:r>
            <a:r>
              <a:rPr lang="cs-CZ" dirty="0" smtClean="0"/>
              <a:t>="" /&gt;</a:t>
            </a:r>
          </a:p>
          <a:p>
            <a:r>
              <a:rPr lang="cs-CZ" dirty="0" smtClean="0"/>
              <a:t>    &lt;br&gt;</a:t>
            </a:r>
          </a:p>
          <a:p>
            <a:r>
              <a:rPr lang="cs-CZ" dirty="0" smtClean="0"/>
              <a:t>    Město:</a:t>
            </a:r>
          </a:p>
          <a:p>
            <a:r>
              <a:rPr lang="cs-CZ" dirty="0" smtClean="0"/>
              <a:t>    &lt;input type="text" </a:t>
            </a:r>
            <a:r>
              <a:rPr lang="cs-CZ" dirty="0" err="1" smtClean="0"/>
              <a:t>name</a:t>
            </a:r>
            <a:r>
              <a:rPr lang="cs-CZ" dirty="0" smtClean="0"/>
              <a:t>="</a:t>
            </a:r>
            <a:r>
              <a:rPr lang="cs-CZ" dirty="0" err="1" smtClean="0"/>
              <a:t>mesto</a:t>
            </a:r>
            <a:r>
              <a:rPr lang="cs-CZ" dirty="0" smtClean="0"/>
              <a:t>" </a:t>
            </a:r>
            <a:r>
              <a:rPr lang="cs-CZ" dirty="0" err="1" smtClean="0"/>
              <a:t>value</a:t>
            </a:r>
            <a:r>
              <a:rPr lang="cs-CZ" dirty="0" smtClean="0"/>
              <a:t>="" /&gt;</a:t>
            </a:r>
          </a:p>
          <a:p>
            <a:r>
              <a:rPr lang="cs-CZ" dirty="0" smtClean="0"/>
              <a:t>    &lt;br&gt;</a:t>
            </a:r>
          </a:p>
          <a:p>
            <a:r>
              <a:rPr lang="cs-CZ" dirty="0" smtClean="0"/>
              <a:t>     PSČ:</a:t>
            </a:r>
          </a:p>
          <a:p>
            <a:r>
              <a:rPr lang="cs-CZ" dirty="0" smtClean="0"/>
              <a:t>    &lt;input type="text" </a:t>
            </a:r>
            <a:r>
              <a:rPr lang="cs-CZ" dirty="0" err="1" smtClean="0"/>
              <a:t>name</a:t>
            </a:r>
            <a:r>
              <a:rPr lang="cs-CZ" dirty="0" smtClean="0"/>
              <a:t>="</a:t>
            </a:r>
            <a:r>
              <a:rPr lang="cs-CZ" dirty="0" err="1" smtClean="0"/>
              <a:t>psc</a:t>
            </a:r>
            <a:r>
              <a:rPr lang="cs-CZ" dirty="0" smtClean="0"/>
              <a:t>" </a:t>
            </a:r>
            <a:r>
              <a:rPr lang="cs-CZ" dirty="0" err="1" smtClean="0"/>
              <a:t>value</a:t>
            </a:r>
            <a:r>
              <a:rPr lang="cs-CZ" dirty="0" smtClean="0"/>
              <a:t>="" /&gt;   </a:t>
            </a:r>
          </a:p>
          <a:p>
            <a:r>
              <a:rPr lang="cs-CZ" dirty="0" smtClean="0"/>
              <a:t>    &lt;input type="</a:t>
            </a:r>
            <a:r>
              <a:rPr lang="cs-CZ" dirty="0" err="1" smtClean="0"/>
              <a:t>submit</a:t>
            </a:r>
            <a:r>
              <a:rPr lang="cs-CZ" dirty="0" smtClean="0"/>
              <a:t>" </a:t>
            </a:r>
            <a:r>
              <a:rPr lang="cs-CZ" dirty="0" err="1" smtClean="0"/>
              <a:t>value</a:t>
            </a:r>
            <a:r>
              <a:rPr lang="cs-CZ" dirty="0" smtClean="0"/>
              <a:t>="Odeslat" /&gt;</a:t>
            </a:r>
          </a:p>
          <a:p>
            <a:r>
              <a:rPr lang="cs-CZ" dirty="0" smtClean="0"/>
              <a:t>  &lt;/</a:t>
            </a:r>
            <a:r>
              <a:rPr lang="cs-CZ" dirty="0" err="1" smtClean="0"/>
              <a:t>form</a:t>
            </a:r>
            <a:r>
              <a:rPr lang="cs-CZ" dirty="0" smtClean="0"/>
              <a:t>&gt;</a:t>
            </a:r>
          </a:p>
          <a:p>
            <a:r>
              <a:rPr lang="cs-CZ" dirty="0" smtClean="0"/>
              <a:t>&lt;/body&gt;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1822" y="2560663"/>
            <a:ext cx="25812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Databázový systém </a:t>
            </a:r>
            <a:r>
              <a:rPr lang="cs-CZ" dirty="0" err="1" smtClean="0"/>
              <a:t>MySQL</a:t>
            </a:r>
            <a:r>
              <a:rPr lang="cs-CZ" dirty="0" smtClean="0"/>
              <a:t> – </a:t>
            </a:r>
            <a:r>
              <a:rPr lang="cs-CZ" dirty="0" smtClean="0"/>
              <a:t>Zápis do tabulky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26760" y="1566402"/>
            <a:ext cx="6346834" cy="504753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&lt;?</a:t>
            </a:r>
            <a:r>
              <a:rPr lang="cs-CZ" sz="1400" dirty="0" err="1" smtClean="0"/>
              <a:t>php</a:t>
            </a:r>
            <a:endParaRPr lang="cs-CZ" sz="1400" dirty="0" smtClean="0"/>
          </a:p>
          <a:p>
            <a:r>
              <a:rPr lang="cs-CZ" sz="1400" dirty="0" smtClean="0"/>
              <a:t>$a=$_POST["</a:t>
            </a:r>
            <a:r>
              <a:rPr lang="cs-CZ" sz="1400" dirty="0" err="1" smtClean="0"/>
              <a:t>jmeno</a:t>
            </a:r>
            <a:r>
              <a:rPr lang="cs-CZ" sz="1400" dirty="0" smtClean="0"/>
              <a:t>"];</a:t>
            </a:r>
          </a:p>
          <a:p>
            <a:r>
              <a:rPr lang="cs-CZ" sz="1400" dirty="0" smtClean="0"/>
              <a:t>$b=$_POST["</a:t>
            </a:r>
            <a:r>
              <a:rPr lang="cs-CZ" sz="1400" dirty="0" err="1" smtClean="0"/>
              <a:t>prijmeni</a:t>
            </a:r>
            <a:r>
              <a:rPr lang="cs-CZ" sz="1400" dirty="0" smtClean="0"/>
              <a:t>"];</a:t>
            </a:r>
          </a:p>
          <a:p>
            <a:r>
              <a:rPr lang="cs-CZ" sz="1400" dirty="0" smtClean="0"/>
              <a:t>$c=$_POST["</a:t>
            </a:r>
            <a:r>
              <a:rPr lang="cs-CZ" sz="1400" dirty="0" err="1" smtClean="0"/>
              <a:t>mesto</a:t>
            </a:r>
            <a:r>
              <a:rPr lang="cs-CZ" sz="1400" dirty="0" smtClean="0"/>
              <a:t>"];</a:t>
            </a:r>
          </a:p>
          <a:p>
            <a:r>
              <a:rPr lang="cs-CZ" sz="1400" dirty="0" smtClean="0"/>
              <a:t>$d=$_POST["</a:t>
            </a:r>
            <a:r>
              <a:rPr lang="cs-CZ" sz="1400" dirty="0" err="1" smtClean="0"/>
              <a:t>psc</a:t>
            </a:r>
            <a:r>
              <a:rPr lang="cs-CZ" sz="1400" dirty="0" smtClean="0"/>
              <a:t>"];</a:t>
            </a:r>
          </a:p>
          <a:p>
            <a:endParaRPr lang="cs-CZ" sz="1400" dirty="0" smtClean="0"/>
          </a:p>
          <a:p>
            <a:endParaRPr lang="cs-CZ" sz="1400" dirty="0" smtClean="0"/>
          </a:p>
          <a:p>
            <a:r>
              <a:rPr lang="cs-CZ" sz="1400" dirty="0" smtClean="0"/>
              <a:t>$link = </a:t>
            </a:r>
            <a:r>
              <a:rPr lang="cs-CZ" sz="1400" dirty="0" err="1" smtClean="0"/>
              <a:t>mysql</a:t>
            </a:r>
            <a:r>
              <a:rPr lang="cs-CZ" sz="1400" dirty="0" smtClean="0"/>
              <a:t>_</a:t>
            </a:r>
            <a:r>
              <a:rPr lang="cs-CZ" sz="1400" dirty="0" err="1" smtClean="0"/>
              <a:t>connect</a:t>
            </a:r>
            <a:r>
              <a:rPr lang="cs-CZ" sz="1400" dirty="0" smtClean="0"/>
              <a:t>("</a:t>
            </a:r>
            <a:r>
              <a:rPr lang="cs-CZ" sz="1400" b="1" dirty="0" err="1" smtClean="0"/>
              <a:t>localhost</a:t>
            </a:r>
            <a:r>
              <a:rPr lang="cs-CZ" sz="1400" dirty="0" smtClean="0"/>
              <a:t>", "</a:t>
            </a:r>
            <a:r>
              <a:rPr lang="cs-CZ" sz="1400" b="1" dirty="0" err="1" smtClean="0"/>
              <a:t>root</a:t>
            </a:r>
            <a:r>
              <a:rPr lang="cs-CZ" sz="1400" dirty="0" smtClean="0"/>
              <a:t>")</a:t>
            </a:r>
          </a:p>
          <a:p>
            <a:r>
              <a:rPr lang="cs-CZ" sz="1400" dirty="0" smtClean="0"/>
              <a:t>       </a:t>
            </a:r>
            <a:r>
              <a:rPr lang="cs-CZ" sz="1400" dirty="0" err="1" smtClean="0"/>
              <a:t>or</a:t>
            </a:r>
            <a:r>
              <a:rPr lang="cs-CZ" sz="1400" dirty="0" smtClean="0"/>
              <a:t> </a:t>
            </a:r>
            <a:r>
              <a:rPr lang="cs-CZ" sz="1400" dirty="0" err="1" smtClean="0"/>
              <a:t>die</a:t>
            </a:r>
            <a:r>
              <a:rPr lang="cs-CZ" sz="1400" dirty="0" smtClean="0"/>
              <a:t>("Nelze se připojit: " . </a:t>
            </a:r>
            <a:r>
              <a:rPr lang="cs-CZ" sz="1400" dirty="0" err="1" smtClean="0"/>
              <a:t>mysql</a:t>
            </a:r>
            <a:r>
              <a:rPr lang="cs-CZ" sz="1400" dirty="0" smtClean="0"/>
              <a:t>_</a:t>
            </a:r>
            <a:r>
              <a:rPr lang="cs-CZ" sz="1400" dirty="0" err="1" smtClean="0"/>
              <a:t>error</a:t>
            </a:r>
            <a:r>
              <a:rPr lang="cs-CZ" sz="1400" dirty="0" smtClean="0"/>
              <a:t>());</a:t>
            </a:r>
          </a:p>
          <a:p>
            <a:r>
              <a:rPr lang="cs-CZ" sz="1400" dirty="0" smtClean="0"/>
              <a:t>   </a:t>
            </a:r>
            <a:r>
              <a:rPr lang="cs-CZ" sz="1400" dirty="0" err="1" smtClean="0"/>
              <a:t>print</a:t>
            </a:r>
            <a:r>
              <a:rPr lang="cs-CZ" sz="1400" dirty="0" smtClean="0"/>
              <a:t> "Připojeno úspěšně";</a:t>
            </a:r>
          </a:p>
          <a:p>
            <a:r>
              <a:rPr lang="cs-CZ" sz="1400" dirty="0" smtClean="0"/>
              <a:t>   </a:t>
            </a:r>
            <a:r>
              <a:rPr lang="cs-CZ" sz="1400" dirty="0" err="1" smtClean="0"/>
              <a:t>mysql</a:t>
            </a:r>
            <a:r>
              <a:rPr lang="cs-CZ" sz="1400" dirty="0" smtClean="0"/>
              <a:t>_</a:t>
            </a:r>
            <a:r>
              <a:rPr lang="cs-CZ" sz="1400" dirty="0" err="1" smtClean="0"/>
              <a:t>select</a:t>
            </a:r>
            <a:r>
              <a:rPr lang="cs-CZ" sz="1400" dirty="0" smtClean="0"/>
              <a:t>_</a:t>
            </a:r>
            <a:r>
              <a:rPr lang="cs-CZ" sz="1400" dirty="0" err="1" smtClean="0"/>
              <a:t>db</a:t>
            </a:r>
            <a:r>
              <a:rPr lang="cs-CZ" sz="1400" dirty="0" smtClean="0"/>
              <a:t>("</a:t>
            </a:r>
            <a:r>
              <a:rPr lang="cs-CZ" sz="1400" b="1" dirty="0" smtClean="0"/>
              <a:t>registrace</a:t>
            </a:r>
            <a:r>
              <a:rPr lang="cs-CZ" sz="1400" dirty="0" smtClean="0"/>
              <a:t>") </a:t>
            </a:r>
            <a:r>
              <a:rPr lang="cs-CZ" sz="1400" dirty="0" err="1" smtClean="0"/>
              <a:t>or</a:t>
            </a:r>
            <a:r>
              <a:rPr lang="cs-CZ" sz="1400" dirty="0" smtClean="0"/>
              <a:t> </a:t>
            </a:r>
            <a:r>
              <a:rPr lang="cs-CZ" sz="1400" dirty="0" err="1" smtClean="0"/>
              <a:t>die</a:t>
            </a:r>
            <a:r>
              <a:rPr lang="cs-CZ" sz="1400" dirty="0" smtClean="0"/>
              <a:t>("Nelze vybrat databázi");</a:t>
            </a:r>
          </a:p>
          <a:p>
            <a:endParaRPr lang="cs-CZ" sz="1400" dirty="0" smtClean="0"/>
          </a:p>
          <a:p>
            <a:endParaRPr lang="cs-CZ" sz="1400" dirty="0" smtClean="0"/>
          </a:p>
          <a:p>
            <a:r>
              <a:rPr lang="en-US" sz="1400" dirty="0" smtClean="0"/>
              <a:t>$</a:t>
            </a:r>
            <a:r>
              <a:rPr lang="en-US" sz="1400" dirty="0" err="1" smtClean="0"/>
              <a:t>vysledek</a:t>
            </a:r>
            <a:r>
              <a:rPr lang="en-US" sz="1400" dirty="0" smtClean="0"/>
              <a:t>=</a:t>
            </a:r>
            <a:r>
              <a:rPr lang="cs-CZ" sz="1400" dirty="0" err="1" smtClean="0"/>
              <a:t>mysql_query</a:t>
            </a:r>
            <a:r>
              <a:rPr lang="cs-CZ" sz="1400" dirty="0" smtClean="0"/>
              <a:t>("INSERT INTO </a:t>
            </a:r>
            <a:r>
              <a:rPr lang="cs-CZ" sz="1400" b="1" dirty="0" smtClean="0"/>
              <a:t>seznam</a:t>
            </a:r>
            <a:r>
              <a:rPr lang="cs-CZ" sz="1400" dirty="0" smtClean="0"/>
              <a:t> (</a:t>
            </a:r>
            <a:r>
              <a:rPr lang="cs-CZ" sz="1400" dirty="0" err="1" smtClean="0"/>
              <a:t>jmeno,prijmeni,mesto,psc</a:t>
            </a:r>
            <a:r>
              <a:rPr lang="cs-CZ" sz="1400" dirty="0" smtClean="0"/>
              <a:t>) </a:t>
            </a:r>
            <a:r>
              <a:rPr lang="cs-CZ" sz="1400" dirty="0" err="1" smtClean="0"/>
              <a:t>values</a:t>
            </a:r>
            <a:r>
              <a:rPr lang="cs-CZ" sz="1400" dirty="0" smtClean="0"/>
              <a:t> ('$</a:t>
            </a:r>
            <a:r>
              <a:rPr lang="cs-CZ" sz="1400" dirty="0" err="1" smtClean="0"/>
              <a:t>a','$b','$c','$d</a:t>
            </a:r>
            <a:r>
              <a:rPr lang="cs-CZ" sz="1400" dirty="0"/>
              <a:t>')") </a:t>
            </a:r>
            <a:r>
              <a:rPr lang="cs-CZ" sz="1400" dirty="0" err="1"/>
              <a:t>or</a:t>
            </a:r>
            <a:r>
              <a:rPr lang="cs-CZ" sz="1400" dirty="0"/>
              <a:t> </a:t>
            </a:r>
            <a:r>
              <a:rPr lang="cs-CZ" sz="1400" dirty="0" err="1"/>
              <a:t>die</a:t>
            </a:r>
            <a:r>
              <a:rPr lang="cs-CZ" sz="1400" dirty="0"/>
              <a:t>("Dotaz nelze provést: " . </a:t>
            </a:r>
            <a:r>
              <a:rPr lang="cs-CZ" sz="1400" dirty="0" err="1"/>
              <a:t>mysql_error</a:t>
            </a:r>
            <a:r>
              <a:rPr lang="cs-CZ" sz="1400"/>
              <a:t>());</a:t>
            </a:r>
            <a:endParaRPr lang="cs-CZ" sz="1400" dirty="0" smtClean="0"/>
          </a:p>
          <a:p>
            <a:r>
              <a:rPr lang="cs-CZ" sz="1400" dirty="0" err="1" smtClean="0"/>
              <a:t>mysql_close</a:t>
            </a:r>
            <a:r>
              <a:rPr lang="cs-CZ" sz="1400" dirty="0" smtClean="0"/>
              <a:t>($link);</a:t>
            </a:r>
          </a:p>
          <a:p>
            <a:endParaRPr lang="cs-CZ" sz="1400" dirty="0" smtClean="0"/>
          </a:p>
          <a:p>
            <a:r>
              <a:rPr lang="cs-CZ" sz="1400" dirty="0" err="1" smtClean="0"/>
              <a:t>if</a:t>
            </a:r>
            <a:r>
              <a:rPr lang="cs-CZ" sz="1400" dirty="0" smtClean="0"/>
              <a:t> </a:t>
            </a:r>
            <a:r>
              <a:rPr lang="cs-CZ" sz="1400" dirty="0"/>
              <a:t>($</a:t>
            </a:r>
            <a:r>
              <a:rPr lang="cs-CZ" sz="1400" dirty="0" err="1"/>
              <a:t>vysledek</a:t>
            </a:r>
            <a:r>
              <a:rPr lang="cs-CZ" sz="1400" dirty="0"/>
              <a:t>) {</a:t>
            </a:r>
          </a:p>
          <a:p>
            <a:r>
              <a:rPr lang="cs-CZ" sz="1400" dirty="0"/>
              <a:t>  echo "ok";</a:t>
            </a:r>
          </a:p>
          <a:p>
            <a:r>
              <a:rPr lang="cs-CZ" sz="1400" dirty="0"/>
              <a:t>  } </a:t>
            </a:r>
            <a:r>
              <a:rPr lang="cs-CZ" sz="1400" dirty="0" err="1"/>
              <a:t>else</a:t>
            </a:r>
            <a:r>
              <a:rPr lang="cs-CZ" sz="1400" dirty="0"/>
              <a:t> {</a:t>
            </a:r>
          </a:p>
          <a:p>
            <a:r>
              <a:rPr lang="cs-CZ" sz="1400" dirty="0"/>
              <a:t>    echo "not ok";</a:t>
            </a:r>
          </a:p>
          <a:p>
            <a:r>
              <a:rPr lang="cs-CZ" sz="1400" dirty="0"/>
              <a:t>  </a:t>
            </a:r>
            <a:r>
              <a:rPr lang="cs-CZ" sz="1400" dirty="0" smtClean="0"/>
              <a:t>}</a:t>
            </a:r>
          </a:p>
          <a:p>
            <a:r>
              <a:rPr lang="cs-CZ" sz="1400" dirty="0" smtClean="0"/>
              <a:t>?&gt;</a:t>
            </a:r>
          </a:p>
        </p:txBody>
      </p:sp>
      <p:cxnSp>
        <p:nvCxnSpPr>
          <p:cNvPr id="7" name="Přímá spojovací šipka 6"/>
          <p:cNvCxnSpPr/>
          <p:nvPr/>
        </p:nvCxnSpPr>
        <p:spPr>
          <a:xfrm flipV="1">
            <a:off x="2444164" y="3882021"/>
            <a:ext cx="1588" cy="37475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 flipV="1">
            <a:off x="2444069" y="4241731"/>
            <a:ext cx="4806174" cy="37978"/>
          </a:xfrm>
          <a:prstGeom prst="line">
            <a:avLst/>
          </a:prstGeom>
          <a:ln w="25400" cap="rnd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7321320" y="4021291"/>
            <a:ext cx="1768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Název databáze</a:t>
            </a:r>
            <a:endParaRPr lang="cs-CZ" b="1" dirty="0"/>
          </a:p>
        </p:txBody>
      </p:sp>
      <p:cxnSp>
        <p:nvCxnSpPr>
          <p:cNvPr id="13" name="Přímá spojovací šipka 12"/>
          <p:cNvCxnSpPr/>
          <p:nvPr/>
        </p:nvCxnSpPr>
        <p:spPr>
          <a:xfrm>
            <a:off x="3583320" y="4618272"/>
            <a:ext cx="4750" cy="377214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7387134" y="4815997"/>
            <a:ext cx="1768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Název tabulky</a:t>
            </a:r>
            <a:endParaRPr lang="cs-CZ" b="1" dirty="0"/>
          </a:p>
        </p:txBody>
      </p:sp>
      <p:cxnSp>
        <p:nvCxnSpPr>
          <p:cNvPr id="28" name="Přímá spojovací šipka 27"/>
          <p:cNvCxnSpPr/>
          <p:nvPr/>
        </p:nvCxnSpPr>
        <p:spPr>
          <a:xfrm>
            <a:off x="3600177" y="4993898"/>
            <a:ext cx="3740046" cy="1588"/>
          </a:xfrm>
          <a:prstGeom prst="straightConnector1">
            <a:avLst/>
          </a:prstGeom>
          <a:ln w="254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427220" y="1206708"/>
            <a:ext cx="1184223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zapis.php</a:t>
            </a:r>
            <a:endParaRPr lang="cs-CZ" b="1" dirty="0"/>
          </a:p>
        </p:txBody>
      </p:sp>
      <p:cxnSp>
        <p:nvCxnSpPr>
          <p:cNvPr id="26" name="Přímá spojovací šipka 25"/>
          <p:cNvCxnSpPr/>
          <p:nvPr/>
        </p:nvCxnSpPr>
        <p:spPr>
          <a:xfrm flipH="1">
            <a:off x="2664915" y="2808852"/>
            <a:ext cx="268" cy="37750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čára 26"/>
          <p:cNvCxnSpPr/>
          <p:nvPr/>
        </p:nvCxnSpPr>
        <p:spPr>
          <a:xfrm flipV="1">
            <a:off x="2664915" y="2801982"/>
            <a:ext cx="4477899" cy="22958"/>
          </a:xfrm>
          <a:prstGeom prst="line">
            <a:avLst/>
          </a:prstGeom>
          <a:ln w="25400" cap="rnd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33"/>
          <p:cNvSpPr txBox="1"/>
          <p:nvPr/>
        </p:nvSpPr>
        <p:spPr>
          <a:xfrm>
            <a:off x="7177818" y="2611507"/>
            <a:ext cx="164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Adresa serveru</a:t>
            </a:r>
          </a:p>
        </p:txBody>
      </p:sp>
      <p:cxnSp>
        <p:nvCxnSpPr>
          <p:cNvPr id="35" name="Přímá spojovací šipka 34"/>
          <p:cNvCxnSpPr/>
          <p:nvPr/>
        </p:nvCxnSpPr>
        <p:spPr>
          <a:xfrm flipH="1">
            <a:off x="3336566" y="2997606"/>
            <a:ext cx="1588" cy="1684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čára 38"/>
          <p:cNvCxnSpPr/>
          <p:nvPr/>
        </p:nvCxnSpPr>
        <p:spPr>
          <a:xfrm>
            <a:off x="3338154" y="3014476"/>
            <a:ext cx="3804660" cy="0"/>
          </a:xfrm>
          <a:prstGeom prst="line">
            <a:avLst/>
          </a:prstGeom>
          <a:ln w="25400" cap="rnd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/>
          <p:cNvSpPr txBox="1"/>
          <p:nvPr/>
        </p:nvSpPr>
        <p:spPr>
          <a:xfrm>
            <a:off x="7179164" y="2857253"/>
            <a:ext cx="1910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Jméno uživatele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Databázový systém </a:t>
            </a:r>
            <a:r>
              <a:rPr lang="cs-CZ" dirty="0" err="1" smtClean="0"/>
              <a:t>MySQL</a:t>
            </a:r>
            <a:r>
              <a:rPr lang="cs-CZ" dirty="0" smtClean="0"/>
              <a:t>– Výpis tabulky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119682" y="1429921"/>
            <a:ext cx="6783049" cy="526297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&lt;?</a:t>
            </a:r>
            <a:r>
              <a:rPr lang="cs-CZ" sz="1600" dirty="0" err="1" smtClean="0"/>
              <a:t>php</a:t>
            </a:r>
            <a:endParaRPr lang="cs-CZ" sz="1600" dirty="0" smtClean="0"/>
          </a:p>
          <a:p>
            <a:r>
              <a:rPr lang="cs-CZ" sz="1600" dirty="0" smtClean="0"/>
              <a:t>      $link = </a:t>
            </a:r>
            <a:r>
              <a:rPr lang="cs-CZ" sz="1600" dirty="0" err="1" smtClean="0"/>
              <a:t>mysql</a:t>
            </a:r>
            <a:r>
              <a:rPr lang="cs-CZ" sz="1600" dirty="0" smtClean="0"/>
              <a:t>_</a:t>
            </a:r>
            <a:r>
              <a:rPr lang="cs-CZ" sz="1600" dirty="0" err="1" smtClean="0"/>
              <a:t>connect</a:t>
            </a:r>
            <a:r>
              <a:rPr lang="cs-CZ" sz="1600" dirty="0" smtClean="0"/>
              <a:t>("</a:t>
            </a:r>
            <a:r>
              <a:rPr lang="cs-CZ" sz="1600" dirty="0" err="1" smtClean="0"/>
              <a:t>localhost</a:t>
            </a:r>
            <a:r>
              <a:rPr lang="cs-CZ" sz="1600" dirty="0" smtClean="0"/>
              <a:t>", "</a:t>
            </a:r>
            <a:r>
              <a:rPr lang="cs-CZ" sz="1600" dirty="0" err="1" smtClean="0"/>
              <a:t>root</a:t>
            </a:r>
            <a:r>
              <a:rPr lang="cs-CZ" sz="1600" dirty="0" smtClean="0"/>
              <a:t>")</a:t>
            </a:r>
          </a:p>
          <a:p>
            <a:r>
              <a:rPr lang="cs-CZ" sz="1600" dirty="0" smtClean="0"/>
              <a:t>       </a:t>
            </a:r>
            <a:r>
              <a:rPr lang="cs-CZ" sz="1600" dirty="0" err="1" smtClean="0"/>
              <a:t>or</a:t>
            </a:r>
            <a:r>
              <a:rPr lang="cs-CZ" sz="1600" dirty="0" smtClean="0"/>
              <a:t> </a:t>
            </a:r>
            <a:r>
              <a:rPr lang="cs-CZ" sz="1600" dirty="0" err="1" smtClean="0"/>
              <a:t>die</a:t>
            </a:r>
            <a:r>
              <a:rPr lang="cs-CZ" sz="1600" dirty="0" smtClean="0"/>
              <a:t>("Nelze se připojit: " . </a:t>
            </a:r>
            <a:r>
              <a:rPr lang="cs-CZ" sz="1600" dirty="0" err="1" smtClean="0"/>
              <a:t>mysql</a:t>
            </a:r>
            <a:r>
              <a:rPr lang="cs-CZ" sz="1600" dirty="0" smtClean="0"/>
              <a:t>_</a:t>
            </a:r>
            <a:r>
              <a:rPr lang="cs-CZ" sz="1600" dirty="0" err="1" smtClean="0"/>
              <a:t>error</a:t>
            </a:r>
            <a:r>
              <a:rPr lang="cs-CZ" sz="1600" dirty="0" smtClean="0"/>
              <a:t>());</a:t>
            </a:r>
          </a:p>
          <a:p>
            <a:r>
              <a:rPr lang="cs-CZ" sz="1600" dirty="0" smtClean="0"/>
              <a:t>   </a:t>
            </a:r>
            <a:r>
              <a:rPr lang="cs-CZ" sz="1600" dirty="0" err="1" smtClean="0"/>
              <a:t>print</a:t>
            </a:r>
            <a:r>
              <a:rPr lang="cs-CZ" sz="1600" dirty="0" smtClean="0"/>
              <a:t> "Připojeno úspěšně";</a:t>
            </a:r>
          </a:p>
          <a:p>
            <a:r>
              <a:rPr lang="cs-CZ" sz="1600" dirty="0" smtClean="0"/>
              <a:t>   </a:t>
            </a:r>
            <a:r>
              <a:rPr lang="cs-CZ" sz="1600" dirty="0" err="1" smtClean="0"/>
              <a:t>mysql</a:t>
            </a:r>
            <a:r>
              <a:rPr lang="cs-CZ" sz="1600" dirty="0" smtClean="0"/>
              <a:t>_</a:t>
            </a:r>
            <a:r>
              <a:rPr lang="cs-CZ" sz="1600" dirty="0" err="1" smtClean="0"/>
              <a:t>select</a:t>
            </a:r>
            <a:r>
              <a:rPr lang="cs-CZ" sz="1600" dirty="0" smtClean="0"/>
              <a:t>_</a:t>
            </a:r>
            <a:r>
              <a:rPr lang="cs-CZ" sz="1600" dirty="0" err="1" smtClean="0"/>
              <a:t>db</a:t>
            </a:r>
            <a:r>
              <a:rPr lang="cs-CZ" sz="1600" dirty="0" smtClean="0"/>
              <a:t>("</a:t>
            </a:r>
            <a:r>
              <a:rPr lang="cs-CZ" sz="1600" b="1" dirty="0" smtClean="0"/>
              <a:t>registrace</a:t>
            </a:r>
            <a:r>
              <a:rPr lang="cs-CZ" sz="1600" dirty="0" smtClean="0"/>
              <a:t>") </a:t>
            </a:r>
            <a:r>
              <a:rPr lang="cs-CZ" sz="1600" dirty="0" err="1" smtClean="0"/>
              <a:t>or</a:t>
            </a:r>
            <a:r>
              <a:rPr lang="cs-CZ" sz="1600" dirty="0" smtClean="0"/>
              <a:t> </a:t>
            </a:r>
            <a:r>
              <a:rPr lang="cs-CZ" sz="1600" dirty="0" err="1" smtClean="0"/>
              <a:t>die</a:t>
            </a:r>
            <a:r>
              <a:rPr lang="cs-CZ" sz="1600" dirty="0" smtClean="0"/>
              <a:t>("Nelze vybrat databázi");</a:t>
            </a:r>
          </a:p>
          <a:p>
            <a:r>
              <a:rPr lang="cs-CZ" sz="1600" dirty="0" smtClean="0"/>
              <a:t>   </a:t>
            </a:r>
          </a:p>
          <a:p>
            <a:r>
              <a:rPr lang="cs-CZ" sz="1600" dirty="0" smtClean="0"/>
              <a:t>   $</a:t>
            </a:r>
            <a:r>
              <a:rPr lang="cs-CZ" sz="1600" dirty="0" err="1" smtClean="0"/>
              <a:t>query</a:t>
            </a:r>
            <a:r>
              <a:rPr lang="cs-CZ" sz="1600" dirty="0" smtClean="0"/>
              <a:t> = "SELECT * FROM </a:t>
            </a:r>
            <a:r>
              <a:rPr lang="cs-CZ" sz="1600" b="1" dirty="0" smtClean="0"/>
              <a:t>seznam</a:t>
            </a:r>
            <a:r>
              <a:rPr lang="cs-CZ" sz="1600" dirty="0" smtClean="0"/>
              <a:t>";</a:t>
            </a:r>
          </a:p>
          <a:p>
            <a:r>
              <a:rPr lang="cs-CZ" sz="1600" dirty="0" smtClean="0"/>
              <a:t>   $</a:t>
            </a:r>
            <a:r>
              <a:rPr lang="cs-CZ" sz="1600" dirty="0" err="1" smtClean="0"/>
              <a:t>result</a:t>
            </a:r>
            <a:r>
              <a:rPr lang="cs-CZ" sz="1600" dirty="0" smtClean="0"/>
              <a:t> = </a:t>
            </a:r>
            <a:r>
              <a:rPr lang="cs-CZ" sz="1600" dirty="0" err="1" smtClean="0"/>
              <a:t>mysql</a:t>
            </a:r>
            <a:r>
              <a:rPr lang="cs-CZ" sz="1600" dirty="0" smtClean="0"/>
              <a:t>_</a:t>
            </a:r>
            <a:r>
              <a:rPr lang="cs-CZ" sz="1600" dirty="0" err="1" smtClean="0"/>
              <a:t>query</a:t>
            </a:r>
            <a:r>
              <a:rPr lang="cs-CZ" sz="1600" dirty="0" smtClean="0"/>
              <a:t>($</a:t>
            </a:r>
            <a:r>
              <a:rPr lang="cs-CZ" sz="1600" dirty="0" err="1" smtClean="0"/>
              <a:t>query</a:t>
            </a:r>
            <a:r>
              <a:rPr lang="cs-CZ" sz="1600" dirty="0" smtClean="0"/>
              <a:t>) </a:t>
            </a:r>
            <a:r>
              <a:rPr lang="cs-CZ" sz="1600" dirty="0" err="1" smtClean="0"/>
              <a:t>or</a:t>
            </a:r>
            <a:r>
              <a:rPr lang="cs-CZ" sz="1600" dirty="0" smtClean="0"/>
              <a:t> </a:t>
            </a:r>
            <a:r>
              <a:rPr lang="cs-CZ" sz="1600" dirty="0" err="1" smtClean="0"/>
              <a:t>die</a:t>
            </a:r>
            <a:r>
              <a:rPr lang="cs-CZ" sz="1600" dirty="0" smtClean="0"/>
              <a:t>("Dotaz nelze provést: " . </a:t>
            </a:r>
            <a:r>
              <a:rPr lang="cs-CZ" sz="1600" dirty="0" err="1" smtClean="0"/>
              <a:t>mysql</a:t>
            </a:r>
            <a:r>
              <a:rPr lang="cs-CZ" sz="1600" dirty="0" smtClean="0"/>
              <a:t>_</a:t>
            </a:r>
            <a:r>
              <a:rPr lang="cs-CZ" sz="1600" dirty="0" err="1" smtClean="0"/>
              <a:t>error</a:t>
            </a:r>
            <a:r>
              <a:rPr lang="cs-CZ" sz="1600" dirty="0" smtClean="0"/>
              <a:t>());</a:t>
            </a:r>
          </a:p>
          <a:p>
            <a:r>
              <a:rPr lang="cs-CZ" sz="1600" dirty="0" smtClean="0"/>
              <a:t>   </a:t>
            </a:r>
          </a:p>
          <a:p>
            <a:r>
              <a:rPr lang="cs-CZ" sz="1600" dirty="0" smtClean="0"/>
              <a:t>   </a:t>
            </a:r>
            <a:r>
              <a:rPr lang="cs-CZ" sz="1600" dirty="0" err="1" smtClean="0"/>
              <a:t>print</a:t>
            </a:r>
            <a:r>
              <a:rPr lang="cs-CZ" sz="1600" dirty="0" smtClean="0"/>
              <a:t> "&lt;table&gt;\n";</a:t>
            </a:r>
          </a:p>
          <a:p>
            <a:r>
              <a:rPr lang="cs-CZ" sz="1600" dirty="0" smtClean="0"/>
              <a:t>   </a:t>
            </a:r>
            <a:r>
              <a:rPr lang="cs-CZ" sz="1600" dirty="0" err="1" smtClean="0"/>
              <a:t>while</a:t>
            </a:r>
            <a:r>
              <a:rPr lang="cs-CZ" sz="1600" dirty="0" smtClean="0"/>
              <a:t> ($line = </a:t>
            </a:r>
            <a:r>
              <a:rPr lang="cs-CZ" sz="1600" dirty="0" err="1" smtClean="0"/>
              <a:t>mysql</a:t>
            </a:r>
            <a:r>
              <a:rPr lang="cs-CZ" sz="1600" dirty="0" smtClean="0"/>
              <a:t>_</a:t>
            </a:r>
            <a:r>
              <a:rPr lang="cs-CZ" sz="1600" dirty="0" err="1" smtClean="0"/>
              <a:t>fetch</a:t>
            </a:r>
            <a:r>
              <a:rPr lang="cs-CZ" sz="1600" dirty="0" smtClean="0"/>
              <a:t>_</a:t>
            </a:r>
            <a:r>
              <a:rPr lang="cs-CZ" sz="1600" dirty="0" err="1" smtClean="0"/>
              <a:t>array</a:t>
            </a:r>
            <a:r>
              <a:rPr lang="cs-CZ" sz="1600" dirty="0" smtClean="0"/>
              <a:t>($</a:t>
            </a:r>
            <a:r>
              <a:rPr lang="cs-CZ" sz="1600" dirty="0" err="1" smtClean="0"/>
              <a:t>result</a:t>
            </a:r>
            <a:r>
              <a:rPr lang="cs-CZ" sz="1600" dirty="0" smtClean="0"/>
              <a:t>, MYSQL_ASSOC)) {</a:t>
            </a:r>
          </a:p>
          <a:p>
            <a:r>
              <a:rPr lang="cs-CZ" sz="1600" dirty="0" smtClean="0"/>
              <a:t>       </a:t>
            </a:r>
            <a:r>
              <a:rPr lang="cs-CZ" sz="1600" dirty="0" err="1" smtClean="0"/>
              <a:t>print</a:t>
            </a:r>
            <a:r>
              <a:rPr lang="cs-CZ" sz="1600" dirty="0" smtClean="0"/>
              <a:t> "\t&lt;</a:t>
            </a:r>
            <a:r>
              <a:rPr lang="cs-CZ" sz="1600" dirty="0" err="1" smtClean="0"/>
              <a:t>tr</a:t>
            </a:r>
            <a:r>
              <a:rPr lang="cs-CZ" sz="1600" dirty="0" smtClean="0"/>
              <a:t>&gt;\n";</a:t>
            </a:r>
          </a:p>
          <a:p>
            <a:r>
              <a:rPr lang="cs-CZ" sz="1600" dirty="0" smtClean="0"/>
              <a:t>       </a:t>
            </a:r>
            <a:r>
              <a:rPr lang="cs-CZ" sz="1600" dirty="0" err="1" smtClean="0"/>
              <a:t>foreach</a:t>
            </a:r>
            <a:r>
              <a:rPr lang="cs-CZ" sz="1600" dirty="0" smtClean="0"/>
              <a:t> ($line as $</a:t>
            </a:r>
            <a:r>
              <a:rPr lang="cs-CZ" sz="1600" dirty="0" err="1" smtClean="0"/>
              <a:t>col</a:t>
            </a:r>
            <a:r>
              <a:rPr lang="cs-CZ" sz="1600" dirty="0" smtClean="0"/>
              <a:t>_</a:t>
            </a:r>
            <a:r>
              <a:rPr lang="cs-CZ" sz="1600" dirty="0" err="1" smtClean="0"/>
              <a:t>value</a:t>
            </a:r>
            <a:r>
              <a:rPr lang="cs-CZ" sz="1600" dirty="0" smtClean="0"/>
              <a:t>) {</a:t>
            </a:r>
          </a:p>
          <a:p>
            <a:r>
              <a:rPr lang="cs-CZ" sz="1600" dirty="0" smtClean="0"/>
              <a:t>           </a:t>
            </a:r>
            <a:r>
              <a:rPr lang="cs-CZ" sz="1600" dirty="0" err="1" smtClean="0"/>
              <a:t>print</a:t>
            </a:r>
            <a:r>
              <a:rPr lang="cs-CZ" sz="1600" dirty="0" smtClean="0"/>
              <a:t> "\t\t&lt;</a:t>
            </a:r>
            <a:r>
              <a:rPr lang="cs-CZ" sz="1600" dirty="0" err="1" smtClean="0"/>
              <a:t>td</a:t>
            </a:r>
            <a:r>
              <a:rPr lang="cs-CZ" sz="1600" dirty="0" smtClean="0"/>
              <a:t>&gt;$</a:t>
            </a:r>
            <a:r>
              <a:rPr lang="cs-CZ" sz="1600" dirty="0" err="1" smtClean="0"/>
              <a:t>col</a:t>
            </a:r>
            <a:r>
              <a:rPr lang="cs-CZ" sz="1600" dirty="0" smtClean="0"/>
              <a:t>_</a:t>
            </a:r>
            <a:r>
              <a:rPr lang="cs-CZ" sz="1600" dirty="0" err="1" smtClean="0"/>
              <a:t>value</a:t>
            </a:r>
            <a:r>
              <a:rPr lang="cs-CZ" sz="1600" dirty="0" smtClean="0"/>
              <a:t>&lt;/</a:t>
            </a:r>
            <a:r>
              <a:rPr lang="cs-CZ" sz="1600" dirty="0" err="1" smtClean="0"/>
              <a:t>td</a:t>
            </a:r>
            <a:r>
              <a:rPr lang="cs-CZ" sz="1600" dirty="0" smtClean="0"/>
              <a:t>&gt;\n";</a:t>
            </a:r>
          </a:p>
          <a:p>
            <a:r>
              <a:rPr lang="cs-CZ" sz="1600" dirty="0" smtClean="0"/>
              <a:t>       }</a:t>
            </a:r>
          </a:p>
          <a:p>
            <a:r>
              <a:rPr lang="cs-CZ" sz="1600" dirty="0" smtClean="0"/>
              <a:t>       </a:t>
            </a:r>
            <a:r>
              <a:rPr lang="cs-CZ" sz="1600" dirty="0" err="1" smtClean="0"/>
              <a:t>print</a:t>
            </a:r>
            <a:r>
              <a:rPr lang="cs-CZ" sz="1600" dirty="0" smtClean="0"/>
              <a:t> "\t&lt;/</a:t>
            </a:r>
            <a:r>
              <a:rPr lang="cs-CZ" sz="1600" dirty="0" err="1" smtClean="0"/>
              <a:t>tr</a:t>
            </a:r>
            <a:r>
              <a:rPr lang="cs-CZ" sz="1600" dirty="0" smtClean="0"/>
              <a:t>&gt;\n";</a:t>
            </a:r>
          </a:p>
          <a:p>
            <a:r>
              <a:rPr lang="cs-CZ" sz="1600" dirty="0" smtClean="0"/>
              <a:t>   }</a:t>
            </a:r>
          </a:p>
          <a:p>
            <a:r>
              <a:rPr lang="cs-CZ" sz="1600" dirty="0" smtClean="0"/>
              <a:t>   </a:t>
            </a:r>
            <a:r>
              <a:rPr lang="cs-CZ" sz="1600" dirty="0" err="1" smtClean="0"/>
              <a:t>print</a:t>
            </a:r>
            <a:r>
              <a:rPr lang="cs-CZ" sz="1600" dirty="0" smtClean="0"/>
              <a:t> "&lt;/table&gt;\n";</a:t>
            </a:r>
          </a:p>
          <a:p>
            <a:r>
              <a:rPr lang="cs-CZ" sz="1600" dirty="0" smtClean="0"/>
              <a:t>   </a:t>
            </a:r>
            <a:r>
              <a:rPr lang="cs-CZ" sz="1600" dirty="0" err="1" smtClean="0"/>
              <a:t>mysql</a:t>
            </a:r>
            <a:r>
              <a:rPr lang="cs-CZ" sz="1600" dirty="0" smtClean="0"/>
              <a:t>_free_</a:t>
            </a:r>
            <a:r>
              <a:rPr lang="cs-CZ" sz="1600" dirty="0" err="1" smtClean="0"/>
              <a:t>result</a:t>
            </a:r>
            <a:r>
              <a:rPr lang="cs-CZ" sz="1600" dirty="0" smtClean="0"/>
              <a:t>($</a:t>
            </a:r>
            <a:r>
              <a:rPr lang="cs-CZ" sz="1600" dirty="0" err="1" smtClean="0"/>
              <a:t>result</a:t>
            </a:r>
            <a:r>
              <a:rPr lang="cs-CZ" sz="1600" dirty="0" smtClean="0"/>
              <a:t>);</a:t>
            </a:r>
          </a:p>
          <a:p>
            <a:r>
              <a:rPr lang="cs-CZ" sz="1600" dirty="0" smtClean="0"/>
              <a:t>   </a:t>
            </a:r>
            <a:r>
              <a:rPr lang="cs-CZ" sz="1600" dirty="0" err="1" smtClean="0"/>
              <a:t>mysql</a:t>
            </a:r>
            <a:r>
              <a:rPr lang="cs-CZ" sz="1600" dirty="0" smtClean="0"/>
              <a:t>_</a:t>
            </a:r>
            <a:r>
              <a:rPr lang="cs-CZ" sz="1600" dirty="0" err="1" smtClean="0"/>
              <a:t>close</a:t>
            </a:r>
            <a:r>
              <a:rPr lang="cs-CZ" sz="1600" dirty="0" smtClean="0"/>
              <a:t>($link);</a:t>
            </a:r>
          </a:p>
          <a:p>
            <a:r>
              <a:rPr lang="cs-CZ" sz="1600" dirty="0" smtClean="0"/>
              <a:t>?&gt;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Databáze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972072"/>
          </a:xfrm>
        </p:spPr>
        <p:txBody>
          <a:bodyPr>
            <a:normAutofit/>
          </a:bodyPr>
          <a:lstStyle/>
          <a:p>
            <a:r>
              <a:rPr lang="cs-CZ" dirty="0" smtClean="0"/>
              <a:t>Databáze je určitá uspořádaná množina informací (dat) uložená na paměťovém médiu</a:t>
            </a:r>
          </a:p>
          <a:p>
            <a:r>
              <a:rPr lang="cs-CZ" dirty="0" smtClean="0"/>
              <a:t>Z hlediska způsobu ukládání dat a vazeb mezi nimi můžeme rozdělit databáze do základních typů:</a:t>
            </a:r>
          </a:p>
          <a:p>
            <a:pPr lvl="1"/>
            <a:r>
              <a:rPr lang="cs-CZ" dirty="0" smtClean="0"/>
              <a:t>Hierarchická databáze</a:t>
            </a:r>
          </a:p>
          <a:p>
            <a:pPr lvl="1"/>
            <a:r>
              <a:rPr lang="cs-CZ" dirty="0" smtClean="0"/>
              <a:t>Síťová databáze</a:t>
            </a:r>
          </a:p>
          <a:p>
            <a:pPr lvl="1"/>
            <a:r>
              <a:rPr lang="cs-CZ" dirty="0" smtClean="0"/>
              <a:t>Relační databáze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Databázový systém </a:t>
            </a:r>
            <a:r>
              <a:rPr lang="cs-CZ" dirty="0" err="1" smtClean="0"/>
              <a:t>MySQL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972072"/>
          </a:xfrm>
        </p:spPr>
        <p:txBody>
          <a:bodyPr>
            <a:normAutofit lnSpcReduction="10000"/>
          </a:bodyPr>
          <a:lstStyle/>
          <a:p>
            <a:r>
              <a:rPr lang="cs-CZ" dirty="0" err="1" smtClean="0"/>
              <a:t>MySQL</a:t>
            </a:r>
            <a:r>
              <a:rPr lang="cs-CZ" dirty="0" smtClean="0"/>
              <a:t> je </a:t>
            </a:r>
            <a:r>
              <a:rPr lang="cs-CZ" dirty="0" err="1" smtClean="0"/>
              <a:t>multiplatformní</a:t>
            </a:r>
            <a:r>
              <a:rPr lang="cs-CZ" dirty="0" smtClean="0"/>
              <a:t> databázový systém</a:t>
            </a:r>
          </a:p>
          <a:p>
            <a:r>
              <a:rPr lang="cs-CZ" dirty="0" smtClean="0"/>
              <a:t>Komunikace s ním probíhá pomocí jazyka SQL</a:t>
            </a:r>
          </a:p>
          <a:p>
            <a:r>
              <a:rPr lang="cs-CZ" dirty="0" err="1" smtClean="0"/>
              <a:t>MySQL</a:t>
            </a:r>
            <a:r>
              <a:rPr lang="cs-CZ" dirty="0" smtClean="0"/>
              <a:t> využívají</a:t>
            </a:r>
          </a:p>
          <a:p>
            <a:pPr lvl="1"/>
            <a:r>
              <a:rPr lang="cs-CZ" dirty="0" smtClean="0"/>
              <a:t>redakční systémy,</a:t>
            </a:r>
          </a:p>
          <a:p>
            <a:pPr lvl="1"/>
            <a:r>
              <a:rPr lang="cs-CZ" dirty="0" err="1" smtClean="0"/>
              <a:t>diskuzní</a:t>
            </a:r>
            <a:r>
              <a:rPr lang="cs-CZ" dirty="0" smtClean="0"/>
              <a:t> fóra,</a:t>
            </a:r>
          </a:p>
          <a:p>
            <a:pPr lvl="1"/>
            <a:r>
              <a:rPr lang="cs-CZ" dirty="0" smtClean="0"/>
              <a:t>elektronické obchody,</a:t>
            </a:r>
          </a:p>
          <a:p>
            <a:pPr lvl="1"/>
            <a:r>
              <a:rPr lang="cs-CZ" dirty="0" err="1" smtClean="0"/>
              <a:t>fotogalerie</a:t>
            </a:r>
            <a:r>
              <a:rPr lang="cs-CZ" dirty="0" smtClean="0"/>
              <a:t>,</a:t>
            </a:r>
          </a:p>
          <a:p>
            <a:pPr lvl="1"/>
            <a:r>
              <a:rPr lang="cs-CZ" dirty="0" smtClean="0"/>
              <a:t>další aplikace.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Databázový systém </a:t>
            </a:r>
            <a:r>
              <a:rPr lang="cs-CZ" dirty="0" err="1" smtClean="0"/>
              <a:t>MySQL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972072"/>
          </a:xfrm>
        </p:spPr>
        <p:txBody>
          <a:bodyPr>
            <a:normAutofit/>
          </a:bodyPr>
          <a:lstStyle/>
          <a:p>
            <a:r>
              <a:rPr lang="cs-CZ" dirty="0" err="1" smtClean="0"/>
              <a:t>MySQL</a:t>
            </a:r>
            <a:r>
              <a:rPr lang="cs-CZ" dirty="0" smtClean="0"/>
              <a:t> je </a:t>
            </a:r>
            <a:r>
              <a:rPr lang="cs-CZ" dirty="0" err="1" smtClean="0"/>
              <a:t>multiplatformní</a:t>
            </a:r>
            <a:r>
              <a:rPr lang="cs-CZ" dirty="0" smtClean="0"/>
              <a:t> databázový systém</a:t>
            </a:r>
          </a:p>
          <a:p>
            <a:r>
              <a:rPr lang="cs-CZ" dirty="0" smtClean="0"/>
              <a:t>Komunikace s ním probíhá pomocí jazyka SQL</a:t>
            </a:r>
          </a:p>
          <a:p>
            <a:r>
              <a:rPr lang="cs-CZ" dirty="0" smtClean="0"/>
              <a:t>Spuštění administrace </a:t>
            </a:r>
            <a:r>
              <a:rPr lang="cs-CZ" dirty="0" err="1" smtClean="0"/>
              <a:t>MySQL</a:t>
            </a:r>
            <a:endParaRPr lang="cs-CZ" dirty="0" smtClean="0"/>
          </a:p>
          <a:p>
            <a:pPr lvl="1"/>
            <a:r>
              <a:rPr lang="cs-CZ" dirty="0" err="1" smtClean="0"/>
              <a:t>EasyPHP</a:t>
            </a:r>
            <a:r>
              <a:rPr lang="cs-CZ" dirty="0" smtClean="0"/>
              <a:t> – pravé tlačítko myši</a:t>
            </a:r>
          </a:p>
          <a:p>
            <a:pPr lvl="1"/>
            <a:r>
              <a:rPr lang="cs-CZ" dirty="0" smtClean="0"/>
              <a:t>Vybrat </a:t>
            </a:r>
            <a:r>
              <a:rPr lang="cs-CZ" dirty="0" smtClean="0"/>
              <a:t>Administrace</a:t>
            </a:r>
          </a:p>
          <a:p>
            <a:r>
              <a:rPr lang="cs-CZ" dirty="0" smtClean="0"/>
              <a:t>Ukažme si vše </a:t>
            </a:r>
            <a:r>
              <a:rPr lang="cs-CZ" b="1" dirty="0" smtClean="0"/>
              <a:t>společně!</a:t>
            </a:r>
            <a:endParaRPr lang="cs-CZ" b="1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81626" t="61111" r="374"/>
          <a:stretch/>
        </p:blipFill>
        <p:spPr>
          <a:xfrm>
            <a:off x="6400800" y="3524250"/>
            <a:ext cx="2743200" cy="333375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4000" r="24917" b="4259"/>
          <a:stretch/>
        </p:blipFill>
        <p:spPr>
          <a:xfrm>
            <a:off x="1600200" y="0"/>
            <a:ext cx="6372249" cy="6858000"/>
          </a:xfrm>
          <a:prstGeom prst="rect">
            <a:avLst/>
          </a:prstGeom>
        </p:spPr>
      </p:pic>
      <p:cxnSp>
        <p:nvCxnSpPr>
          <p:cNvPr id="9" name="Přímá spojovací šipka 8"/>
          <p:cNvCxnSpPr/>
          <p:nvPr/>
        </p:nvCxnSpPr>
        <p:spPr>
          <a:xfrm flipV="1">
            <a:off x="5348266" y="3508375"/>
            <a:ext cx="1785950" cy="114300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768" y="128016"/>
            <a:ext cx="8284463" cy="662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Přímá spojovací šipka 9"/>
          <p:cNvCxnSpPr/>
          <p:nvPr/>
        </p:nvCxnSpPr>
        <p:spPr>
          <a:xfrm rot="10800000" flipV="1">
            <a:off x="4856038" y="2066544"/>
            <a:ext cx="529778" cy="684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 rot="5400000">
            <a:off x="3935918" y="3479300"/>
            <a:ext cx="2844366" cy="56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4251960" y="4965192"/>
            <a:ext cx="221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Arial" pitchFamily="34" charset="0"/>
                <a:cs typeface="Arial" pitchFamily="34" charset="0"/>
              </a:rPr>
              <a:t>Název databáze</a:t>
            </a:r>
          </a:p>
          <a:p>
            <a:pPr algn="ctr"/>
            <a:r>
              <a:rPr lang="en-US" b="1" dirty="0" err="1" smtClean="0">
                <a:latin typeface="Arial" pitchFamily="34" charset="0"/>
                <a:cs typeface="Arial" pitchFamily="34" charset="0"/>
              </a:rPr>
              <a:t>registrace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408" y="128016"/>
            <a:ext cx="8242041" cy="65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šipka 8"/>
          <p:cNvCxnSpPr/>
          <p:nvPr/>
        </p:nvCxnSpPr>
        <p:spPr>
          <a:xfrm rot="10800000">
            <a:off x="4443984" y="2459736"/>
            <a:ext cx="521208" cy="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 rot="5400000">
            <a:off x="4544568" y="2834640"/>
            <a:ext cx="786384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4773168" y="3282696"/>
            <a:ext cx="13075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id</a:t>
            </a:r>
          </a:p>
          <a:p>
            <a:r>
              <a:rPr lang="cs-CZ" dirty="0" err="1" smtClean="0"/>
              <a:t>jmeno</a:t>
            </a:r>
            <a:endParaRPr lang="cs-CZ" dirty="0" smtClean="0"/>
          </a:p>
          <a:p>
            <a:r>
              <a:rPr lang="cs-CZ" dirty="0" err="1" smtClean="0"/>
              <a:t>prijmeni</a:t>
            </a:r>
            <a:endParaRPr lang="cs-CZ" dirty="0" smtClean="0"/>
          </a:p>
          <a:p>
            <a:r>
              <a:rPr lang="cs-CZ" dirty="0" smtClean="0"/>
              <a:t>ulice</a:t>
            </a:r>
          </a:p>
          <a:p>
            <a:r>
              <a:rPr lang="cs-CZ" dirty="0" err="1" smtClean="0"/>
              <a:t>cislo</a:t>
            </a:r>
            <a:endParaRPr lang="cs-CZ" dirty="0" smtClean="0"/>
          </a:p>
          <a:p>
            <a:r>
              <a:rPr lang="cs-CZ" dirty="0" err="1" smtClean="0"/>
              <a:t>mesto</a:t>
            </a:r>
            <a:endParaRPr lang="cs-CZ" dirty="0" smtClean="0"/>
          </a:p>
          <a:p>
            <a:r>
              <a:rPr lang="cs-CZ" dirty="0" err="1" smtClean="0"/>
              <a:t>psc</a:t>
            </a:r>
            <a:endParaRPr lang="cs-CZ" dirty="0" smtClean="0"/>
          </a:p>
          <a:p>
            <a:r>
              <a:rPr lang="cs-CZ" dirty="0" err="1" smtClean="0"/>
              <a:t>uziv</a:t>
            </a:r>
            <a:r>
              <a:rPr lang="cs-CZ" dirty="0" smtClean="0"/>
              <a:t>_</a:t>
            </a:r>
            <a:r>
              <a:rPr lang="cs-CZ" dirty="0" err="1" smtClean="0"/>
              <a:t>jmeno</a:t>
            </a:r>
            <a:endParaRPr lang="cs-CZ" dirty="0" smtClean="0"/>
          </a:p>
          <a:p>
            <a:r>
              <a:rPr lang="cs-CZ" dirty="0" smtClean="0"/>
              <a:t>heslo</a:t>
            </a:r>
            <a:endParaRPr lang="cs-CZ" dirty="0"/>
          </a:p>
        </p:txBody>
      </p:sp>
      <p:cxnSp>
        <p:nvCxnSpPr>
          <p:cNvPr id="17" name="Přímá spojovací šipka 16"/>
          <p:cNvCxnSpPr/>
          <p:nvPr/>
        </p:nvCxnSpPr>
        <p:spPr>
          <a:xfrm>
            <a:off x="4928616" y="2706624"/>
            <a:ext cx="3099816" cy="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854" y="119744"/>
            <a:ext cx="8274230" cy="6619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ál 1"/>
          <p:cNvSpPr/>
          <p:nvPr/>
        </p:nvSpPr>
        <p:spPr>
          <a:xfrm>
            <a:off x="1701800" y="1943100"/>
            <a:ext cx="5689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Databázový systém </a:t>
            </a:r>
            <a:r>
              <a:rPr lang="cs-CZ" dirty="0" err="1" smtClean="0"/>
              <a:t>MySQL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972072"/>
          </a:xfrm>
        </p:spPr>
        <p:txBody>
          <a:bodyPr>
            <a:normAutofit/>
          </a:bodyPr>
          <a:lstStyle/>
          <a:p>
            <a:r>
              <a:rPr lang="en-US" dirty="0" smtClean="0"/>
              <a:t>Server/</a:t>
            </a:r>
            <a:r>
              <a:rPr lang="en-US" dirty="0" err="1" smtClean="0"/>
              <a:t>Datab</a:t>
            </a:r>
            <a:r>
              <a:rPr lang="cs-CZ" dirty="0" err="1" smtClean="0"/>
              <a:t>áze</a:t>
            </a:r>
            <a:r>
              <a:rPr lang="cs-CZ" dirty="0" smtClean="0"/>
              <a:t>/Tabulka</a:t>
            </a:r>
            <a:endParaRPr lang="en-US" dirty="0" smtClean="0"/>
          </a:p>
          <a:p>
            <a:r>
              <a:rPr lang="cs-CZ" dirty="0" smtClean="0"/>
              <a:t>Do </a:t>
            </a:r>
            <a:r>
              <a:rPr lang="cs-CZ" dirty="0" smtClean="0"/>
              <a:t>tabulek se data vkládají:</a:t>
            </a:r>
          </a:p>
          <a:p>
            <a:pPr lvl="1"/>
            <a:r>
              <a:rPr lang="cs-CZ" dirty="0" smtClean="0"/>
              <a:t>import ze souboru</a:t>
            </a:r>
          </a:p>
          <a:p>
            <a:pPr lvl="1"/>
            <a:r>
              <a:rPr lang="cs-CZ" dirty="0" smtClean="0"/>
              <a:t>SQL dotazem</a:t>
            </a:r>
          </a:p>
          <a:p>
            <a:pPr lvl="1"/>
            <a:r>
              <a:rPr lang="cs-CZ" dirty="0" smtClean="0"/>
              <a:t>z formulářů na www</a:t>
            </a:r>
          </a:p>
          <a:p>
            <a:pPr lvl="1"/>
            <a:r>
              <a:rPr lang="cs-CZ" dirty="0" smtClean="0"/>
              <a:t>z jiných </a:t>
            </a:r>
            <a:r>
              <a:rPr lang="cs-CZ" dirty="0" err="1" smtClean="0"/>
              <a:t>db</a:t>
            </a:r>
            <a:endParaRPr lang="cs-CZ" dirty="0" smtClean="0"/>
          </a:p>
          <a:p>
            <a:r>
              <a:rPr lang="cs-CZ" dirty="0" smtClean="0"/>
              <a:t> Z tabulek je možné data exportovat (viz následující snímek)</a:t>
            </a:r>
          </a:p>
          <a:p>
            <a:pPr lvl="1"/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ining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TS101674557</Template>
  <TotalTime>1063</TotalTime>
  <Words>662</Words>
  <Application>Microsoft Office PowerPoint</Application>
  <PresentationFormat>Předvádění na obrazovce (4:3)</PresentationFormat>
  <Paragraphs>137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Georgia</vt:lpstr>
      <vt:lpstr>Tahoma</vt:lpstr>
      <vt:lpstr>Training</vt:lpstr>
      <vt:lpstr>Portálové systémy I.</vt:lpstr>
      <vt:lpstr>Databáze</vt:lpstr>
      <vt:lpstr>Databázový systém MySQL</vt:lpstr>
      <vt:lpstr>Databázový systém MySQL</vt:lpstr>
      <vt:lpstr>Prezentace aplikace PowerPoint</vt:lpstr>
      <vt:lpstr>Prezentace aplikace PowerPoint</vt:lpstr>
      <vt:lpstr>Prezentace aplikace PowerPoint</vt:lpstr>
      <vt:lpstr>Prezentace aplikace PowerPoint</vt:lpstr>
      <vt:lpstr>Databázový systém MySQL</vt:lpstr>
      <vt:lpstr>Prezentace aplikace PowerPoint</vt:lpstr>
      <vt:lpstr>Prezentace aplikace PowerPoint</vt:lpstr>
      <vt:lpstr>Prezentace aplikace PowerPoint</vt:lpstr>
      <vt:lpstr>Možnosti</vt:lpstr>
      <vt:lpstr>Databázový systém MySQL</vt:lpstr>
      <vt:lpstr>Databázový systém MySQL</vt:lpstr>
      <vt:lpstr>Databázový systém MySQL – Zápis do tabulky</vt:lpstr>
      <vt:lpstr>Databázový systém MySQL– Výpis tabulky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ps</dc:creator>
  <cp:lastModifiedBy>gorecki</cp:lastModifiedBy>
  <cp:revision>151</cp:revision>
  <dcterms:created xsi:type="dcterms:W3CDTF">2009-09-17T16:58:41Z</dcterms:created>
  <dcterms:modified xsi:type="dcterms:W3CDTF">2015-11-23T10:18:45Z</dcterms:modified>
</cp:coreProperties>
</file>