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68" r:id="rId6"/>
    <p:sldId id="259" r:id="rId7"/>
    <p:sldId id="260" r:id="rId8"/>
    <p:sldId id="261" r:id="rId9"/>
    <p:sldId id="262" r:id="rId10"/>
    <p:sldId id="263" r:id="rId11"/>
    <p:sldId id="287" r:id="rId12"/>
    <p:sldId id="264" r:id="rId13"/>
    <p:sldId id="269" r:id="rId14"/>
    <p:sldId id="271"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339"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C979068-A144-4C9B-8617-D11CEB07C9B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979068-A144-4C9B-8617-D11CEB07C9BE}"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p>
            <a:fld id="{1158F6FD-F9DC-43EF-9220-97AAF5C79AF4}" type="datetimeFigureOut">
              <a:rPr lang="cs-CZ" smtClean="0"/>
              <a:pPr/>
              <a:t>20.09.2020</a:t>
            </a:fld>
            <a:endParaRPr lang="cs-CZ"/>
          </a:p>
        </p:txBody>
      </p:sp>
      <p:sp>
        <p:nvSpPr>
          <p:cNvPr id="9" name="Slide Number Placeholder 8"/>
          <p:cNvSpPr>
            <a:spLocks noGrp="1"/>
          </p:cNvSpPr>
          <p:nvPr>
            <p:ph type="sldNum" sz="quarter" idx="11"/>
          </p:nvPr>
        </p:nvSpPr>
        <p:spPr/>
        <p:txBody>
          <a:bodyPr/>
          <a:lstStyle/>
          <a:p>
            <a:fld id="{1C979068-A144-4C9B-8617-D11CEB07C9BE}"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C979068-A144-4C9B-8617-D11CEB07C9BE}"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158F6FD-F9DC-43EF-9220-97AAF5C79AF4}" type="datetimeFigureOut">
              <a:rPr lang="cs-CZ" smtClean="0"/>
              <a:pPr/>
              <a:t>20.09.2020</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Neparametrické</a:t>
            </a:r>
            <a:r>
              <a:rPr lang="cs-CZ" dirty="0"/>
              <a:t> testy </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964539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Příklad</a:t>
            </a:r>
          </a:p>
        </p:txBody>
      </p:sp>
      <p:sp>
        <p:nvSpPr>
          <p:cNvPr id="3" name="Zástupný symbol pro obsah 2"/>
          <p:cNvSpPr>
            <a:spLocks noGrp="1"/>
          </p:cNvSpPr>
          <p:nvPr>
            <p:ph idx="1"/>
          </p:nvPr>
        </p:nvSpPr>
        <p:spPr/>
        <p:txBody>
          <a:bodyPr/>
          <a:lstStyle/>
          <a:p>
            <a:r>
              <a:rPr lang="cs-CZ" dirty="0"/>
              <a:t>Ve skupině 49 kluků ve věku 9,5-10 let, postižených jistou nemocí bylo 27 kluků menších než </a:t>
            </a:r>
            <a:r>
              <a:rPr lang="cs-CZ" b="1" dirty="0"/>
              <a:t>138,5 cm</a:t>
            </a:r>
            <a:r>
              <a:rPr lang="cs-CZ" dirty="0"/>
              <a:t> (což je  průměr výšky v populaci kluků stejného věku). </a:t>
            </a:r>
          </a:p>
          <a:p>
            <a:r>
              <a:rPr lang="cs-CZ" dirty="0"/>
              <a:t>Ověřte na </a:t>
            </a:r>
            <a:r>
              <a:rPr lang="cs-CZ" b="1" dirty="0"/>
              <a:t>5% hladině významnosti</a:t>
            </a:r>
            <a:r>
              <a:rPr lang="cs-CZ" dirty="0"/>
              <a:t>, zda je u nemocných dětí průměrná výška menší ve srovnání s odpovídající věkovou skupinou zdravých dětí. </a:t>
            </a:r>
          </a:p>
        </p:txBody>
      </p:sp>
    </p:spTree>
    <p:extLst>
      <p:ext uri="{BB962C8B-B14F-4D97-AF65-F5344CB8AC3E}">
        <p14:creationId xmlns:p14="http://schemas.microsoft.com/office/powerpoint/2010/main" val="1233213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řešení</a:t>
            </a:r>
            <a:endParaRPr lang="en-US" dirty="0"/>
          </a:p>
        </p:txBody>
      </p:sp>
      <p:sp>
        <p:nvSpPr>
          <p:cNvPr id="3" name="Zástupný symbol pro obsah 2"/>
          <p:cNvSpPr>
            <a:spLocks noGrp="1"/>
          </p:cNvSpPr>
          <p:nvPr>
            <p:ph idx="1"/>
          </p:nvPr>
        </p:nvSpPr>
        <p:spPr/>
        <p:txBody>
          <a:bodyPr>
            <a:normAutofit/>
          </a:bodyPr>
          <a:lstStyle/>
          <a:p>
            <a:r>
              <a:rPr lang="cs-CZ" i="1" dirty="0"/>
              <a:t>Nulová hypotéza</a:t>
            </a:r>
            <a:r>
              <a:rPr lang="cs-CZ" dirty="0"/>
              <a:t> předpokládá, že výška kluků se v průměru neliší od stejně starých kluků v populaci, tj. </a:t>
            </a:r>
            <a:br>
              <a:rPr lang="cs-CZ" dirty="0"/>
            </a:br>
            <a:r>
              <a:rPr lang="cs-CZ" dirty="0"/>
              <a:t>H</a:t>
            </a:r>
            <a:r>
              <a:rPr lang="cs-CZ" baseline="-25000" dirty="0"/>
              <a:t>0</a:t>
            </a:r>
            <a:r>
              <a:rPr lang="cs-CZ" dirty="0"/>
              <a:t>: X</a:t>
            </a:r>
            <a:r>
              <a:rPr lang="cs-CZ" baseline="-25000" dirty="0"/>
              <a:t>0,50</a:t>
            </a:r>
            <a:r>
              <a:rPr lang="cs-CZ" dirty="0"/>
              <a:t> = 138,5</a:t>
            </a:r>
            <a:br>
              <a:rPr lang="cs-CZ" dirty="0"/>
            </a:br>
            <a:r>
              <a:rPr lang="cs-CZ" dirty="0"/>
              <a:t>H1: X</a:t>
            </a:r>
            <a:r>
              <a:rPr lang="cs-CZ" baseline="-25000" dirty="0"/>
              <a:t>0,50</a:t>
            </a:r>
            <a:r>
              <a:rPr lang="cs-CZ" dirty="0"/>
              <a:t> &lt; 138,50</a:t>
            </a:r>
          </a:p>
          <a:p>
            <a:r>
              <a:rPr lang="cs-CZ" dirty="0"/>
              <a:t>Testové kritérium</a:t>
            </a:r>
            <a:br>
              <a:rPr lang="cs-CZ" dirty="0"/>
            </a:br>
            <a:r>
              <a:rPr lang="cs-CZ" dirty="0"/>
              <a:t>Z=(2m-n)/√n= (2.27 - 49)/√49 = 0,714 </a:t>
            </a:r>
          </a:p>
          <a:p>
            <a:r>
              <a:rPr lang="cs-CZ" dirty="0"/>
              <a:t>Kritická hodnota pro jednostrannou alternativu a hladinu významnosti α = 0,05 je kvantil z</a:t>
            </a:r>
            <a:r>
              <a:rPr lang="cs-CZ" baseline="-25000" dirty="0"/>
              <a:t>1- α</a:t>
            </a:r>
            <a:r>
              <a:rPr lang="cs-CZ" dirty="0"/>
              <a:t> = 1,645 (v Excelu funkce </a:t>
            </a:r>
            <a:r>
              <a:rPr lang="cs-CZ" b="1" dirty="0"/>
              <a:t>NORMINV</a:t>
            </a:r>
            <a:r>
              <a:rPr lang="cs-CZ" dirty="0"/>
              <a:t>). </a:t>
            </a:r>
          </a:p>
          <a:p>
            <a:r>
              <a:rPr lang="cs-CZ" dirty="0"/>
              <a:t>Na 5% hladině významnosti nemůžeme nulovou hypotézu zamítnout . Statisticky na základě našich pozorování nebylo prokázáno, že onemocnění brzdí růst dětí. </a:t>
            </a:r>
          </a:p>
        </p:txBody>
      </p:sp>
    </p:spTree>
    <p:extLst>
      <p:ext uri="{BB962C8B-B14F-4D97-AF65-F5344CB8AC3E}">
        <p14:creationId xmlns:p14="http://schemas.microsoft.com/office/powerpoint/2010/main" val="362781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Testy dobré shody</a:t>
            </a:r>
          </a:p>
        </p:txBody>
      </p:sp>
      <p:sp>
        <p:nvSpPr>
          <p:cNvPr id="3" name="Zástupný symbol pro obsah 2"/>
          <p:cNvSpPr>
            <a:spLocks noGrp="1"/>
          </p:cNvSpPr>
          <p:nvPr>
            <p:ph idx="1"/>
          </p:nvPr>
        </p:nvSpPr>
        <p:spPr/>
        <p:txBody>
          <a:bodyPr/>
          <a:lstStyle/>
          <a:p>
            <a:r>
              <a:rPr lang="cs-CZ" dirty="0"/>
              <a:t>Další kategorií testů, které probereme, jsou tzv. testy dobré shody. </a:t>
            </a:r>
          </a:p>
          <a:p>
            <a:r>
              <a:rPr lang="cs-CZ" dirty="0"/>
              <a:t>Do této skupiny statistických metod patří řada testů, my se budeme zabývat dvěma z nich, které lze považovat za základní a často využívané při marketingových či sociologických výzkumech. </a:t>
            </a:r>
          </a:p>
          <a:p>
            <a:r>
              <a:rPr lang="cs-CZ" dirty="0"/>
              <a:t>První test je zaměřen na testování podoby pravděpodobnostního rozdělení, z něhož pochází náhodný výběr, který je k dispozici.</a:t>
            </a:r>
          </a:p>
          <a:p>
            <a:r>
              <a:rPr lang="cs-CZ" dirty="0"/>
              <a:t>Druhý test zkoumá statistickou nezávislost dvou znaků. Protože se v obou případech pracuje s rozdělením chí-kvadrát, pokud jde o rozdělení testového kritéria, hovoří se také o chí-kvadrát testech. </a:t>
            </a:r>
          </a:p>
        </p:txBody>
      </p:sp>
    </p:spTree>
    <p:extLst>
      <p:ext uri="{BB962C8B-B14F-4D97-AF65-F5344CB8AC3E}">
        <p14:creationId xmlns:p14="http://schemas.microsoft.com/office/powerpoint/2010/main" val="1188335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altLang="en-US"/>
              <a:t>Statistické metody pro ekonomy</a:t>
            </a:r>
          </a:p>
        </p:txBody>
      </p:sp>
      <p:sp>
        <p:nvSpPr>
          <p:cNvPr id="5" name="Zástupný symbol pro číslo snímku 4"/>
          <p:cNvSpPr>
            <a:spLocks noGrp="1"/>
          </p:cNvSpPr>
          <p:nvPr>
            <p:ph type="sldNum" sz="quarter" idx="12"/>
          </p:nvPr>
        </p:nvSpPr>
        <p:spPr/>
        <p:txBody>
          <a:bodyPr/>
          <a:lstStyle/>
          <a:p>
            <a:fld id="{612E5968-D0B1-4CB7-8660-BFDA2B4D5ED3}" type="slidenum">
              <a:rPr lang="cs-CZ" altLang="en-US"/>
              <a:pPr/>
              <a:t>13</a:t>
            </a:fld>
            <a:endParaRPr lang="cs-CZ" altLang="en-US"/>
          </a:p>
        </p:txBody>
      </p:sp>
      <p:sp>
        <p:nvSpPr>
          <p:cNvPr id="96258" name="Rectangle 2"/>
          <p:cNvSpPr>
            <a:spLocks noGrp="1" noChangeArrowheads="1"/>
          </p:cNvSpPr>
          <p:nvPr>
            <p:ph type="title"/>
          </p:nvPr>
        </p:nvSpPr>
        <p:spPr/>
        <p:txBody>
          <a:bodyPr/>
          <a:lstStyle/>
          <a:p>
            <a:r>
              <a:rPr lang="cs-CZ" altLang="en-US" sz="3600"/>
              <a:t>Chi-kvadrát test</a:t>
            </a:r>
            <a:br>
              <a:rPr lang="cs-CZ" altLang="en-US"/>
            </a:br>
            <a:r>
              <a:rPr lang="cs-CZ" altLang="en-US" sz="2400"/>
              <a:t>(</a:t>
            </a:r>
            <a:r>
              <a:rPr lang="cs-CZ" altLang="en-US" sz="2400">
                <a:sym typeface="Symbol" pitchFamily="18" charset="2"/>
              </a:rPr>
              <a:t></a:t>
            </a:r>
            <a:r>
              <a:rPr lang="cs-CZ" altLang="en-US" sz="2400" baseline="30000">
                <a:sym typeface="Symbol" pitchFamily="18" charset="2"/>
              </a:rPr>
              <a:t>2 </a:t>
            </a:r>
            <a:r>
              <a:rPr lang="cs-CZ" altLang="en-US" sz="2400">
                <a:sym typeface="Symbol" pitchFamily="18" charset="2"/>
              </a:rPr>
              <a:t>- test pro 1 výběr)</a:t>
            </a:r>
            <a:endParaRPr lang="cs-CZ" altLang="en-US" sz="2400"/>
          </a:p>
        </p:txBody>
      </p:sp>
      <p:sp>
        <p:nvSpPr>
          <p:cNvPr id="96259" name="Rectangle 3"/>
          <p:cNvSpPr>
            <a:spLocks noGrp="1" noChangeArrowheads="1"/>
          </p:cNvSpPr>
          <p:nvPr>
            <p:ph type="body" idx="1"/>
          </p:nvPr>
        </p:nvSpPr>
        <p:spPr/>
        <p:txBody>
          <a:bodyPr/>
          <a:lstStyle/>
          <a:p>
            <a:r>
              <a:rPr lang="cs-CZ" altLang="en-US" sz="2800" dirty="0"/>
              <a:t>Data mohou být nominální (nejslabší požadavek)!</a:t>
            </a:r>
          </a:p>
          <a:p>
            <a:r>
              <a:rPr lang="cs-CZ" altLang="en-US" sz="2800" dirty="0"/>
              <a:t>Testuje se (nulová) hypotéza: výběr pochází z populace se zadaným rozdělením</a:t>
            </a:r>
          </a:p>
          <a:p>
            <a:r>
              <a:rPr lang="cs-CZ" altLang="en-US" sz="2800" dirty="0"/>
              <a:t>Zadané rozdělení je obvykle:</a:t>
            </a:r>
          </a:p>
          <a:p>
            <a:pPr>
              <a:buFontTx/>
              <a:buNone/>
            </a:pPr>
            <a:r>
              <a:rPr lang="cs-CZ" altLang="en-US" sz="2800" dirty="0"/>
              <a:t>	- diskrétní rozdělení s rozdílnými pravdě- podobnostmi (tzv. </a:t>
            </a:r>
            <a:r>
              <a:rPr lang="cs-CZ" altLang="en-US" sz="2800" dirty="0">
                <a:solidFill>
                  <a:schemeClr val="accent1"/>
                </a:solidFill>
              </a:rPr>
              <a:t>test dobré shody</a:t>
            </a:r>
            <a:r>
              <a:rPr lang="cs-CZ" altLang="en-US" sz="2800" dirty="0"/>
              <a:t>)</a:t>
            </a:r>
          </a:p>
          <a:p>
            <a:pPr>
              <a:buFontTx/>
              <a:buNone/>
            </a:pPr>
            <a:r>
              <a:rPr lang="cs-CZ" altLang="en-US" sz="2800" dirty="0"/>
              <a:t>	- diskrétní rozdělení se stejnými pravdě- podobnostmi (tzv. </a:t>
            </a:r>
            <a:r>
              <a:rPr lang="cs-CZ" altLang="en-US" sz="2800" dirty="0">
                <a:solidFill>
                  <a:schemeClr val="accent1"/>
                </a:solidFill>
              </a:rPr>
              <a:t>test nezávislosti</a:t>
            </a:r>
            <a:r>
              <a:rPr lang="cs-CZ" altLang="en-US" sz="2800" dirty="0"/>
              <a:t>)</a:t>
            </a:r>
          </a:p>
        </p:txBody>
      </p:sp>
    </p:spTree>
    <p:extLst>
      <p:ext uri="{BB962C8B-B14F-4D97-AF65-F5344CB8AC3E}">
        <p14:creationId xmlns:p14="http://schemas.microsoft.com/office/powerpoint/2010/main" val="316805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Test </a:t>
            </a:r>
            <a:r>
              <a:rPr lang="cs-CZ" b="1" dirty="0"/>
              <a:t>dobré shody</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a:xfrm>
                <a:off x="457200" y="1600200"/>
                <a:ext cx="7620000" cy="5035062"/>
              </a:xfrm>
            </p:spPr>
            <p:txBody>
              <a:bodyPr>
                <a:normAutofit lnSpcReduction="10000"/>
              </a:bodyPr>
              <a:lstStyle/>
              <a:p>
                <a:r>
                  <a:rPr lang="en-US" dirty="0"/>
                  <a:t>Pro (</a:t>
                </a:r>
                <a:r>
                  <a:rPr lang="en-US" dirty="0" err="1"/>
                  <a:t>Pearsonův</a:t>
                </a:r>
                <a:r>
                  <a:rPr lang="en-US" dirty="0"/>
                  <a:t>) test </a:t>
                </a:r>
                <a:r>
                  <a:rPr lang="en-US" dirty="0" err="1"/>
                  <a:t>dobré</a:t>
                </a:r>
                <a:r>
                  <a:rPr lang="en-US" dirty="0"/>
                  <a:t> </a:t>
                </a:r>
                <a:r>
                  <a:rPr lang="en-US" dirty="0" err="1"/>
                  <a:t>shody</a:t>
                </a:r>
                <a:r>
                  <a:rPr lang="en-US" dirty="0"/>
                  <a:t> </a:t>
                </a:r>
                <a:r>
                  <a:rPr lang="en-US" dirty="0" err="1"/>
                  <a:t>předpokládáme</a:t>
                </a:r>
                <a:r>
                  <a:rPr lang="en-US" dirty="0"/>
                  <a:t>, </a:t>
                </a:r>
                <a:r>
                  <a:rPr lang="en-US" dirty="0" err="1"/>
                  <a:t>že</a:t>
                </a:r>
                <a:r>
                  <a:rPr lang="en-US" dirty="0"/>
                  <a:t> </a:t>
                </a:r>
                <a:r>
                  <a:rPr lang="en-US" dirty="0" err="1"/>
                  <a:t>výsledky</a:t>
                </a:r>
                <a:r>
                  <a:rPr lang="en-US" dirty="0"/>
                  <a:t> </a:t>
                </a:r>
                <a:r>
                  <a:rPr lang="en-US" dirty="0" err="1"/>
                  <a:t>náhodného</a:t>
                </a:r>
                <a:r>
                  <a:rPr lang="en-US" dirty="0"/>
                  <a:t> </a:t>
                </a:r>
                <a:r>
                  <a:rPr lang="en-US" dirty="0" err="1"/>
                  <a:t>výběru</a:t>
                </a:r>
                <a:r>
                  <a:rPr lang="en-US" dirty="0"/>
                  <a:t> </a:t>
                </a:r>
                <a:r>
                  <a:rPr lang="en-US" dirty="0" err="1"/>
                  <a:t>lze</a:t>
                </a:r>
                <a:r>
                  <a:rPr lang="en-US" dirty="0"/>
                  <a:t> </a:t>
                </a:r>
                <a:r>
                  <a:rPr lang="en-US" dirty="0" err="1"/>
                  <a:t>uspořádat</a:t>
                </a:r>
                <a:r>
                  <a:rPr lang="cs-CZ" dirty="0"/>
                  <a:t> </a:t>
                </a:r>
                <a:r>
                  <a:rPr lang="en-US" dirty="0"/>
                  <a:t>do </a:t>
                </a:r>
                <a:r>
                  <a:rPr lang="en-US" i="1" dirty="0"/>
                  <a:t>J </a:t>
                </a:r>
                <a:r>
                  <a:rPr lang="en-US" dirty="0" err="1"/>
                  <a:t>nepřekrývajících</a:t>
                </a:r>
                <a:r>
                  <a:rPr lang="en-US" dirty="0"/>
                  <a:t> se </a:t>
                </a:r>
                <a:r>
                  <a:rPr lang="en-US" dirty="0" err="1"/>
                  <a:t>tříd</a:t>
                </a:r>
                <a:r>
                  <a:rPr lang="en-US" dirty="0"/>
                  <a:t>. </a:t>
                </a:r>
                <a:endParaRPr lang="cs-CZ" dirty="0"/>
              </a:p>
              <a:p>
                <a:r>
                  <a:rPr lang="en-US" dirty="0" err="1"/>
                  <a:t>Četnosti</a:t>
                </a:r>
                <a:r>
                  <a:rPr lang="en-US" dirty="0"/>
                  <a:t> v </a:t>
                </a:r>
                <a:r>
                  <a:rPr lang="en-US" dirty="0" err="1"/>
                  <a:t>jednotlivých</a:t>
                </a:r>
                <a:r>
                  <a:rPr lang="en-US" dirty="0"/>
                  <a:t> </a:t>
                </a:r>
                <a:r>
                  <a:rPr lang="en-US" dirty="0" err="1"/>
                  <a:t>třídách</a:t>
                </a:r>
                <a:r>
                  <a:rPr lang="en-US" dirty="0"/>
                  <a:t> </a:t>
                </a:r>
                <a:r>
                  <a:rPr lang="en-US" dirty="0" err="1"/>
                  <a:t>značíme</a:t>
                </a:r>
                <a:r>
                  <a:rPr lang="en-US" dirty="0"/>
                  <a:t> </a:t>
                </a:r>
                <a14:m>
                  <m:oMath xmlns:m="http://schemas.openxmlformats.org/officeDocument/2006/math">
                    <m:sSub>
                      <m:sSubPr>
                        <m:ctrlPr>
                          <a:rPr lang="en-US" i="1" smtClean="0">
                            <a:latin typeface="Cambria Math" panose="02040503050406030204" pitchFamily="18" charset="0"/>
                          </a:rPr>
                        </m:ctrlPr>
                      </m:sSubPr>
                      <m:e>
                        <m:r>
                          <a:rPr lang="cs-CZ" b="0" i="1" smtClean="0">
                            <a:latin typeface="Cambria Math"/>
                          </a:rPr>
                          <m:t> </m:t>
                        </m:r>
                        <m:r>
                          <a:rPr lang="cs-CZ" b="0" i="1" smtClean="0">
                            <a:latin typeface="Cambria Math"/>
                          </a:rPr>
                          <m:t>𝑛</m:t>
                        </m:r>
                      </m:e>
                      <m:sub>
                        <m:r>
                          <a:rPr lang="cs-CZ" b="0" i="1" smtClean="0">
                            <a:latin typeface="Cambria Math"/>
                          </a:rPr>
                          <m:t>1</m:t>
                        </m:r>
                      </m:sub>
                    </m:sSub>
                    <m:r>
                      <a:rPr lang="cs-CZ" b="0" i="1" smtClean="0">
                        <a:latin typeface="Cambria Math"/>
                      </a:rPr>
                      <m:t>,</m:t>
                    </m:r>
                    <m:sSub>
                      <m:sSubPr>
                        <m:ctrlPr>
                          <a:rPr lang="en-US" i="1">
                            <a:latin typeface="Cambria Math" panose="02040503050406030204" pitchFamily="18" charset="0"/>
                          </a:rPr>
                        </m:ctrlPr>
                      </m:sSubPr>
                      <m:e>
                        <m:r>
                          <a:rPr lang="cs-CZ" i="1">
                            <a:latin typeface="Cambria Math"/>
                          </a:rPr>
                          <m:t> </m:t>
                        </m:r>
                        <m:r>
                          <a:rPr lang="cs-CZ" i="1">
                            <a:latin typeface="Cambria Math"/>
                          </a:rPr>
                          <m:t>𝑛</m:t>
                        </m:r>
                      </m:e>
                      <m:sub>
                        <m:r>
                          <a:rPr lang="cs-CZ" b="0" i="1" smtClean="0">
                            <a:latin typeface="Cambria Math"/>
                          </a:rPr>
                          <m:t>2</m:t>
                        </m:r>
                      </m:sub>
                    </m:sSub>
                  </m:oMath>
                </a14:m>
                <a:r>
                  <a:rPr lang="cs-CZ" i="1" dirty="0"/>
                  <a:t>…</a:t>
                </a:r>
                <a:r>
                  <a:rPr lang="en-US"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 </m:t>
                        </m:r>
                        <m:r>
                          <a:rPr lang="cs-CZ" i="1">
                            <a:latin typeface="Cambria Math"/>
                          </a:rPr>
                          <m:t>𝑛</m:t>
                        </m:r>
                      </m:e>
                      <m:sub>
                        <m:r>
                          <a:rPr lang="cs-CZ" b="0" i="1" smtClean="0">
                            <a:latin typeface="Cambria Math"/>
                          </a:rPr>
                          <m:t>𝐽</m:t>
                        </m:r>
                      </m:sub>
                    </m:sSub>
                  </m:oMath>
                </a14:m>
                <a:r>
                  <a:rPr lang="en-US" dirty="0"/>
                  <a:t>, </a:t>
                </a:r>
                <a:r>
                  <a:rPr lang="en-US" dirty="0" err="1"/>
                  <a:t>celkový</a:t>
                </a:r>
                <a:r>
                  <a:rPr lang="cs-CZ" dirty="0"/>
                  <a:t> </a:t>
                </a:r>
                <a:r>
                  <a:rPr lang="en-US" dirty="0" err="1"/>
                  <a:t>rozsah</a:t>
                </a:r>
                <a:r>
                  <a:rPr lang="en-US" dirty="0"/>
                  <a:t> </a:t>
                </a:r>
                <a:r>
                  <a:rPr lang="en-US" dirty="0" err="1"/>
                  <a:t>náhodného</a:t>
                </a:r>
                <a:r>
                  <a:rPr lang="en-US" dirty="0"/>
                  <a:t> </a:t>
                </a:r>
                <a:r>
                  <a:rPr lang="en-US" dirty="0" err="1"/>
                  <a:t>výběru</a:t>
                </a:r>
                <a:r>
                  <a:rPr lang="en-US" dirty="0"/>
                  <a:t> je </a:t>
                </a:r>
                <a:r>
                  <a:rPr lang="en-US" i="1" dirty="0"/>
                  <a:t>n</a:t>
                </a:r>
                <a:r>
                  <a:rPr lang="en-US" dirty="0"/>
                  <a:t>. </a:t>
                </a:r>
                <a:endParaRPr lang="cs-CZ" dirty="0"/>
              </a:p>
              <a:p>
                <a:r>
                  <a:rPr lang="en-US" dirty="0" err="1"/>
                  <a:t>Testovaná</a:t>
                </a:r>
                <a:r>
                  <a:rPr lang="en-US" dirty="0"/>
                  <a:t> </a:t>
                </a:r>
                <a:r>
                  <a:rPr lang="en-US" dirty="0" err="1"/>
                  <a:t>hypotéza</a:t>
                </a:r>
                <a:r>
                  <a:rPr lang="en-US" dirty="0"/>
                  <a:t> </a:t>
                </a:r>
                <a:r>
                  <a:rPr lang="en-US" dirty="0" err="1"/>
                  <a:t>spočívá</a:t>
                </a:r>
                <a:r>
                  <a:rPr lang="en-US" dirty="0"/>
                  <a:t> v </a:t>
                </a:r>
                <a:r>
                  <a:rPr lang="en-US" dirty="0" err="1"/>
                  <a:t>předpokladu</a:t>
                </a:r>
                <a:r>
                  <a:rPr lang="en-US" dirty="0"/>
                  <a:t> </a:t>
                </a:r>
                <a:r>
                  <a:rPr lang="en-US" dirty="0" err="1"/>
                  <a:t>určitého</a:t>
                </a:r>
                <a:r>
                  <a:rPr lang="en-US" dirty="0"/>
                  <a:t> </a:t>
                </a:r>
                <a:r>
                  <a:rPr lang="en-US" dirty="0" err="1"/>
                  <a:t>modelu</a:t>
                </a:r>
                <a:r>
                  <a:rPr lang="cs-CZ" dirty="0"/>
                  <a:t> </a:t>
                </a:r>
                <a:r>
                  <a:rPr lang="en-US" dirty="0" err="1"/>
                  <a:t>pravděpodobnostního</a:t>
                </a:r>
                <a:r>
                  <a:rPr lang="en-US" dirty="0"/>
                  <a:t> </a:t>
                </a:r>
                <a:r>
                  <a:rPr lang="en-US" dirty="0" err="1"/>
                  <a:t>rozdělení</a:t>
                </a:r>
                <a:r>
                  <a:rPr lang="en-US" dirty="0"/>
                  <a:t>, </a:t>
                </a:r>
                <a:r>
                  <a:rPr lang="en-US" dirty="0" err="1"/>
                  <a:t>tedy</a:t>
                </a:r>
                <a:r>
                  <a:rPr lang="en-US" dirty="0"/>
                  <a:t> </a:t>
                </a:r>
                <a:r>
                  <a:rPr lang="en-US" dirty="0" err="1"/>
                  <a:t>předpokladu</a:t>
                </a:r>
                <a:r>
                  <a:rPr lang="en-US" dirty="0"/>
                  <a:t> </a:t>
                </a:r>
                <a:r>
                  <a:rPr lang="cs-CZ" dirty="0"/>
                  <a:t>p</a:t>
                </a:r>
                <a:r>
                  <a:rPr lang="en-US" dirty="0" err="1"/>
                  <a:t>ravděpodobností</a:t>
                </a:r>
                <a:r>
                  <a:rPr lang="en-US" dirty="0"/>
                  <a:t> pro </a:t>
                </a:r>
                <a:r>
                  <a:rPr lang="en-US" dirty="0" err="1"/>
                  <a:t>každou</a:t>
                </a:r>
                <a:r>
                  <a:rPr lang="en-US" dirty="0"/>
                  <a:t> </a:t>
                </a:r>
                <a:r>
                  <a:rPr lang="en-US" dirty="0" err="1"/>
                  <a:t>třídu</a:t>
                </a:r>
                <a:r>
                  <a:rPr lang="cs-CZ"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 </m:t>
                        </m:r>
                        <m:r>
                          <a:rPr lang="cs-CZ" b="0" i="1" smtClean="0">
                            <a:latin typeface="Cambria Math"/>
                          </a:rPr>
                          <m:t>𝑝</m:t>
                        </m:r>
                      </m:e>
                      <m:sub>
                        <m:r>
                          <a:rPr lang="cs-CZ" i="1">
                            <a:latin typeface="Cambria Math"/>
                          </a:rPr>
                          <m:t>1</m:t>
                        </m:r>
                      </m:sub>
                    </m:sSub>
                    <m:r>
                      <a:rPr lang="cs-CZ" i="1">
                        <a:latin typeface="Cambria Math"/>
                      </a:rPr>
                      <m:t>,</m:t>
                    </m:r>
                    <m:sSub>
                      <m:sSubPr>
                        <m:ctrlPr>
                          <a:rPr lang="en-US" i="1">
                            <a:latin typeface="Cambria Math" panose="02040503050406030204" pitchFamily="18" charset="0"/>
                          </a:rPr>
                        </m:ctrlPr>
                      </m:sSubPr>
                      <m:e>
                        <m:r>
                          <a:rPr lang="cs-CZ" i="1">
                            <a:latin typeface="Cambria Math"/>
                          </a:rPr>
                          <m:t> </m:t>
                        </m:r>
                        <m:r>
                          <a:rPr lang="cs-CZ" b="0" i="1" smtClean="0">
                            <a:latin typeface="Cambria Math"/>
                          </a:rPr>
                          <m:t>𝑝</m:t>
                        </m:r>
                      </m:e>
                      <m:sub>
                        <m:r>
                          <a:rPr lang="cs-CZ" i="1">
                            <a:latin typeface="Cambria Math"/>
                          </a:rPr>
                          <m:t>2</m:t>
                        </m:r>
                      </m:sub>
                    </m:sSub>
                  </m:oMath>
                </a14:m>
                <a:r>
                  <a:rPr lang="cs-CZ" i="1" dirty="0"/>
                  <a:t>…</a:t>
                </a:r>
                <a:r>
                  <a:rPr lang="en-US"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 </m:t>
                        </m:r>
                        <m:r>
                          <a:rPr lang="cs-CZ" b="0" i="1" smtClean="0">
                            <a:latin typeface="Cambria Math"/>
                          </a:rPr>
                          <m:t>𝑝</m:t>
                        </m:r>
                      </m:e>
                      <m:sub>
                        <m:r>
                          <a:rPr lang="cs-CZ" i="1">
                            <a:latin typeface="Cambria Math"/>
                          </a:rPr>
                          <m:t>𝐽</m:t>
                        </m:r>
                      </m:sub>
                    </m:sSub>
                  </m:oMath>
                </a14:m>
                <a:r>
                  <a:rPr lang="cs-CZ" dirty="0"/>
                  <a:t>, </a:t>
                </a:r>
                <a:r>
                  <a:rPr lang="en-US" dirty="0"/>
                  <a:t>součet </a:t>
                </a:r>
                <a:r>
                  <a:rPr lang="en-US" dirty="0" err="1"/>
                  <a:t>všech</a:t>
                </a:r>
                <a:r>
                  <a:rPr lang="en-US" dirty="0"/>
                  <a:t> </a:t>
                </a:r>
                <a:r>
                  <a:rPr lang="en-US" dirty="0" err="1"/>
                  <a:t>pravděpodobností</a:t>
                </a:r>
                <a:r>
                  <a:rPr lang="en-US" dirty="0"/>
                  <a:t> </a:t>
                </a:r>
                <a:r>
                  <a:rPr lang="en-US" dirty="0" err="1"/>
                  <a:t>dává</a:t>
                </a:r>
                <a:r>
                  <a:rPr lang="en-US" dirty="0"/>
                  <a:t> </a:t>
                </a:r>
                <a:r>
                  <a:rPr lang="en-US" dirty="0" err="1"/>
                  <a:t>hodnotu</a:t>
                </a:r>
                <a:r>
                  <a:rPr lang="en-US" dirty="0"/>
                  <a:t> 1. </a:t>
                </a:r>
                <a:endParaRPr lang="cs-CZ" dirty="0"/>
              </a:p>
              <a:p>
                <a:r>
                  <a:rPr lang="en-US" dirty="0"/>
                  <a:t>Test </a:t>
                </a:r>
                <a:r>
                  <a:rPr lang="en-US" dirty="0" err="1"/>
                  <a:t>dobré</a:t>
                </a:r>
                <a:r>
                  <a:rPr lang="en-US" dirty="0"/>
                  <a:t> </a:t>
                </a:r>
                <a:r>
                  <a:rPr lang="en-US" dirty="0" err="1"/>
                  <a:t>shody</a:t>
                </a:r>
                <a:r>
                  <a:rPr lang="en-US" dirty="0"/>
                  <a:t> </a:t>
                </a:r>
                <a:r>
                  <a:rPr lang="en-US" dirty="0" err="1"/>
                  <a:t>spočívá</a:t>
                </a:r>
                <a:r>
                  <a:rPr lang="cs-CZ" dirty="0"/>
                  <a:t> </a:t>
                </a:r>
                <a:r>
                  <a:rPr lang="en-US" dirty="0"/>
                  <a:t>v </a:t>
                </a:r>
                <a:r>
                  <a:rPr lang="en-US" dirty="0" err="1"/>
                  <a:t>porovnání</a:t>
                </a:r>
                <a:r>
                  <a:rPr lang="en-US" dirty="0"/>
                  <a:t> </a:t>
                </a:r>
                <a:r>
                  <a:rPr lang="en-US" dirty="0" err="1"/>
                  <a:t>naměřených</a:t>
                </a:r>
                <a:r>
                  <a:rPr lang="en-US" dirty="0"/>
                  <a:t> (</a:t>
                </a:r>
                <a:r>
                  <a:rPr lang="en-US" dirty="0" err="1"/>
                  <a:t>empirických</a:t>
                </a:r>
                <a:r>
                  <a:rPr lang="en-US" dirty="0"/>
                  <a:t>) </a:t>
                </a:r>
                <a:r>
                  <a:rPr lang="en-US" dirty="0" err="1"/>
                  <a:t>četností</a:t>
                </a:r>
                <a:r>
                  <a:rPr lang="en-US" dirty="0"/>
                  <a:t> s </a:t>
                </a:r>
                <a:r>
                  <a:rPr lang="en-US" dirty="0" err="1"/>
                  <a:t>četnostmi</a:t>
                </a:r>
                <a:r>
                  <a:rPr lang="en-US" dirty="0"/>
                  <a:t> </a:t>
                </a:r>
                <a:r>
                  <a:rPr lang="en-US" dirty="0" err="1"/>
                  <a:t>teoretickými</a:t>
                </a:r>
                <a:r>
                  <a:rPr lang="en-US" dirty="0"/>
                  <a:t>. </a:t>
                </a:r>
                <a:endParaRPr lang="cs-CZ" dirty="0"/>
              </a:p>
              <a:p>
                <a:r>
                  <a:rPr lang="en-US" dirty="0" err="1"/>
                  <a:t>Teoretické</a:t>
                </a:r>
                <a:r>
                  <a:rPr lang="en-US" dirty="0"/>
                  <a:t> </a:t>
                </a:r>
                <a:r>
                  <a:rPr lang="en-US" dirty="0" err="1"/>
                  <a:t>četnosti</a:t>
                </a:r>
                <a:r>
                  <a:rPr lang="cs-CZ"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 </m:t>
                        </m:r>
                        <m:r>
                          <a:rPr lang="cs-CZ" i="1" smtClean="0">
                            <a:latin typeface="Cambria Math"/>
                            <a:ea typeface="Cambria Math"/>
                          </a:rPr>
                          <m:t>𝜓</m:t>
                        </m:r>
                      </m:e>
                      <m:sub>
                        <m:r>
                          <a:rPr lang="cs-CZ" i="1">
                            <a:latin typeface="Cambria Math"/>
                          </a:rPr>
                          <m:t>1</m:t>
                        </m:r>
                      </m:sub>
                    </m:sSub>
                    <m:r>
                      <a:rPr lang="cs-CZ" i="1">
                        <a:latin typeface="Cambria Math"/>
                      </a:rPr>
                      <m:t>,</m:t>
                    </m:r>
                    <m:sSub>
                      <m:sSubPr>
                        <m:ctrlPr>
                          <a:rPr lang="en-US" i="1">
                            <a:latin typeface="Cambria Math" panose="02040503050406030204" pitchFamily="18" charset="0"/>
                          </a:rPr>
                        </m:ctrlPr>
                      </m:sSubPr>
                      <m:e>
                        <m:r>
                          <a:rPr lang="cs-CZ" i="1">
                            <a:latin typeface="Cambria Math"/>
                            <a:ea typeface="Cambria Math"/>
                          </a:rPr>
                          <m:t>𝜓</m:t>
                        </m:r>
                      </m:e>
                      <m:sub>
                        <m:r>
                          <a:rPr lang="cs-CZ" i="1">
                            <a:latin typeface="Cambria Math"/>
                          </a:rPr>
                          <m:t>2</m:t>
                        </m:r>
                      </m:sub>
                    </m:sSub>
                  </m:oMath>
                </a14:m>
                <a:r>
                  <a:rPr lang="cs-CZ" i="1" dirty="0"/>
                  <a:t>…</a:t>
                </a:r>
                <a:r>
                  <a:rPr lang="en-US" dirty="0"/>
                  <a:t> </a:t>
                </a:r>
                <a14:m>
                  <m:oMath xmlns:m="http://schemas.openxmlformats.org/officeDocument/2006/math">
                    <m:sSub>
                      <m:sSubPr>
                        <m:ctrlPr>
                          <a:rPr lang="en-US" i="1">
                            <a:latin typeface="Cambria Math" panose="02040503050406030204" pitchFamily="18" charset="0"/>
                          </a:rPr>
                        </m:ctrlPr>
                      </m:sSubPr>
                      <m:e>
                        <m:r>
                          <a:rPr lang="cs-CZ" i="1">
                            <a:latin typeface="Cambria Math"/>
                            <a:ea typeface="Cambria Math"/>
                          </a:rPr>
                          <m:t>𝜓</m:t>
                        </m:r>
                      </m:e>
                      <m:sub>
                        <m:r>
                          <a:rPr lang="cs-CZ" i="1">
                            <a:latin typeface="Cambria Math"/>
                          </a:rPr>
                          <m:t>𝐽</m:t>
                        </m:r>
                      </m:sub>
                    </m:sSub>
                  </m:oMath>
                </a14:m>
                <a:r>
                  <a:rPr lang="cs-CZ" dirty="0"/>
                  <a:t>  </a:t>
                </a:r>
                <a:r>
                  <a:rPr lang="en-US" dirty="0"/>
                  <a:t>získáte </a:t>
                </a:r>
                <a:r>
                  <a:rPr lang="en-US" dirty="0" err="1"/>
                  <a:t>jako</a:t>
                </a:r>
                <a:r>
                  <a:rPr lang="en-US" dirty="0"/>
                  <a:t> </a:t>
                </a:r>
                <a:r>
                  <a:rPr lang="en-US" dirty="0" err="1"/>
                  <a:t>součin</a:t>
                </a:r>
                <a:r>
                  <a:rPr lang="en-US" dirty="0"/>
                  <a:t> </a:t>
                </a:r>
                <a:r>
                  <a:rPr lang="en-US" dirty="0" err="1"/>
                  <a:t>odpovídající</a:t>
                </a:r>
                <a:r>
                  <a:rPr lang="en-US" dirty="0"/>
                  <a:t> </a:t>
                </a:r>
                <a:r>
                  <a:rPr lang="en-US" dirty="0" err="1"/>
                  <a:t>pravděpodobnosti</a:t>
                </a:r>
                <a:r>
                  <a:rPr lang="en-US" dirty="0"/>
                  <a:t> a </a:t>
                </a:r>
                <a:r>
                  <a:rPr lang="en-US" dirty="0" err="1"/>
                  <a:t>rozsahu</a:t>
                </a:r>
                <a:r>
                  <a:rPr lang="en-US" dirty="0"/>
                  <a:t> </a:t>
                </a:r>
                <a:r>
                  <a:rPr lang="en-US" dirty="0" err="1"/>
                  <a:t>náhodného</a:t>
                </a:r>
                <a:r>
                  <a:rPr lang="en-US" dirty="0"/>
                  <a:t> </a:t>
                </a:r>
                <a:r>
                  <a:rPr lang="en-US" dirty="0" err="1"/>
                  <a:t>výběru</a:t>
                </a:r>
                <a:r>
                  <a:rPr lang="en-US" dirty="0"/>
                  <a:t>:</a:t>
                </a:r>
                <a:r>
                  <a:rPr lang="cs-CZ"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 </m:t>
                        </m:r>
                        <m:r>
                          <a:rPr lang="cs-CZ" i="1">
                            <a:latin typeface="Cambria Math"/>
                          </a:rPr>
                          <m:t>𝑝</m:t>
                        </m:r>
                      </m:e>
                      <m:sub>
                        <m:r>
                          <a:rPr lang="cs-CZ" b="0" i="1" smtClean="0">
                            <a:latin typeface="Cambria Math"/>
                          </a:rPr>
                          <m:t>𝑖</m:t>
                        </m:r>
                      </m:sub>
                    </m:sSub>
                    <m:r>
                      <a:rPr lang="cs-CZ" b="0" i="0" smtClean="0">
                        <a:latin typeface="Cambria Math"/>
                      </a:rPr>
                      <m:t>.</m:t>
                    </m:r>
                    <m:sSub>
                      <m:sSubPr>
                        <m:ctrlPr>
                          <a:rPr lang="en-US" i="1">
                            <a:latin typeface="Cambria Math" panose="02040503050406030204" pitchFamily="18" charset="0"/>
                          </a:rPr>
                        </m:ctrlPr>
                      </m:sSubPr>
                      <m:e>
                        <m:r>
                          <a:rPr lang="cs-CZ" i="1">
                            <a:latin typeface="Cambria Math"/>
                          </a:rPr>
                          <m:t>𝑛</m:t>
                        </m:r>
                      </m:e>
                      <m:sub>
                        <m:r>
                          <a:rPr lang="cs-CZ" b="0" i="1" smtClean="0">
                            <a:latin typeface="Cambria Math"/>
                          </a:rPr>
                          <m:t>𝑖</m:t>
                        </m:r>
                      </m:sub>
                    </m:sSub>
                  </m:oMath>
                </a14:m>
                <a:endParaRPr lang="en-US" dirty="0"/>
              </a:p>
              <a:p>
                <a:r>
                  <a:rPr lang="en-US" dirty="0" err="1"/>
                  <a:t>Podmínkou</a:t>
                </a:r>
                <a:r>
                  <a:rPr lang="en-US" dirty="0"/>
                  <a:t> </a:t>
                </a:r>
                <a:r>
                  <a:rPr lang="en-US" dirty="0" err="1"/>
                  <a:t>použitelnosti</a:t>
                </a:r>
                <a:r>
                  <a:rPr lang="en-US" dirty="0"/>
                  <a:t> </a:t>
                </a:r>
                <a:r>
                  <a:rPr lang="en-US" dirty="0" err="1"/>
                  <a:t>testu</a:t>
                </a:r>
                <a:r>
                  <a:rPr lang="en-US" dirty="0"/>
                  <a:t> </a:t>
                </a:r>
                <a:r>
                  <a:rPr lang="en-US" dirty="0" err="1"/>
                  <a:t>jsou</a:t>
                </a:r>
                <a:r>
                  <a:rPr lang="en-US" dirty="0"/>
                  <a:t> </a:t>
                </a:r>
                <a:r>
                  <a:rPr lang="en-US" dirty="0" err="1"/>
                  <a:t>teoretické</a:t>
                </a:r>
                <a:r>
                  <a:rPr lang="en-US" dirty="0"/>
                  <a:t> </a:t>
                </a:r>
                <a:r>
                  <a:rPr lang="en-US" dirty="0" err="1"/>
                  <a:t>četnosti</a:t>
                </a:r>
                <a:r>
                  <a:rPr lang="en-US" dirty="0"/>
                  <a:t> </a:t>
                </a:r>
                <a:r>
                  <a:rPr lang="en-US" dirty="0" err="1"/>
                  <a:t>větší</a:t>
                </a:r>
                <a:r>
                  <a:rPr lang="en-US" dirty="0"/>
                  <a:t> </a:t>
                </a:r>
                <a:r>
                  <a:rPr lang="en-US" dirty="0" err="1"/>
                  <a:t>než</a:t>
                </a:r>
                <a:r>
                  <a:rPr lang="en-US" dirty="0"/>
                  <a:t> 5.</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xfrm>
                <a:off x="457200" y="1600200"/>
                <a:ext cx="7620000" cy="5035062"/>
              </a:xfrm>
              <a:blipFill rotWithShape="1">
                <a:blip r:embed="rId2" cstate="print"/>
                <a:stretch>
                  <a:fillRect t="-1455" r="-480" b="-2182"/>
                </a:stretch>
              </a:blipFill>
            </p:spPr>
            <p:txBody>
              <a:bodyPr/>
              <a:lstStyle/>
              <a:p>
                <a:r>
                  <a:rPr lang="en-US" dirty="0">
                    <a:noFill/>
                  </a:rPr>
                  <a:t> </a:t>
                </a:r>
              </a:p>
            </p:txBody>
          </p:sp>
        </mc:Fallback>
      </mc:AlternateContent>
    </p:spTree>
    <p:extLst>
      <p:ext uri="{BB962C8B-B14F-4D97-AF65-F5344CB8AC3E}">
        <p14:creationId xmlns:p14="http://schemas.microsoft.com/office/powerpoint/2010/main" val="1698579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testu </a:t>
            </a:r>
            <a:endParaRPr lang="cs-CZ"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441938"/>
            <a:ext cx="8282838" cy="28252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9789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Excel</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a:t>V </a:t>
                </a:r>
                <a:r>
                  <a:rPr lang="en-US" dirty="0" err="1"/>
                  <a:t>Excelu</a:t>
                </a:r>
                <a:r>
                  <a:rPr lang="en-US" dirty="0"/>
                  <a:t> </a:t>
                </a:r>
                <a:r>
                  <a:rPr lang="en-US" dirty="0" err="1"/>
                  <a:t>dostanete</a:t>
                </a:r>
                <a:r>
                  <a:rPr lang="en-US" dirty="0"/>
                  <a:t> </a:t>
                </a:r>
                <a:r>
                  <a:rPr lang="en-US" dirty="0" err="1"/>
                  <a:t>kritickou</a:t>
                </a:r>
                <a:r>
                  <a:rPr lang="en-US" dirty="0"/>
                  <a:t> </a:t>
                </a:r>
                <a:r>
                  <a:rPr lang="en-US" dirty="0" err="1"/>
                  <a:t>hodnotu</a:t>
                </a:r>
                <a:r>
                  <a:rPr lang="en-US" dirty="0"/>
                  <a:t> </a:t>
                </a:r>
                <a:r>
                  <a:rPr lang="en-US" dirty="0" err="1"/>
                  <a:t>pomocí</a:t>
                </a:r>
                <a:r>
                  <a:rPr lang="en-US" dirty="0"/>
                  <a:t> </a:t>
                </a:r>
                <a:r>
                  <a:rPr lang="en-US" dirty="0" err="1"/>
                  <a:t>funkce</a:t>
                </a:r>
                <a:r>
                  <a:rPr lang="en-US" dirty="0"/>
                  <a:t> CHIINV. </a:t>
                </a:r>
                <a:endParaRPr lang="en-US" b="1" i="1" dirty="0"/>
              </a:p>
              <a:p>
                <a:r>
                  <a:rPr lang="en-US" dirty="0" err="1"/>
                  <a:t>Další</a:t>
                </a:r>
                <a:r>
                  <a:rPr lang="en-US" dirty="0"/>
                  <a:t> </a:t>
                </a:r>
                <a:r>
                  <a:rPr lang="en-US" dirty="0" err="1"/>
                  <a:t>funkce</a:t>
                </a:r>
                <a:r>
                  <a:rPr lang="en-US" dirty="0"/>
                  <a:t> </a:t>
                </a:r>
                <a:r>
                  <a:rPr lang="en-US" dirty="0" err="1"/>
                  <a:t>programu</a:t>
                </a:r>
                <a:r>
                  <a:rPr lang="en-US" dirty="0"/>
                  <a:t> Excel, </a:t>
                </a:r>
                <a:r>
                  <a:rPr lang="en-US" dirty="0" err="1"/>
                  <a:t>funkce</a:t>
                </a:r>
                <a:r>
                  <a:rPr lang="en-US" dirty="0"/>
                  <a:t> </a:t>
                </a:r>
                <a:r>
                  <a:rPr lang="cs-CZ" dirty="0"/>
                  <a:t>C</a:t>
                </a:r>
                <a:r>
                  <a:rPr lang="en-US" dirty="0"/>
                  <a:t>HITEST(</a:t>
                </a:r>
                <a:r>
                  <a:rPr lang="en-US" i="1" dirty="0" err="1"/>
                  <a:t>Aktuální</a:t>
                </a:r>
                <a:r>
                  <a:rPr lang="en-US" dirty="0" err="1"/>
                  <a:t>;</a:t>
                </a:r>
                <a:r>
                  <a:rPr lang="en-US" i="1" dirty="0" err="1"/>
                  <a:t>Očekávané</a:t>
                </a:r>
                <a:r>
                  <a:rPr lang="en-US" dirty="0"/>
                  <a:t>) </a:t>
                </a:r>
                <a:r>
                  <a:rPr lang="en-US" dirty="0" err="1"/>
                  <a:t>vám</a:t>
                </a:r>
                <a:r>
                  <a:rPr lang="en-US" dirty="0"/>
                  <a:t> </a:t>
                </a:r>
                <a:r>
                  <a:rPr lang="en-US" dirty="0" err="1"/>
                  <a:t>umožní</a:t>
                </a:r>
                <a:r>
                  <a:rPr lang="en-US" dirty="0"/>
                  <a:t> </a:t>
                </a:r>
                <a:r>
                  <a:rPr lang="en-US" dirty="0" err="1"/>
                  <a:t>spočítat</a:t>
                </a:r>
                <a:r>
                  <a:rPr lang="en-US" dirty="0"/>
                  <a:t> </a:t>
                </a:r>
                <a:r>
                  <a:rPr lang="en-US" i="1" dirty="0"/>
                  <a:t>p</a:t>
                </a:r>
                <a:r>
                  <a:rPr lang="cs-CZ" i="1" dirty="0"/>
                  <a:t> </a:t>
                </a:r>
                <a:r>
                  <a:rPr lang="en-US" dirty="0" err="1"/>
                  <a:t>hodnotu</a:t>
                </a:r>
                <a:r>
                  <a:rPr lang="cs-CZ" dirty="0"/>
                  <a:t> </a:t>
                </a:r>
                <a:r>
                  <a:rPr lang="en-US" dirty="0" err="1"/>
                  <a:t>testu</a:t>
                </a:r>
                <a:r>
                  <a:rPr lang="en-US" dirty="0"/>
                  <a:t>. </a:t>
                </a:r>
                <a:endParaRPr lang="cs-CZ" dirty="0"/>
              </a:p>
              <a:p>
                <a:r>
                  <a:rPr lang="en-US" dirty="0" err="1"/>
                  <a:t>Argumenty</a:t>
                </a:r>
                <a:r>
                  <a:rPr lang="en-US" dirty="0"/>
                  <a:t> </a:t>
                </a:r>
                <a:r>
                  <a:rPr lang="en-US" dirty="0" err="1"/>
                  <a:t>funkce</a:t>
                </a:r>
                <a:r>
                  <a:rPr lang="en-US" dirty="0"/>
                  <a:t> CHITEST </a:t>
                </a:r>
                <a:r>
                  <a:rPr lang="en-US" dirty="0" err="1"/>
                  <a:t>jsou</a:t>
                </a:r>
                <a:r>
                  <a:rPr lang="en-US" dirty="0"/>
                  <a:t> </a:t>
                </a:r>
                <a:r>
                  <a:rPr lang="en-US" dirty="0" err="1"/>
                  <a:t>naměřené</a:t>
                </a:r>
                <a:r>
                  <a:rPr lang="en-US" dirty="0"/>
                  <a:t> – </a:t>
                </a:r>
                <a:r>
                  <a:rPr lang="en-US" dirty="0" err="1"/>
                  <a:t>aktuální</a:t>
                </a:r>
                <a:r>
                  <a:rPr lang="en-US" dirty="0"/>
                  <a:t> </a:t>
                </a:r>
                <a:r>
                  <a:rPr lang="en-US" dirty="0" err="1"/>
                  <a:t>hodnoty</a:t>
                </a:r>
                <a:r>
                  <a:rPr lang="en-US"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𝑛</m:t>
                        </m:r>
                      </m:e>
                      <m:sub>
                        <m:r>
                          <a:rPr lang="cs-CZ" i="1">
                            <a:latin typeface="Cambria Math"/>
                          </a:rPr>
                          <m:t>𝑖</m:t>
                        </m:r>
                      </m:sub>
                    </m:sSub>
                  </m:oMath>
                </a14:m>
                <a:r>
                  <a:rPr lang="en-US" i="1" dirty="0"/>
                  <a:t> </a:t>
                </a:r>
                <a:r>
                  <a:rPr lang="en-US" dirty="0"/>
                  <a:t>a </a:t>
                </a:r>
                <a:r>
                  <a:rPr lang="en-US" dirty="0" err="1"/>
                  <a:t>pak</a:t>
                </a:r>
                <a:r>
                  <a:rPr lang="en-US" dirty="0"/>
                  <a:t> </a:t>
                </a:r>
                <a:r>
                  <a:rPr lang="en-US" dirty="0" err="1"/>
                  <a:t>teoretické</a:t>
                </a:r>
                <a:r>
                  <a:rPr lang="en-US" dirty="0"/>
                  <a:t> – </a:t>
                </a:r>
                <a:r>
                  <a:rPr lang="en-US" dirty="0" err="1"/>
                  <a:t>očekávané</a:t>
                </a:r>
                <a:r>
                  <a:rPr lang="en-US" dirty="0"/>
                  <a:t> </a:t>
                </a:r>
                <a:r>
                  <a:rPr lang="en-US" dirty="0" err="1"/>
                  <a:t>hodnoty</a:t>
                </a:r>
                <a:r>
                  <a:rPr lang="en-US" dirty="0"/>
                  <a:t> </a:t>
                </a:r>
                <a14:m>
                  <m:oMath xmlns:m="http://schemas.openxmlformats.org/officeDocument/2006/math">
                    <m:sSub>
                      <m:sSubPr>
                        <m:ctrlPr>
                          <a:rPr lang="en-US" i="1">
                            <a:latin typeface="Cambria Math" panose="02040503050406030204" pitchFamily="18" charset="0"/>
                          </a:rPr>
                        </m:ctrlPr>
                      </m:sSubPr>
                      <m:e>
                        <m:r>
                          <a:rPr lang="cs-CZ" i="1">
                            <a:latin typeface="Cambria Math"/>
                          </a:rPr>
                          <m:t> </m:t>
                        </m:r>
                        <m:r>
                          <a:rPr lang="cs-CZ" i="1">
                            <a:latin typeface="Cambria Math"/>
                            <a:ea typeface="Cambria Math"/>
                          </a:rPr>
                          <m:t>𝜓</m:t>
                        </m:r>
                      </m:e>
                      <m:sub>
                        <m:r>
                          <a:rPr lang="cs-CZ" b="0" i="1" smtClean="0">
                            <a:latin typeface="Cambria Math"/>
                          </a:rPr>
                          <m:t>𝑖</m:t>
                        </m:r>
                      </m:sub>
                    </m:sSub>
                  </m:oMath>
                </a14:m>
                <a:r>
                  <a:rPr lang="en-US" dirty="0"/>
                  <a:t>. </a:t>
                </a:r>
                <a:r>
                  <a:rPr lang="en-US" dirty="0" err="1"/>
                  <a:t>Testové</a:t>
                </a:r>
                <a:r>
                  <a:rPr lang="en-US" dirty="0"/>
                  <a:t> </a:t>
                </a:r>
                <a:r>
                  <a:rPr lang="en-US" dirty="0" err="1"/>
                  <a:t>kritérium</a:t>
                </a:r>
                <a:r>
                  <a:rPr lang="en-US" dirty="0"/>
                  <a:t> </a:t>
                </a:r>
                <a:r>
                  <a:rPr lang="en-US" dirty="0" err="1"/>
                  <a:t>získáte</a:t>
                </a:r>
                <a:r>
                  <a:rPr lang="en-US" dirty="0"/>
                  <a:t> z </a:t>
                </a:r>
                <a:r>
                  <a:rPr lang="en-US" i="1" dirty="0"/>
                  <a:t>p</a:t>
                </a:r>
                <a:r>
                  <a:rPr lang="en-US" dirty="0"/>
                  <a:t>-</a:t>
                </a:r>
                <a:r>
                  <a:rPr lang="en-US" dirty="0" err="1"/>
                  <a:t>hodnoty</a:t>
                </a:r>
                <a:r>
                  <a:rPr lang="en-US" dirty="0"/>
                  <a:t> </a:t>
                </a:r>
                <a:r>
                  <a:rPr lang="en-US" dirty="0" err="1"/>
                  <a:t>pomocí</a:t>
                </a:r>
                <a:r>
                  <a:rPr lang="en-US" dirty="0"/>
                  <a:t> </a:t>
                </a:r>
                <a:r>
                  <a:rPr lang="en-US" dirty="0" err="1"/>
                  <a:t>funkce</a:t>
                </a:r>
                <a:r>
                  <a:rPr lang="en-US" dirty="0"/>
                  <a:t> CHIINV.</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3290719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r>
              <a:rPr lang="cs-CZ" dirty="0"/>
              <a:t>Dodavatel slíbil, že dodávka bude obsahovat 70% výrobků 1. jakosti, 20% druhé jakosti a 10% jakosti třetí. </a:t>
            </a:r>
          </a:p>
          <a:p>
            <a:r>
              <a:rPr lang="cs-CZ" dirty="0"/>
              <a:t>Při kontrole dodávky kontroloři náhodně vybrali 100 výrobků a zjistili, že 75 kusů je 1. jakosti, 10 kusů je 2. jakosti a 15 kusů je jakosti třetí. </a:t>
            </a:r>
          </a:p>
          <a:p>
            <a:r>
              <a:rPr lang="cs-CZ" dirty="0"/>
              <a:t>Na hladině významnosti 0,05 zjistěte, zda dodavatel dodržel smlouvu.</a:t>
            </a:r>
          </a:p>
        </p:txBody>
      </p:sp>
    </p:spTree>
    <p:extLst>
      <p:ext uri="{BB962C8B-B14F-4D97-AF65-F5344CB8AC3E}">
        <p14:creationId xmlns:p14="http://schemas.microsoft.com/office/powerpoint/2010/main" val="1683407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řešení </a:t>
            </a:r>
            <a:endParaRPr lang="en-US" dirty="0"/>
          </a:p>
        </p:txBody>
      </p:sp>
      <p:sp>
        <p:nvSpPr>
          <p:cNvPr id="3" name="Zástupný symbol pro obsah 2"/>
          <p:cNvSpPr>
            <a:spLocks noGrp="1"/>
          </p:cNvSpPr>
          <p:nvPr>
            <p:ph idx="1"/>
          </p:nvPr>
        </p:nvSpPr>
        <p:spPr/>
        <p:txBody>
          <a:bodyPr/>
          <a:lstStyle/>
          <a:p>
            <a:r>
              <a:rPr lang="cs-CZ" dirty="0"/>
              <a:t>V následující tabulce je přehled zadání a výpočet teoretických hodnot. Celkový počet pozorování je </a:t>
            </a:r>
            <a:r>
              <a:rPr lang="cs-CZ" i="1" dirty="0"/>
              <a:t>n </a:t>
            </a:r>
            <a:r>
              <a:rPr lang="cs-CZ" dirty="0"/>
              <a:t>= 100.</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677" y="2661138"/>
            <a:ext cx="8075563" cy="1312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5601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dosazení do vzorce</a:t>
            </a:r>
            <a:endParaRPr lang="en-US"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535723"/>
            <a:ext cx="8339183" cy="3528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456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altLang="en-US"/>
              <a:t>Statistické metody pro ekonomy</a:t>
            </a:r>
          </a:p>
        </p:txBody>
      </p:sp>
      <p:sp>
        <p:nvSpPr>
          <p:cNvPr id="5" name="Zástupný symbol pro číslo snímku 4"/>
          <p:cNvSpPr>
            <a:spLocks noGrp="1"/>
          </p:cNvSpPr>
          <p:nvPr>
            <p:ph type="sldNum" sz="quarter" idx="12"/>
          </p:nvPr>
        </p:nvSpPr>
        <p:spPr/>
        <p:txBody>
          <a:bodyPr/>
          <a:lstStyle/>
          <a:p>
            <a:fld id="{DD66DDE2-4E85-414B-ACBE-0002BAE7BAB5}" type="slidenum">
              <a:rPr lang="cs-CZ" altLang="en-US"/>
              <a:pPr/>
              <a:t>2</a:t>
            </a:fld>
            <a:endParaRPr lang="cs-CZ" altLang="en-US"/>
          </a:p>
        </p:txBody>
      </p:sp>
      <p:sp>
        <p:nvSpPr>
          <p:cNvPr id="93186" name="Rectangle 2"/>
          <p:cNvSpPr>
            <a:spLocks noGrp="1" noChangeArrowheads="1"/>
          </p:cNvSpPr>
          <p:nvPr>
            <p:ph type="title"/>
          </p:nvPr>
        </p:nvSpPr>
        <p:spPr/>
        <p:txBody>
          <a:bodyPr/>
          <a:lstStyle/>
          <a:p>
            <a:r>
              <a:rPr lang="cs-CZ" altLang="en-US"/>
              <a:t>Co přináší neparametrické testování hypotéz</a:t>
            </a:r>
          </a:p>
        </p:txBody>
      </p:sp>
      <p:sp>
        <p:nvSpPr>
          <p:cNvPr id="93187" name="Rectangle 3"/>
          <p:cNvSpPr>
            <a:spLocks noGrp="1" noChangeArrowheads="1"/>
          </p:cNvSpPr>
          <p:nvPr>
            <p:ph type="body" idx="1"/>
          </p:nvPr>
        </p:nvSpPr>
        <p:spPr/>
        <p:txBody>
          <a:bodyPr/>
          <a:lstStyle/>
          <a:p>
            <a:pPr>
              <a:buFontTx/>
              <a:buNone/>
            </a:pPr>
            <a:r>
              <a:rPr lang="cs-CZ" altLang="en-US" sz="2800"/>
              <a:t>V případě </a:t>
            </a:r>
            <a:r>
              <a:rPr lang="cs-CZ" altLang="en-US" sz="2800">
                <a:solidFill>
                  <a:schemeClr val="accent1"/>
                </a:solidFill>
              </a:rPr>
              <a:t>ordinálních (pořadových) nebo nominálních dat</a:t>
            </a:r>
            <a:r>
              <a:rPr lang="cs-CZ" altLang="en-US" sz="2800"/>
              <a:t> odpovídá na specifické otázky:</a:t>
            </a:r>
          </a:p>
          <a:p>
            <a:pPr>
              <a:buFontTx/>
              <a:buNone/>
            </a:pPr>
            <a:r>
              <a:rPr lang="cs-CZ" altLang="en-US" sz="2800"/>
              <a:t>	</a:t>
            </a:r>
            <a:r>
              <a:rPr lang="cs-CZ" altLang="en-US" sz="2800">
                <a:solidFill>
                  <a:schemeClr val="accent1"/>
                </a:solidFill>
              </a:rPr>
              <a:t>1.</a:t>
            </a:r>
            <a:r>
              <a:rPr lang="cs-CZ" altLang="en-US" sz="2800"/>
              <a:t> Existuje významný soulad dané charakteristiky vzorku se zadanou charakteristikou?</a:t>
            </a:r>
          </a:p>
          <a:p>
            <a:pPr>
              <a:buFontTx/>
              <a:buNone/>
            </a:pPr>
            <a:r>
              <a:rPr lang="cs-CZ" altLang="en-US" sz="2800"/>
              <a:t>	</a:t>
            </a:r>
            <a:r>
              <a:rPr lang="cs-CZ" altLang="en-US" sz="2800">
                <a:solidFill>
                  <a:schemeClr val="accent1"/>
                </a:solidFill>
              </a:rPr>
              <a:t>2.</a:t>
            </a:r>
            <a:r>
              <a:rPr lang="cs-CZ" altLang="en-US" sz="2800"/>
              <a:t> Existuje významný rozdíl dané  charakteristiky mezi 2 (nebo více) vzorky?</a:t>
            </a:r>
          </a:p>
          <a:p>
            <a:pPr>
              <a:buFontTx/>
              <a:buNone/>
            </a:pPr>
            <a:r>
              <a:rPr lang="cs-CZ" altLang="en-US" sz="2800">
                <a:solidFill>
                  <a:schemeClr val="accent1"/>
                </a:solidFill>
              </a:rPr>
              <a:t>Charakteristika</a:t>
            </a:r>
            <a:r>
              <a:rPr lang="cs-CZ" altLang="en-US" sz="2800"/>
              <a:t> - např. medián, zadané pořadí, rozdělení pravděpodobnosti (četnosti) aj.</a:t>
            </a:r>
          </a:p>
        </p:txBody>
      </p:sp>
    </p:spTree>
    <p:extLst>
      <p:ext uri="{BB962C8B-B14F-4D97-AF65-F5344CB8AC3E}">
        <p14:creationId xmlns:p14="http://schemas.microsoft.com/office/powerpoint/2010/main" val="4265572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výpočet pomocí aplikace EXCEL</a:t>
            </a:r>
            <a:endParaRPr lang="en-US" dirty="0"/>
          </a:p>
        </p:txBody>
      </p:sp>
      <p:sp>
        <p:nvSpPr>
          <p:cNvPr id="3" name="Zástupný symbol pro obsah 2"/>
          <p:cNvSpPr>
            <a:spLocks noGrp="1"/>
          </p:cNvSpPr>
          <p:nvPr>
            <p:ph idx="1"/>
          </p:nvPr>
        </p:nvSpPr>
        <p:spPr/>
        <p:txBody>
          <a:bodyPr/>
          <a:lstStyle/>
          <a:p>
            <a:r>
              <a:rPr lang="cs-CZ" dirty="0"/>
              <a:t>Použijete-li k testování funkci CHITEST, naleznete po dosazení naměřených a teoretických hodnot výsledek </a:t>
            </a:r>
            <a:r>
              <a:rPr lang="cs-CZ" i="1" dirty="0"/>
              <a:t>p </a:t>
            </a:r>
            <a:r>
              <a:rPr lang="cs-CZ" dirty="0"/>
              <a:t>= 0,01967 . </a:t>
            </a:r>
          </a:p>
          <a:p>
            <a:r>
              <a:rPr lang="cs-CZ" dirty="0"/>
              <a:t>Toto číslo je menší než zadaná hladina významnosti α=0,05, a tedy zamítáme nulovou hypotézu, dodavatel nedodržel smlouvu.</a:t>
            </a:r>
          </a:p>
          <a:p>
            <a:r>
              <a:rPr lang="cs-CZ" dirty="0"/>
              <a:t>Testové kritérium získáte z pravděpodobnosti </a:t>
            </a:r>
            <a:r>
              <a:rPr lang="cs-CZ" i="1" dirty="0"/>
              <a:t>p </a:t>
            </a:r>
            <a:r>
              <a:rPr lang="cs-CZ" dirty="0"/>
              <a:t>pomocí funkce CHIINV, jejíž argumenty budou pravděpodobnost a počet stupňů volnosti. </a:t>
            </a:r>
          </a:p>
          <a:p>
            <a:r>
              <a:rPr lang="cs-CZ" dirty="0"/>
              <a:t>Zkontrolujte si, že CHIINV(0,019671;2)=7,857.</a:t>
            </a:r>
          </a:p>
        </p:txBody>
      </p:sp>
    </p:spTree>
    <p:extLst>
      <p:ext uri="{BB962C8B-B14F-4D97-AF65-F5344CB8AC3E}">
        <p14:creationId xmlns:p14="http://schemas.microsoft.com/office/powerpoint/2010/main" val="294867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Test nezávislosti kvalitativních znaků</a:t>
            </a:r>
            <a:endParaRPr lang="cs-CZ" dirty="0"/>
          </a:p>
        </p:txBody>
      </p:sp>
      <p:sp>
        <p:nvSpPr>
          <p:cNvPr id="3" name="Zástupný symbol pro obsah 2"/>
          <p:cNvSpPr>
            <a:spLocks noGrp="1"/>
          </p:cNvSpPr>
          <p:nvPr>
            <p:ph idx="1"/>
          </p:nvPr>
        </p:nvSpPr>
        <p:spPr/>
        <p:txBody>
          <a:bodyPr/>
          <a:lstStyle/>
          <a:p>
            <a:r>
              <a:rPr lang="cs-CZ" dirty="0"/>
              <a:t>Jednou z aplikací testu dobré shody je testování nezávislosti kvalitativních znaků v kontingenční tabulce. </a:t>
            </a:r>
          </a:p>
          <a:p>
            <a:r>
              <a:rPr lang="cs-CZ" dirty="0"/>
              <a:t>Jedná se o </a:t>
            </a:r>
            <a:r>
              <a:rPr lang="cs-CZ" i="1" dirty="0"/>
              <a:t>n </a:t>
            </a:r>
            <a:r>
              <a:rPr lang="cs-CZ" dirty="0"/>
              <a:t>náhodných pokusů, které nemají přesné výsledky, ale výsledky určují rozdělení do kategorií. </a:t>
            </a:r>
          </a:p>
          <a:p>
            <a:r>
              <a:rPr lang="cs-CZ" dirty="0"/>
              <a:t>Příkladem může být kvalitativní znak úspěch s kategoriemi uspěl/neuspěl nebo znak barva s kategoriemi  červená/modrá/zelená. </a:t>
            </a:r>
          </a:p>
          <a:p>
            <a:r>
              <a:rPr lang="cs-CZ" dirty="0"/>
              <a:t>Sleduje se více znaků, pro dva znaky </a:t>
            </a:r>
            <a:r>
              <a:rPr lang="cs-CZ" i="1" dirty="0"/>
              <a:t>A </a:t>
            </a:r>
            <a:r>
              <a:rPr lang="cs-CZ" dirty="0" err="1"/>
              <a:t>a</a:t>
            </a:r>
            <a:r>
              <a:rPr lang="cs-CZ" dirty="0"/>
              <a:t> </a:t>
            </a:r>
            <a:r>
              <a:rPr lang="cs-CZ" i="1" dirty="0"/>
              <a:t>B </a:t>
            </a:r>
            <a:r>
              <a:rPr lang="cs-CZ" dirty="0"/>
              <a:t>by výsledná tabulka četností (kontingenční tabulka) vypadala takto:</a:t>
            </a:r>
          </a:p>
        </p:txBody>
      </p:sp>
    </p:spTree>
    <p:extLst>
      <p:ext uri="{BB962C8B-B14F-4D97-AF65-F5344CB8AC3E}">
        <p14:creationId xmlns:p14="http://schemas.microsoft.com/office/powerpoint/2010/main" val="3579566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kontingenční tabulky</a:t>
            </a:r>
            <a:endParaRPr lang="en-US"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9726" y="1207477"/>
            <a:ext cx="8245641" cy="2497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304799" y="3845730"/>
            <a:ext cx="7959969" cy="1754326"/>
          </a:xfrm>
          <a:prstGeom prst="rect">
            <a:avLst/>
          </a:prstGeom>
        </p:spPr>
        <p:txBody>
          <a:bodyPr wrap="square">
            <a:spAutoFit/>
          </a:bodyPr>
          <a:lstStyle/>
          <a:p>
            <a:pPr marL="285750" indent="-285750">
              <a:buFont typeface="Arial" panose="020B0604020202020204" pitchFamily="34" charset="0"/>
              <a:buChar char="•"/>
            </a:pPr>
            <a:r>
              <a:rPr lang="cs-CZ" dirty="0"/>
              <a:t>Počet kategorií znaku </a:t>
            </a:r>
            <a:r>
              <a:rPr lang="cs-CZ" i="1" dirty="0"/>
              <a:t>A </a:t>
            </a:r>
            <a:r>
              <a:rPr lang="cs-CZ" dirty="0"/>
              <a:t>označme </a:t>
            </a:r>
            <a:r>
              <a:rPr lang="cs-CZ" i="1" dirty="0"/>
              <a:t>r </a:t>
            </a:r>
            <a:r>
              <a:rPr lang="cs-CZ" dirty="0"/>
              <a:t>a toto číslo současně označuje počet řádků tabulky. </a:t>
            </a:r>
          </a:p>
          <a:p>
            <a:pPr marL="285750" indent="-285750">
              <a:buFont typeface="Arial" panose="020B0604020202020204" pitchFamily="34" charset="0"/>
              <a:buChar char="•"/>
            </a:pPr>
            <a:r>
              <a:rPr lang="cs-CZ" dirty="0"/>
              <a:t>Počet kategorií znaku </a:t>
            </a:r>
            <a:r>
              <a:rPr lang="cs-CZ" i="1" dirty="0"/>
              <a:t>B </a:t>
            </a:r>
            <a:r>
              <a:rPr lang="cs-CZ" dirty="0"/>
              <a:t>označme </a:t>
            </a:r>
            <a:r>
              <a:rPr lang="cs-CZ" i="1" dirty="0"/>
              <a:t>s </a:t>
            </a:r>
            <a:r>
              <a:rPr lang="cs-CZ" dirty="0"/>
              <a:t>a tento počet je v tabulce vyjádřen počtem sloupců. </a:t>
            </a:r>
          </a:p>
          <a:p>
            <a:pPr marL="285750" indent="-285750">
              <a:buFont typeface="Arial" panose="020B0604020202020204" pitchFamily="34" charset="0"/>
              <a:buChar char="•"/>
            </a:pPr>
            <a:r>
              <a:rPr lang="cs-CZ" dirty="0"/>
              <a:t>Celkový počet pozorování je </a:t>
            </a:r>
            <a:r>
              <a:rPr lang="cs-CZ" i="1" dirty="0"/>
              <a:t>n</a:t>
            </a:r>
            <a:r>
              <a:rPr lang="cs-CZ" dirty="0"/>
              <a:t>. </a:t>
            </a:r>
          </a:p>
          <a:p>
            <a:pPr marL="285750" indent="-285750">
              <a:buFont typeface="Arial" panose="020B0604020202020204" pitchFamily="34" charset="0"/>
              <a:buChar char="•"/>
            </a:pPr>
            <a:r>
              <a:rPr lang="cs-CZ" dirty="0"/>
              <a:t>Test nezávislosti se může provádět, jen když je každá z četností </a:t>
            </a:r>
            <a:r>
              <a:rPr lang="cs-CZ" i="1" dirty="0"/>
              <a:t>n</a:t>
            </a:r>
            <a:r>
              <a:rPr lang="cs-CZ" i="1" baseline="-25000" dirty="0"/>
              <a:t>i</a:t>
            </a:r>
            <a:r>
              <a:rPr lang="cs-CZ" baseline="-25000" dirty="0"/>
              <a:t>,</a:t>
            </a:r>
            <a:r>
              <a:rPr lang="cs-CZ" i="1" baseline="-25000" dirty="0"/>
              <a:t>j</a:t>
            </a:r>
            <a:r>
              <a:rPr lang="cs-CZ" i="1" dirty="0"/>
              <a:t> </a:t>
            </a:r>
            <a:r>
              <a:rPr lang="cs-CZ" dirty="0"/>
              <a:t>větší než 4.</a:t>
            </a:r>
          </a:p>
        </p:txBody>
      </p:sp>
    </p:spTree>
    <p:extLst>
      <p:ext uri="{BB962C8B-B14F-4D97-AF65-F5344CB8AC3E}">
        <p14:creationId xmlns:p14="http://schemas.microsoft.com/office/powerpoint/2010/main" val="1838779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Teoretické hodnoty</a:t>
            </a:r>
            <a:endParaRPr lang="en-US" dirty="0"/>
          </a:p>
        </p:txBody>
      </p:sp>
      <p:sp>
        <p:nvSpPr>
          <p:cNvPr id="3" name="Zástupný symbol pro obsah 2"/>
          <p:cNvSpPr>
            <a:spLocks noGrp="1"/>
          </p:cNvSpPr>
          <p:nvPr>
            <p:ph idx="1"/>
          </p:nvPr>
        </p:nvSpPr>
        <p:spPr/>
        <p:txBody>
          <a:bodyPr/>
          <a:lstStyle/>
          <a:p>
            <a:r>
              <a:rPr lang="cs-CZ" dirty="0"/>
              <a:t>Chceme-li použít k testování nezávislosti znaků </a:t>
            </a:r>
            <a:r>
              <a:rPr lang="cs-CZ" i="1" dirty="0"/>
              <a:t>A </a:t>
            </a:r>
            <a:r>
              <a:rPr lang="cs-CZ" dirty="0" err="1"/>
              <a:t>a</a:t>
            </a:r>
            <a:r>
              <a:rPr lang="cs-CZ" dirty="0"/>
              <a:t> </a:t>
            </a:r>
            <a:r>
              <a:rPr lang="cs-CZ" i="1" dirty="0"/>
              <a:t>B </a:t>
            </a:r>
            <a:r>
              <a:rPr lang="cs-CZ" dirty="0"/>
              <a:t>test dobré shody, potřebujeme mít k dispozici teoretické hodnoty, které pak následně porovnáme s hodnotami naměřenými. </a:t>
            </a:r>
          </a:p>
          <a:p>
            <a:r>
              <a:rPr lang="cs-CZ" dirty="0"/>
              <a:t>Teoretické četnosti jsou hodnoty, které by byly v tabulce, kdyby oba znaky byly nezávislé a současně by marginální četnosti zůstaly stejné jak u empirických hodnot. </a:t>
            </a:r>
          </a:p>
          <a:p>
            <a:r>
              <a:rPr lang="cs-CZ" dirty="0"/>
              <a:t>Teoretické hodnoty lze vypočítat ze vztahu:</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0136" y="4558078"/>
            <a:ext cx="1395827"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0697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Tabulka teoretických četností</a:t>
            </a:r>
            <a:endParaRPr lang="en-US"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1157" y="1465384"/>
            <a:ext cx="8172810" cy="2965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9109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testování</a:t>
            </a:r>
            <a:endParaRPr lang="en-US"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430215"/>
            <a:ext cx="8449993" cy="2485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6750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endParaRPr lang="en-US" dirty="0"/>
          </a:p>
        </p:txBody>
      </p:sp>
      <p:sp>
        <p:nvSpPr>
          <p:cNvPr id="3" name="Zástupný symbol pro obsah 2"/>
          <p:cNvSpPr>
            <a:spLocks noGrp="1"/>
          </p:cNvSpPr>
          <p:nvPr>
            <p:ph idx="1"/>
          </p:nvPr>
        </p:nvSpPr>
        <p:spPr/>
        <p:txBody>
          <a:bodyPr/>
          <a:lstStyle/>
          <a:p>
            <a:r>
              <a:rPr lang="cs-CZ" dirty="0"/>
              <a:t>Vysoká škola zjišťovala, jestli existuje závislost mezi známkami z matematiky a mikroekonomie.</a:t>
            </a:r>
          </a:p>
          <a:p>
            <a:r>
              <a:rPr lang="cs-CZ" dirty="0"/>
              <a:t>Do výzkumu zahrnula 100 studentů druhých ročníků, kteří měli obě zkoušky za sebou. Výsledky jsou uspořádány v následující kontingenční tabulce. </a:t>
            </a:r>
          </a:p>
          <a:p>
            <a:r>
              <a:rPr lang="cs-CZ" dirty="0"/>
              <a:t>Na hladině významnosti 0,05 určete, zda lze pozorovat závislost mezi těmato dvěma předměty.</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8750" y="4239724"/>
            <a:ext cx="5354136" cy="21259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1381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řešení</a:t>
            </a:r>
            <a:endParaRPr lang="en-US"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9409" y="2192215"/>
            <a:ext cx="8142364" cy="3610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00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řešení</a:t>
            </a:r>
            <a:endParaRPr lang="en-US" dirty="0"/>
          </a:p>
        </p:txBody>
      </p:sp>
      <p:sp>
        <p:nvSpPr>
          <p:cNvPr id="3" name="Zástupný symbol pro obsah 2"/>
          <p:cNvSpPr>
            <a:spLocks noGrp="1"/>
          </p:cNvSpPr>
          <p:nvPr>
            <p:ph idx="1"/>
          </p:nvPr>
        </p:nvSpPr>
        <p:spPr/>
        <p:txBody>
          <a:bodyPr/>
          <a:lstStyle/>
          <a:p>
            <a:r>
              <a:rPr lang="cs-CZ" dirty="0"/>
              <a:t>Funkce CHITEST vypočítá </a:t>
            </a:r>
            <a:r>
              <a:rPr lang="cs-CZ" i="1" dirty="0"/>
              <a:t>p </a:t>
            </a:r>
            <a:r>
              <a:rPr lang="cs-CZ" dirty="0"/>
              <a:t>= 0,6807 , což je hodnota větší než zadaná hladina významnosti 0,05. </a:t>
            </a:r>
          </a:p>
          <a:p>
            <a:r>
              <a:rPr lang="cs-CZ" dirty="0"/>
              <a:t>Přijímáme nulovou hypotézu, výsledky předmětů matematiky a mikroekonomie jsou nezávislé. </a:t>
            </a:r>
          </a:p>
          <a:p>
            <a:r>
              <a:rPr lang="cs-CZ" dirty="0"/>
              <a:t>Testové kritérium získáte z pravděpodobnosti </a:t>
            </a:r>
            <a:r>
              <a:rPr lang="cs-CZ" i="1" dirty="0"/>
              <a:t>p </a:t>
            </a:r>
            <a:r>
              <a:rPr lang="cs-CZ" dirty="0"/>
              <a:t>pomocí funkce CHIINV.</a:t>
            </a:r>
          </a:p>
          <a:p>
            <a:r>
              <a:rPr lang="cs-CZ" dirty="0"/>
              <a:t>Zkontrolujte si, že CHIINV(0,6807;4) = 2,3004</a:t>
            </a:r>
          </a:p>
        </p:txBody>
      </p:sp>
    </p:spTree>
    <p:extLst>
      <p:ext uri="{BB962C8B-B14F-4D97-AF65-F5344CB8AC3E}">
        <p14:creationId xmlns:p14="http://schemas.microsoft.com/office/powerpoint/2010/main" val="4203416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Kontingenční tabulky v Excelu</a:t>
            </a:r>
            <a:endParaRPr lang="en-US" dirty="0"/>
          </a:p>
        </p:txBody>
      </p:sp>
      <p:sp>
        <p:nvSpPr>
          <p:cNvPr id="3" name="Zástupný symbol pro obsah 2"/>
          <p:cNvSpPr>
            <a:spLocks noGrp="1"/>
          </p:cNvSpPr>
          <p:nvPr>
            <p:ph idx="1"/>
          </p:nvPr>
        </p:nvSpPr>
        <p:spPr/>
        <p:txBody>
          <a:bodyPr/>
          <a:lstStyle/>
          <a:p>
            <a:r>
              <a:rPr lang="cs-CZ" dirty="0"/>
              <a:t>Častokrát se stane, že výsledky výzkumu, experimentu, dotazníku, pro které chcete aplikovat test nezávislosti pro některé dvojice znaků, nejsou zadány přímo ve formě kontingenční tabulky, ale ve formě kategorií pro každou položku zvlášť. </a:t>
            </a:r>
          </a:p>
          <a:p>
            <a:r>
              <a:rPr lang="cs-CZ" dirty="0"/>
              <a:t>V tom případě z takto sebraných dat můžete pomocí programu Excel vytvořit kontingenční tabulku, kterou už dál umíte zpracovat. </a:t>
            </a:r>
          </a:p>
          <a:p>
            <a:r>
              <a:rPr lang="cs-CZ" dirty="0"/>
              <a:t>Nástroj na vytvoření kontingenční tabulky je v menu </a:t>
            </a:r>
            <a:r>
              <a:rPr lang="cs-CZ" i="1" dirty="0"/>
              <a:t>Data </a:t>
            </a:r>
            <a:r>
              <a:rPr lang="cs-CZ" dirty="0"/>
              <a:t>položka „</a:t>
            </a:r>
            <a:r>
              <a:rPr lang="cs-CZ" i="1" dirty="0"/>
              <a:t>Kontingenční tabulka a graf…</a:t>
            </a:r>
            <a:r>
              <a:rPr lang="cs-CZ" dirty="0"/>
              <a:t>“.</a:t>
            </a:r>
          </a:p>
        </p:txBody>
      </p:sp>
    </p:spTree>
    <p:extLst>
      <p:ext uri="{BB962C8B-B14F-4D97-AF65-F5344CB8AC3E}">
        <p14:creationId xmlns:p14="http://schemas.microsoft.com/office/powerpoint/2010/main" val="139338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Neparametrické</a:t>
            </a:r>
            <a:r>
              <a:rPr lang="cs-CZ" dirty="0"/>
              <a:t> hypotézy</a:t>
            </a:r>
          </a:p>
        </p:txBody>
      </p:sp>
      <p:sp>
        <p:nvSpPr>
          <p:cNvPr id="3" name="Zástupný symbol pro obsah 2"/>
          <p:cNvSpPr>
            <a:spLocks noGrp="1"/>
          </p:cNvSpPr>
          <p:nvPr>
            <p:ph idx="1"/>
          </p:nvPr>
        </p:nvSpPr>
        <p:spPr/>
        <p:txBody>
          <a:bodyPr>
            <a:normAutofit/>
          </a:bodyPr>
          <a:lstStyle/>
          <a:p>
            <a:r>
              <a:rPr lang="cs-CZ" dirty="0" err="1"/>
              <a:t>Neparametrické</a:t>
            </a:r>
            <a:r>
              <a:rPr lang="cs-CZ" dirty="0"/>
              <a:t> hypotézy se netýkají parametrů rozdělení náhodné veličiny, nýbrž jiných statistických vlastností, např. tvaru rozdělení, nezávislosti náhodných veličin a podobně. </a:t>
            </a:r>
          </a:p>
          <a:p>
            <a:r>
              <a:rPr lang="cs-CZ" dirty="0"/>
              <a:t>O </a:t>
            </a:r>
            <a:r>
              <a:rPr lang="cs-CZ" dirty="0" err="1"/>
              <a:t>neparametrických</a:t>
            </a:r>
            <a:r>
              <a:rPr lang="cs-CZ" dirty="0"/>
              <a:t> testech se také hovoří obecněji v případech, kdy nejsou splněny některé standardně vyžadované předpoklady pro provedení daného testu.  (např. u t-testů jsme požadovali splnění jistých podmínek, aby mohl být daný statistických test realizován – požadovali jsme, aby výběr pocházel z normálního rozdělení.)</a:t>
            </a:r>
          </a:p>
          <a:p>
            <a:r>
              <a:rPr lang="cs-CZ" dirty="0"/>
              <a:t> Jsou situace, kdy takový předpoklad splněn není, a pak je otázkou jak postupovat. </a:t>
            </a:r>
          </a:p>
        </p:txBody>
      </p:sp>
    </p:spTree>
    <p:extLst>
      <p:ext uri="{BB962C8B-B14F-4D97-AF65-F5344CB8AC3E}">
        <p14:creationId xmlns:p14="http://schemas.microsoft.com/office/powerpoint/2010/main" val="2975362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311586"/>
            <a:ext cx="7620000" cy="1143000"/>
          </a:xfrm>
        </p:spPr>
        <p:txBody>
          <a:bodyPr/>
          <a:lstStyle/>
          <a:p>
            <a:r>
              <a:rPr lang="cs-CZ" dirty="0"/>
              <a:t>Děkuji za pozornost</a:t>
            </a:r>
            <a:endParaRPr lang="en-US" dirty="0"/>
          </a:p>
        </p:txBody>
      </p:sp>
    </p:spTree>
    <p:extLst>
      <p:ext uri="{BB962C8B-B14F-4D97-AF65-F5344CB8AC3E}">
        <p14:creationId xmlns:p14="http://schemas.microsoft.com/office/powerpoint/2010/main" val="333342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Možnost testů</a:t>
            </a:r>
          </a:p>
        </p:txBody>
      </p:sp>
      <p:sp>
        <p:nvSpPr>
          <p:cNvPr id="3" name="Zástupný symbol pro obsah 2"/>
          <p:cNvSpPr>
            <a:spLocks noGrp="1"/>
          </p:cNvSpPr>
          <p:nvPr>
            <p:ph idx="1"/>
          </p:nvPr>
        </p:nvSpPr>
        <p:spPr/>
        <p:txBody>
          <a:bodyPr>
            <a:normAutofit/>
          </a:bodyPr>
          <a:lstStyle/>
          <a:p>
            <a:r>
              <a:rPr lang="cs-CZ" dirty="0"/>
              <a:t>Existují testy „robustnějšího“ charakteru, kterými lze testovat vlastnosti populace, ze které náhodný výběr pochází, a přitom je třeba splnit pouze podmínky velmi obecného charakteru pro využití těchto testů. </a:t>
            </a:r>
          </a:p>
          <a:p>
            <a:r>
              <a:rPr lang="cs-CZ" dirty="0"/>
              <a:t>V takových případech hovoříme rovněž o </a:t>
            </a:r>
            <a:r>
              <a:rPr lang="cs-CZ" dirty="0" err="1"/>
              <a:t>neparametrických</a:t>
            </a:r>
            <a:r>
              <a:rPr lang="cs-CZ" dirty="0"/>
              <a:t> testech, byť jimi můžeme testovat konkrétní podobu parametrů daného rozdělení. </a:t>
            </a:r>
          </a:p>
          <a:p>
            <a:r>
              <a:rPr lang="cs-CZ" dirty="0"/>
              <a:t>Pod pojmem </a:t>
            </a:r>
            <a:r>
              <a:rPr lang="cs-CZ" dirty="0" err="1"/>
              <a:t>neparametrický</a:t>
            </a:r>
            <a:r>
              <a:rPr lang="cs-CZ" dirty="0"/>
              <a:t> test budeme zahrnovat statistický test, jenž zkoumá jiné vlastnosti neznámé populace či základního souboru než ty vlastnosti, které se týkají přímo parametrů této populace. </a:t>
            </a:r>
          </a:p>
        </p:txBody>
      </p:sp>
    </p:spTree>
    <p:extLst>
      <p:ext uri="{BB962C8B-B14F-4D97-AF65-F5344CB8AC3E}">
        <p14:creationId xmlns:p14="http://schemas.microsoft.com/office/powerpoint/2010/main" val="356213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altLang="en-US"/>
              <a:t>Statistické metody pro ekonomy</a:t>
            </a:r>
          </a:p>
        </p:txBody>
      </p:sp>
      <p:sp>
        <p:nvSpPr>
          <p:cNvPr id="5" name="Zástupný symbol pro číslo snímku 4"/>
          <p:cNvSpPr>
            <a:spLocks noGrp="1"/>
          </p:cNvSpPr>
          <p:nvPr>
            <p:ph type="sldNum" sz="quarter" idx="12"/>
          </p:nvPr>
        </p:nvSpPr>
        <p:spPr/>
        <p:txBody>
          <a:bodyPr/>
          <a:lstStyle/>
          <a:p>
            <a:fld id="{42773361-22D9-4FCF-9656-2EA43F35DEDD}" type="slidenum">
              <a:rPr lang="cs-CZ" altLang="en-US"/>
              <a:pPr/>
              <a:t>5</a:t>
            </a:fld>
            <a:endParaRPr lang="cs-CZ" altLang="en-US"/>
          </a:p>
        </p:txBody>
      </p:sp>
      <p:sp>
        <p:nvSpPr>
          <p:cNvPr id="95234" name="Rectangle 2"/>
          <p:cNvSpPr>
            <a:spLocks noGrp="1" noChangeArrowheads="1"/>
          </p:cNvSpPr>
          <p:nvPr>
            <p:ph type="title"/>
          </p:nvPr>
        </p:nvSpPr>
        <p:spPr/>
        <p:txBody>
          <a:bodyPr/>
          <a:lstStyle/>
          <a:p>
            <a:r>
              <a:rPr lang="cs-CZ" altLang="en-US" sz="3600"/>
              <a:t>Neparametrické testy hypotéz</a:t>
            </a:r>
          </a:p>
        </p:txBody>
      </p:sp>
      <p:sp>
        <p:nvSpPr>
          <p:cNvPr id="95235" name="Rectangle 3"/>
          <p:cNvSpPr>
            <a:spLocks noGrp="1" noChangeArrowheads="1"/>
          </p:cNvSpPr>
          <p:nvPr>
            <p:ph type="body" idx="1"/>
          </p:nvPr>
        </p:nvSpPr>
        <p:spPr/>
        <p:txBody>
          <a:bodyPr/>
          <a:lstStyle/>
          <a:p>
            <a:r>
              <a:rPr lang="cs-CZ" altLang="en-US" sz="2400"/>
              <a:t>Ad 1) </a:t>
            </a:r>
            <a:r>
              <a:rPr lang="cs-CZ" altLang="en-US" sz="2400">
                <a:solidFill>
                  <a:schemeClr val="accent1"/>
                </a:solidFill>
              </a:rPr>
              <a:t>Jednovýběrové testy:</a:t>
            </a:r>
            <a:r>
              <a:rPr lang="cs-CZ" altLang="en-US" sz="2400"/>
              <a:t> </a:t>
            </a:r>
          </a:p>
          <a:p>
            <a:pPr>
              <a:buFontTx/>
              <a:buNone/>
            </a:pPr>
            <a:r>
              <a:rPr lang="cs-CZ" altLang="en-US" sz="2400"/>
              <a:t>	- Má medián populace s neznámým rozdělením stanovenou hodnoru? (mediánový test)</a:t>
            </a:r>
          </a:p>
          <a:p>
            <a:pPr>
              <a:buFontTx/>
              <a:buNone/>
            </a:pPr>
            <a:r>
              <a:rPr lang="cs-CZ" altLang="en-US" sz="2400"/>
              <a:t>	- Pochází výběr z populace se zadaným (známým) rozdělením pravděpodobnosti? (Chi-kvadrát test, Kolmogorov-Smirnovův test)</a:t>
            </a:r>
          </a:p>
          <a:p>
            <a:r>
              <a:rPr lang="cs-CZ" altLang="en-US" sz="2400"/>
              <a:t>Ad 2) </a:t>
            </a:r>
            <a:r>
              <a:rPr lang="cs-CZ" altLang="en-US" sz="2400">
                <a:solidFill>
                  <a:schemeClr val="accent1"/>
                </a:solidFill>
              </a:rPr>
              <a:t>Dvouvýběrové  testy:</a:t>
            </a:r>
            <a:r>
              <a:rPr lang="cs-CZ" altLang="en-US" sz="2400"/>
              <a:t> </a:t>
            </a:r>
          </a:p>
          <a:p>
            <a:pPr>
              <a:buFontTx/>
              <a:buNone/>
            </a:pPr>
            <a:r>
              <a:rPr lang="cs-CZ" altLang="en-US" sz="2400"/>
              <a:t>	- Mají výběry stejný medián? (mediánový test)</a:t>
            </a:r>
          </a:p>
          <a:p>
            <a:pPr>
              <a:buFontTx/>
              <a:buNone/>
            </a:pPr>
            <a:r>
              <a:rPr lang="cs-CZ" altLang="en-US" sz="2400"/>
              <a:t>	- Pochází výběry ze stejné populace? (Chi-kvadrát test, Mann-Whitneyův test, Wilcoxonův párový test)</a:t>
            </a:r>
          </a:p>
        </p:txBody>
      </p:sp>
    </p:spTree>
    <p:extLst>
      <p:ext uri="{BB962C8B-B14F-4D97-AF65-F5344CB8AC3E}">
        <p14:creationId xmlns:p14="http://schemas.microsoft.com/office/powerpoint/2010/main" val="3830319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Mediánový test</a:t>
            </a:r>
          </a:p>
        </p:txBody>
      </p:sp>
      <p:sp>
        <p:nvSpPr>
          <p:cNvPr id="3" name="Zástupný symbol pro obsah 2"/>
          <p:cNvSpPr>
            <a:spLocks noGrp="1"/>
          </p:cNvSpPr>
          <p:nvPr>
            <p:ph idx="1"/>
          </p:nvPr>
        </p:nvSpPr>
        <p:spPr/>
        <p:txBody>
          <a:bodyPr/>
          <a:lstStyle/>
          <a:p>
            <a:r>
              <a:rPr lang="cs-CZ" dirty="0"/>
              <a:t>hodnoty mediánu (prostřední hodnoty v populaci). </a:t>
            </a:r>
          </a:p>
          <a:p>
            <a:r>
              <a:rPr lang="cs-CZ" dirty="0"/>
              <a:t>Pokud jde o populaci, která má tu vlastnost, že její populační průměr se shoduje s mediánem, lze mediánový test využít také jako </a:t>
            </a:r>
            <a:r>
              <a:rPr lang="cs-CZ" dirty="0" err="1"/>
              <a:t>jednovýběrový</a:t>
            </a:r>
            <a:r>
              <a:rPr lang="cs-CZ" dirty="0"/>
              <a:t> t-test. </a:t>
            </a:r>
          </a:p>
          <a:p>
            <a:r>
              <a:rPr lang="cs-CZ" dirty="0"/>
              <a:t>Jedinou podmínkou pro použití mediánového testu je předpoklad, že rozdělení četností v populaci je možno popsat distribuční funkcí spojitého typu. Nepožaduje se tedy v tomto případě normální rozdělení jako v případě </a:t>
            </a:r>
            <a:r>
              <a:rPr lang="cs-CZ" dirty="0" err="1"/>
              <a:t>jednovýběrového</a:t>
            </a:r>
            <a:r>
              <a:rPr lang="cs-CZ" dirty="0"/>
              <a:t> t-testu. </a:t>
            </a:r>
          </a:p>
        </p:txBody>
      </p:sp>
    </p:spTree>
    <p:extLst>
      <p:ext uri="{BB962C8B-B14F-4D97-AF65-F5344CB8AC3E}">
        <p14:creationId xmlns:p14="http://schemas.microsoft.com/office/powerpoint/2010/main" val="2901601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Mediánový test - předpoklady</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Označme neznámý medián v populaci symbolem </a:t>
                </a:r>
                <a14:m>
                  <m:oMath xmlns:m="http://schemas.openxmlformats.org/officeDocument/2006/math">
                    <m:sSub>
                      <m:sSubPr>
                        <m:ctrlPr>
                          <a:rPr lang="cs-CZ" i="1" smtClean="0">
                            <a:latin typeface="Cambria Math" panose="02040503050406030204" pitchFamily="18" charset="0"/>
                          </a:rPr>
                        </m:ctrlPr>
                      </m:sSubPr>
                      <m:e>
                        <m:acc>
                          <m:accPr>
                            <m:chr m:val="̃"/>
                            <m:ctrlPr>
                              <a:rPr lang="cs-CZ" i="1" smtClean="0">
                                <a:latin typeface="Cambria Math" panose="02040503050406030204" pitchFamily="18" charset="0"/>
                              </a:rPr>
                            </m:ctrlPr>
                          </m:accPr>
                          <m:e>
                            <m:r>
                              <a:rPr lang="cs-CZ" i="1" smtClean="0">
                                <a:latin typeface="Cambria Math" panose="02040503050406030204" pitchFamily="18" charset="0"/>
                                <a:ea typeface="Cambria Math" panose="02040503050406030204" pitchFamily="18" charset="0"/>
                              </a:rPr>
                              <m:t>𝜇</m:t>
                            </m:r>
                          </m:e>
                        </m:acc>
                      </m:e>
                      <m:sub>
                        <m:r>
                          <a:rPr lang="cs-CZ" b="0" i="1" smtClean="0">
                            <a:latin typeface="Cambria Math" panose="02040503050406030204" pitchFamily="18" charset="0"/>
                          </a:rPr>
                          <m:t>0</m:t>
                        </m:r>
                      </m:sub>
                    </m:sSub>
                  </m:oMath>
                </a14:m>
                <a:r>
                  <a:rPr lang="cs-CZ" dirty="0"/>
                  <a:t>, rozsah vzorku dat, který je k dispozici, je </a:t>
                </a:r>
                <a:r>
                  <a:rPr lang="cs-CZ" i="1" dirty="0"/>
                  <a:t>n. </a:t>
                </a:r>
                <a:r>
                  <a:rPr lang="cs-CZ" dirty="0"/>
                  <a:t>Předpokládáme větší rozsah výběru, neboť platnost dále popsaného testu se zpřesňuje s růstem rozsahu </a:t>
                </a:r>
                <a:r>
                  <a:rPr lang="cs-CZ" i="1" dirty="0"/>
                  <a:t>n</a:t>
                </a:r>
                <a:r>
                  <a:rPr lang="cs-CZ"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241" r="-1739"/>
                </a:stretch>
              </a:blipFill>
            </p:spPr>
            <p:txBody>
              <a:bodyPr/>
              <a:lstStyle/>
              <a:p>
                <a:r>
                  <a:rPr lang="cs-CZ">
                    <a:noFill/>
                  </a:rPr>
                  <a:t> </a:t>
                </a:r>
              </a:p>
            </p:txBody>
          </p:sp>
        </mc:Fallback>
      </mc:AlternateContent>
    </p:spTree>
    <p:extLst>
      <p:ext uri="{BB962C8B-B14F-4D97-AF65-F5344CB8AC3E}">
        <p14:creationId xmlns:p14="http://schemas.microsoft.com/office/powerpoint/2010/main" val="3670155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Mediánový test</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a:bodyPr>
              <a:lstStyle/>
              <a:p>
                <a:pPr marL="514350" indent="-514350">
                  <a:buAutoNum type="arabicPeriod"/>
                </a:pPr>
                <a:r>
                  <a:rPr lang="cs-CZ" dirty="0"/>
                  <a:t>Nulová hypotéza: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0</m:t>
                        </m:r>
                      </m:sub>
                    </m:sSub>
                    <m:r>
                      <a:rPr lang="cs-CZ" b="0" i="1" smtClean="0">
                        <a:latin typeface="Cambria Math" panose="02040503050406030204" pitchFamily="18" charset="0"/>
                      </a:rPr>
                      <m:t>: </m:t>
                    </m:r>
                    <m:acc>
                      <m:accPr>
                        <m:chr m:val="̃"/>
                        <m:ctrlPr>
                          <a:rPr lang="cs-CZ" b="0" i="1" smtClean="0">
                            <a:latin typeface="Cambria Math" panose="02040503050406030204" pitchFamily="18" charset="0"/>
                          </a:rPr>
                        </m:ctrlPr>
                      </m:accPr>
                      <m:e>
                        <m:r>
                          <a:rPr lang="cs-CZ" b="0" i="1" smtClean="0">
                            <a:latin typeface="Cambria Math" panose="02040503050406030204" pitchFamily="18" charset="0"/>
                            <a:ea typeface="Cambria Math" panose="02040503050406030204" pitchFamily="18" charset="0"/>
                          </a:rPr>
                          <m:t>𝜇</m:t>
                        </m:r>
                      </m:e>
                    </m:acc>
                    <m:r>
                      <a:rPr lang="cs-CZ" b="0" i="1" smtClean="0">
                        <a:latin typeface="Cambria Math" panose="02040503050406030204" pitchFamily="18" charset="0"/>
                        <a:ea typeface="Cambria Math" panose="02040503050406030204" pitchFamily="18" charset="0"/>
                      </a:rPr>
                      <m:t>=</m:t>
                    </m:r>
                    <m:sSub>
                      <m:sSubPr>
                        <m:ctrlPr>
                          <a:rPr lang="cs-CZ" i="1" smtClean="0">
                            <a:latin typeface="Cambria Math" panose="02040503050406030204" pitchFamily="18" charset="0"/>
                          </a:rPr>
                        </m:ctrlPr>
                      </m:sSubPr>
                      <m:e>
                        <m:acc>
                          <m:accPr>
                            <m:chr m:val="̃"/>
                            <m:ctrlPr>
                              <a:rPr lang="cs-CZ" i="1" smtClean="0">
                                <a:latin typeface="Cambria Math" panose="02040503050406030204" pitchFamily="18" charset="0"/>
                              </a:rPr>
                            </m:ctrlPr>
                          </m:accPr>
                          <m:e>
                            <m:r>
                              <a:rPr lang="cs-CZ" i="1" smtClean="0">
                                <a:latin typeface="Cambria Math" panose="02040503050406030204" pitchFamily="18" charset="0"/>
                                <a:ea typeface="Cambria Math" panose="02040503050406030204" pitchFamily="18" charset="0"/>
                              </a:rPr>
                              <m:t>𝜇</m:t>
                            </m:r>
                          </m:e>
                        </m:acc>
                      </m:e>
                      <m:sub>
                        <m:r>
                          <a:rPr lang="cs-CZ" b="0" i="1" smtClean="0">
                            <a:latin typeface="Cambria Math" panose="02040503050406030204" pitchFamily="18" charset="0"/>
                          </a:rPr>
                          <m:t>0</m:t>
                        </m:r>
                      </m:sub>
                    </m:sSub>
                  </m:oMath>
                </a14:m>
                <a:endParaRPr lang="cs-CZ" dirty="0"/>
              </a:p>
              <a:p>
                <a:pPr marL="0" indent="0">
                  <a:buNone/>
                </a:pPr>
                <a:r>
                  <a:rPr lang="cs-CZ" dirty="0"/>
                  <a:t>       Alternativní hypotéza: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1</m:t>
                        </m:r>
                      </m:sub>
                    </m:sSub>
                    <m:r>
                      <a:rPr lang="cs-CZ" b="0" i="1" smtClean="0">
                        <a:latin typeface="Cambria Math" panose="02040503050406030204" pitchFamily="18" charset="0"/>
                      </a:rPr>
                      <m:t>: </m:t>
                    </m:r>
                    <m:acc>
                      <m:accPr>
                        <m:chr m:val="̃"/>
                        <m:ctrlPr>
                          <a:rPr lang="cs-CZ" b="0" i="1" smtClean="0">
                            <a:latin typeface="Cambria Math" panose="02040503050406030204" pitchFamily="18" charset="0"/>
                          </a:rPr>
                        </m:ctrlPr>
                      </m:accPr>
                      <m:e>
                        <m:r>
                          <a:rPr lang="cs-CZ" b="0" i="1" smtClean="0">
                            <a:latin typeface="Cambria Math" panose="02040503050406030204" pitchFamily="18" charset="0"/>
                            <a:ea typeface="Cambria Math" panose="02040503050406030204" pitchFamily="18" charset="0"/>
                          </a:rPr>
                          <m:t>𝜇</m:t>
                        </m:r>
                      </m:e>
                    </m:acc>
                    <m:r>
                      <a:rPr lang="cs-CZ" b="0" i="1" smtClean="0">
                        <a:latin typeface="Cambria Math" panose="02040503050406030204" pitchFamily="18" charset="0"/>
                        <a:ea typeface="Cambria Math" panose="02040503050406030204" pitchFamily="18" charset="0"/>
                      </a:rPr>
                      <m:t>≠</m:t>
                    </m:r>
                    <m:sSub>
                      <m:sSubPr>
                        <m:ctrlPr>
                          <a:rPr lang="cs-CZ" i="1" smtClean="0">
                            <a:latin typeface="Cambria Math" panose="02040503050406030204" pitchFamily="18" charset="0"/>
                          </a:rPr>
                        </m:ctrlPr>
                      </m:sSubPr>
                      <m:e>
                        <m:acc>
                          <m:accPr>
                            <m:chr m:val="̃"/>
                            <m:ctrlPr>
                              <a:rPr lang="cs-CZ" i="1" smtClean="0">
                                <a:latin typeface="Cambria Math" panose="02040503050406030204" pitchFamily="18" charset="0"/>
                              </a:rPr>
                            </m:ctrlPr>
                          </m:accPr>
                          <m:e>
                            <m:r>
                              <a:rPr lang="cs-CZ" i="1" smtClean="0">
                                <a:latin typeface="Cambria Math" panose="02040503050406030204" pitchFamily="18" charset="0"/>
                                <a:ea typeface="Cambria Math" panose="02040503050406030204" pitchFamily="18" charset="0"/>
                              </a:rPr>
                              <m:t>𝜇</m:t>
                            </m:r>
                          </m:e>
                        </m:acc>
                      </m:e>
                      <m:sub>
                        <m:r>
                          <a:rPr lang="cs-CZ" b="0" i="1" smtClean="0">
                            <a:latin typeface="Cambria Math" panose="02040503050406030204" pitchFamily="18" charset="0"/>
                          </a:rPr>
                          <m:t>0</m:t>
                        </m:r>
                      </m:sub>
                    </m:sSub>
                  </m:oMath>
                </a14:m>
                <a:r>
                  <a:rPr lang="cs-CZ" dirty="0"/>
                  <a:t>	</a:t>
                </a:r>
              </a:p>
              <a:p>
                <a:pPr marL="514350" indent="-514350">
                  <a:buAutoNum type="arabicPeriod" startAt="2"/>
                </a:pPr>
                <a:r>
                  <a:rPr lang="cs-CZ" dirty="0"/>
                  <a:t>Testové kritérium: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rPr>
                      <m:t>=</m:t>
                    </m:r>
                    <m:f>
                      <m:fPr>
                        <m:ctrlPr>
                          <a:rPr lang="cs-CZ" b="0" i="1" smtClean="0">
                            <a:latin typeface="Cambria Math" panose="02040503050406030204" pitchFamily="18" charset="0"/>
                          </a:rPr>
                        </m:ctrlPr>
                      </m:fPr>
                      <m:num>
                        <m:d>
                          <m:dPr>
                            <m:begChr m:val="|"/>
                            <m:endChr m:val="|"/>
                            <m:ctrlPr>
                              <a:rPr lang="cs-CZ" b="0" i="1" smtClean="0">
                                <a:latin typeface="Cambria Math" panose="02040503050406030204" pitchFamily="18" charset="0"/>
                              </a:rPr>
                            </m:ctrlPr>
                          </m:dPr>
                          <m:e>
                            <m:r>
                              <a:rPr lang="cs-CZ" b="0" i="1" smtClean="0">
                                <a:latin typeface="Cambria Math" panose="02040503050406030204" pitchFamily="18" charset="0"/>
                              </a:rPr>
                              <m:t>2</m:t>
                            </m:r>
                            <m:r>
                              <a:rPr lang="cs-CZ" b="0" i="1" smtClean="0">
                                <a:latin typeface="Cambria Math" panose="02040503050406030204" pitchFamily="18" charset="0"/>
                              </a:rPr>
                              <m:t>𝑚</m:t>
                            </m:r>
                            <m:r>
                              <a:rPr lang="cs-CZ" b="0" i="1" smtClean="0">
                                <a:latin typeface="Cambria Math" panose="02040503050406030204" pitchFamily="18" charset="0"/>
                              </a:rPr>
                              <m:t>−</m:t>
                            </m:r>
                            <m:r>
                              <a:rPr lang="cs-CZ" b="0" i="1" smtClean="0">
                                <a:latin typeface="Cambria Math" panose="02040503050406030204" pitchFamily="18" charset="0"/>
                              </a:rPr>
                              <m:t>𝑛</m:t>
                            </m:r>
                          </m:e>
                        </m:d>
                      </m:num>
                      <m:den>
                        <m:rad>
                          <m:radPr>
                            <m:degHide m:val="on"/>
                            <m:ctrlPr>
                              <a:rPr lang="cs-CZ" b="0" i="1" smtClean="0">
                                <a:latin typeface="Cambria Math" panose="02040503050406030204" pitchFamily="18" charset="0"/>
                              </a:rPr>
                            </m:ctrlPr>
                          </m:radPr>
                          <m:deg/>
                          <m:e>
                            <m:r>
                              <a:rPr lang="cs-CZ" b="0" i="1" smtClean="0">
                                <a:latin typeface="Cambria Math" panose="02040503050406030204" pitchFamily="18" charset="0"/>
                              </a:rPr>
                              <m:t>𝑛</m:t>
                            </m:r>
                          </m:e>
                        </m:rad>
                      </m:den>
                    </m:f>
                  </m:oMath>
                </a14:m>
                <a:r>
                  <a:rPr lang="cs-CZ" dirty="0"/>
                  <a:t>, </a:t>
                </a:r>
              </a:p>
              <a:p>
                <a:pPr lvl="1"/>
                <a:r>
                  <a:rPr lang="cs-CZ" dirty="0"/>
                  <a:t>kde </a:t>
                </a:r>
                <a14:m>
                  <m:oMath xmlns:m="http://schemas.openxmlformats.org/officeDocument/2006/math">
                    <m:r>
                      <a:rPr lang="cs-CZ" b="0" i="1" smtClean="0">
                        <a:latin typeface="Cambria Math" panose="02040503050406030204" pitchFamily="18" charset="0"/>
                      </a:rPr>
                      <m:t>𝑚</m:t>
                    </m:r>
                  </m:oMath>
                </a14:m>
                <a:r>
                  <a:rPr lang="cs-CZ" dirty="0"/>
                  <a:t> je počet pozorování, která jsou menší než </a:t>
                </a:r>
                <a14:m>
                  <m:oMath xmlns:m="http://schemas.openxmlformats.org/officeDocument/2006/math">
                    <m:sSub>
                      <m:sSubPr>
                        <m:ctrlPr>
                          <a:rPr lang="cs-CZ" i="1" smtClean="0">
                            <a:latin typeface="Cambria Math" panose="02040503050406030204" pitchFamily="18" charset="0"/>
                          </a:rPr>
                        </m:ctrlPr>
                      </m:sSubPr>
                      <m:e>
                        <m:acc>
                          <m:accPr>
                            <m:chr m:val="̃"/>
                            <m:ctrlPr>
                              <a:rPr lang="cs-CZ" i="1" smtClean="0">
                                <a:latin typeface="Cambria Math" panose="02040503050406030204" pitchFamily="18" charset="0"/>
                              </a:rPr>
                            </m:ctrlPr>
                          </m:accPr>
                          <m:e>
                            <m:r>
                              <a:rPr lang="cs-CZ" i="1" smtClean="0">
                                <a:latin typeface="Cambria Math" panose="02040503050406030204" pitchFamily="18" charset="0"/>
                                <a:ea typeface="Cambria Math" panose="02040503050406030204" pitchFamily="18" charset="0"/>
                              </a:rPr>
                              <m:t>𝜇</m:t>
                            </m:r>
                          </m:e>
                        </m:acc>
                      </m:e>
                      <m:sub>
                        <m:r>
                          <a:rPr lang="cs-CZ" b="0" i="1" smtClean="0">
                            <a:latin typeface="Cambria Math" panose="02040503050406030204" pitchFamily="18" charset="0"/>
                          </a:rPr>
                          <m:t>0</m:t>
                        </m:r>
                      </m:sub>
                    </m:sSub>
                  </m:oMath>
                </a14:m>
                <a:endParaRPr lang="cs-CZ" dirty="0"/>
              </a:p>
              <a:p>
                <a:pPr marL="0" indent="0">
                  <a:buNone/>
                </a:pPr>
                <a:r>
                  <a:rPr lang="cs-CZ" dirty="0"/>
                  <a:t>3. Kritická hodnota je </a:t>
                </a:r>
                <a14:m>
                  <m:oMath xmlns:m="http://schemas.openxmlformats.org/officeDocument/2006/math">
                    <m:r>
                      <a:rPr lang="cs-CZ" b="0" i="1" smtClean="0">
                        <a:latin typeface="Cambria Math" panose="02040503050406030204" pitchFamily="18" charset="0"/>
                      </a:rPr>
                      <m:t>𝐾</m:t>
                    </m:r>
                    <m:r>
                      <a:rPr lang="cs-CZ" b="0" i="1" smtClean="0">
                        <a:latin typeface="Cambria Math" panose="02040503050406030204" pitchFamily="18" charset="0"/>
                      </a:rPr>
                      <m:t>=</m:t>
                    </m:r>
                    <m:sSub>
                      <m:sSubPr>
                        <m:ctrlPr>
                          <a:rPr lang="cs-CZ" b="0" i="1" smtClean="0">
                            <a:latin typeface="Cambria Math" panose="02040503050406030204" pitchFamily="18" charset="0"/>
                          </a:rPr>
                        </m:ctrlPr>
                      </m:sSubPr>
                      <m:e>
                        <m:r>
                          <a:rPr lang="cs-CZ" b="0" i="1" smtClean="0">
                            <a:latin typeface="Cambria Math" panose="02040503050406030204" pitchFamily="18" charset="0"/>
                          </a:rPr>
                          <m:t>𝑧</m:t>
                        </m:r>
                      </m:e>
                      <m:sub>
                        <m:r>
                          <a:rPr lang="cs-CZ" b="0" i="1" smtClean="0">
                            <a:latin typeface="Cambria Math" panose="02040503050406030204" pitchFamily="18" charset="0"/>
                          </a:rPr>
                          <m:t>1−</m:t>
                        </m:r>
                        <m:r>
                          <a:rPr lang="cs-CZ" b="0" i="1" smtClean="0">
                            <a:latin typeface="Cambria Math" panose="02040503050406030204" pitchFamily="18" charset="0"/>
                            <a:ea typeface="Cambria Math" panose="02040503050406030204" pitchFamily="18" charset="0"/>
                          </a:rPr>
                          <m:t>𝛼</m:t>
                        </m:r>
                        <m:r>
                          <a:rPr lang="cs-CZ" b="0" i="1" smtClean="0">
                            <a:latin typeface="Cambria Math" panose="02040503050406030204" pitchFamily="18" charset="0"/>
                            <a:ea typeface="Cambria Math" panose="02040503050406030204" pitchFamily="18" charset="0"/>
                          </a:rPr>
                          <m:t>/2</m:t>
                        </m:r>
                      </m:sub>
                    </m:sSub>
                  </m:oMath>
                </a14:m>
                <a:endParaRPr lang="cs-CZ" dirty="0"/>
              </a:p>
              <a:p>
                <a:pPr lvl="1"/>
                <a14:m>
                  <m:oMath xmlns:m="http://schemas.openxmlformats.org/officeDocument/2006/math">
                    <m:sSub>
                      <m:sSubPr>
                        <m:ctrlPr>
                          <a:rPr lang="cs-CZ" b="0" i="1" smtClean="0">
                            <a:latin typeface="Cambria Math" panose="02040503050406030204" pitchFamily="18" charset="0"/>
                          </a:rPr>
                        </m:ctrlPr>
                      </m:sSubPr>
                      <m:e>
                        <m:r>
                          <a:rPr lang="cs-CZ" b="0" i="1" smtClean="0">
                            <a:latin typeface="Cambria Math" panose="02040503050406030204" pitchFamily="18" charset="0"/>
                          </a:rPr>
                          <m:t>𝑧</m:t>
                        </m:r>
                      </m:e>
                      <m:sub>
                        <m:r>
                          <a:rPr lang="cs-CZ" b="0" i="1" smtClean="0">
                            <a:latin typeface="Cambria Math" panose="02040503050406030204" pitchFamily="18" charset="0"/>
                          </a:rPr>
                          <m:t>1−</m:t>
                        </m:r>
                        <m:r>
                          <a:rPr lang="cs-CZ" b="0" i="1" smtClean="0">
                            <a:latin typeface="Cambria Math" panose="02040503050406030204" pitchFamily="18" charset="0"/>
                            <a:ea typeface="Cambria Math" panose="02040503050406030204" pitchFamily="18" charset="0"/>
                          </a:rPr>
                          <m:t>𝛼</m:t>
                        </m:r>
                        <m:r>
                          <a:rPr lang="cs-CZ" b="0" i="1" smtClean="0">
                            <a:latin typeface="Cambria Math" panose="02040503050406030204" pitchFamily="18" charset="0"/>
                            <a:ea typeface="Cambria Math" panose="02040503050406030204" pitchFamily="18" charset="0"/>
                          </a:rPr>
                          <m:t>/2</m:t>
                        </m:r>
                      </m:sub>
                    </m:sSub>
                  </m:oMath>
                </a14:m>
                <a:r>
                  <a:rPr lang="cs-CZ" dirty="0"/>
                  <a:t> je kritická hodnota normovaného normálního rozdělení pro zadanou hladinu významnosti </a:t>
                </a:r>
                <a14:m>
                  <m:oMath xmlns:m="http://schemas.openxmlformats.org/officeDocument/2006/math">
                    <m:r>
                      <a:rPr lang="cs-CZ" b="0" i="1" smtClean="0">
                        <a:latin typeface="Cambria Math" panose="02040503050406030204" pitchFamily="18" charset="0"/>
                        <a:ea typeface="Cambria Math" panose="02040503050406030204" pitchFamily="18" charset="0"/>
                      </a:rPr>
                      <m:t>𝛼</m:t>
                    </m:r>
                  </m:oMath>
                </a14:m>
                <a:r>
                  <a:rPr lang="cs-CZ" dirty="0"/>
                  <a:t>. </a:t>
                </a:r>
              </a:p>
              <a:p>
                <a:pPr marL="0" indent="0">
                  <a:buNone/>
                </a:pPr>
                <a:r>
                  <a:rPr lang="cs-CZ" dirty="0"/>
                  <a:t>4. Jestliže platí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𝐾</m:t>
                    </m:r>
                  </m:oMath>
                </a14:m>
                <a:r>
                  <a:rPr lang="cs-CZ" dirty="0"/>
                  <a:t>, potom se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0</m:t>
                        </m:r>
                      </m:sub>
                    </m:sSub>
                  </m:oMath>
                </a14:m>
                <a:r>
                  <a:rPr lang="cs-CZ" dirty="0"/>
                  <a:t> zamítá, jinak se </a:t>
                </a:r>
                <a14:m>
                  <m:oMath xmlns:m="http://schemas.openxmlformats.org/officeDocument/2006/math">
                    <m:sSub>
                      <m:sSubPr>
                        <m:ctrlPr>
                          <a:rPr lang="cs-CZ" i="1" smtClean="0">
                            <a:latin typeface="Cambria Math" panose="02040503050406030204" pitchFamily="18" charset="0"/>
                          </a:rPr>
                        </m:ctrlPr>
                      </m:sSubPr>
                      <m:e>
                        <m:r>
                          <a:rPr lang="cs-CZ" b="0" i="1" smtClean="0">
                            <a:latin typeface="Cambria Math" panose="02040503050406030204" pitchFamily="18" charset="0"/>
                          </a:rPr>
                          <m:t>𝐻</m:t>
                        </m:r>
                      </m:e>
                      <m:sub>
                        <m:r>
                          <a:rPr lang="cs-CZ" b="0" i="1" smtClean="0">
                            <a:latin typeface="Cambria Math" panose="02040503050406030204" pitchFamily="18" charset="0"/>
                          </a:rPr>
                          <m:t>0</m:t>
                        </m:r>
                      </m:sub>
                    </m:sSub>
                  </m:oMath>
                </a14:m>
                <a:r>
                  <a:rPr lang="cs-CZ" dirty="0"/>
                  <a:t> přijímá.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217" t="-2381"/>
                </a:stretch>
              </a:blipFill>
            </p:spPr>
            <p:txBody>
              <a:bodyPr/>
              <a:lstStyle/>
              <a:p>
                <a:r>
                  <a:rPr lang="cs-CZ">
                    <a:noFill/>
                  </a:rPr>
                  <a:t> </a:t>
                </a:r>
              </a:p>
            </p:txBody>
          </p:sp>
        </mc:Fallback>
      </mc:AlternateContent>
    </p:spTree>
    <p:extLst>
      <p:ext uri="{BB962C8B-B14F-4D97-AF65-F5344CB8AC3E}">
        <p14:creationId xmlns:p14="http://schemas.microsoft.com/office/powerpoint/2010/main" val="3434474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Mediánový test - poznámky</a:t>
            </a:r>
          </a:p>
        </p:txBody>
      </p:sp>
      <p:sp>
        <p:nvSpPr>
          <p:cNvPr id="4" name="Zástupný symbol pro obsah 3"/>
          <p:cNvSpPr>
            <a:spLocks noGrp="1"/>
          </p:cNvSpPr>
          <p:nvPr>
            <p:ph idx="1"/>
          </p:nvPr>
        </p:nvSpPr>
        <p:spPr/>
        <p:txBody>
          <a:bodyPr/>
          <a:lstStyle/>
          <a:p>
            <a:r>
              <a:rPr lang="cs-CZ" dirty="0"/>
              <a:t>z</a:t>
            </a:r>
            <a:r>
              <a:rPr lang="cs-CZ" baseline="-25000" dirty="0"/>
              <a:t>1-α/2</a:t>
            </a:r>
            <a:r>
              <a:rPr lang="cs-CZ" dirty="0"/>
              <a:t> je kritická hodnota normovaného normálního rozdělení pro zadanou hladinu významnosti </a:t>
            </a:r>
            <a:r>
              <a:rPr lang="cs-CZ" dirty="0" err="1"/>
              <a:t>α</a:t>
            </a:r>
            <a:r>
              <a:rPr lang="cs-CZ" dirty="0"/>
              <a:t>.</a:t>
            </a:r>
          </a:p>
          <a:p>
            <a:r>
              <a:rPr lang="cs-CZ" dirty="0"/>
              <a:t>Je to tedy reálné číslo z</a:t>
            </a:r>
            <a:r>
              <a:rPr lang="cs-CZ" baseline="-25000" dirty="0"/>
              <a:t>1-α/2</a:t>
            </a:r>
            <a:r>
              <a:rPr lang="cs-CZ" dirty="0"/>
              <a:t>  takové, že pravděpodobnost jeho překročení (nebo dorovnání) je rovna hodnotě </a:t>
            </a:r>
            <a:r>
              <a:rPr lang="cs-CZ"/>
              <a:t>1-α/2.</a:t>
            </a:r>
            <a:endParaRPr lang="cs-CZ" dirty="0"/>
          </a:p>
          <a:p>
            <a:r>
              <a:rPr lang="cs-CZ" dirty="0"/>
              <a:t>Tuto hodnotu nalezneme buď ve statistických tabulkách normovaného normálního rozdělení N(0,1) nebo pomocí Excelu použitím funkce NORMSINV (1-α/2)</a:t>
            </a:r>
          </a:p>
          <a:p>
            <a:endParaRPr lang="cs-CZ" dirty="0"/>
          </a:p>
        </p:txBody>
      </p:sp>
    </p:spTree>
    <p:extLst>
      <p:ext uri="{BB962C8B-B14F-4D97-AF65-F5344CB8AC3E}">
        <p14:creationId xmlns:p14="http://schemas.microsoft.com/office/powerpoint/2010/main" val="3020595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111</TotalTime>
  <Words>1676</Words>
  <Application>Microsoft Office PowerPoint</Application>
  <PresentationFormat>Předvádění na obrazovce (4:3)</PresentationFormat>
  <Paragraphs>119</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Cambria</vt:lpstr>
      <vt:lpstr>Cambria Math</vt:lpstr>
      <vt:lpstr>Sousedství</vt:lpstr>
      <vt:lpstr>Neparametrické testy </vt:lpstr>
      <vt:lpstr>Co přináší neparametrické testování hypotéz</vt:lpstr>
      <vt:lpstr>Neparametrické hypotézy</vt:lpstr>
      <vt:lpstr>Možnost testů</vt:lpstr>
      <vt:lpstr>Neparametrické testy hypotéz</vt:lpstr>
      <vt:lpstr>Mediánový test</vt:lpstr>
      <vt:lpstr>Mediánový test - předpoklady</vt:lpstr>
      <vt:lpstr>Mediánový test</vt:lpstr>
      <vt:lpstr>Mediánový test - poznámky</vt:lpstr>
      <vt:lpstr>Příklad</vt:lpstr>
      <vt:lpstr>Příklad - řešení</vt:lpstr>
      <vt:lpstr>Testy dobré shody</vt:lpstr>
      <vt:lpstr>Chi-kvadrát test (2 - test pro 1 výběr)</vt:lpstr>
      <vt:lpstr>Test dobré shody</vt:lpstr>
      <vt:lpstr>Postup testu </vt:lpstr>
      <vt:lpstr>Excel</vt:lpstr>
      <vt:lpstr>Příklad</vt:lpstr>
      <vt:lpstr>Příklad – řešení </vt:lpstr>
      <vt:lpstr>Příklad – dosazení do vzorce</vt:lpstr>
      <vt:lpstr>Příklad – výpočet pomocí aplikace EXCEL</vt:lpstr>
      <vt:lpstr>Test nezávislosti kvalitativních znaků</vt:lpstr>
      <vt:lpstr>Příklad kontingenční tabulky</vt:lpstr>
      <vt:lpstr>Teoretické hodnoty</vt:lpstr>
      <vt:lpstr>Tabulka teoretických četností</vt:lpstr>
      <vt:lpstr>Postup testování</vt:lpstr>
      <vt:lpstr>Příklad</vt:lpstr>
      <vt:lpstr>Příklad - řešení</vt:lpstr>
      <vt:lpstr>Příklad – řešení</vt:lpstr>
      <vt:lpstr>Kontingenční tabulky v Excelu</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Neparametrické testy</dc:title>
  <dc:creator>student</dc:creator>
  <cp:lastModifiedBy>Zuzana Neničková</cp:lastModifiedBy>
  <cp:revision>27</cp:revision>
  <dcterms:created xsi:type="dcterms:W3CDTF">2015-10-01T08:47:44Z</dcterms:created>
  <dcterms:modified xsi:type="dcterms:W3CDTF">2020-09-20T18:05:09Z</dcterms:modified>
</cp:coreProperties>
</file>