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33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7744D1-46A0-4C28-A15D-5E5ABE316997}" type="datetimeFigureOut">
              <a:rPr lang="cs-CZ" smtClean="0"/>
              <a:pPr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1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ANALÝZA ROZPTYLU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Dále musíme zjistit hodnoty</a:t>
                </a:r>
              </a:p>
              <a:p>
                <a:pPr lvl="0"/>
                <a:r>
                  <a:rPr lang="cs-CZ" i="1" dirty="0" err="1"/>
                  <a:t>Meziskupinový</a:t>
                </a:r>
                <a:r>
                  <a:rPr lang="cs-CZ" i="1" dirty="0"/>
                  <a:t> součet čtverců </a:t>
                </a:r>
              </a:p>
              <a:p>
                <a:pPr lvl="0"/>
                <a:endParaRPr lang="cs-CZ" i="1" dirty="0"/>
              </a:p>
              <a:p>
                <a:pPr lvl="0"/>
                <a:endParaRPr lang="cs-CZ" i="1" dirty="0"/>
              </a:p>
              <a:p>
                <a:pPr lvl="0"/>
                <a:r>
                  <a:rPr lang="cs-CZ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je počet měření v jednotlivých skupinách,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je výběrový průměr v jednotlivých skupinách.</a:t>
                </a:r>
              </a:p>
              <a:p>
                <a:pPr lvl="0"/>
                <a:r>
                  <a:rPr lang="cs-CZ" i="1" dirty="0"/>
                  <a:t>Vnitroskupinový součet čtverců</a:t>
                </a:r>
              </a:p>
              <a:p>
                <a:pPr lvl="0"/>
                <a:endParaRPr lang="cs-CZ" i="1" dirty="0"/>
              </a:p>
              <a:p>
                <a:pPr lvl="0"/>
                <a:r>
                  <a:rPr lang="cs-CZ" i="1" dirty="0"/>
                  <a:t>Celkový součet čtverců</a:t>
                </a:r>
                <a:r>
                  <a:rPr lang="cs-CZ" dirty="0"/>
                  <a:t> 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889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71018"/>
              </p:ext>
            </p:extLst>
          </p:nvPr>
        </p:nvGraphicFramePr>
        <p:xfrm>
          <a:off x="1479479" y="2589088"/>
          <a:ext cx="2106202" cy="71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Rovnice" r:id="rId4" imgW="1257300" imgH="431800" progId="">
                  <p:embed/>
                </p:oleObj>
              </mc:Choice>
              <mc:Fallback>
                <p:oleObj name="Rovnice" r:id="rId4" imgW="1257300" imgH="4318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479" y="2589088"/>
                        <a:ext cx="2106202" cy="718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001650"/>
              </p:ext>
            </p:extLst>
          </p:nvPr>
        </p:nvGraphicFramePr>
        <p:xfrm>
          <a:off x="5969285" y="4243226"/>
          <a:ext cx="2137025" cy="71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Rovnice" r:id="rId6" imgW="1358900" imgH="457200" progId="">
                  <p:embed/>
                </p:oleObj>
              </mc:Choice>
              <mc:Fallback>
                <p:oleObj name="Rovnice" r:id="rId6" imgW="1358900" imgH="4572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285" y="4243226"/>
                        <a:ext cx="2137025" cy="717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011380"/>
              </p:ext>
            </p:extLst>
          </p:nvPr>
        </p:nvGraphicFramePr>
        <p:xfrm>
          <a:off x="4789256" y="5278776"/>
          <a:ext cx="2048274" cy="79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Rovnice" r:id="rId8" imgW="1079280" imgH="419040" progId="">
                  <p:embed/>
                </p:oleObj>
              </mc:Choice>
              <mc:Fallback>
                <p:oleObj name="Rovnice" r:id="rId8" imgW="1079280" imgH="41904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256" y="5278776"/>
                        <a:ext cx="2048274" cy="793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1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Platí:</a:t>
            </a:r>
          </a:p>
          <a:p>
            <a:endParaRPr lang="cs-CZ" dirty="0"/>
          </a:p>
          <a:p>
            <a:r>
              <a:rPr lang="cs-CZ" dirty="0"/>
              <a:t>V anglické literatuře nebo v softwarech je možné se setkat i s následujícím označením: </a:t>
            </a:r>
          </a:p>
          <a:p>
            <a:r>
              <a:rPr lang="en-US" i="1" dirty="0" err="1"/>
              <a:t>S</a:t>
            </a:r>
            <a:r>
              <a:rPr lang="en-US" i="1" baseline="-25000" dirty="0" err="1"/>
              <a:t>y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S</a:t>
            </a:r>
            <a:r>
              <a:rPr lang="en-US" i="1" baseline="-25000" dirty="0"/>
              <a:t>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D </a:t>
            </a:r>
            <a:r>
              <a:rPr lang="en-US" dirty="0"/>
              <a:t>z </a:t>
            </a:r>
            <a:r>
              <a:rPr lang="en-US" dirty="0" err="1"/>
              <a:t>angl.</a:t>
            </a:r>
            <a:r>
              <a:rPr lang="en-US" dirty="0"/>
              <a:t> Difference), </a:t>
            </a:r>
          </a:p>
          <a:p>
            <a:r>
              <a:rPr lang="en-US" i="1" dirty="0" err="1"/>
              <a:t>S</a:t>
            </a:r>
            <a:r>
              <a:rPr lang="en-US" i="1" baseline="-25000" dirty="0" err="1"/>
              <a:t>y,m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S</a:t>
            </a:r>
            <a:r>
              <a:rPr lang="en-US" i="1" baseline="-25000" dirty="0"/>
              <a:t>T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T </a:t>
            </a:r>
            <a:r>
              <a:rPr lang="en-US" dirty="0"/>
              <a:t>z </a:t>
            </a:r>
            <a:r>
              <a:rPr lang="en-US" dirty="0" err="1"/>
              <a:t>angl.</a:t>
            </a:r>
            <a:r>
              <a:rPr lang="en-US" dirty="0"/>
              <a:t> Treatment), </a:t>
            </a:r>
          </a:p>
          <a:p>
            <a:r>
              <a:rPr lang="pt-BR" i="1" dirty="0"/>
              <a:t>S</a:t>
            </a:r>
            <a:r>
              <a:rPr lang="pt-BR" i="1" baseline="-25000" dirty="0"/>
              <a:t>y,v</a:t>
            </a:r>
            <a:r>
              <a:rPr lang="pt-BR" i="1" dirty="0"/>
              <a:t> </a:t>
            </a:r>
            <a:r>
              <a:rPr lang="pt-BR" dirty="0"/>
              <a:t>= </a:t>
            </a:r>
            <a:r>
              <a:rPr lang="pt-BR" i="1" dirty="0"/>
              <a:t>S</a:t>
            </a:r>
            <a:r>
              <a:rPr lang="pt-BR" i="1" baseline="-25000" dirty="0"/>
              <a:t>R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i="1" dirty="0"/>
              <a:t>R </a:t>
            </a:r>
            <a:r>
              <a:rPr lang="pt-BR" dirty="0"/>
              <a:t>z angl. Residual). </a:t>
            </a:r>
            <a:endParaRPr lang="cs-CZ" dirty="0"/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13686"/>
              </p:ext>
            </p:extLst>
          </p:nvPr>
        </p:nvGraphicFramePr>
        <p:xfrm>
          <a:off x="2208944" y="1695236"/>
          <a:ext cx="1660303" cy="410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Rovnice" r:id="rId3" imgW="965200" imgH="241300" progId="">
                  <p:embed/>
                </p:oleObj>
              </mc:Choice>
              <mc:Fallback>
                <p:oleObj name="Rovnice" r:id="rId3" imgW="965200" imgH="2413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944" y="1695236"/>
                        <a:ext cx="1660303" cy="410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25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ověření nulové hypotézy použijeme statistiku: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která má při platnosti nulové hypotézy </a:t>
            </a:r>
            <a:r>
              <a:rPr lang="cs-CZ" i="1" dirty="0" err="1"/>
              <a:t>Fisherovo</a:t>
            </a:r>
            <a:r>
              <a:rPr lang="cs-CZ" i="1" dirty="0"/>
              <a:t> rozdělení</a:t>
            </a:r>
            <a:r>
              <a:rPr lang="cs-CZ" dirty="0"/>
              <a:t> F</a:t>
            </a:r>
            <a:r>
              <a:rPr lang="cs-CZ" baseline="-25000" dirty="0"/>
              <a:t>k-1,n-k</a:t>
            </a:r>
            <a:r>
              <a:rPr lang="cs-CZ" dirty="0"/>
              <a:t>. 	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617403"/>
              </p:ext>
            </p:extLst>
          </p:nvPr>
        </p:nvGraphicFramePr>
        <p:xfrm>
          <a:off x="3287729" y="2208944"/>
          <a:ext cx="1109609" cy="130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Rovnice" r:id="rId3" imgW="685800" imgH="812800" progId="">
                  <p:embed/>
                </p:oleObj>
              </mc:Choice>
              <mc:Fallback>
                <p:oleObj name="Rovnice" r:id="rId3" imgW="685800" imgH="812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29" y="2208944"/>
                        <a:ext cx="1109609" cy="1309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74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kritická hodnota, výsledek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Kritická hodnota je F</a:t>
                </a:r>
                <a:r>
                  <a:rPr lang="cs-CZ" baseline="-25000" dirty="0"/>
                  <a:t>k-1,n-k</a:t>
                </a:r>
                <a:r>
                  <a:rPr lang="cs-CZ" dirty="0"/>
                  <a:t>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cs-CZ" dirty="0"/>
                  <a:t>) , kde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/>
                  <a:t>  je zvolená hladina významnosti. </a:t>
                </a:r>
              </a:p>
              <a:p>
                <a:r>
                  <a:rPr lang="cs-CZ" dirty="0"/>
                  <a:t>Kritický obor je dán intervalem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Kritická hodnota testu pomocí funkce K = FINV() nebo v tabulkách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889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488682"/>
              </p:ext>
            </p:extLst>
          </p:nvPr>
        </p:nvGraphicFramePr>
        <p:xfrm>
          <a:off x="2928153" y="3041115"/>
          <a:ext cx="25384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Rovnice" r:id="rId4" imgW="1485900" imgH="228600" progId="">
                  <p:embed/>
                </p:oleObj>
              </mc:Choice>
              <mc:Fallback>
                <p:oleObj name="Rovnice" r:id="rId4" imgW="1485900" imgH="228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153" y="3041115"/>
                        <a:ext cx="25384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67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pomocí statistických programů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ANOVA tabulka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93111"/>
              </p:ext>
            </p:extLst>
          </p:nvPr>
        </p:nvGraphicFramePr>
        <p:xfrm>
          <a:off x="1253447" y="2167846"/>
          <a:ext cx="666944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Zdroj proměnlivosti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Součty čtverců odchylek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Počty stupňů volnosti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Průměrné čtverce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Testové kritérium F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4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Faktor 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(meziskupinová variabilita)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 – 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r>
                        <a:rPr lang="cs-CZ" sz="1600" baseline="-2500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/(k – 1)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4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Reziduální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(vnitroskupinová variabilita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yv</a:t>
                      </a:r>
                      <a:r>
                        <a:rPr lang="cs-CZ" sz="1600" dirty="0">
                          <a:effectLst/>
                        </a:rPr>
                        <a:t> / (n – k)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Celkový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549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poměr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otázku „Jak silná je vazba mezi nezávislou nominální proměnnou a proměnnou číselnou?“, odpovídá hodnota </a:t>
            </a:r>
            <a:r>
              <a:rPr lang="cs-CZ" i="1" dirty="0"/>
              <a:t>korelačního poměru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363276"/>
              </p:ext>
            </p:extLst>
          </p:nvPr>
        </p:nvGraphicFramePr>
        <p:xfrm>
          <a:off x="4119937" y="2958957"/>
          <a:ext cx="1271427" cy="92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ovnice" r:id="rId3" imgW="736280" imgH="533169" progId="">
                  <p:embed/>
                </p:oleObj>
              </mc:Choice>
              <mc:Fallback>
                <p:oleObj name="Rovnice" r:id="rId3" imgW="736280" imgH="53316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937" y="2958957"/>
                        <a:ext cx="1271427" cy="924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462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 determinace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13964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Pokud hodnotu korelačního poměru umocníme, dostáváme poměr determinace P</a:t>
            </a:r>
            <a:r>
              <a:rPr lang="cs-CZ" baseline="30000" dirty="0"/>
              <a:t>2</a:t>
            </a:r>
            <a:r>
              <a:rPr lang="cs-CZ" dirty="0"/>
              <a:t>. </a:t>
            </a:r>
          </a:p>
          <a:p>
            <a:r>
              <a:rPr lang="cs-CZ" dirty="0"/>
              <a:t>Hodnoty determinačního poměru blízké 1 svědčí o </a:t>
            </a:r>
            <a:r>
              <a:rPr lang="cs-CZ" i="1" dirty="0"/>
              <a:t>vysoké závislosti mezi proměnnými.</a:t>
            </a:r>
          </a:p>
          <a:p>
            <a:endParaRPr lang="cs-CZ" i="1" dirty="0"/>
          </a:p>
          <a:p>
            <a:r>
              <a:rPr lang="cs-CZ" dirty="0"/>
              <a:t>Poměr determinace nabývá hodnot z intervalu [0,1]. Čím těsnější je závislost </a:t>
            </a:r>
            <a:r>
              <a:rPr lang="cs-CZ" i="1" dirty="0"/>
              <a:t>Y </a:t>
            </a:r>
            <a:r>
              <a:rPr lang="cs-CZ" dirty="0"/>
              <a:t>na </a:t>
            </a:r>
            <a:r>
              <a:rPr lang="cs-CZ" i="1" dirty="0"/>
              <a:t>X</a:t>
            </a:r>
            <a:r>
              <a:rPr lang="cs-CZ" dirty="0"/>
              <a:t>, tím více se hodnota poměru determinace blíží k jedné, tím více se také </a:t>
            </a:r>
            <a:r>
              <a:rPr lang="cs-CZ" dirty="0" err="1"/>
              <a:t>meziskupinový</a:t>
            </a:r>
            <a:r>
              <a:rPr lang="cs-CZ" dirty="0"/>
              <a:t> součet čtverců blíží k celkovému součtu čtverců, přičemž vnitroskupinový součet čtverců se blíží k nule. Naopak, čím více se poměr determinace blíží k 0, tím menší část z celkového součtu čtverců připadá na </a:t>
            </a:r>
            <a:r>
              <a:rPr lang="cs-CZ" dirty="0" err="1"/>
              <a:t>meziskupinový</a:t>
            </a:r>
            <a:r>
              <a:rPr lang="cs-CZ" dirty="0"/>
              <a:t> součet čtverců, a tím menší je závislost znaku </a:t>
            </a:r>
            <a:r>
              <a:rPr lang="cs-CZ" i="1" dirty="0"/>
              <a:t>Y </a:t>
            </a:r>
            <a:r>
              <a:rPr lang="cs-CZ" dirty="0"/>
              <a:t>na </a:t>
            </a:r>
            <a:r>
              <a:rPr lang="cs-CZ" i="1" dirty="0"/>
              <a:t>X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0780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62595"/>
              </p:ext>
            </p:extLst>
          </p:nvPr>
        </p:nvGraphicFramePr>
        <p:xfrm>
          <a:off x="495300" y="1571205"/>
          <a:ext cx="89154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764">
                <a:tc>
                  <a:txBody>
                    <a:bodyPr/>
                    <a:lstStyle/>
                    <a:p>
                      <a:r>
                        <a:rPr lang="cs-CZ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901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885010"/>
              </p:ext>
            </p:extLst>
          </p:nvPr>
        </p:nvGraphicFramePr>
        <p:xfrm>
          <a:off x="410966" y="1705510"/>
          <a:ext cx="8959066" cy="5475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0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475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err="1">
                          <a:effectLst/>
                        </a:rPr>
                        <a:t>Anova</a:t>
                      </a:r>
                      <a:r>
                        <a:rPr lang="cs-CZ" sz="1100" u="none" strike="noStrike" dirty="0">
                          <a:effectLst/>
                        </a:rPr>
                        <a:t>: jeden faktor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Faktor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Výběr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Počet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Součet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Průměr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Rozptyl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Anova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jeden faktor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Faktor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Výběr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Rozptyl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03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0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Zdroj variability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Hodnota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krit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Mezi výběry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0,054310001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3,885293835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Všechny výběry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1,333333333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803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3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18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rozptylu (ANOVA)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85526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Často používaná metoda v marketingovém výzkumu i jiných oblastech datové analýzy. </a:t>
            </a:r>
          </a:p>
          <a:p>
            <a:r>
              <a:rPr lang="cs-CZ" dirty="0"/>
              <a:t>Metoda umožňuje posoudit vliv různých úrovní/kategorií nějakého kvalitativního nebo kvantitativního znaku na kvantitativní veličinu. </a:t>
            </a:r>
          </a:p>
          <a:p>
            <a:r>
              <a:rPr lang="cs-CZ" dirty="0"/>
              <a:t>ANOVA testuje, zda existují rozdíly v populačních průměrech kvantitativního znaku, které náleží různým úrovním znaku kvalitativního.</a:t>
            </a:r>
          </a:p>
          <a:p>
            <a:r>
              <a:rPr lang="cs-CZ" dirty="0"/>
              <a:t>Například dovoluje hodnotit účinky různých reklamních kampaní na velikost tržeb z prodeje konkrétního produktu. Různé reklamní kampaně v tomto případě reprezentují různé kategorie sledovaného kvalitativního znaku (znak = reklamní kampaň). Velikost tržeb je pak zmíněný kvantitativní znak. </a:t>
            </a:r>
          </a:p>
        </p:txBody>
      </p:sp>
    </p:spTree>
    <p:extLst>
      <p:ext uri="{BB962C8B-B14F-4D97-AF65-F5344CB8AC3E}">
        <p14:creationId xmlns:p14="http://schemas.microsoft.com/office/powerpoint/2010/main" val="328508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idea ANOVY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Matematicky spočívá základní myšlenka analýzy rozptylu v rozkladu celkového rozptylu kvantitativního znaku na dílčí rozptyly příslušející jednotlivým vlivům, které tuto variabilitu způsobují. </a:t>
            </a:r>
          </a:p>
          <a:p>
            <a:r>
              <a:rPr lang="cs-CZ" dirty="0"/>
              <a:t>Kromě dílčích rozptylů je složkou celkového rozptylu také reziduální rozptyl, způsobený nepostiženými vlivy. </a:t>
            </a:r>
          </a:p>
        </p:txBody>
      </p:sp>
    </p:spTree>
    <p:extLst>
      <p:ext uri="{BB962C8B-B14F-4D97-AF65-F5344CB8AC3E}">
        <p14:creationId xmlns:p14="http://schemas.microsoft.com/office/powerpoint/2010/main" val="268783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ANOVY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počtu analyzovaných faktorů rozlišujeme </a:t>
            </a:r>
            <a:r>
              <a:rPr lang="cs-CZ" dirty="0" err="1"/>
              <a:t>jednofaktorovou</a:t>
            </a:r>
            <a:r>
              <a:rPr lang="cs-CZ" dirty="0"/>
              <a:t>, </a:t>
            </a:r>
            <a:r>
              <a:rPr lang="cs-CZ" dirty="0" err="1"/>
              <a:t>dvoufaktorovou</a:t>
            </a:r>
            <a:r>
              <a:rPr lang="cs-CZ" dirty="0"/>
              <a:t> a </a:t>
            </a:r>
            <a:r>
              <a:rPr lang="cs-CZ" dirty="0" err="1"/>
              <a:t>vícefaktorovou</a:t>
            </a:r>
            <a:r>
              <a:rPr lang="cs-CZ" dirty="0"/>
              <a:t> analýzu rozptylu.</a:t>
            </a:r>
          </a:p>
          <a:p>
            <a:r>
              <a:rPr lang="cs-CZ" dirty="0"/>
              <a:t>Hovoříme také o jednoduchém a dvojném třídění, případně o tříděních vyšší úrovně (trojném, čtverném a podobně).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08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JEDNOFAKTOROVÁ ANOVA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Často se vyskytuje situace, kdy máme </a:t>
                </a:r>
                <a:r>
                  <a:rPr lang="cs-CZ" i="1" dirty="0"/>
                  <a:t>k</a:t>
                </a:r>
                <a:r>
                  <a:rPr lang="cs-CZ" dirty="0"/>
                  <a:t> nezávislých náhodných výběrů, které obecně nepocházejí z jednoho základního souboru. </a:t>
                </a:r>
              </a:p>
              <a:p>
                <a:r>
                  <a:rPr lang="cs-CZ" dirty="0"/>
                  <a:t>Tyto výběry jsou rozsahu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, což jsou obecně různá přirozená čísla. Číslo </a:t>
                </a:r>
                <a:r>
                  <a:rPr lang="cs-CZ" i="1" dirty="0"/>
                  <a:t>k</a:t>
                </a:r>
                <a:r>
                  <a:rPr lang="cs-CZ" dirty="0"/>
                  <a:t> může být 2, 3,...</a:t>
                </a:r>
              </a:p>
              <a:p>
                <a:r>
                  <a:rPr lang="cs-CZ" dirty="0"/>
                  <a:t>V každém z těchto náhodných výběrů je znám výběrový průměr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, a také výběrový rozptyl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/>
                  <a:t>. Index i = 1,2,..., k vyjadřuje, o který 1 2 , ,..., k výběr jde.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89" t="-1078" r="-16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99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podle statistického znaku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Základní soubor rozdělíme podle určitého třídícího statistického znaku </a:t>
                </a:r>
                <a:r>
                  <a:rPr lang="cs-CZ" i="1" dirty="0"/>
                  <a:t>X </a:t>
                </a:r>
                <a:r>
                  <a:rPr lang="cs-CZ" dirty="0"/>
                  <a:t>do k skupin a z každé z těchto k populací vybíráme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samostatně prvků. </a:t>
                </a:r>
              </a:p>
              <a:p>
                <a:r>
                  <a:rPr lang="cs-CZ" dirty="0"/>
                  <a:t>Znak </a:t>
                </a:r>
                <a:r>
                  <a:rPr lang="cs-CZ" i="1" dirty="0"/>
                  <a:t>X </a:t>
                </a:r>
                <a:r>
                  <a:rPr lang="cs-CZ" dirty="0"/>
                  <a:t>se pak označuje jako </a:t>
                </a:r>
                <a:r>
                  <a:rPr lang="cs-CZ" b="1" dirty="0"/>
                  <a:t>faktor</a:t>
                </a:r>
                <a:r>
                  <a:rPr lang="cs-CZ" dirty="0"/>
                  <a:t>, jehož úrovně, respektive kategorie jsou předem stanoveny a hovoří se proto často o </a:t>
                </a:r>
                <a:r>
                  <a:rPr lang="cs-CZ" b="1" dirty="0"/>
                  <a:t>faktoru kontrolovaném</a:t>
                </a:r>
                <a:r>
                  <a:rPr lang="cs-CZ" dirty="0"/>
                  <a:t>, nebo </a:t>
                </a:r>
                <a:r>
                  <a:rPr lang="cs-CZ" b="1" dirty="0"/>
                  <a:t>faktoru pozorovaném</a:t>
                </a:r>
                <a:r>
                  <a:rPr lang="cs-CZ" dirty="0"/>
                  <a:t>, např. věková skupina, druh výrobku, typ reklamy, typ služby apod. </a:t>
                </a:r>
              </a:p>
              <a:p>
                <a:r>
                  <a:rPr lang="cs-CZ" dirty="0"/>
                  <a:t>Faktor </a:t>
                </a:r>
                <a:r>
                  <a:rPr lang="cs-CZ" i="1" dirty="0"/>
                  <a:t>X </a:t>
                </a:r>
                <a:r>
                  <a:rPr lang="cs-CZ" dirty="0"/>
                  <a:t>má k úrovní (kategorií) a potenciálně ovlivňuje statistický znak </a:t>
                </a:r>
                <a:r>
                  <a:rPr lang="cs-CZ" i="1" dirty="0"/>
                  <a:t>Y</a:t>
                </a:r>
                <a:r>
                  <a:rPr lang="cs-CZ" dirty="0"/>
                  <a:t>, jenž má </a:t>
                </a:r>
                <a:r>
                  <a:rPr lang="cs-CZ" b="1" dirty="0"/>
                  <a:t>kvantitativní</a:t>
                </a:r>
                <a:r>
                  <a:rPr lang="cs-CZ" dirty="0"/>
                  <a:t>, tedy číselnou povahu.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89" t="-1078" r="-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90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výpočtu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170469"/>
          </a:xfrm>
        </p:spPr>
        <p:txBody>
          <a:bodyPr>
            <a:normAutofit/>
          </a:bodyPr>
          <a:lstStyle/>
          <a:p>
            <a:r>
              <a:rPr lang="cs-CZ" dirty="0"/>
              <a:t>Metoda analýzy rozptylu ANOVA spočívá v tom, že se celková variabilita měřená součtem čtverců odchylek zjištěných hodnot od celkového průměru rozdělí na variabilitu uvnitř jednotlivých výběrů a na variabilitu mezi jednotlivými výběry. </a:t>
            </a:r>
          </a:p>
          <a:p>
            <a:r>
              <a:rPr lang="cs-CZ" b="1" dirty="0"/>
              <a:t>Analýza rozptylu je statistickým testem</a:t>
            </a:r>
            <a:r>
              <a:rPr lang="cs-CZ" dirty="0"/>
              <a:t> </a:t>
            </a:r>
          </a:p>
          <a:p>
            <a:r>
              <a:rPr lang="cs-CZ" dirty="0"/>
              <a:t>ANOVA má stejně jako i jiné statistické testy předpoklady svého použití. V případě ANOVA se předpokládá, že každý z k náhodných výběrů, s nimiž pracujeme, pochází z populace řídící se normálním rozdělením, že tato normální rozdělení mají stejný rozptyl a výběry jsou nezávislé. </a:t>
            </a:r>
          </a:p>
        </p:txBody>
      </p:sp>
    </p:spTree>
    <p:extLst>
      <p:ext uri="{BB962C8B-B14F-4D97-AF65-F5344CB8AC3E}">
        <p14:creationId xmlns:p14="http://schemas.microsoft.com/office/powerpoint/2010/main" val="151811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nulová hypotéza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Testujeme nulovou hypotézu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Zkoumáme, zda všech k výběrů pochází ze stejné základní populace (základního souboru), což vzhledem k předpokladům učiněným pro ANOVA znamená, že si klademe otázku, zda střední hodnoty jsou stejné, respektive zda efekty jsou nulové. </a:t>
            </a:r>
          </a:p>
          <a:p>
            <a:pPr marL="0" indent="0">
              <a:buNone/>
            </a:pPr>
            <a:r>
              <a:rPr lang="cs-CZ" dirty="0"/>
              <a:t>Alternativní hypotéza je negací nulové hypotézy.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168663"/>
              </p:ext>
            </p:extLst>
          </p:nvPr>
        </p:nvGraphicFramePr>
        <p:xfrm>
          <a:off x="2630488" y="2243138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e" r:id="rId3" imgW="1244520" imgH="190440" progId="">
                  <p:embed/>
                </p:oleObj>
              </mc:Choice>
              <mc:Fallback>
                <p:oleObj name="Rovnice" r:id="rId3" imgW="1244520" imgH="19044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2243138"/>
                        <a:ext cx="2971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0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Před vypočtením testového kritéria musíme zjistit hodnoty následujících veličin: </a:t>
                </a:r>
              </a:p>
              <a:p>
                <a:pPr lvl="0"/>
                <a:r>
                  <a:rPr lang="cs-CZ" i="1" dirty="0"/>
                  <a:t>Podmíněné průměry</a:t>
                </a:r>
              </a:p>
              <a:p>
                <a:pPr lvl="0"/>
                <a:endParaRPr lang="cs-CZ" i="1" dirty="0"/>
              </a:p>
              <a:p>
                <a:pPr lvl="0"/>
                <a:endParaRPr lang="cs-CZ" i="1" dirty="0"/>
              </a:p>
              <a:p>
                <a:pPr lvl="0"/>
                <a:r>
                  <a:rPr lang="cs-CZ" dirty="0"/>
                  <a:t>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𝑖</m:t>
                    </m:r>
                    <m:r>
                      <a:rPr lang="cs-CZ" b="0" i="1" smtClean="0">
                        <a:latin typeface="Cambria Math"/>
                      </a:rPr>
                      <m:t>=1,2,…,</m:t>
                    </m:r>
                    <m:r>
                      <a:rPr lang="cs-CZ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cs-CZ" dirty="0"/>
                  <a:t>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jsou zjištěné hodnoty. </a:t>
                </a:r>
              </a:p>
              <a:p>
                <a:pPr lvl="0"/>
                <a:r>
                  <a:rPr lang="cs-CZ" i="1" dirty="0"/>
                  <a:t>Celkový průměr</a:t>
                </a:r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kde </a:t>
                </a:r>
                <a:r>
                  <a:rPr lang="cs-CZ" i="1" dirty="0"/>
                  <a:t>n</a:t>
                </a:r>
                <a:r>
                  <a:rPr lang="cs-CZ" dirty="0"/>
                  <a:t> je celkový rozsah souboru.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889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36677"/>
              </p:ext>
            </p:extLst>
          </p:nvPr>
        </p:nvGraphicFramePr>
        <p:xfrm>
          <a:off x="4257675" y="2537717"/>
          <a:ext cx="1105435" cy="1090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Rovnice" r:id="rId4" imgW="698500" imgH="685800" progId="">
                  <p:embed/>
                </p:oleObj>
              </mc:Choice>
              <mc:Fallback>
                <p:oleObj name="Rovnice" r:id="rId4" imgW="698500" imgH="6858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2537717"/>
                        <a:ext cx="1105435" cy="1090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806570"/>
              </p:ext>
            </p:extLst>
          </p:nvPr>
        </p:nvGraphicFramePr>
        <p:xfrm>
          <a:off x="4263775" y="4458985"/>
          <a:ext cx="2334285" cy="72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Rovnice" r:id="rId6" imgW="1676400" imgH="520700" progId="">
                  <p:embed/>
                </p:oleObj>
              </mc:Choice>
              <mc:Fallback>
                <p:oleObj name="Rovnice" r:id="rId6" imgW="1676400" imgH="5207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3775" y="4458985"/>
                        <a:ext cx="2334285" cy="729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879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109</TotalTime>
  <Words>972</Words>
  <Application>Microsoft Office PowerPoint</Application>
  <PresentationFormat>A4 (210 × 297 mm)</PresentationFormat>
  <Paragraphs>176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Courier New</vt:lpstr>
      <vt:lpstr>Palatino Linotype</vt:lpstr>
      <vt:lpstr>Times New Roman</vt:lpstr>
      <vt:lpstr>Exekutivní</vt:lpstr>
      <vt:lpstr>Rovnice</vt:lpstr>
      <vt:lpstr>ANALÝZA ROZPTYLU </vt:lpstr>
      <vt:lpstr>Analýza rozptylu (ANOVA)</vt:lpstr>
      <vt:lpstr>Základní idea ANOVY</vt:lpstr>
      <vt:lpstr>Rozdělení ANOVY</vt:lpstr>
      <vt:lpstr>JEDNOFAKTOROVÁ ANOVA </vt:lpstr>
      <vt:lpstr>Rozdělení podle statistického znaku</vt:lpstr>
      <vt:lpstr>Princip výpočtu</vt:lpstr>
      <vt:lpstr>Postup testování: nulová hypotéza</vt:lpstr>
      <vt:lpstr>Postup testování: testové kritérium</vt:lpstr>
      <vt:lpstr>Postup testování: testové kritérium</vt:lpstr>
      <vt:lpstr>Postup testování: testové kritérium</vt:lpstr>
      <vt:lpstr>Postup testování: testové kritérium</vt:lpstr>
      <vt:lpstr>Postup testování: kritická hodnota, výsledek</vt:lpstr>
      <vt:lpstr>Výpočet pomocí statistických programů</vt:lpstr>
      <vt:lpstr>Korelační poměr</vt:lpstr>
      <vt:lpstr>Poměr determinace</vt:lpstr>
      <vt:lpstr>Příklad</vt:lpstr>
      <vt:lpstr>Řešení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</dc:title>
  <dc:creator>student</dc:creator>
  <cp:lastModifiedBy>Zuzana Neničková</cp:lastModifiedBy>
  <cp:revision>18</cp:revision>
  <dcterms:created xsi:type="dcterms:W3CDTF">2015-10-29T09:47:51Z</dcterms:created>
  <dcterms:modified xsi:type="dcterms:W3CDTF">2020-09-20T18:06:11Z</dcterms:modified>
</cp:coreProperties>
</file>