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64" r:id="rId3"/>
    <p:sldId id="362" r:id="rId4"/>
    <p:sldId id="365" r:id="rId5"/>
    <p:sldId id="366" r:id="rId6"/>
    <p:sldId id="331" r:id="rId7"/>
    <p:sldId id="334" r:id="rId8"/>
    <p:sldId id="335" r:id="rId9"/>
    <p:sldId id="336" r:id="rId10"/>
    <p:sldId id="341" r:id="rId11"/>
    <p:sldId id="342" r:id="rId12"/>
    <p:sldId id="367" r:id="rId13"/>
    <p:sldId id="286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2723" autoAdjust="0"/>
  </p:normalViewPr>
  <p:slideViewPr>
    <p:cSldViewPr>
      <p:cViewPr varScale="1">
        <p:scale>
          <a:sx n="75" d="100"/>
          <a:sy n="75" d="100"/>
        </p:scale>
        <p:origin x="84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bitko.com/tutorials/genetic-algorithms/index.ph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Vysvětlení genetických algoritmů:</a:t>
            </a:r>
          </a:p>
          <a:p>
            <a:r>
              <a:rPr lang="cs-CZ" dirty="0" smtClean="0"/>
              <a:t>https://www.youtube.com/watch?v=7J-DfS52bnI</a:t>
            </a:r>
          </a:p>
          <a:p>
            <a:r>
              <a:rPr lang="cs-CZ" dirty="0" smtClean="0"/>
              <a:t>Další:</a:t>
            </a:r>
          </a:p>
          <a:p>
            <a:r>
              <a:rPr lang="cs-CZ" dirty="0" smtClean="0">
                <a:hlinkClick r:id="rId3"/>
              </a:rPr>
              <a:t>https://obitko.com/tutorials/genetic-algorithms/index.php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9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83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https://is.mendelu.cz/eknihovna/opory/zobraz_cast.pl?cast=21840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82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https://www.mathworks.com/help/gads/how-the-genetic-algorithm-works.html#f13721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36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</a:t>
            </a:r>
            <a:r>
              <a:rPr lang="cs-CZ" dirty="0" smtClean="0"/>
              <a:t>www.mathworks.com/help/gads/how-the-genetic-algorithm-works.html#f13721</a:t>
            </a:r>
          </a:p>
          <a:p>
            <a:r>
              <a:rPr lang="cs-CZ" dirty="0" err="1" smtClean="0"/>
              <a:t>Elite</a:t>
            </a:r>
            <a:r>
              <a:rPr lang="cs-CZ" dirty="0" smtClean="0"/>
              <a:t> – zachovám</a:t>
            </a:r>
            <a:r>
              <a:rPr lang="cs-CZ" baseline="0" dirty="0" smtClean="0"/>
              <a:t> nejsilnější jedince</a:t>
            </a:r>
          </a:p>
          <a:p>
            <a:r>
              <a:rPr lang="cs-CZ" baseline="0" dirty="0" smtClean="0"/>
              <a:t>Crossover – kombinuju nejsilnější jednice</a:t>
            </a:r>
          </a:p>
          <a:p>
            <a:r>
              <a:rPr lang="cs-CZ" baseline="0" dirty="0" smtClean="0"/>
              <a:t>Mutace – zvětšuju diverzitu populace (překování uvíznutí v lokálním minimu)</a:t>
            </a:r>
          </a:p>
          <a:p>
            <a:r>
              <a:rPr lang="cs-CZ" baseline="0" dirty="0" smtClean="0"/>
              <a:t>Sem8.txt – ukázka v tohoto příkladu </a:t>
            </a:r>
            <a:r>
              <a:rPr lang="cs-CZ" baseline="0" dirty="0" err="1" smtClean="0"/>
              <a:t>MATLABu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01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https://towardsdatascience.com/introduction-to-genetic-algorithms-including-example-code-e396e98d8bf3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5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https://en.wikipedia.org/wiki/Tournament_selection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5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Genetické algoritmy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9502"/>
            <a:ext cx="1312540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pro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pravidel z dat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paralelní</a:t>
            </a:r>
            <a:r>
              <a:rPr lang="de-DE" sz="2000" dirty="0"/>
              <a:t> </a:t>
            </a:r>
            <a:r>
              <a:rPr lang="de-DE" sz="2000" dirty="0" err="1"/>
              <a:t>náhodné</a:t>
            </a:r>
            <a:r>
              <a:rPr lang="de-DE" sz="2000" dirty="0"/>
              <a:t> </a:t>
            </a:r>
            <a:r>
              <a:rPr lang="de-DE" sz="2000" dirty="0" err="1"/>
              <a:t>prohledávání</a:t>
            </a:r>
            <a:endParaRPr lang="cs-CZ" sz="2000" dirty="0"/>
          </a:p>
          <a:p>
            <a:pPr marL="0" indent="0">
              <a:buNone/>
            </a:pPr>
            <a:r>
              <a:rPr lang="de-DE" sz="2000" dirty="0"/>
              <a:t> </a:t>
            </a:r>
            <a:endParaRPr lang="cs-CZ" sz="2000" dirty="0"/>
          </a:p>
          <a:p>
            <a:pPr marL="0" indent="0">
              <a:buNone/>
            </a:pPr>
            <a:r>
              <a:rPr lang="de-DE" sz="2000" dirty="0"/>
              <a:t>GABIL (</a:t>
            </a:r>
            <a:r>
              <a:rPr lang="de-DE" sz="2000" dirty="0" err="1"/>
              <a:t>deJong</a:t>
            </a:r>
            <a:r>
              <a:rPr lang="de-DE" sz="2000" dirty="0"/>
              <a:t>, 1993)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Jedinci jsou </a:t>
            </a:r>
            <a:r>
              <a:rPr lang="cs-CZ" sz="2000" dirty="0" smtClean="0"/>
              <a:t>pravidla: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If</a:t>
            </a:r>
            <a:r>
              <a:rPr lang="cs-CZ" sz="2000" dirty="0" smtClean="0"/>
              <a:t> </a:t>
            </a:r>
            <a:r>
              <a:rPr lang="cs-CZ" sz="2000" dirty="0"/>
              <a:t>konto(nízké) </a:t>
            </a:r>
            <a:r>
              <a:rPr lang="cs-CZ" sz="2000" dirty="0" smtClean="0"/>
              <a:t>	</a:t>
            </a:r>
            <a:r>
              <a:rPr lang="cs-CZ" sz="2000" dirty="0" smtClean="0">
                <a:sym typeface="Symbol" panose="05050102010706020507" pitchFamily="18" charset="2"/>
              </a:rPr>
              <a:t></a:t>
            </a:r>
            <a:r>
              <a:rPr lang="cs-CZ" sz="2000" dirty="0" smtClean="0"/>
              <a:t> </a:t>
            </a:r>
            <a:r>
              <a:rPr lang="cs-CZ" sz="2000" dirty="0"/>
              <a:t>příjem(nízký)  	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smtClean="0"/>
              <a:t>úvěr(ne)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If</a:t>
            </a:r>
            <a:r>
              <a:rPr lang="cs-CZ" sz="2000" dirty="0" smtClean="0"/>
              <a:t> </a:t>
            </a:r>
            <a:r>
              <a:rPr lang="cs-CZ" sz="2000" dirty="0"/>
              <a:t>konto(vysoké)  			</a:t>
            </a:r>
            <a:r>
              <a:rPr lang="cs-CZ" sz="2000" dirty="0" smtClean="0"/>
              <a:t> </a:t>
            </a:r>
            <a:r>
              <a:rPr lang="cs-CZ" sz="2000" dirty="0" err="1"/>
              <a:t>then</a:t>
            </a:r>
            <a:r>
              <a:rPr lang="cs-CZ" sz="2000" dirty="0"/>
              <a:t> úvěr(ano)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 algn="ctr">
              <a:buNone/>
            </a:pPr>
            <a:r>
              <a:rPr lang="cs-CZ" sz="2000" dirty="0"/>
              <a:t>100 10 01</a:t>
            </a:r>
          </a:p>
          <a:p>
            <a:pPr marL="0" indent="0" algn="ctr">
              <a:buNone/>
            </a:pPr>
            <a:r>
              <a:rPr lang="cs-CZ" sz="2000" dirty="0"/>
              <a:t>001 11 </a:t>
            </a:r>
            <a:r>
              <a:rPr lang="cs-CZ" sz="2000" dirty="0" smtClean="0"/>
              <a:t>10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17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Zpřesnění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základního algoritmu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 smtClean="0"/>
                  <a:t>funkce fit(h) je druhou mocninou správnosti klasifikace</a:t>
                </a:r>
                <a:br>
                  <a:rPr lang="cs-CZ" sz="2000" dirty="0" smtClean="0"/>
                </a:br>
                <a:r>
                  <a:rPr lang="cs-CZ" sz="2000" dirty="0" smtClean="0"/>
                  <a:t>			fit(h</a:t>
                </a:r>
                <a:r>
                  <a:rPr lang="cs-CZ" sz="2000" dirty="0"/>
                  <a:t>) = </a:t>
                </a:r>
                <a:r>
                  <a:rPr lang="cs-CZ" sz="20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sz="2000" dirty="0" smtClean="0"/>
                  <a:t>)</a:t>
                </a:r>
                <a:r>
                  <a:rPr lang="cs-CZ" sz="2000" baseline="30000" dirty="0"/>
                  <a:t>2</a:t>
                </a:r>
                <a:r>
                  <a:rPr lang="cs-CZ" sz="2000" dirty="0"/>
                  <a:t>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počet jedinců v populaci je mezi 100 a 1000 v závislosti na </a:t>
                </a:r>
                <a:r>
                  <a:rPr lang="cs-CZ" sz="2000" dirty="0" smtClean="0"/>
                  <a:t>konkrétní </a:t>
                </a:r>
                <a:r>
                  <a:rPr lang="cs-CZ" sz="2000" dirty="0"/>
                  <a:t>úloze,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parametr K vyjadřující podíl křížení má hodnotu 0.6,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parametr M vyjadřující podíl mutací má hodnotu 0.001,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použitý operátor křížení je rozšířením výše uvedeného dvoubodového křížení; provedené rozšíření umožňuje křížit řetězce různých délek,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de-DE" sz="2000" dirty="0" err="1"/>
                  <a:t>mutace</a:t>
                </a:r>
                <a:r>
                  <a:rPr lang="de-DE" sz="2000" dirty="0"/>
                  <a:t> je </a:t>
                </a:r>
                <a:r>
                  <a:rPr lang="de-DE" sz="2000" dirty="0" err="1"/>
                  <a:t>použita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tak</a:t>
                </a:r>
                <a:r>
                  <a:rPr lang="de-DE" sz="2000" dirty="0"/>
                  <a:t>, </a:t>
                </a:r>
                <a:r>
                  <a:rPr lang="de-DE" sz="2000" dirty="0" err="1"/>
                  <a:t>jak</a:t>
                </a:r>
                <a:r>
                  <a:rPr lang="de-DE" sz="2000" dirty="0"/>
                  <a:t> je </a:t>
                </a:r>
                <a:r>
                  <a:rPr lang="de-DE" sz="2000" dirty="0" err="1"/>
                  <a:t>uvedeno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výše</a:t>
                </a:r>
                <a:r>
                  <a:rPr lang="de-DE" sz="2000" dirty="0" smtClean="0"/>
                  <a:t>.</a:t>
                </a:r>
                <a:endParaRPr lang="cs-CZ" sz="2000" dirty="0" smtClean="0"/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Aplikace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51520" y="120359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Řešení ekonomických úloh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Optimalizace výrobního plánu podniku (více výrobků a společné suroviny na jejich výrobu).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Výběr investic (investiční portfolio složeno z více investic s různou výnosností).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Problém </a:t>
            </a:r>
            <a:r>
              <a:rPr lang="cs-CZ" sz="1600" dirty="0"/>
              <a:t>obchodního cestujícího (častá úloha v podobě rozvážky zboží na jednotlivá distribuovaná místa, obdobou je i hledání spojnice optimální trasy mezi dvěma </a:t>
            </a:r>
            <a:r>
              <a:rPr lang="cs-CZ" sz="1600" dirty="0" smtClean="0"/>
              <a:t>vzdálenými městy</a:t>
            </a:r>
            <a:r>
              <a:rPr lang="cs-CZ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Úloha o baťohu (cílem je </a:t>
            </a:r>
            <a:r>
              <a:rPr lang="cs-CZ" sz="1600" dirty="0" smtClean="0"/>
              <a:t>umístit </a:t>
            </a:r>
            <a:r>
              <a:rPr lang="cs-CZ" sz="1600" dirty="0"/>
              <a:t>výrobky o daných rozměrech do vymezeného prostoru, často využíváno u </a:t>
            </a:r>
            <a:r>
              <a:rPr lang="cs-CZ" sz="1600" dirty="0" smtClean="0"/>
              <a:t>distribučních a </a:t>
            </a:r>
            <a:r>
              <a:rPr lang="cs-CZ" sz="1600" dirty="0"/>
              <a:t>zásilkových služeb při volbě vhodného obalového materiálu, potažmo krabice).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Umístění distribučního skladu (modifikace úlohy obchodního cestujícího, cílem je umístit distribuční sklad tak, aby bylo zvolené místo optimální vzhledem na propustnost distribučních cest a velikost zavážek).</a:t>
            </a:r>
          </a:p>
        </p:txBody>
      </p:sp>
    </p:spTree>
    <p:extLst>
      <p:ext uri="{BB962C8B-B14F-4D97-AF65-F5344CB8AC3E}">
        <p14:creationId xmlns:p14="http://schemas.microsoft.com/office/powerpoint/2010/main" val="842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 jsou Genetické </a:t>
            </a:r>
            <a:r>
              <a:rPr lang="cs-CZ" sz="2000" dirty="0" smtClean="0"/>
              <a:t>algoritmy (GA)</a:t>
            </a:r>
            <a:endParaRPr lang="cs-CZ" sz="2000" dirty="0" smtClean="0"/>
          </a:p>
          <a:p>
            <a:r>
              <a:rPr lang="cs-CZ" sz="2000" dirty="0" smtClean="0"/>
              <a:t>Příklad</a:t>
            </a:r>
          </a:p>
          <a:p>
            <a:r>
              <a:rPr lang="cs-CZ" sz="2000" dirty="0" smtClean="0"/>
              <a:t>Selekce</a:t>
            </a:r>
          </a:p>
          <a:p>
            <a:r>
              <a:rPr lang="cs-CZ" sz="2000" dirty="0" smtClean="0"/>
              <a:t>Křížení </a:t>
            </a:r>
          </a:p>
          <a:p>
            <a:r>
              <a:rPr lang="cs-CZ" sz="2000" dirty="0" smtClean="0"/>
              <a:t>Mutace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pro získávání pravidel z dat</a:t>
            </a:r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80" y="935650"/>
            <a:ext cx="3079610" cy="36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Genetické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Zdrojem </a:t>
            </a:r>
            <a:r>
              <a:rPr lang="cs-CZ" sz="2400" dirty="0"/>
              <a:t>inspirace se tentokrát stal mechanismus </a:t>
            </a:r>
            <a:r>
              <a:rPr lang="cs-CZ" sz="2400" dirty="0" smtClean="0"/>
              <a:t>evoluce:</a:t>
            </a:r>
          </a:p>
          <a:p>
            <a:pPr marL="0" indent="0" algn="ctr">
              <a:buNone/>
            </a:pPr>
            <a:r>
              <a:rPr lang="cs-CZ" sz="2000" i="1" dirty="0" smtClean="0"/>
              <a:t>„Nějaký </a:t>
            </a:r>
            <a:r>
              <a:rPr lang="cs-CZ" sz="2000" i="1" dirty="0"/>
              <a:t>živočišný druh se během svého vývoje zdokonaluje tak, že z generace na generaci se přenáší genetická informace jen těch nejsilnějších </a:t>
            </a:r>
            <a:r>
              <a:rPr lang="cs-CZ" sz="2000" i="1" dirty="0" smtClean="0"/>
              <a:t>jedinců.“</a:t>
            </a:r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smtClean="0"/>
              <a:t>Používají se především pro optimalizaci (nelineární </a:t>
            </a:r>
            <a:r>
              <a:rPr lang="cs-CZ" sz="1800" dirty="0"/>
              <a:t>regrese,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neuronové sítě)</a:t>
            </a:r>
          </a:p>
          <a:p>
            <a:pPr>
              <a:buFontTx/>
              <a:buChar char="-"/>
            </a:pPr>
            <a:r>
              <a:rPr lang="cs-CZ" sz="1800" dirty="0" smtClean="0"/>
              <a:t>Hledání </a:t>
            </a:r>
            <a:r>
              <a:rPr lang="cs-CZ" sz="1800" b="1" dirty="0" smtClean="0"/>
              <a:t>globálního</a:t>
            </a:r>
            <a:r>
              <a:rPr lang="cs-CZ" sz="1800" dirty="0" smtClean="0"/>
              <a:t> minima chybové funkce – podobně jako </a:t>
            </a:r>
            <a:br>
              <a:rPr lang="cs-CZ" sz="1800" dirty="0" smtClean="0"/>
            </a:br>
            <a:r>
              <a:rPr lang="cs-CZ" sz="1800" dirty="0" smtClean="0"/>
              <a:t>např. simulované žíhání, genetická optimalizace </a:t>
            </a:r>
            <a:r>
              <a:rPr lang="cs-CZ" sz="1800" b="1" dirty="0" smtClean="0"/>
              <a:t>umí </a:t>
            </a:r>
            <a:br>
              <a:rPr lang="cs-CZ" sz="1800" b="1" dirty="0" smtClean="0"/>
            </a:br>
            <a:r>
              <a:rPr lang="cs-CZ" sz="1800" b="1" dirty="0" smtClean="0"/>
              <a:t>překonat </a:t>
            </a:r>
            <a:r>
              <a:rPr lang="cs-CZ" sz="1800" dirty="0" smtClean="0"/>
              <a:t>uvíznutí v lokálním minimu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39" y="2861568"/>
            <a:ext cx="2513913" cy="119894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835696" y="2030571"/>
            <a:ext cx="568863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/>
              <a:t>Genetický algoritmus (GA) je </a:t>
            </a:r>
            <a:r>
              <a:rPr lang="cs-CZ" sz="1600" dirty="0" smtClean="0"/>
              <a:t>heuristický </a:t>
            </a:r>
            <a:r>
              <a:rPr lang="cs-CZ" sz="1600" dirty="0"/>
              <a:t>postup, vycházející z evolučního přístupu, který lze nasadit na řešení složitých problémů, pro které neexistuje použitelný exaktní algoritmus.</a:t>
            </a:r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 smtClean="0"/>
              <a:t>Hledání globálního minima </a:t>
            </a:r>
            <a:r>
              <a:rPr lang="cs-CZ" sz="1800" dirty="0" err="1" smtClean="0"/>
              <a:t>Rastriginovy</a:t>
            </a:r>
            <a:r>
              <a:rPr lang="cs-CZ" sz="1800" dirty="0" smtClean="0"/>
              <a:t> funkce </a:t>
            </a:r>
          </a:p>
          <a:p>
            <a:pPr marL="0" indent="0">
              <a:buNone/>
            </a:pPr>
            <a:endParaRPr lang="cs-CZ" sz="1800" i="1" dirty="0" smtClean="0"/>
          </a:p>
          <a:p>
            <a:pPr marL="0" indent="0" algn="ctr">
              <a:buNone/>
            </a:pPr>
            <a:r>
              <a:rPr lang="cs-CZ" sz="1800" i="1" dirty="0" err="1" smtClean="0"/>
              <a:t>fit</a:t>
            </a:r>
            <a:r>
              <a:rPr lang="cs-CZ" sz="1800" i="1" baseline="-25000" dirty="0" err="1" smtClean="0"/>
              <a:t>Ras</a:t>
            </a:r>
            <a:r>
              <a:rPr lang="cs-CZ" sz="1800" dirty="0" smtClean="0"/>
              <a:t>(</a:t>
            </a:r>
            <a:r>
              <a:rPr lang="cs-CZ" sz="1800" i="1" dirty="0" smtClean="0"/>
              <a:t>x</a:t>
            </a:r>
            <a:r>
              <a:rPr lang="cs-CZ" sz="1800" baseline="-25000" dirty="0" smtClean="0"/>
              <a:t>1</a:t>
            </a:r>
            <a:r>
              <a:rPr lang="cs-CZ" sz="1800" dirty="0" smtClean="0"/>
              <a:t>,</a:t>
            </a:r>
            <a:r>
              <a:rPr lang="cs-CZ" sz="1800" i="1" dirty="0" smtClean="0"/>
              <a:t>x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)=</a:t>
            </a:r>
            <a:r>
              <a:rPr lang="cs-CZ" sz="1800" dirty="0"/>
              <a:t>20+</a:t>
            </a:r>
            <a:r>
              <a:rPr lang="cs-CZ" sz="1800" i="1" dirty="0"/>
              <a:t>x</a:t>
            </a:r>
            <a:r>
              <a:rPr lang="cs-CZ" sz="1800" baseline="-25000" dirty="0"/>
              <a:t>1</a:t>
            </a:r>
            <a:r>
              <a:rPr lang="cs-CZ" sz="1800" baseline="30000" dirty="0"/>
              <a:t>2</a:t>
            </a:r>
            <a:r>
              <a:rPr lang="cs-CZ" sz="1800" dirty="0"/>
              <a:t>+</a:t>
            </a:r>
            <a:r>
              <a:rPr lang="cs-CZ" sz="1800" i="1" dirty="0"/>
              <a:t>x</a:t>
            </a:r>
            <a:r>
              <a:rPr lang="cs-CZ" sz="1800" baseline="-25000" dirty="0"/>
              <a:t>2</a:t>
            </a:r>
            <a:r>
              <a:rPr lang="cs-CZ" sz="1800" baseline="30000" dirty="0"/>
              <a:t>2</a:t>
            </a:r>
            <a:r>
              <a:rPr lang="cs-CZ" sz="1800" dirty="0"/>
              <a:t>−10(cos2</a:t>
            </a:r>
            <a:r>
              <a:rPr lang="el-GR" sz="1800" i="1" dirty="0"/>
              <a:t>π</a:t>
            </a:r>
            <a:r>
              <a:rPr lang="cs-CZ" sz="1800" i="1" dirty="0"/>
              <a:t>x</a:t>
            </a:r>
            <a:r>
              <a:rPr lang="cs-CZ" sz="1800" baseline="-25000" dirty="0"/>
              <a:t>1</a:t>
            </a:r>
            <a:r>
              <a:rPr lang="cs-CZ" sz="1800" dirty="0"/>
              <a:t>+cos2</a:t>
            </a:r>
            <a:r>
              <a:rPr lang="el-GR" sz="1800" i="1" dirty="0"/>
              <a:t>π</a:t>
            </a:r>
            <a:r>
              <a:rPr lang="cs-CZ" sz="1800" i="1" dirty="0"/>
              <a:t>x</a:t>
            </a:r>
            <a:r>
              <a:rPr lang="cs-CZ" sz="1800" baseline="-25000" dirty="0"/>
              <a:t>2</a:t>
            </a:r>
            <a:r>
              <a:rPr lang="cs-CZ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92" y="2054153"/>
            <a:ext cx="3107352" cy="23305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0" y="2094909"/>
            <a:ext cx="3417496" cy="24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70008"/>
            <a:ext cx="2808312" cy="21116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89" y="993549"/>
            <a:ext cx="1357624" cy="18895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r="6191"/>
          <a:stretch/>
        </p:blipFill>
        <p:spPr>
          <a:xfrm>
            <a:off x="5143633" y="915565"/>
            <a:ext cx="2740736" cy="21366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" y="3044939"/>
            <a:ext cx="2180105" cy="16399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3592"/>
            <a:ext cx="2125401" cy="159880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45" y="3000014"/>
            <a:ext cx="2275830" cy="171196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75" y="3085013"/>
            <a:ext cx="2096924" cy="15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Genetický </a:t>
            </a:r>
            <a:r>
              <a:rPr lang="cs-CZ" b="1" dirty="0"/>
              <a:t>algoritmus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06" y="878376"/>
            <a:ext cx="3797157" cy="234932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4067944" y="3483205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/>
              <a:t>Podmínka </a:t>
            </a:r>
            <a:r>
              <a:rPr lang="cs-CZ" b="1" dirty="0" smtClean="0"/>
              <a:t>pro zastavení:</a:t>
            </a:r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počet </a:t>
            </a:r>
            <a:r>
              <a:rPr lang="cs-CZ" dirty="0" smtClean="0"/>
              <a:t>generací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kvalita nejlepšího jedince v populaci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změna kvality nejlepšího jedince mezi </a:t>
            </a:r>
            <a:r>
              <a:rPr lang="cs-CZ" dirty="0" smtClean="0"/>
              <a:t>generacemi</a:t>
            </a: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9869"/>
            <a:ext cx="4515202" cy="3382081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3860" y="771550"/>
            <a:ext cx="3992075" cy="3816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Selekce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800" dirty="0"/>
                  <a:t>(1 – </a:t>
                </a:r>
                <a:r>
                  <a:rPr lang="cs-CZ" sz="1800" i="1" dirty="0"/>
                  <a:t>K</a:t>
                </a:r>
                <a:r>
                  <a:rPr lang="cs-CZ" sz="1800" dirty="0"/>
                  <a:t>)</a:t>
                </a:r>
                <a:r>
                  <a:rPr lang="cs-CZ" sz="1800" dirty="0">
                    <a:sym typeface="Symbol" panose="05050102010706020507" pitchFamily="18" charset="2"/>
                  </a:rPr>
                  <a:t></a:t>
                </a:r>
                <a:r>
                  <a:rPr lang="cs-CZ" sz="1800" i="1" dirty="0"/>
                  <a:t>N</a:t>
                </a:r>
                <a:r>
                  <a:rPr lang="cs-CZ" sz="1800" dirty="0"/>
                  <a:t> jedinců </a:t>
                </a:r>
                <a:r>
                  <a:rPr lang="cs-CZ" sz="1800" dirty="0" smtClean="0"/>
                  <a:t>přímo</a:t>
                </a:r>
              </a:p>
              <a:p>
                <a:pPr marL="0" indent="0">
                  <a:buNone/>
                </a:pPr>
                <a:endParaRPr lang="cs-CZ" sz="1200" dirty="0"/>
              </a:p>
              <a:p>
                <a:pPr marL="0" lvl="0" indent="0">
                  <a:buNone/>
                </a:pPr>
                <a:r>
                  <a:rPr lang="cs-CZ" sz="2000" b="1" dirty="0"/>
                  <a:t>ruletové </a:t>
                </a:r>
                <a:r>
                  <a:rPr lang="cs-CZ" sz="2000" b="1" dirty="0" smtClean="0"/>
                  <a:t>kolo</a:t>
                </a:r>
              </a:p>
              <a:p>
                <a:r>
                  <a:rPr lang="cs-CZ" sz="1800" dirty="0" smtClean="0"/>
                  <a:t>pravděpodobnost</a:t>
                </a:r>
                <a:r>
                  <a:rPr lang="cs-CZ" sz="1800" dirty="0"/>
                  <a:t>, že bude  vybrán jedinec </a:t>
                </a:r>
                <a:r>
                  <a:rPr lang="cs-CZ" sz="1800" i="1" dirty="0"/>
                  <a:t>h</a:t>
                </a:r>
                <a:r>
                  <a:rPr lang="cs-CZ" sz="1800" dirty="0"/>
                  <a:t> je úměrná </a:t>
                </a:r>
                <a:r>
                  <a:rPr lang="cs-CZ" sz="1800" dirty="0" smtClean="0"/>
                  <a:t>poměru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𝑓𝑖𝑡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𝑓𝑖𝑡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cs-CZ" sz="1800" dirty="0" smtClean="0"/>
              </a:p>
              <a:p>
                <a:pPr marL="0" lvl="0" indent="0">
                  <a:buNone/>
                </a:pPr>
                <a:r>
                  <a:rPr lang="cs-CZ" sz="2000" b="1" dirty="0"/>
                  <a:t>pořadová selekce</a:t>
                </a:r>
              </a:p>
              <a:p>
                <a:r>
                  <a:rPr lang="cs-CZ" sz="1800" dirty="0"/>
                  <a:t>nejprve jsou jedinci v populaci uspořádáni podle hodnoty </a:t>
                </a:r>
                <a:r>
                  <a:rPr lang="cs-CZ" sz="1800" i="1" dirty="0"/>
                  <a:t>fit</a:t>
                </a:r>
                <a:r>
                  <a:rPr lang="cs-CZ" sz="1800" dirty="0"/>
                  <a:t>, selekce se pak provádí na základě pravděpodobnosti, která je úměrná pořadí jedince v tomto uspořádání</a:t>
                </a:r>
                <a:r>
                  <a:rPr lang="cs-CZ" sz="1800" dirty="0" smtClean="0"/>
                  <a:t>,</a:t>
                </a:r>
              </a:p>
              <a:p>
                <a:pPr marL="0" lvl="0" indent="0">
                  <a:buNone/>
                </a:pPr>
                <a:r>
                  <a:rPr lang="cs-CZ" sz="2000" b="1" dirty="0"/>
                  <a:t>turnajová selekce</a:t>
                </a:r>
              </a:p>
              <a:p>
                <a:r>
                  <a:rPr lang="cs-CZ" sz="1800" dirty="0"/>
                  <a:t>nejprve se náhodně vyberou dva </a:t>
                </a:r>
                <a:r>
                  <a:rPr lang="cs-CZ" sz="1800" dirty="0" smtClean="0"/>
                  <a:t>jedinci (nebo i jeden či více než dva), </a:t>
                </a:r>
                <a:r>
                  <a:rPr lang="cs-CZ" sz="1800" dirty="0"/>
                  <a:t>s předefinovanou pravděpodobností </a:t>
                </a:r>
                <a:r>
                  <a:rPr lang="cs-CZ" sz="1800" i="1" dirty="0" smtClean="0"/>
                  <a:t>p </a:t>
                </a:r>
                <a:r>
                  <a:rPr lang="cs-CZ" sz="1800" dirty="0" smtClean="0"/>
                  <a:t>(&gt; 0,5) </a:t>
                </a:r>
                <a:r>
                  <a:rPr lang="cs-CZ" sz="1800" dirty="0"/>
                  <a:t>se pak vybere </a:t>
                </a:r>
                <a:r>
                  <a:rPr lang="cs-CZ" sz="1800" dirty="0" smtClean="0"/>
                  <a:t>z těchto dvou </a:t>
                </a:r>
                <a:r>
                  <a:rPr lang="cs-CZ" sz="1800" dirty="0" smtClean="0"/>
                  <a:t>jedinec </a:t>
                </a:r>
                <a:r>
                  <a:rPr lang="cs-CZ" sz="1800" dirty="0"/>
                  <a:t>s vyšší hodnotou </a:t>
                </a:r>
                <a:r>
                  <a:rPr lang="cs-CZ" sz="1800" i="1" dirty="0"/>
                  <a:t>fit</a:t>
                </a:r>
                <a:r>
                  <a:rPr lang="cs-CZ" sz="1800" dirty="0"/>
                  <a:t>, s pravděpodobností 1-</a:t>
                </a:r>
                <a:r>
                  <a:rPr lang="cs-CZ" sz="1800" i="1" dirty="0"/>
                  <a:t>p</a:t>
                </a:r>
                <a:r>
                  <a:rPr lang="cs-CZ" sz="1800" dirty="0"/>
                  <a:t> se vybere </a:t>
                </a:r>
                <a:r>
                  <a:rPr lang="cs-CZ" sz="1800" dirty="0"/>
                  <a:t>z těchto dvou jedinec </a:t>
                </a:r>
                <a:r>
                  <a:rPr lang="cs-CZ" sz="1800" dirty="0"/>
                  <a:t>s nižší hodnotou </a:t>
                </a:r>
                <a:r>
                  <a:rPr lang="cs-CZ" sz="1800" i="1" dirty="0" smtClean="0"/>
                  <a:t>fit</a:t>
                </a:r>
                <a:endParaRPr lang="cs-CZ" sz="1800" dirty="0"/>
              </a:p>
            </p:txBody>
          </p:sp>
        </mc:Choice>
        <mc:Fallback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810" t="-3355" r="-368" b="-4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3203848" y="739305"/>
            <a:ext cx="3672408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Nyní předpokládáme, že silnější jedinec má větší hodnotu fit než slabší jedinec (</a:t>
            </a:r>
            <a:r>
              <a:rPr lang="cs-CZ" i="1" dirty="0" smtClean="0"/>
              <a:t>fit</a:t>
            </a:r>
            <a:r>
              <a:rPr lang="cs-CZ" dirty="0" smtClean="0"/>
              <a:t>=1/</a:t>
            </a:r>
            <a:r>
              <a:rPr lang="cs-CZ" i="1" dirty="0" err="1"/>
              <a:t>fit</a:t>
            </a:r>
            <a:r>
              <a:rPr lang="cs-CZ" i="1" baseline="-25000" dirty="0" err="1"/>
              <a:t>Ras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Křížení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087" t="26455" r="32430" b="20243"/>
          <a:stretch/>
        </p:blipFill>
        <p:spPr bwMode="auto">
          <a:xfrm>
            <a:off x="251520" y="1491630"/>
            <a:ext cx="4032447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47033" y="372387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jednobodové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7275" t="15677" r="27910" b="28473"/>
          <a:stretch/>
        </p:blipFill>
        <p:spPr bwMode="auto">
          <a:xfrm>
            <a:off x="4932040" y="1491630"/>
            <a:ext cx="4032448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59614" y="361121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dvoubodové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51520" y="906274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dirty="0" smtClean="0"/>
              <a:t>*N/2 dvojic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2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8157" t="32530" r="27028" b="45130"/>
          <a:stretch/>
        </p:blipFill>
        <p:spPr bwMode="auto">
          <a:xfrm>
            <a:off x="1835696" y="1848024"/>
            <a:ext cx="5328592" cy="1445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90627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M*N </a:t>
            </a:r>
            <a:r>
              <a:rPr lang="cs-CZ" dirty="0"/>
              <a:t>jedinců</a:t>
            </a:r>
          </a:p>
        </p:txBody>
      </p:sp>
    </p:spTree>
    <p:extLst>
      <p:ext uri="{BB962C8B-B14F-4D97-AF65-F5344CB8AC3E}">
        <p14:creationId xmlns:p14="http://schemas.microsoft.com/office/powerpoint/2010/main" val="19774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293</Words>
  <Application>Microsoft Office PowerPoint</Application>
  <PresentationFormat>Předvádění na obrazovce (16:9)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Název prezentace</vt:lpstr>
      <vt:lpstr>Obsah přednášky</vt:lpstr>
      <vt:lpstr>Genetické algoritmy</vt:lpstr>
      <vt:lpstr>Příklad</vt:lpstr>
      <vt:lpstr>Příklad</vt:lpstr>
      <vt:lpstr>Genetický algoritmus</vt:lpstr>
      <vt:lpstr>Selekce</vt:lpstr>
      <vt:lpstr>Křížení</vt:lpstr>
      <vt:lpstr>Mutace</vt:lpstr>
      <vt:lpstr>GA pro získávání pravidel z dat</vt:lpstr>
      <vt:lpstr>Zpřesnění základního algoritmu</vt:lpstr>
      <vt:lpstr>Aplikace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220</cp:revision>
  <dcterms:created xsi:type="dcterms:W3CDTF">2016-07-06T15:42:34Z</dcterms:created>
  <dcterms:modified xsi:type="dcterms:W3CDTF">2019-11-19T18:39:49Z</dcterms:modified>
</cp:coreProperties>
</file>