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5" r:id="rId3"/>
    <p:sldId id="274" r:id="rId4"/>
    <p:sldId id="276" r:id="rId5"/>
    <p:sldId id="277" r:id="rId6"/>
    <p:sldId id="278" r:id="rId7"/>
    <p:sldId id="279" r:id="rId8"/>
    <p:sldId id="280" r:id="rId9"/>
    <p:sldId id="281" r:id="rId10"/>
    <p:sldId id="287" r:id="rId11"/>
    <p:sldId id="289" r:id="rId12"/>
    <p:sldId id="294" r:id="rId13"/>
    <p:sldId id="295" r:id="rId14"/>
    <p:sldId id="296" r:id="rId15"/>
    <p:sldId id="30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768694"/>
            <a:ext cx="1699500" cy="134935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356659"/>
            <a:ext cx="5616624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932723"/>
            <a:ext cx="5112568" cy="288032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zpracování dat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1.prezentace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Popisná statistika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293096"/>
            <a:ext cx="3888432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4965171"/>
            <a:ext cx="2016224" cy="1536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Modus</a:t>
            </a:r>
            <a:r>
              <a:rPr lang="cs-CZ" sz="2400" dirty="0">
                <a:cs typeface="Times New Roman" pitchFamily="18" charset="0"/>
              </a:rPr>
              <a:t> -      nejčetnější hodnota (kategorie) kvalitativního znaku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dirty="0">
                <a:cs typeface="Times New Roman" pitchFamily="18" charset="0"/>
              </a:rPr>
              <a:t> v daném statistickém souboru </a:t>
            </a:r>
          </a:p>
          <a:p>
            <a:pPr>
              <a:lnSpc>
                <a:spcPct val="80000"/>
              </a:lnSpc>
              <a:buNone/>
            </a:pPr>
            <a:endParaRPr lang="cs-CZ" sz="24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i="1" dirty="0">
                <a:solidFill>
                  <a:schemeClr val="tx2"/>
                </a:solidFill>
                <a:cs typeface="Times New Roman" pitchFamily="18" charset="0"/>
              </a:rPr>
              <a:t>Medián -</a:t>
            </a:r>
            <a:r>
              <a:rPr lang="cs-CZ" sz="2400" dirty="0">
                <a:cs typeface="Times New Roman" pitchFamily="18" charset="0"/>
              </a:rPr>
              <a:t> </a:t>
            </a:r>
            <a:r>
              <a:rPr lang="cs-CZ" sz="2400" dirty="0"/>
              <a:t>  </a:t>
            </a:r>
            <a:r>
              <a:rPr lang="cs-CZ" sz="2400" dirty="0">
                <a:cs typeface="Times New Roman" pitchFamily="18" charset="0"/>
              </a:rPr>
              <a:t>      představuje hodnotu odpovídající prostřední jednotce v souboru jednotek uspořádaných podle ordinálního znaku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Charakteristiky polohy kvalitativních znaků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608681"/>
              </p:ext>
            </p:extLst>
          </p:nvPr>
        </p:nvGraphicFramePr>
        <p:xfrm>
          <a:off x="1763688" y="1052736"/>
          <a:ext cx="329066" cy="45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Rovnice" r:id="rId4" imgW="3038454" imgH="4257662" progId="Equation.3">
                  <p:embed/>
                </p:oleObj>
              </mc:Choice>
              <mc:Fallback>
                <p:oleObj name="Rovnice" r:id="rId4" imgW="3038454" imgH="42576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052736"/>
                        <a:ext cx="329066" cy="45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737352"/>
              </p:ext>
            </p:extLst>
          </p:nvPr>
        </p:nvGraphicFramePr>
        <p:xfrm>
          <a:off x="1979712" y="2060848"/>
          <a:ext cx="36004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Rovnice" r:id="rId6" imgW="3343218" imgH="4257662" progId="Equation.3">
                  <p:embed/>
                </p:oleObj>
              </mc:Choice>
              <mc:Fallback>
                <p:oleObj name="Rovnice" r:id="rId6" imgW="3343218" imgH="425766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060848"/>
                        <a:ext cx="360040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3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tx2"/>
                </a:solidFill>
              </a:rPr>
              <a:t>Aritmetický průměr</a:t>
            </a:r>
            <a:r>
              <a:rPr lang="cs-CZ" sz="2400" dirty="0"/>
              <a:t>:</a:t>
            </a:r>
          </a:p>
          <a:p>
            <a:pPr>
              <a:buNone/>
            </a:pPr>
            <a:r>
              <a:rPr lang="cs-CZ" sz="2400" dirty="0"/>
              <a:t>		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populační </a:t>
            </a:r>
            <a:r>
              <a:rPr lang="cs-CZ" sz="2400" dirty="0"/>
              <a:t>průměr </a:t>
            </a:r>
            <a:r>
              <a:rPr lang="cs-CZ" sz="2400" dirty="0" smtClean="0"/>
              <a:t>- </a:t>
            </a: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 smtClean="0"/>
              <a:t>výběrový </a:t>
            </a:r>
            <a:r>
              <a:rPr lang="cs-CZ" sz="2400" dirty="0"/>
              <a:t>průměr </a:t>
            </a:r>
            <a:r>
              <a:rPr lang="cs-CZ" sz="2400" dirty="0" smtClean="0"/>
              <a:t>- </a:t>
            </a:r>
            <a:endParaRPr lang="cs-CZ" sz="2400" dirty="0"/>
          </a:p>
          <a:p>
            <a:endParaRPr lang="cs-CZ" sz="2400" dirty="0"/>
          </a:p>
          <a:p>
            <a:endParaRPr lang="cs-CZ" sz="2400" b="1" dirty="0" smtClean="0">
              <a:solidFill>
                <a:schemeClr val="tx2"/>
              </a:solidFill>
            </a:endParaRPr>
          </a:p>
          <a:p>
            <a:endParaRPr lang="cs-CZ" sz="2400" b="1" dirty="0">
              <a:solidFill>
                <a:schemeClr val="tx2"/>
              </a:solidFill>
            </a:endParaRPr>
          </a:p>
          <a:p>
            <a:r>
              <a:rPr lang="cs-CZ" sz="2400" b="1" dirty="0" smtClean="0">
                <a:solidFill>
                  <a:schemeClr val="tx2"/>
                </a:solidFill>
              </a:rPr>
              <a:t>Vážený </a:t>
            </a:r>
            <a:r>
              <a:rPr lang="cs-CZ" sz="2400" b="1" dirty="0">
                <a:solidFill>
                  <a:schemeClr val="tx2"/>
                </a:solidFill>
              </a:rPr>
              <a:t>průměr</a:t>
            </a:r>
            <a:r>
              <a:rPr lang="cs-CZ" sz="2400" dirty="0" smtClean="0"/>
              <a:t>: 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Charakteristiky polohy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173983"/>
              </p:ext>
            </p:extLst>
          </p:nvPr>
        </p:nvGraphicFramePr>
        <p:xfrm>
          <a:off x="4139952" y="1772816"/>
          <a:ext cx="1584225" cy="768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Rovnice" r:id="rId4" imgW="18583269" imgH="10353572" progId="Equation.3">
                  <p:embed/>
                </p:oleObj>
              </mc:Choice>
              <mc:Fallback>
                <p:oleObj name="Rovnice" r:id="rId4" imgW="18583269" imgH="1035357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139952" y="1772816"/>
                        <a:ext cx="1584225" cy="7680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111571"/>
              </p:ext>
            </p:extLst>
          </p:nvPr>
        </p:nvGraphicFramePr>
        <p:xfrm>
          <a:off x="4211960" y="2756927"/>
          <a:ext cx="1440160" cy="816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Rovnice" r:id="rId6" imgW="17059183" imgH="10353572" progId="Equation.3">
                  <p:embed/>
                </p:oleObj>
              </mc:Choice>
              <mc:Fallback>
                <p:oleObj name="Rovnice" r:id="rId6" imgW="17059183" imgH="1035357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211960" y="2756927"/>
                        <a:ext cx="1440160" cy="8160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642786"/>
              </p:ext>
            </p:extLst>
          </p:nvPr>
        </p:nvGraphicFramePr>
        <p:xfrm>
          <a:off x="4067944" y="4365104"/>
          <a:ext cx="2160239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Rovnice" r:id="rId8" imgW="27727247" imgH="15230462" progId="Equation.3">
                  <p:embed/>
                </p:oleObj>
              </mc:Choice>
              <mc:Fallback>
                <p:oleObj name="Rovnice" r:id="rId8" imgW="27727247" imgH="1523046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invGray">
                      <a:xfrm>
                        <a:off x="4067944" y="4365104"/>
                        <a:ext cx="2160239" cy="122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38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/>
              <a:t>Rozpětí</a:t>
            </a:r>
            <a:r>
              <a:rPr lang="cs-CZ" sz="2400" dirty="0"/>
              <a:t>: </a:t>
            </a:r>
            <a:r>
              <a:rPr lang="cs-CZ" sz="2400" i="1" dirty="0"/>
              <a:t>R</a:t>
            </a:r>
            <a:r>
              <a:rPr lang="cs-CZ" sz="2400" dirty="0"/>
              <a:t> = </a:t>
            </a:r>
            <a:r>
              <a:rPr lang="cs-CZ" sz="2400" dirty="0" err="1"/>
              <a:t>max</a:t>
            </a:r>
            <a:r>
              <a:rPr lang="cs-CZ" sz="2400" dirty="0"/>
              <a:t>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400" dirty="0"/>
              <a:t> - min 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i="1" baseline="-25000" dirty="0" err="1">
                <a:latin typeface="Times New Roman" pitchFamily="18" charset="0"/>
                <a:cs typeface="Times New Roman" pitchFamily="18" charset="0"/>
              </a:rPr>
              <a:t>i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/>
          </a:p>
          <a:p>
            <a:r>
              <a:rPr lang="cs-CZ" sz="2400" b="1" dirty="0"/>
              <a:t>Rozptyl</a:t>
            </a:r>
            <a:r>
              <a:rPr lang="cs-CZ" sz="2400" dirty="0"/>
              <a:t>: </a:t>
            </a:r>
          </a:p>
          <a:p>
            <a:pPr>
              <a:buNone/>
            </a:pPr>
            <a:endParaRPr lang="cs-CZ" sz="2400" dirty="0"/>
          </a:p>
          <a:p>
            <a:r>
              <a:rPr lang="cs-CZ" sz="2400" b="1" dirty="0"/>
              <a:t>Směrodatná odchylka</a:t>
            </a:r>
            <a:r>
              <a:rPr lang="cs-CZ" sz="2400" dirty="0"/>
              <a:t>:</a:t>
            </a:r>
          </a:p>
          <a:p>
            <a:pPr>
              <a:buNone/>
            </a:pPr>
            <a:endParaRPr lang="cs-CZ" sz="2400" dirty="0"/>
          </a:p>
          <a:p>
            <a:pPr marL="0" indent="0">
              <a:lnSpc>
                <a:spcPct val="80000"/>
              </a:lnSpc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Populační charakteristiky variability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3427038"/>
              </p:ext>
            </p:extLst>
          </p:nvPr>
        </p:nvGraphicFramePr>
        <p:xfrm>
          <a:off x="2267744" y="1844824"/>
          <a:ext cx="439248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Rovnice" r:id="rId4" imgW="52720802" imgH="10353572" progId="Equation.3">
                  <p:embed/>
                </p:oleObj>
              </mc:Choice>
              <mc:Fallback>
                <p:oleObj name="Rovnice" r:id="rId4" imgW="52720802" imgH="1035357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1844824"/>
                        <a:ext cx="4392486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422548"/>
              </p:ext>
            </p:extLst>
          </p:nvPr>
        </p:nvGraphicFramePr>
        <p:xfrm>
          <a:off x="2267744" y="3573016"/>
          <a:ext cx="4032448" cy="816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Rovnice" r:id="rId6" imgW="56988027" imgH="11572862" progId="Equation.3">
                  <p:embed/>
                </p:oleObj>
              </mc:Choice>
              <mc:Fallback>
                <p:oleObj name="Rovnice" r:id="rId6" imgW="56988027" imgH="1157286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573016"/>
                        <a:ext cx="4032448" cy="816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069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 smtClean="0"/>
              <a:t>Výběrový rozptyl:</a:t>
            </a:r>
          </a:p>
          <a:p>
            <a:endParaRPr lang="cs-CZ" sz="2400" b="1" dirty="0"/>
          </a:p>
          <a:p>
            <a:endParaRPr lang="cs-CZ" sz="2400" b="1" dirty="0" smtClean="0"/>
          </a:p>
          <a:p>
            <a:pPr marL="0" indent="0">
              <a:buNone/>
            </a:pPr>
            <a:endParaRPr lang="cs-CZ" sz="2400" b="1" dirty="0" smtClean="0"/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Výběrová směrodatná odchylka:</a:t>
            </a:r>
          </a:p>
          <a:p>
            <a:pPr marL="0" indent="0">
              <a:buNone/>
            </a:pP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Výběrové charakteristiky variability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582784"/>
              </p:ext>
            </p:extLst>
          </p:nvPr>
        </p:nvGraphicFramePr>
        <p:xfrm>
          <a:off x="2080727" y="1628800"/>
          <a:ext cx="4219465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Rovnice" r:id="rId4" imgW="52720802" imgH="15230462" progId="Equation.3">
                  <p:embed/>
                </p:oleObj>
              </mc:Choice>
              <mc:Fallback>
                <p:oleObj name="Rovnice" r:id="rId4" imgW="52720802" imgH="15230462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0727" y="1628800"/>
                        <a:ext cx="4219465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928444"/>
              </p:ext>
            </p:extLst>
          </p:nvPr>
        </p:nvGraphicFramePr>
        <p:xfrm>
          <a:off x="1763688" y="3501008"/>
          <a:ext cx="4680520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Rovnice" r:id="rId6" imgW="56683264" imgH="16449752" progId="Equation.3">
                  <p:embed/>
                </p:oleObj>
              </mc:Choice>
              <mc:Fallback>
                <p:oleObj name="Rovnice" r:id="rId6" imgW="56683264" imgH="1644975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501008"/>
                        <a:ext cx="4680520" cy="122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2627784" y="2348880"/>
            <a:ext cx="651722" cy="43204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cs-CZ" sz="2800">
              <a:solidFill>
                <a:srgbClr val="FFCC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16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endParaRPr lang="cs-CZ" sz="2400" b="1" i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i="1" dirty="0" smtClean="0">
                <a:solidFill>
                  <a:schemeClr val="tx2"/>
                </a:solidFill>
                <a:cs typeface="Times New Roman" pitchFamily="18" charset="0"/>
              </a:rPr>
              <a:t>Variační koeficient </a:t>
            </a:r>
          </a:p>
          <a:p>
            <a:pPr>
              <a:lnSpc>
                <a:spcPct val="80000"/>
              </a:lnSpc>
            </a:pPr>
            <a:endParaRPr lang="cs-CZ" sz="2400" b="1" i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i="1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i="1" dirty="0" smtClean="0">
                <a:solidFill>
                  <a:schemeClr val="tx2"/>
                </a:solidFill>
                <a:cs typeface="Times New Roman" pitchFamily="18" charset="0"/>
              </a:rPr>
              <a:t>Výběrový variační koeficient  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Variační koeficienty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655261"/>
              </p:ext>
            </p:extLst>
          </p:nvPr>
        </p:nvGraphicFramePr>
        <p:xfrm>
          <a:off x="3625144" y="1604797"/>
          <a:ext cx="936105" cy="816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Rovnice" r:id="rId4" imgW="431613" imgH="418918" progId="Equation.3">
                  <p:embed/>
                </p:oleObj>
              </mc:Choice>
              <mc:Fallback>
                <p:oleObj name="Rovnice" r:id="rId4" imgW="431613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144" y="1604797"/>
                        <a:ext cx="936105" cy="816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085469"/>
              </p:ext>
            </p:extLst>
          </p:nvPr>
        </p:nvGraphicFramePr>
        <p:xfrm>
          <a:off x="5191670" y="3284985"/>
          <a:ext cx="964506" cy="1080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Rovnice" r:id="rId6" imgW="9134529" imgH="9439307" progId="Equation.3">
                  <p:embed/>
                </p:oleObj>
              </mc:Choice>
              <mc:Fallback>
                <p:oleObj name="Rovnice" r:id="rId6" imgW="9134529" imgH="943930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670" y="3284985"/>
                        <a:ext cx="964506" cy="1080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414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Závěr přednášky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83568" y="2372883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4000" dirty="0" smtClean="0">
                <a:latin typeface="Times New Roman" pitchFamily="18" charset="0"/>
              </a:rPr>
              <a:t>Děkuji Vám za pozornost !!!</a:t>
            </a:r>
            <a:endParaRPr lang="cs-CZ" sz="4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66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Objekty statistického zkoumání – </a:t>
            </a:r>
            <a:endParaRPr lang="cs-CZ" sz="2000" dirty="0"/>
          </a:p>
          <a:p>
            <a:pPr>
              <a:lnSpc>
                <a:spcPct val="80000"/>
              </a:lnSpc>
              <a:buNone/>
            </a:pPr>
            <a:r>
              <a:rPr lang="cs-CZ" sz="2000" i="1" dirty="0">
                <a:solidFill>
                  <a:schemeClr val="tx2"/>
                </a:solidFill>
              </a:rPr>
              <a:t>		</a:t>
            </a:r>
            <a:r>
              <a:rPr lang="cs-CZ" sz="2800" b="1" i="1" dirty="0">
                <a:solidFill>
                  <a:srgbClr val="333399"/>
                </a:solidFill>
                <a:cs typeface="Times New Roman" pitchFamily="18" charset="0"/>
              </a:rPr>
              <a:t>statistické jednotky</a:t>
            </a: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solidFill>
                  <a:schemeClr val="tx2"/>
                </a:solidFill>
                <a:cs typeface="Times New Roman" pitchFamily="18" charset="0"/>
              </a:rPr>
              <a:t>= to co zkoumá </a:t>
            </a:r>
            <a:r>
              <a:rPr lang="cs-CZ" sz="2000" dirty="0" smtClean="0">
                <a:solidFill>
                  <a:schemeClr val="tx2"/>
                </a:solidFill>
                <a:cs typeface="Times New Roman" pitchFamily="18" charset="0"/>
              </a:rPr>
              <a:t>statistika</a:t>
            </a:r>
          </a:p>
          <a:p>
            <a:pPr>
              <a:lnSpc>
                <a:spcPct val="80000"/>
              </a:lnSpc>
              <a:buNone/>
            </a:pPr>
            <a:endParaRPr lang="cs-CZ" sz="2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 </a:t>
            </a:r>
            <a:r>
              <a:rPr lang="cs-CZ" sz="2000" b="1" i="1" dirty="0">
                <a:solidFill>
                  <a:schemeClr val="tx2"/>
                </a:solidFill>
                <a:cs typeface="Times New Roman" pitchFamily="18" charset="0"/>
              </a:rPr>
              <a:t>Příklady:</a:t>
            </a:r>
            <a:r>
              <a:rPr lang="cs-CZ" sz="2000" dirty="0">
                <a:cs typeface="Times New Roman" pitchFamily="18" charset="0"/>
              </a:rPr>
              <a:t> zákazníci, zaměstnanci, firmy, organizace určitého typu</a:t>
            </a:r>
            <a:r>
              <a:rPr lang="cs-CZ" sz="2000" dirty="0"/>
              <a:t>:</a:t>
            </a:r>
            <a:r>
              <a:rPr lang="cs-CZ" sz="2000" dirty="0">
                <a:cs typeface="Times New Roman" pitchFamily="18" charset="0"/>
              </a:rPr>
              <a:t> prodejny potravin, supermarkety (např. Hypernova), studenti SU OPF, voliči, výrobky (např. televizory, počítače aj.), události (uzávěrky, úrazy, vrhy hrací kostkou apod</a:t>
            </a:r>
            <a:r>
              <a:rPr lang="cs-CZ" sz="2000" dirty="0" smtClean="0">
                <a:cs typeface="Times New Roman" pitchFamily="18" charset="0"/>
              </a:rPr>
              <a:t>.), počty nakažených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Statistická jednotka</a:t>
            </a: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91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Cíl: analýza informací a odhalení zákonitostí skrytých v datech</a:t>
            </a:r>
          </a:p>
          <a:p>
            <a:pPr marL="0" indent="0">
              <a:buNone/>
            </a:pPr>
            <a:r>
              <a:rPr lang="cs-CZ" sz="2000" dirty="0"/>
              <a:t>2 přístupy</a:t>
            </a:r>
            <a:r>
              <a:rPr lang="cs-CZ" sz="2000" dirty="0" smtClean="0"/>
              <a:t>:</a:t>
            </a:r>
          </a:p>
          <a:p>
            <a:pPr marL="0" indent="0">
              <a:buNone/>
            </a:pPr>
            <a:endParaRPr lang="cs-CZ" sz="2000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z="2000" b="1" dirty="0">
                <a:solidFill>
                  <a:srgbClr val="333399"/>
                </a:solidFill>
              </a:rPr>
              <a:t>Popisná statistika </a:t>
            </a:r>
            <a:r>
              <a:rPr lang="cs-CZ" sz="2000" b="1" dirty="0" smtClean="0">
                <a:solidFill>
                  <a:srgbClr val="333399"/>
                </a:solidFill>
              </a:rPr>
              <a:t>(charakteristiky)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sz="2000" b="1" dirty="0" smtClean="0">
                <a:solidFill>
                  <a:srgbClr val="333399"/>
                </a:solidFill>
              </a:rPr>
              <a:t>Induktivní statistika (pravděpodobnost rozdělení)</a:t>
            </a:r>
          </a:p>
          <a:p>
            <a:pPr marL="0" indent="0">
              <a:buNone/>
            </a:pPr>
            <a:endParaRPr lang="cs-CZ" sz="2000" b="1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1. Úkol statistiky: zpřehlednění dat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13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000" dirty="0">
                <a:cs typeface="Times New Roman" pitchFamily="18" charset="0"/>
              </a:rPr>
              <a:t>Statistická jednotka je vymezena alespoň ze </a:t>
            </a:r>
            <a:r>
              <a:rPr lang="cs-CZ" sz="2000" dirty="0">
                <a:solidFill>
                  <a:schemeClr val="tx2"/>
                </a:solidFill>
                <a:cs typeface="Times New Roman" pitchFamily="18" charset="0"/>
              </a:rPr>
              <a:t>3 hledisek</a:t>
            </a:r>
            <a:r>
              <a:rPr lang="cs-CZ" sz="2000" dirty="0" smtClean="0"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věcné hledisko</a:t>
            </a:r>
            <a:r>
              <a:rPr lang="cs-CZ" sz="2000" dirty="0">
                <a:cs typeface="Times New Roman" pitchFamily="18" charset="0"/>
              </a:rPr>
              <a:t> 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>
                <a:cs typeface="Times New Roman" pitchFamily="18" charset="0"/>
              </a:rPr>
              <a:t>(např. student VŠ mužského pohlaví</a:t>
            </a:r>
            <a:r>
              <a:rPr lang="cs-CZ" sz="2000" dirty="0" smtClean="0"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cs-CZ" sz="2000" dirty="0" smtClean="0"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rgbClr val="333399"/>
                </a:solidFill>
              </a:rPr>
              <a:t>p</a:t>
            </a:r>
            <a:r>
              <a:rPr lang="cs-CZ" sz="2000" b="1" dirty="0" smtClean="0">
                <a:solidFill>
                  <a:srgbClr val="333399"/>
                </a:solidFill>
                <a:cs typeface="Times New Roman" pitchFamily="18" charset="0"/>
              </a:rPr>
              <a:t>rostorové </a:t>
            </a:r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hledisko</a:t>
            </a:r>
            <a:r>
              <a:rPr lang="cs-CZ" sz="2000" dirty="0">
                <a:cs typeface="Times New Roman" pitchFamily="18" charset="0"/>
              </a:rPr>
              <a:t> </a:t>
            </a:r>
            <a:endParaRPr lang="cs-CZ" sz="2000" dirty="0"/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>
                <a:cs typeface="Times New Roman" pitchFamily="18" charset="0"/>
              </a:rPr>
              <a:t>(např. student SU OPF v Karviné</a:t>
            </a:r>
            <a:r>
              <a:rPr lang="cs-CZ" sz="2000" dirty="0" smtClean="0"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b="1" dirty="0">
                <a:solidFill>
                  <a:srgbClr val="333399"/>
                </a:solidFill>
              </a:rPr>
              <a:t>č</a:t>
            </a:r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asové hledisko</a:t>
            </a:r>
            <a:r>
              <a:rPr lang="cs-CZ" sz="2000" dirty="0">
                <a:cs typeface="Times New Roman" pitchFamily="18" charset="0"/>
              </a:rPr>
              <a:t> (např. v letošním školním roce student</a:t>
            </a:r>
            <a:r>
              <a:rPr lang="cs-CZ" sz="2000" dirty="0"/>
              <a:t> 1</a:t>
            </a:r>
            <a:r>
              <a:rPr lang="cs-CZ" sz="2000" dirty="0">
                <a:cs typeface="Times New Roman" pitchFamily="18" charset="0"/>
              </a:rPr>
              <a:t>. ročníku)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Vymezení statistické jednotky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8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>
                <a:solidFill>
                  <a:srgbClr val="333399"/>
                </a:solidFill>
                <a:cs typeface="Times New Roman" pitchFamily="18" charset="0"/>
              </a:rPr>
              <a:t>S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tatistický soubor</a:t>
            </a:r>
            <a:r>
              <a:rPr lang="cs-CZ" sz="2000" i="1" dirty="0"/>
              <a:t> =</a:t>
            </a:r>
            <a:r>
              <a:rPr lang="cs-CZ" sz="2000" dirty="0">
                <a:cs typeface="Times New Roman" pitchFamily="18" charset="0"/>
              </a:rPr>
              <a:t> </a:t>
            </a:r>
            <a:r>
              <a:rPr lang="cs-CZ" sz="2000" dirty="0"/>
              <a:t>s</a:t>
            </a:r>
            <a:r>
              <a:rPr lang="cs-CZ" sz="2000" dirty="0">
                <a:cs typeface="Times New Roman" pitchFamily="18" charset="0"/>
              </a:rPr>
              <a:t>ouhrn statistických jednotek </a:t>
            </a:r>
            <a:r>
              <a:rPr lang="cs-CZ" sz="2000" b="1" dirty="0">
                <a:cs typeface="Times New Roman" pitchFamily="18" charset="0"/>
              </a:rPr>
              <a:t>stejného</a:t>
            </a:r>
            <a:r>
              <a:rPr lang="cs-CZ" sz="2000" dirty="0">
                <a:cs typeface="Times New Roman" pitchFamily="18" charset="0"/>
              </a:rPr>
              <a:t> vymezení (věcného, prostorového, časového</a:t>
            </a:r>
            <a:r>
              <a:rPr lang="cs-CZ" sz="2000" dirty="0" smtClean="0"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cs-CZ" sz="2000" dirty="0">
              <a:cs typeface="Times New Roman" pitchFamily="18" charset="0"/>
            </a:endParaRPr>
          </a:p>
          <a:p>
            <a:r>
              <a:rPr lang="cs-CZ" sz="2000" dirty="0" smtClean="0">
                <a:cs typeface="Times New Roman" pitchFamily="18" charset="0"/>
              </a:rPr>
              <a:t>Statistický soubor</a:t>
            </a:r>
            <a:r>
              <a:rPr lang="cs-CZ" sz="2000" dirty="0">
                <a:cs typeface="Times New Roman" pitchFamily="18" charset="0"/>
              </a:rPr>
              <a:t>, který obsahuje </a:t>
            </a:r>
            <a:r>
              <a:rPr lang="cs-CZ" sz="2000" b="1" i="1" dirty="0">
                <a:cs typeface="Times New Roman" pitchFamily="18" charset="0"/>
              </a:rPr>
              <a:t>všechny</a:t>
            </a:r>
            <a:r>
              <a:rPr lang="cs-CZ" sz="2000" dirty="0">
                <a:cs typeface="Times New Roman" pitchFamily="18" charset="0"/>
              </a:rPr>
              <a:t> statistické jednotky daného vymezení -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základní soubor</a:t>
            </a:r>
            <a:r>
              <a:rPr lang="cs-CZ" sz="2000" dirty="0">
                <a:cs typeface="Times New Roman" pitchFamily="18" charset="0"/>
              </a:rPr>
              <a:t> </a:t>
            </a:r>
            <a:r>
              <a:rPr lang="cs-CZ" sz="2000" dirty="0"/>
              <a:t>  </a:t>
            </a:r>
            <a:r>
              <a:rPr lang="cs-CZ" sz="2000" dirty="0">
                <a:cs typeface="Times New Roman" pitchFamily="18" charset="0"/>
              </a:rPr>
              <a:t>(též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populační soubor</a:t>
            </a:r>
            <a:r>
              <a:rPr lang="cs-CZ" sz="2000" dirty="0">
                <a:cs typeface="Times New Roman" pitchFamily="18" charset="0"/>
              </a:rPr>
              <a:t> nebo krátce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populace</a:t>
            </a:r>
            <a:r>
              <a:rPr lang="cs-CZ" sz="2000" dirty="0" smtClean="0">
                <a:cs typeface="Times New Roman" pitchFamily="18" charset="0"/>
              </a:rPr>
              <a:t>)</a:t>
            </a:r>
          </a:p>
          <a:p>
            <a:endParaRPr lang="cs-CZ" sz="2000" dirty="0"/>
          </a:p>
          <a:p>
            <a:r>
              <a:rPr lang="cs-CZ" sz="2000" dirty="0">
                <a:cs typeface="Times New Roman" pitchFamily="18" charset="0"/>
              </a:rPr>
              <a:t>Vybraná část základního souboru -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výběrový soubor</a:t>
            </a:r>
            <a:r>
              <a:rPr lang="cs-CZ" sz="2000" dirty="0">
                <a:cs typeface="Times New Roman" pitchFamily="18" charset="0"/>
              </a:rPr>
              <a:t>, též </a:t>
            </a:r>
            <a:r>
              <a:rPr lang="cs-CZ" sz="2000" b="1" i="1" dirty="0">
                <a:solidFill>
                  <a:srgbClr val="333399"/>
                </a:solidFill>
                <a:cs typeface="Times New Roman" pitchFamily="18" charset="0"/>
              </a:rPr>
              <a:t>vzorek</a:t>
            </a:r>
            <a:endParaRPr lang="cs-CZ" sz="2000" dirty="0">
              <a:solidFill>
                <a:srgbClr val="333399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Statistický soubor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75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>
                <a:solidFill>
                  <a:srgbClr val="333399"/>
                </a:solidFill>
                <a:latin typeface="Times New Roman" pitchFamily="18" charset="0"/>
              </a:rPr>
              <a:t>Statistické znaky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 </a:t>
            </a:r>
            <a:r>
              <a:rPr lang="cs-CZ" sz="2000" dirty="0">
                <a:latin typeface="Times New Roman" pitchFamily="18" charset="0"/>
              </a:rPr>
              <a:t>=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vlastnosti statistických jednotek statistických souborů</a:t>
            </a:r>
          </a:p>
          <a:p>
            <a:pPr>
              <a:buFontTx/>
              <a:buChar char="•"/>
            </a:pPr>
            <a:r>
              <a:rPr lang="cs-CZ" sz="2000" b="1" dirty="0">
                <a:latin typeface="Times New Roman" pitchFamily="18" charset="0"/>
              </a:rPr>
              <a:t> znaky kvalitativní</a:t>
            </a:r>
            <a:r>
              <a:rPr lang="cs-CZ" sz="2000" dirty="0">
                <a:latin typeface="Times New Roman" pitchFamily="18" charset="0"/>
              </a:rPr>
              <a:t> (někdy též slovní, </a:t>
            </a:r>
            <a:r>
              <a:rPr lang="cs-CZ" sz="2000" dirty="0" smtClean="0">
                <a:latin typeface="Times New Roman" pitchFamily="18" charset="0"/>
              </a:rPr>
              <a:t>textové </a:t>
            </a:r>
            <a:r>
              <a:rPr lang="cs-CZ" sz="2000" dirty="0">
                <a:latin typeface="Times New Roman" pitchFamily="18" charset="0"/>
              </a:rPr>
              <a:t>nebo alfanumerické)</a:t>
            </a:r>
          </a:p>
          <a:p>
            <a:pPr marL="0" indent="0">
              <a:buNone/>
            </a:pPr>
            <a:r>
              <a:rPr lang="cs-CZ" sz="2000" b="1" i="1" dirty="0" smtClean="0">
                <a:solidFill>
                  <a:schemeClr val="accent2"/>
                </a:solidFill>
                <a:latin typeface="Times New Roman" pitchFamily="18" charset="0"/>
              </a:rPr>
              <a:t>Příklady</a:t>
            </a: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:</a:t>
            </a:r>
            <a:r>
              <a:rPr lang="cs-CZ" sz="2000" dirty="0">
                <a:latin typeface="Times New Roman" pitchFamily="18" charset="0"/>
              </a:rPr>
              <a:t>  pohlaví zákazníka, typ podniku, bydliště voliče, barva výrobku, chuť nápoje, spokojenost zákazníka apod</a:t>
            </a:r>
            <a:r>
              <a:rPr lang="cs-CZ" sz="2000" dirty="0" smtClean="0">
                <a:latin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cs-CZ" sz="2000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cs-CZ" sz="2000" b="1" dirty="0">
                <a:latin typeface="Times New Roman" pitchFamily="18" charset="0"/>
              </a:rPr>
              <a:t> znaky kvantitativní</a:t>
            </a:r>
            <a:r>
              <a:rPr lang="cs-CZ" sz="2000" dirty="0">
                <a:latin typeface="Times New Roman" pitchFamily="18" charset="0"/>
              </a:rPr>
              <a:t> (též číselné, metrické, měřitelné)</a:t>
            </a:r>
          </a:p>
          <a:p>
            <a:pPr marL="0" indent="0">
              <a:buNone/>
            </a:pPr>
            <a:r>
              <a:rPr lang="cs-CZ" sz="2000" b="1" i="1" dirty="0">
                <a:solidFill>
                  <a:schemeClr val="accent2"/>
                </a:solidFill>
                <a:latin typeface="Times New Roman" pitchFamily="18" charset="0"/>
              </a:rPr>
              <a:t>Příklady:</a:t>
            </a:r>
            <a:r>
              <a:rPr lang="cs-CZ" sz="20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tržby firmy za měsíc, cena výrobku, počet zákazníků za den, HDP státu v USD, výsledky vrhu hrací kostkou apod.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Statistický znak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37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</a:rPr>
              <a:t>Kvalitativní </a:t>
            </a:r>
            <a:r>
              <a:rPr lang="cs-CZ" sz="2400" dirty="0">
                <a:latin typeface="Times New Roman" pitchFamily="18" charset="0"/>
              </a:rPr>
              <a:t>znaky členíme na:</a:t>
            </a:r>
            <a:endParaRPr lang="cs-CZ" sz="2400" b="1" dirty="0"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cs-CZ" sz="2400" b="1" dirty="0">
                <a:latin typeface="Times New Roman" pitchFamily="18" charset="0"/>
              </a:rPr>
              <a:t> nominální znaky</a:t>
            </a:r>
            <a:r>
              <a:rPr lang="cs-CZ" sz="2400" dirty="0">
                <a:latin typeface="Times New Roman" pitchFamily="18" charset="0"/>
              </a:rPr>
              <a:t> (též jmenovité)</a:t>
            </a:r>
            <a:endParaRPr lang="cs-CZ" sz="2400" b="1" dirty="0">
              <a:latin typeface="Times New Roman" pitchFamily="18" charset="0"/>
            </a:endParaRPr>
          </a:p>
          <a:p>
            <a:pPr marL="0" indent="0">
              <a:buNone/>
            </a:pPr>
            <a:r>
              <a:rPr lang="cs-CZ" sz="2000" b="1" i="1" dirty="0" smtClean="0">
                <a:solidFill>
                  <a:schemeClr val="accent2"/>
                </a:solidFill>
                <a:latin typeface="Times New Roman" pitchFamily="18" charset="0"/>
              </a:rPr>
              <a:t>Příklad :</a:t>
            </a:r>
            <a:r>
              <a:rPr lang="cs-CZ" sz="2000" dirty="0" smtClean="0"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kategoriemi znaku „pohlaví zákazníka“ jsou „Muž“ a „Žena“ </a:t>
            </a:r>
            <a:r>
              <a:rPr lang="cs-CZ" sz="2000" dirty="0" smtClean="0">
                <a:latin typeface="Times New Roman" pitchFamily="18" charset="0"/>
              </a:rPr>
              <a:t>– </a:t>
            </a:r>
            <a:r>
              <a:rPr lang="cs-CZ" sz="2000" b="1" dirty="0">
                <a:latin typeface="Times New Roman" pitchFamily="18" charset="0"/>
              </a:rPr>
              <a:t>kategorie jsou </a:t>
            </a:r>
            <a:r>
              <a:rPr lang="cs-CZ" sz="2000" b="1" dirty="0" smtClean="0">
                <a:latin typeface="Times New Roman" pitchFamily="18" charset="0"/>
              </a:rPr>
              <a:t>rovnocenné</a:t>
            </a:r>
          </a:p>
          <a:p>
            <a:pPr marL="0" indent="0">
              <a:buNone/>
            </a:pPr>
            <a:endParaRPr lang="cs-CZ" sz="2000" b="1" dirty="0">
              <a:latin typeface="Times New Roman" pitchFamily="18" charset="0"/>
            </a:endParaRPr>
          </a:p>
          <a:p>
            <a:r>
              <a:rPr lang="cs-CZ" sz="2400" b="1" dirty="0">
                <a:latin typeface="Times New Roman" pitchFamily="18" charset="0"/>
              </a:rPr>
              <a:t>ordinální znaky</a:t>
            </a:r>
            <a:r>
              <a:rPr lang="cs-CZ" sz="2400" dirty="0">
                <a:latin typeface="Times New Roman" pitchFamily="18" charset="0"/>
              </a:rPr>
              <a:t> (též pořadové)</a:t>
            </a:r>
          </a:p>
          <a:p>
            <a:pPr marL="0" indent="0">
              <a:buNone/>
            </a:pPr>
            <a:r>
              <a:rPr lang="cs-CZ" sz="2000" b="1" i="1" dirty="0" smtClean="0">
                <a:solidFill>
                  <a:schemeClr val="accent2"/>
                </a:solidFill>
                <a:latin typeface="Times New Roman" pitchFamily="18" charset="0"/>
              </a:rPr>
              <a:t>Příklad :</a:t>
            </a:r>
            <a:r>
              <a:rPr lang="cs-CZ" sz="2000" dirty="0" smtClean="0">
                <a:solidFill>
                  <a:srgbClr val="FFCC00"/>
                </a:solidFill>
                <a:latin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</a:rPr>
              <a:t>kategoriemi znaku „spokojenost zákazníka“ mohou být 3 výrazy „nízká“, „průměrná“ a „vysoká“, </a:t>
            </a:r>
            <a:r>
              <a:rPr lang="cs-CZ" sz="2000" dirty="0" smtClean="0">
                <a:latin typeface="Times New Roman" pitchFamily="18" charset="0"/>
              </a:rPr>
              <a:t>neboli 3 </a:t>
            </a:r>
            <a:r>
              <a:rPr lang="cs-CZ" sz="2000" dirty="0">
                <a:latin typeface="Times New Roman" pitchFamily="18" charset="0"/>
              </a:rPr>
              <a:t>kódy „1“, „2“ a „</a:t>
            </a:r>
            <a:r>
              <a:rPr lang="cs-CZ" sz="2000" dirty="0" smtClean="0">
                <a:latin typeface="Times New Roman" pitchFamily="18" charset="0"/>
              </a:rPr>
              <a:t>3“ </a:t>
            </a:r>
            <a:r>
              <a:rPr lang="cs-CZ" sz="2000" b="1" dirty="0" smtClean="0">
                <a:solidFill>
                  <a:srgbClr val="333399"/>
                </a:solidFill>
                <a:latin typeface="Times New Roman" pitchFamily="18" charset="0"/>
              </a:rPr>
              <a:t>nejedná </a:t>
            </a:r>
            <a:r>
              <a:rPr lang="cs-CZ" sz="2000" b="1" dirty="0">
                <a:solidFill>
                  <a:srgbClr val="333399"/>
                </a:solidFill>
                <a:latin typeface="Times New Roman" pitchFamily="18" charset="0"/>
              </a:rPr>
              <a:t>se o kvantitativní (číselný) znak !!! </a:t>
            </a:r>
            <a:r>
              <a:rPr lang="cs-CZ" sz="2000" b="1" dirty="0" smtClean="0">
                <a:solidFill>
                  <a:srgbClr val="333399"/>
                </a:solidFill>
                <a:latin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cs-CZ" sz="2000" b="1" dirty="0" smtClean="0">
                <a:latin typeface="Times New Roman" pitchFamily="18" charset="0"/>
              </a:rPr>
              <a:t>Kategorie </a:t>
            </a:r>
            <a:r>
              <a:rPr lang="cs-CZ" sz="2000" b="1" dirty="0">
                <a:latin typeface="Times New Roman" pitchFamily="18" charset="0"/>
              </a:rPr>
              <a:t>nejsou rovnocenné, lze je uspořádat</a:t>
            </a:r>
            <a:r>
              <a:rPr lang="cs-CZ" sz="2400" b="1" dirty="0">
                <a:solidFill>
                  <a:srgbClr val="3333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Kvalitativní znaky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47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latin typeface="Times New Roman" pitchFamily="18" charset="0"/>
              </a:rPr>
              <a:t>Kvantitativní znaky členíme na:</a:t>
            </a:r>
            <a:endParaRPr lang="cs-CZ" sz="2400" b="1" dirty="0">
              <a:latin typeface="Times New Roman" pitchFamily="18" charset="0"/>
            </a:endParaRPr>
          </a:p>
          <a:p>
            <a:pPr marL="457200" indent="-457200">
              <a:buFontTx/>
              <a:buChar char="•"/>
            </a:pPr>
            <a:r>
              <a:rPr lang="cs-CZ" sz="2400" b="1" dirty="0">
                <a:latin typeface="Times New Roman" pitchFamily="18" charset="0"/>
              </a:rPr>
              <a:t> </a:t>
            </a:r>
            <a:r>
              <a:rPr lang="cs-CZ" sz="2400" b="1" dirty="0">
                <a:solidFill>
                  <a:srgbClr val="333399"/>
                </a:solidFill>
                <a:latin typeface="Times New Roman" pitchFamily="18" charset="0"/>
              </a:rPr>
              <a:t>diskrétní znaky</a:t>
            </a:r>
            <a:r>
              <a:rPr lang="cs-CZ" sz="2400" dirty="0">
                <a:latin typeface="Times New Roman" pitchFamily="18" charset="0"/>
              </a:rPr>
              <a:t> (mají konečný nebo nekonečný počet </a:t>
            </a:r>
            <a:r>
              <a:rPr lang="cs-CZ" sz="2400" dirty="0" smtClean="0">
                <a:latin typeface="Times New Roman" pitchFamily="18" charset="0"/>
              </a:rPr>
              <a:t>hodnot, nabývají izolovaných číselných hodnot)</a:t>
            </a:r>
            <a:endParaRPr lang="cs-CZ" sz="2400" dirty="0">
              <a:latin typeface="Times New Roman" pitchFamily="18" charset="0"/>
            </a:endParaRPr>
          </a:p>
          <a:p>
            <a:pPr marL="0" indent="0" algn="just">
              <a:buNone/>
            </a:pPr>
            <a:r>
              <a:rPr lang="cs-CZ" sz="2400" b="1" i="1" dirty="0" smtClean="0">
                <a:solidFill>
                  <a:schemeClr val="accent2"/>
                </a:solidFill>
                <a:latin typeface="Times New Roman" pitchFamily="18" charset="0"/>
              </a:rPr>
              <a:t>Příklady</a:t>
            </a:r>
            <a:r>
              <a:rPr lang="cs-CZ" sz="2400" b="1" i="1" dirty="0">
                <a:solidFill>
                  <a:schemeClr val="accent2"/>
                </a:solidFill>
                <a:latin typeface="Times New Roman" pitchFamily="18" charset="0"/>
              </a:rPr>
              <a:t>:</a:t>
            </a:r>
            <a:r>
              <a:rPr lang="cs-CZ" sz="2400" dirty="0">
                <a:latin typeface="Times New Roman" pitchFamily="18" charset="0"/>
              </a:rPr>
              <a:t> 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Počet zákazníků v prodejně za den - nabývá hodnot 0, 1, 2, 3,… atd., není shora omezen (alespoň teoreticky) - </a:t>
            </a:r>
            <a:r>
              <a:rPr lang="cs-CZ" sz="2400" b="1" dirty="0">
                <a:latin typeface="Times New Roman" pitchFamily="18" charset="0"/>
              </a:rPr>
              <a:t>nekonečný</a:t>
            </a:r>
            <a:r>
              <a:rPr lang="cs-CZ" sz="2400" dirty="0">
                <a:latin typeface="Times New Roman" pitchFamily="18" charset="0"/>
              </a:rPr>
              <a:t> diskrétní znak  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Počet ok na hrací kostce je omezený, konkrétně nabývá hodnot 1, 2,…, 6, - </a:t>
            </a:r>
            <a:r>
              <a:rPr lang="cs-CZ" sz="2400" b="1" dirty="0">
                <a:latin typeface="Times New Roman" pitchFamily="18" charset="0"/>
              </a:rPr>
              <a:t>konečný</a:t>
            </a:r>
            <a:r>
              <a:rPr lang="cs-CZ" sz="2400" dirty="0">
                <a:latin typeface="Times New Roman" pitchFamily="18" charset="0"/>
              </a:rPr>
              <a:t> diskrétní znak</a:t>
            </a:r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Kvantitativní znaky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21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400" b="1" dirty="0" smtClean="0">
                <a:solidFill>
                  <a:schemeClr val="tx2"/>
                </a:solidFill>
                <a:latin typeface="Times New Roman" pitchFamily="18" charset="0"/>
              </a:rPr>
              <a:t>spojité </a:t>
            </a:r>
            <a:r>
              <a:rPr lang="cs-CZ" sz="2400" b="1" dirty="0">
                <a:solidFill>
                  <a:schemeClr val="tx2"/>
                </a:solidFill>
                <a:latin typeface="Times New Roman" pitchFamily="18" charset="0"/>
              </a:rPr>
              <a:t>znaky</a:t>
            </a:r>
            <a:r>
              <a:rPr lang="cs-CZ" sz="24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</a:rPr>
              <a:t>(mají </a:t>
            </a:r>
            <a:r>
              <a:rPr lang="cs-CZ" sz="2400" b="1" dirty="0">
                <a:latin typeface="Times New Roman" pitchFamily="18" charset="0"/>
              </a:rPr>
              <a:t>vždy</a:t>
            </a:r>
            <a:r>
              <a:rPr lang="cs-CZ" sz="2400" dirty="0">
                <a:latin typeface="Times New Roman" pitchFamily="18" charset="0"/>
              </a:rPr>
              <a:t> nekonečný počet </a:t>
            </a:r>
            <a:r>
              <a:rPr lang="cs-CZ" sz="2400" dirty="0" smtClean="0">
                <a:latin typeface="Times New Roman" pitchFamily="18" charset="0"/>
              </a:rPr>
              <a:t>hodnot, nabývají </a:t>
            </a:r>
            <a:r>
              <a:rPr lang="cs-CZ" sz="2400" dirty="0">
                <a:latin typeface="Times New Roman" pitchFamily="18" charset="0"/>
              </a:rPr>
              <a:t>všech možných číselných hodnot z určitého číselného </a:t>
            </a:r>
            <a:r>
              <a:rPr lang="cs-CZ" sz="2400" dirty="0" smtClean="0">
                <a:latin typeface="Times New Roman" pitchFamily="18" charset="0"/>
              </a:rPr>
              <a:t>intervalu</a:t>
            </a:r>
            <a:r>
              <a:rPr lang="cs-CZ" sz="2400" dirty="0">
                <a:latin typeface="Times New Roman" pitchFamily="18" charset="0"/>
              </a:rPr>
              <a:t>)</a:t>
            </a:r>
          </a:p>
          <a:p>
            <a:pPr marL="0" indent="0" algn="just">
              <a:buNone/>
            </a:pPr>
            <a:r>
              <a:rPr lang="cs-CZ" sz="2400" b="1" i="1" dirty="0" smtClean="0">
                <a:solidFill>
                  <a:schemeClr val="accent2"/>
                </a:solidFill>
                <a:latin typeface="Times New Roman" pitchFamily="18" charset="0"/>
              </a:rPr>
              <a:t>Příklady</a:t>
            </a:r>
            <a:r>
              <a:rPr lang="cs-CZ" sz="2400" b="1" i="1" dirty="0">
                <a:solidFill>
                  <a:schemeClr val="accent2"/>
                </a:solidFill>
                <a:latin typeface="Times New Roman" pitchFamily="18" charset="0"/>
              </a:rPr>
              <a:t>:</a:t>
            </a:r>
            <a:r>
              <a:rPr lang="cs-CZ" sz="2400" dirty="0">
                <a:latin typeface="Times New Roman" pitchFamily="18" charset="0"/>
              </a:rPr>
              <a:t> 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Cena výrobku, doba životnosti výrobku - nabývá hodnot z intervalu (0, +</a:t>
            </a:r>
            <a:r>
              <a:rPr lang="cs-CZ" sz="2400" dirty="0">
                <a:latin typeface="Times New Roman" pitchFamily="18" charset="0"/>
                <a:sym typeface="Symbol" pitchFamily="18" charset="2"/>
              </a:rPr>
              <a:t>)</a:t>
            </a:r>
            <a:r>
              <a:rPr lang="cs-CZ" sz="2400" dirty="0">
                <a:latin typeface="Times New Roman" pitchFamily="18" charset="0"/>
              </a:rPr>
              <a:t> není shora omezen (alespoň teoreticky)</a:t>
            </a:r>
          </a:p>
          <a:p>
            <a:pPr marL="457200" indent="-457200">
              <a:buFontTx/>
              <a:buAutoNum type="arabicPeriod"/>
            </a:pPr>
            <a:r>
              <a:rPr lang="cs-CZ" sz="2400" dirty="0">
                <a:latin typeface="Times New Roman" pitchFamily="18" charset="0"/>
              </a:rPr>
              <a:t>Hmotnost výrobku, rozměry výrobku apod. - nabývá hodnot z intervalu </a:t>
            </a:r>
            <a:r>
              <a:rPr lang="en-US" sz="2400" dirty="0">
                <a:latin typeface="Times New Roman" pitchFamily="18" charset="0"/>
              </a:rPr>
              <a:t>[</a:t>
            </a:r>
            <a:r>
              <a:rPr lang="cs-CZ" sz="2400" dirty="0">
                <a:latin typeface="Times New Roman" pitchFamily="18" charset="0"/>
              </a:rPr>
              <a:t>a, b</a:t>
            </a:r>
            <a:r>
              <a:rPr lang="en-US" sz="2400" dirty="0">
                <a:latin typeface="Times New Roman" pitchFamily="18" charset="0"/>
                <a:sym typeface="Symbol" pitchFamily="18" charset="2"/>
              </a:rPr>
              <a:t>],</a:t>
            </a:r>
            <a:r>
              <a:rPr lang="cs-CZ" sz="2400" dirty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je</a:t>
            </a:r>
            <a:r>
              <a:rPr lang="cs-CZ" sz="2400" dirty="0">
                <a:latin typeface="Times New Roman" pitchFamily="18" charset="0"/>
              </a:rPr>
              <a:t> omezený</a:t>
            </a:r>
            <a:r>
              <a:rPr lang="cs-CZ" sz="2400" dirty="0">
                <a:solidFill>
                  <a:srgbClr val="FFCC00"/>
                </a:solidFill>
                <a:latin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Kvantitativní znaky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14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3863</TotalTime>
  <Words>393</Words>
  <Application>Microsoft Office PowerPoint</Application>
  <PresentationFormat>Předvádění na obrazovce (4:3)</PresentationFormat>
  <Paragraphs>121</Paragraphs>
  <Slides>15</Slides>
  <Notes>14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SLU</vt:lpstr>
      <vt:lpstr>Rovnice</vt:lpstr>
      <vt:lpstr>Statistické zpracování dat  1.prezentace  Popisná statistika </vt:lpstr>
      <vt:lpstr>Statistická jednotka </vt:lpstr>
      <vt:lpstr>1. Úkol statistiky: zpřehlednění dat</vt:lpstr>
      <vt:lpstr>Vymezení statistické jednotky</vt:lpstr>
      <vt:lpstr>Statistický soubor</vt:lpstr>
      <vt:lpstr>Statistický znak</vt:lpstr>
      <vt:lpstr>Kvalitativní znaky</vt:lpstr>
      <vt:lpstr>Kvantitativní znaky</vt:lpstr>
      <vt:lpstr>Kvantitativní znaky</vt:lpstr>
      <vt:lpstr>Charakteristiky polohy kvalitativních znaků</vt:lpstr>
      <vt:lpstr>Charakteristiky polohy</vt:lpstr>
      <vt:lpstr>Populační charakteristiky variability</vt:lpstr>
      <vt:lpstr>Výběrové charakteristiky variability</vt:lpstr>
      <vt:lpstr>Variační koeficienty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stoklasova</cp:lastModifiedBy>
  <cp:revision>80</cp:revision>
  <dcterms:created xsi:type="dcterms:W3CDTF">2016-07-06T15:42:34Z</dcterms:created>
  <dcterms:modified xsi:type="dcterms:W3CDTF">2020-09-13T06:41:45Z</dcterms:modified>
</cp:coreProperties>
</file>