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36"/>
  </p:notesMasterIdLst>
  <p:handoutMasterIdLst>
    <p:handoutMasterId r:id="rId37"/>
  </p:handoutMasterIdLst>
  <p:sldIdLst>
    <p:sldId id="307" r:id="rId2"/>
    <p:sldId id="295" r:id="rId3"/>
    <p:sldId id="333" r:id="rId4"/>
    <p:sldId id="259" r:id="rId5"/>
    <p:sldId id="296" r:id="rId6"/>
    <p:sldId id="285" r:id="rId7"/>
    <p:sldId id="266" r:id="rId8"/>
    <p:sldId id="302" r:id="rId9"/>
    <p:sldId id="334" r:id="rId10"/>
    <p:sldId id="335" r:id="rId11"/>
    <p:sldId id="330" r:id="rId12"/>
    <p:sldId id="265" r:id="rId13"/>
    <p:sldId id="284" r:id="rId14"/>
    <p:sldId id="301" r:id="rId15"/>
    <p:sldId id="275" r:id="rId16"/>
    <p:sldId id="282" r:id="rId17"/>
    <p:sldId id="308" r:id="rId18"/>
    <p:sldId id="312" r:id="rId19"/>
    <p:sldId id="315" r:id="rId20"/>
    <p:sldId id="313" r:id="rId21"/>
    <p:sldId id="316" r:id="rId22"/>
    <p:sldId id="317" r:id="rId23"/>
    <p:sldId id="326" r:id="rId24"/>
    <p:sldId id="318" r:id="rId25"/>
    <p:sldId id="328" r:id="rId26"/>
    <p:sldId id="319" r:id="rId27"/>
    <p:sldId id="329" r:id="rId28"/>
    <p:sldId id="320" r:id="rId29"/>
    <p:sldId id="321" r:id="rId30"/>
    <p:sldId id="322" r:id="rId31"/>
    <p:sldId id="323" r:id="rId32"/>
    <p:sldId id="332" r:id="rId33"/>
    <p:sldId id="325" r:id="rId34"/>
    <p:sldId id="283" r:id="rId35"/>
  </p:sldIdLst>
  <p:sldSz cx="9144000" cy="6858000" type="screen4x3"/>
  <p:notesSz cx="6858000" cy="9144000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095">
          <p15:clr>
            <a:srgbClr val="A4A3A4"/>
          </p15:clr>
        </p15:guide>
        <p15:guide id="2" pos="21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44D"/>
    <a:srgbClr val="2498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55E1CE9-3C93-4D92-AA59-5F8BAAD5EEA0}" v="11" dt="2020-09-29T18:47:50.57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Styl Světlá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1522" y="43"/>
      </p:cViewPr>
      <p:guideLst>
        <p:guide orient="horz" pos="4095"/>
        <p:guide pos="21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360045" cy="36004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microsoft.com/office/2015/10/relationships/revisionInfo" Target="revisionInfo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rena Szarowska" userId="3c7284c1ac5c9cd1" providerId="LiveId" clId="{B55E1CE9-3C93-4D92-AA59-5F8BAAD5EEA0}"/>
    <pc:docChg chg="custSel addSld modSld">
      <pc:chgData name="Irena Szarowska" userId="3c7284c1ac5c9cd1" providerId="LiveId" clId="{B55E1CE9-3C93-4D92-AA59-5F8BAAD5EEA0}" dt="2020-09-29T18:48:10.321" v="142" actId="14100"/>
      <pc:docMkLst>
        <pc:docMk/>
      </pc:docMkLst>
      <pc:sldChg chg="addSp delSp modSp">
        <pc:chgData name="Irena Szarowska" userId="3c7284c1ac5c9cd1" providerId="LiveId" clId="{B55E1CE9-3C93-4D92-AA59-5F8BAAD5EEA0}" dt="2020-09-29T18:44:51.401" v="112" actId="478"/>
        <pc:sldMkLst>
          <pc:docMk/>
          <pc:sldMk cId="0" sldId="302"/>
        </pc:sldMkLst>
        <pc:spChg chg="del mod">
          <ac:chgData name="Irena Szarowska" userId="3c7284c1ac5c9cd1" providerId="LiveId" clId="{B55E1CE9-3C93-4D92-AA59-5F8BAAD5EEA0}" dt="2020-09-29T18:44:51.401" v="112" actId="478"/>
          <ac:spMkLst>
            <pc:docMk/>
            <pc:sldMk cId="0" sldId="302"/>
            <ac:spMk id="6" creationId="{00000000-0000-0000-0000-000000000000}"/>
          </ac:spMkLst>
        </pc:spChg>
        <pc:spChg chg="mod">
          <ac:chgData name="Irena Szarowska" userId="3c7284c1ac5c9cd1" providerId="LiveId" clId="{B55E1CE9-3C93-4D92-AA59-5F8BAAD5EEA0}" dt="2020-09-29T18:44:11.379" v="108" actId="1076"/>
          <ac:spMkLst>
            <pc:docMk/>
            <pc:sldMk cId="0" sldId="302"/>
            <ac:spMk id="7" creationId="{00000000-0000-0000-0000-000000000000}"/>
          </ac:spMkLst>
        </pc:spChg>
        <pc:spChg chg="mod">
          <ac:chgData name="Irena Szarowska" userId="3c7284c1ac5c9cd1" providerId="LiveId" clId="{B55E1CE9-3C93-4D92-AA59-5F8BAAD5EEA0}" dt="2020-09-29T18:44:00.548" v="106" actId="122"/>
          <ac:spMkLst>
            <pc:docMk/>
            <pc:sldMk cId="0" sldId="302"/>
            <ac:spMk id="20485" creationId="{00000000-0000-0000-0000-000000000000}"/>
          </ac:spMkLst>
        </pc:spChg>
        <pc:picChg chg="del mod">
          <ac:chgData name="Irena Szarowska" userId="3c7284c1ac5c9cd1" providerId="LiveId" clId="{B55E1CE9-3C93-4D92-AA59-5F8BAAD5EEA0}" dt="2020-09-29T18:44:06.022" v="107" actId="478"/>
          <ac:picMkLst>
            <pc:docMk/>
            <pc:sldMk cId="0" sldId="302"/>
            <ac:picMk id="2" creationId="{00000000-0000-0000-0000-000000000000}"/>
          </ac:picMkLst>
        </pc:picChg>
        <pc:picChg chg="add mod">
          <ac:chgData name="Irena Szarowska" userId="3c7284c1ac5c9cd1" providerId="LiveId" clId="{B55E1CE9-3C93-4D92-AA59-5F8BAAD5EEA0}" dt="2020-09-29T18:44:44.709" v="110" actId="1076"/>
          <ac:picMkLst>
            <pc:docMk/>
            <pc:sldMk cId="0" sldId="302"/>
            <ac:picMk id="3" creationId="{3A5465D8-A7D2-4491-84D7-CDA7C61AC497}"/>
          </ac:picMkLst>
        </pc:picChg>
      </pc:sldChg>
      <pc:sldChg chg="addSp delSp modSp add">
        <pc:chgData name="Irena Szarowska" userId="3c7284c1ac5c9cd1" providerId="LiveId" clId="{B55E1CE9-3C93-4D92-AA59-5F8BAAD5EEA0}" dt="2020-09-29T18:46:59.784" v="134" actId="20577"/>
        <pc:sldMkLst>
          <pc:docMk/>
          <pc:sldMk cId="1356348376" sldId="334"/>
        </pc:sldMkLst>
        <pc:spChg chg="mod">
          <ac:chgData name="Irena Szarowska" userId="3c7284c1ac5c9cd1" providerId="LiveId" clId="{B55E1CE9-3C93-4D92-AA59-5F8BAAD5EEA0}" dt="2020-09-29T18:46:59.784" v="134" actId="20577"/>
          <ac:spMkLst>
            <pc:docMk/>
            <pc:sldMk cId="1356348376" sldId="334"/>
            <ac:spMk id="7" creationId="{00000000-0000-0000-0000-000000000000}"/>
          </ac:spMkLst>
        </pc:spChg>
        <pc:spChg chg="del">
          <ac:chgData name="Irena Szarowska" userId="3c7284c1ac5c9cd1" providerId="LiveId" clId="{B55E1CE9-3C93-4D92-AA59-5F8BAAD5EEA0}" dt="2020-09-29T18:45:55.037" v="114" actId="478"/>
          <ac:spMkLst>
            <pc:docMk/>
            <pc:sldMk cId="1356348376" sldId="334"/>
            <ac:spMk id="20485" creationId="{00000000-0000-0000-0000-000000000000}"/>
          </ac:spMkLst>
        </pc:spChg>
        <pc:picChg chg="add mod">
          <ac:chgData name="Irena Szarowska" userId="3c7284c1ac5c9cd1" providerId="LiveId" clId="{B55E1CE9-3C93-4D92-AA59-5F8BAAD5EEA0}" dt="2020-09-29T18:46:01.199" v="117" actId="1076"/>
          <ac:picMkLst>
            <pc:docMk/>
            <pc:sldMk cId="1356348376" sldId="334"/>
            <ac:picMk id="2" creationId="{0DF18DEA-0CB4-489A-B856-609FF62E390D}"/>
          </ac:picMkLst>
        </pc:picChg>
        <pc:picChg chg="del">
          <ac:chgData name="Irena Szarowska" userId="3c7284c1ac5c9cd1" providerId="LiveId" clId="{B55E1CE9-3C93-4D92-AA59-5F8BAAD5EEA0}" dt="2020-09-29T18:45:56.086" v="115" actId="478"/>
          <ac:picMkLst>
            <pc:docMk/>
            <pc:sldMk cId="1356348376" sldId="334"/>
            <ac:picMk id="3" creationId="{3A5465D8-A7D2-4491-84D7-CDA7C61AC497}"/>
          </ac:picMkLst>
        </pc:picChg>
      </pc:sldChg>
      <pc:sldChg chg="addSp delSp modSp add">
        <pc:chgData name="Irena Szarowska" userId="3c7284c1ac5c9cd1" providerId="LiveId" clId="{B55E1CE9-3C93-4D92-AA59-5F8BAAD5EEA0}" dt="2020-09-29T18:48:10.321" v="142" actId="14100"/>
        <pc:sldMkLst>
          <pc:docMk/>
          <pc:sldMk cId="1395268943" sldId="335"/>
        </pc:sldMkLst>
        <pc:spChg chg="mod">
          <ac:chgData name="Irena Szarowska" userId="3c7284c1ac5c9cd1" providerId="LiveId" clId="{B55E1CE9-3C93-4D92-AA59-5F8BAAD5EEA0}" dt="2020-09-29T18:47:12.976" v="137" actId="1076"/>
          <ac:spMkLst>
            <pc:docMk/>
            <pc:sldMk cId="1395268943" sldId="335"/>
            <ac:spMk id="7" creationId="{00000000-0000-0000-0000-000000000000}"/>
          </ac:spMkLst>
        </pc:spChg>
        <pc:picChg chg="del">
          <ac:chgData name="Irena Szarowska" userId="3c7284c1ac5c9cd1" providerId="LiveId" clId="{B55E1CE9-3C93-4D92-AA59-5F8BAAD5EEA0}" dt="2020-09-29T18:47:07.288" v="136" actId="478"/>
          <ac:picMkLst>
            <pc:docMk/>
            <pc:sldMk cId="1395268943" sldId="335"/>
            <ac:picMk id="2" creationId="{0DF18DEA-0CB4-489A-B856-609FF62E390D}"/>
          </ac:picMkLst>
        </pc:picChg>
        <pc:picChg chg="add mod">
          <ac:chgData name="Irena Szarowska" userId="3c7284c1ac5c9cd1" providerId="LiveId" clId="{B55E1CE9-3C93-4D92-AA59-5F8BAAD5EEA0}" dt="2020-09-29T18:48:10.321" v="142" actId="14100"/>
          <ac:picMkLst>
            <pc:docMk/>
            <pc:sldMk cId="1395268943" sldId="335"/>
            <ac:picMk id="3" creationId="{274849C8-8B27-44E1-B398-B8590A080366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DDAABC-BAAA-44E4-9A44-8618479BCFCE}" type="datetimeFigureOut">
              <a:rPr lang="cs-CZ" smtClean="0"/>
              <a:t>29.09.2020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A4E758-BC49-4181-9548-18B03C48A1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36322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EACC085-60F2-4E6D-8249-7591B20DC17C}" type="datetimeFigureOut">
              <a:rPr lang="cs-CZ"/>
              <a:pPr>
                <a:defRPr/>
              </a:pPr>
              <a:t>29.09.2020</a:t>
            </a:fld>
            <a:endParaRPr lang="en-US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noProof="0"/>
              <a:t>Klepnutím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  <a:endParaRPr lang="en-US" noProof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4E401238-4233-4A83-9F80-BF578C1D15E1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18793826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cs-CZ"/>
          </a:p>
        </p:txBody>
      </p:sp>
      <p:sp>
        <p:nvSpPr>
          <p:cNvPr id="922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5155ABB-F8C9-4E3E-91A9-0237CB5C7D9E}" type="slidenum">
              <a:rPr lang="en-US" altLang="cs-CZ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</a:t>
            </a:fld>
            <a:endParaRPr lang="en-US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85829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cs-CZ"/>
          </a:p>
        </p:txBody>
      </p:sp>
      <p:sp>
        <p:nvSpPr>
          <p:cNvPr id="2150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BFA70BD-ADDC-4553-93F0-DFC3642E355F}" type="slidenum">
              <a:rPr lang="en-US" altLang="cs-CZ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11</a:t>
            </a:fld>
            <a:endParaRPr lang="en-US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59479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cs-CZ"/>
          </a:p>
        </p:txBody>
      </p:sp>
      <p:sp>
        <p:nvSpPr>
          <p:cNvPr id="2355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BC8AE9F-0A91-4BAF-A25C-AF1D3DA57D29}" type="slidenum">
              <a:rPr lang="en-US" altLang="cs-CZ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12</a:t>
            </a:fld>
            <a:endParaRPr lang="en-US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70103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cs-CZ"/>
          </a:p>
        </p:txBody>
      </p:sp>
      <p:sp>
        <p:nvSpPr>
          <p:cNvPr id="2560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A4D9B7E-A342-4135-8065-967A9CE67FC0}" type="slidenum">
              <a:rPr lang="en-US" altLang="cs-CZ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13</a:t>
            </a:fld>
            <a:endParaRPr lang="en-US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94378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cs-CZ"/>
          </a:p>
        </p:txBody>
      </p:sp>
      <p:sp>
        <p:nvSpPr>
          <p:cNvPr id="717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9581B11-E27A-46C3-9CDE-3882AC42B68E}" type="slidenum">
              <a:rPr lang="en-US" altLang="cs-CZ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17</a:t>
            </a:fld>
            <a:endParaRPr lang="en-US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59489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cs-CZ"/>
          </a:p>
        </p:txBody>
      </p:sp>
      <p:sp>
        <p:nvSpPr>
          <p:cNvPr id="1331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3C7A5CB-97AE-4470-A503-632573C44A98}" type="slidenum">
              <a:rPr lang="en-US" altLang="cs-CZ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18</a:t>
            </a:fld>
            <a:endParaRPr lang="en-US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68874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cs-CZ"/>
          </a:p>
        </p:txBody>
      </p:sp>
      <p:sp>
        <p:nvSpPr>
          <p:cNvPr id="717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9581B11-E27A-46C3-9CDE-3882AC42B68E}" type="slidenum">
              <a:rPr lang="en-US" altLang="cs-CZ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19</a:t>
            </a:fld>
            <a:endParaRPr lang="en-US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84993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cs-CZ"/>
          </a:p>
        </p:txBody>
      </p:sp>
      <p:sp>
        <p:nvSpPr>
          <p:cNvPr id="1536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2E31711-DF7C-4569-B2F3-8A8BA2710C83}" type="slidenum">
              <a:rPr lang="en-US" altLang="cs-CZ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20</a:t>
            </a:fld>
            <a:endParaRPr lang="en-US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25665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cs-CZ"/>
          </a:p>
        </p:txBody>
      </p:sp>
      <p:sp>
        <p:nvSpPr>
          <p:cNvPr id="717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9581B11-E27A-46C3-9CDE-3882AC42B68E}" type="slidenum">
              <a:rPr lang="en-US" altLang="cs-CZ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21</a:t>
            </a:fld>
            <a:endParaRPr lang="en-US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698134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cs-CZ"/>
          </a:p>
        </p:txBody>
      </p:sp>
      <p:sp>
        <p:nvSpPr>
          <p:cNvPr id="717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9581B11-E27A-46C3-9CDE-3882AC42B68E}" type="slidenum">
              <a:rPr lang="en-US" altLang="cs-CZ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22</a:t>
            </a:fld>
            <a:endParaRPr lang="en-US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610832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cs-CZ"/>
          </a:p>
        </p:txBody>
      </p:sp>
      <p:sp>
        <p:nvSpPr>
          <p:cNvPr id="717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9581B11-E27A-46C3-9CDE-3882AC42B68E}" type="slidenum">
              <a:rPr lang="en-US" altLang="cs-CZ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23</a:t>
            </a:fld>
            <a:endParaRPr lang="en-US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1447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cs-CZ"/>
          </a:p>
        </p:txBody>
      </p:sp>
      <p:sp>
        <p:nvSpPr>
          <p:cNvPr id="922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5155ABB-F8C9-4E3E-91A9-0237CB5C7D9E}" type="slidenum">
              <a:rPr lang="en-US" altLang="cs-CZ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</a:t>
            </a:fld>
            <a:endParaRPr lang="en-US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169217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cs-CZ"/>
          </a:p>
        </p:txBody>
      </p:sp>
      <p:sp>
        <p:nvSpPr>
          <p:cNvPr id="717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9581B11-E27A-46C3-9CDE-3882AC42B68E}" type="slidenum">
              <a:rPr lang="en-US" altLang="cs-CZ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24</a:t>
            </a:fld>
            <a:endParaRPr lang="en-US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227412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cs-CZ"/>
          </a:p>
        </p:txBody>
      </p:sp>
      <p:sp>
        <p:nvSpPr>
          <p:cNvPr id="717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9581B11-E27A-46C3-9CDE-3882AC42B68E}" type="slidenum">
              <a:rPr lang="en-US" altLang="cs-CZ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25</a:t>
            </a:fld>
            <a:endParaRPr lang="en-US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860854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cs-CZ"/>
          </a:p>
        </p:txBody>
      </p:sp>
      <p:sp>
        <p:nvSpPr>
          <p:cNvPr id="717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9581B11-E27A-46C3-9CDE-3882AC42B68E}" type="slidenum">
              <a:rPr lang="en-US" altLang="cs-CZ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26</a:t>
            </a:fld>
            <a:endParaRPr lang="en-US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774511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cs-CZ"/>
          </a:p>
        </p:txBody>
      </p:sp>
      <p:sp>
        <p:nvSpPr>
          <p:cNvPr id="717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9581B11-E27A-46C3-9CDE-3882AC42B68E}" type="slidenum">
              <a:rPr lang="en-US" altLang="cs-CZ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27</a:t>
            </a:fld>
            <a:endParaRPr lang="en-US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042530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cs-CZ"/>
          </a:p>
        </p:txBody>
      </p:sp>
      <p:sp>
        <p:nvSpPr>
          <p:cNvPr id="717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9581B11-E27A-46C3-9CDE-3882AC42B68E}" type="slidenum">
              <a:rPr lang="en-US" altLang="cs-CZ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29</a:t>
            </a:fld>
            <a:endParaRPr lang="en-US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54003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cs-CZ"/>
          </a:p>
        </p:txBody>
      </p:sp>
      <p:sp>
        <p:nvSpPr>
          <p:cNvPr id="1126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0DCF04E-02E5-49E7-BE9E-0253A7B61F55}" type="slidenum">
              <a:rPr lang="en-US" altLang="cs-CZ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4</a:t>
            </a:fld>
            <a:endParaRPr lang="en-US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23617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cs-CZ"/>
          </a:p>
        </p:txBody>
      </p:sp>
      <p:sp>
        <p:nvSpPr>
          <p:cNvPr id="1331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BF664CE-FE14-4DE5-8FFA-33510900F6E9}" type="slidenum">
              <a:rPr lang="en-US" altLang="cs-CZ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5</a:t>
            </a:fld>
            <a:endParaRPr lang="en-US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24463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cs-CZ" dirty="0"/>
          </a:p>
        </p:txBody>
      </p:sp>
      <p:sp>
        <p:nvSpPr>
          <p:cNvPr id="1536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6F41906-26C3-4FC1-91AB-A5C6E1A636CC}" type="slidenum">
              <a:rPr lang="en-US" altLang="cs-CZ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6</a:t>
            </a:fld>
            <a:endParaRPr lang="en-US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97604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cs-CZ"/>
          </a:p>
        </p:txBody>
      </p:sp>
      <p:sp>
        <p:nvSpPr>
          <p:cNvPr id="1741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3FD1557-8FD5-48D4-824C-FC83B08803A5}" type="slidenum">
              <a:rPr lang="en-US" altLang="cs-CZ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7</a:t>
            </a:fld>
            <a:endParaRPr lang="en-US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62501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cs-CZ"/>
          </a:p>
        </p:txBody>
      </p:sp>
      <p:sp>
        <p:nvSpPr>
          <p:cNvPr id="2150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BFA70BD-ADDC-4553-93F0-DFC3642E355F}" type="slidenum">
              <a:rPr lang="en-US" altLang="cs-CZ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8</a:t>
            </a:fld>
            <a:endParaRPr lang="en-US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92588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cs-CZ"/>
          </a:p>
        </p:txBody>
      </p:sp>
      <p:sp>
        <p:nvSpPr>
          <p:cNvPr id="2150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BFA70BD-ADDC-4553-93F0-DFC3642E355F}" type="slidenum">
              <a:rPr lang="en-US" altLang="cs-CZ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9</a:t>
            </a:fld>
            <a:endParaRPr lang="en-US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59315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cs-CZ"/>
          </a:p>
        </p:txBody>
      </p:sp>
      <p:sp>
        <p:nvSpPr>
          <p:cNvPr id="2150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BFA70BD-ADDC-4553-93F0-DFC3642E355F}" type="slidenum">
              <a:rPr lang="en-US" altLang="cs-CZ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10</a:t>
            </a:fld>
            <a:endParaRPr lang="en-US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195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8EEF6F-2A63-40B9-993C-4612A61C6DB4}" type="datetimeFigureOut">
              <a:rPr lang="cs-CZ"/>
              <a:pPr>
                <a:defRPr/>
              </a:pPr>
              <a:t>29.09.2020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FA6126-68A6-46E5-A03C-4EE37887EAD0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5093575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7E0B00-DB6C-41E9-8836-20C670F41081}" type="datetimeFigureOut">
              <a:rPr lang="cs-CZ"/>
              <a:pPr>
                <a:defRPr/>
              </a:pPr>
              <a:t>29.09.2020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B6C549-3DCA-4EB0-A6F1-01624890A7D1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9091468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6FF78C-A87E-4DD3-ACB7-5154BAE4DDA4}" type="datetimeFigureOut">
              <a:rPr lang="cs-CZ"/>
              <a:pPr>
                <a:defRPr/>
              </a:pPr>
              <a:t>29.09.2020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B3CF6B-A2AE-4ABC-AF4B-1D4F7165AB73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6756446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70137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D05242-A4B3-47BF-BEB8-EAB0DEFF9FC4}" type="datetimeFigureOut">
              <a:rPr lang="cs-CZ"/>
              <a:pPr>
                <a:defRPr/>
              </a:pPr>
              <a:t>29.09.2020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C732D4-F493-4930-91EB-C2F75FF3B64A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443471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0FDAF7-4B5A-467B-B2CA-AC2002A909DA}" type="datetimeFigureOut">
              <a:rPr lang="cs-CZ"/>
              <a:pPr>
                <a:defRPr/>
              </a:pPr>
              <a:t>29.09.2020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824DEB-894E-4068-AE48-1593A31030E8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2989808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B388DE-F865-4A32-9D33-802A56F8005C}" type="datetimeFigureOut">
              <a:rPr lang="cs-CZ"/>
              <a:pPr>
                <a:defRPr/>
              </a:pPr>
              <a:t>29.09.2020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453D6E-05B1-4971-A3B4-A56CC2766B21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1604934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767C30-F5EA-460E-ACBF-5C6E5E509897}" type="datetimeFigureOut">
              <a:rPr lang="cs-CZ"/>
              <a:pPr>
                <a:defRPr/>
              </a:pPr>
              <a:t>29.09.2020</a:t>
            </a:fld>
            <a:endParaRPr lang="cs-CZ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C8B8A4-ABDE-4E5C-9E77-8E3D6932FE42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1819564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0A6FBB-3CFC-4C6A-930F-DC87A14247E5}" type="datetimeFigureOut">
              <a:rPr lang="cs-CZ"/>
              <a:pPr>
                <a:defRPr/>
              </a:pPr>
              <a:t>29.09.2020</a:t>
            </a:fld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BEA26C-FF75-4712-BFD7-095A9C6B9556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1377331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5342C1-E127-44DB-9017-010A63CE3085}" type="datetimeFigureOut">
              <a:rPr lang="cs-CZ"/>
              <a:pPr>
                <a:defRPr/>
              </a:pPr>
              <a:t>29.09.2020</a:t>
            </a:fld>
            <a:endParaRPr lang="cs-CZ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0D556D-9C37-4E29-B668-F97DC21E45F7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1535185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A99F38-AC7F-4A5C-A2B9-2FAE1944638B}" type="datetimeFigureOut">
              <a:rPr lang="cs-CZ"/>
              <a:pPr>
                <a:defRPr/>
              </a:pPr>
              <a:t>29.09.2020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53E856-ADAB-4909-8583-5033359C4010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1824967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A3A06A-4445-4962-A702-89065F9751D3}" type="datetimeFigureOut">
              <a:rPr lang="cs-CZ"/>
              <a:pPr>
                <a:defRPr/>
              </a:pPr>
              <a:t>29.09.2020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F8EB49-0A7A-431A-9218-B0CB3D7E19CF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7266075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 předlohy nadpisů.</a:t>
            </a:r>
            <a:endParaRPr lang="en-US" altLang="cs-CZ"/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  <a:endParaRPr lang="en-US" alt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EC2AED6-0361-479C-B67C-C7928944A7F9}" type="datetimeFigureOut">
              <a:rPr lang="cs-CZ"/>
              <a:pPr>
                <a:defRPr/>
              </a:pPr>
              <a:t>29.09.2020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6B5F4ADC-A1D2-4987-922C-CEC6F110E87A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fcr.cz/assets/cs/media/Konvergence-k-EU_2020_Konvergencni-program-CR-duben-2020_v02.pdf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zakonyprolidi.cz/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inancnisprava.cz/assets/cs/prilohy/d-kraje-a-obce/Schema_rozpoctoveho_urceni_dani_2018.pdf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fcr.cz/assets/cs/media/Konvergence-k-EU_2020_Konvergencni-program-CR-duben-2020_v02.pdf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9713" y="1124744"/>
            <a:ext cx="1699500" cy="1325611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251520" y="1124744"/>
            <a:ext cx="561662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467544" y="1556792"/>
            <a:ext cx="5112568" cy="2160240"/>
          </a:xfrm>
          <a:prstGeom prst="rect">
            <a:avLst/>
          </a:prstGeom>
        </p:spPr>
        <p:txBody>
          <a:bodyPr anchor="t">
            <a:noAutofit/>
          </a:bodyPr>
          <a:lstStyle/>
          <a:p>
            <a:r>
              <a:rPr lang="cs-CZ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Teoretická východiska v</a:t>
            </a:r>
            <a:r>
              <a:rPr lang="pt-BR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eřejn</a:t>
            </a:r>
            <a:r>
              <a:rPr lang="cs-CZ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ých</a:t>
            </a:r>
            <a:r>
              <a:rPr lang="pt-BR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financ</a:t>
            </a:r>
            <a:r>
              <a:rPr lang="cs-CZ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í</a:t>
            </a:r>
            <a:br>
              <a:rPr lang="cs-CZ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cs-CZ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(MBA)</a:t>
            </a:r>
            <a:br>
              <a:rPr lang="pt-BR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Podnadpis 2"/>
          <p:cNvSpPr txBox="1">
            <a:spLocks/>
          </p:cNvSpPr>
          <p:nvPr/>
        </p:nvSpPr>
        <p:spPr>
          <a:xfrm>
            <a:off x="6638925" y="4581128"/>
            <a:ext cx="2333346" cy="115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alt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Ing. Irena Szarowská, Ph.D.</a:t>
            </a:r>
          </a:p>
          <a:p>
            <a:pPr algn="r"/>
            <a:r>
              <a:rPr lang="cs-CZ" altLang="cs-CZ" sz="1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Katedra financí a účetnictví</a:t>
            </a:r>
          </a:p>
          <a:p>
            <a:pPr algn="r"/>
            <a:endParaRPr lang="cs-CZ" altLang="cs-CZ" sz="12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81479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0054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cs-CZ" altLang="cs-CZ" b="1" dirty="0">
                <a:solidFill>
                  <a:schemeClr val="bg1"/>
                </a:solidFill>
              </a:rPr>
              <a:t>Teoretická východiska veřejných financí 	</a:t>
            </a:r>
            <a:r>
              <a:rPr lang="cs-CZ" altLang="cs-CZ" dirty="0">
                <a:solidFill>
                  <a:srgbClr val="FFFFFF"/>
                </a:solidFill>
              </a:rPr>
              <a:t>				     </a:t>
            </a:r>
            <a:fld id="{8BC865EC-F6AF-4185-BC1D-16BC6B6B22E1}" type="slidenum">
              <a:rPr lang="cs-CZ" altLang="cs-CZ" smtClean="0">
                <a:solidFill>
                  <a:srgbClr val="FFFFFF"/>
                </a:solidFill>
              </a:rPr>
              <a:pPr eaLnBrk="1" hangingPunct="1">
                <a:defRPr/>
              </a:pPr>
              <a:t>10</a:t>
            </a:fld>
            <a:endParaRPr lang="pt-BR" altLang="cs-CZ" dirty="0">
              <a:solidFill>
                <a:srgbClr val="FFFFFF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111741" y="6428430"/>
            <a:ext cx="89205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/>
              <a:t>Konvergenční program ČR,  str. 23 (duben 2020)</a:t>
            </a:r>
          </a:p>
          <a:p>
            <a:r>
              <a:rPr lang="cs-CZ" sz="1200" dirty="0">
                <a:hlinkClick r:id="rId3"/>
              </a:rPr>
              <a:t>https://www.mfcr.cz/assets/cs/media/Konvergence-k-EU_2020_Konvergencni-program-CR-duben-2020_v02.pdf</a:t>
            </a:r>
            <a:endParaRPr lang="cs-CZ" sz="1200" dirty="0"/>
          </a:p>
          <a:p>
            <a:endParaRPr lang="cs-CZ" sz="1200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274849C8-8B27-44E1-B398-B8590A0803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85737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2689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0054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cs-CZ" altLang="cs-CZ" b="1" dirty="0">
                <a:solidFill>
                  <a:schemeClr val="bg1"/>
                </a:solidFill>
              </a:rPr>
              <a:t>Teoretická východiska veřejných financí 	</a:t>
            </a:r>
            <a:r>
              <a:rPr lang="cs-CZ" altLang="cs-CZ" dirty="0">
                <a:solidFill>
                  <a:srgbClr val="FFFFFF"/>
                </a:solidFill>
              </a:rPr>
              <a:t>				     </a:t>
            </a:r>
            <a:fld id="{8BC865EC-F6AF-4185-BC1D-16BC6B6B22E1}" type="slidenum">
              <a:rPr lang="cs-CZ" altLang="cs-CZ" smtClean="0">
                <a:solidFill>
                  <a:srgbClr val="FFFFFF"/>
                </a:solidFill>
              </a:rPr>
              <a:pPr eaLnBrk="1" hangingPunct="1">
                <a:defRPr/>
              </a:pPr>
              <a:t>11</a:t>
            </a:fld>
            <a:endParaRPr lang="pt-BR" altLang="cs-CZ" dirty="0">
              <a:solidFill>
                <a:srgbClr val="FFFFFF"/>
              </a:solidFill>
            </a:endParaRPr>
          </a:p>
        </p:txBody>
      </p:sp>
      <p:sp>
        <p:nvSpPr>
          <p:cNvPr id="20485" name="TextovéPole 8"/>
          <p:cNvSpPr txBox="1">
            <a:spLocks noChangeArrowheads="1"/>
          </p:cNvSpPr>
          <p:nvPr/>
        </p:nvSpPr>
        <p:spPr bwMode="auto">
          <a:xfrm>
            <a:off x="342106" y="833438"/>
            <a:ext cx="84597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>
                <a:latin typeface="Arial" panose="020B0604020202020204" pitchFamily="34" charset="0"/>
              </a:rPr>
              <a:t>BARIÉRY ÚČINNOSTI FISKÁLNÍ POLITIKY </a:t>
            </a:r>
          </a:p>
        </p:txBody>
      </p:sp>
      <p:sp>
        <p:nvSpPr>
          <p:cNvPr id="6150" name="Zástupný symbol pro obsah 2"/>
          <p:cNvSpPr txBox="1">
            <a:spLocks/>
          </p:cNvSpPr>
          <p:nvPr/>
        </p:nvSpPr>
        <p:spPr bwMode="auto">
          <a:xfrm>
            <a:off x="628650" y="1408113"/>
            <a:ext cx="8031163" cy="4637087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273050" indent="-2730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30250" indent="-2730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449263" indent="-449263" eaLnBrk="1" fontAlgn="auto" hangingPunct="1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Clr>
                <a:srgbClr val="C00000"/>
              </a:buClr>
              <a:buFont typeface="+mj-lt"/>
              <a:buAutoNum type="arabicParenR"/>
              <a:defRPr/>
            </a:pPr>
            <a:endParaRPr lang="cs-CZ" sz="1600" b="1" dirty="0"/>
          </a:p>
          <a:p>
            <a:pPr marL="449263" indent="-449263" eaLnBrk="1" fontAlgn="auto" hangingPunct="1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Clr>
                <a:srgbClr val="C00000"/>
              </a:buClr>
              <a:buFont typeface="+mj-lt"/>
              <a:buAutoNum type="arabicParenR"/>
              <a:defRPr/>
            </a:pPr>
            <a:r>
              <a:rPr lang="cs-CZ" sz="2000" b="1" dirty="0"/>
              <a:t>Časová zpoždění</a:t>
            </a:r>
          </a:p>
          <a:p>
            <a:pPr marL="0" indent="0" eaLnBrk="1" fontAlgn="auto" hangingPunct="1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Clr>
                <a:srgbClr val="C00000"/>
              </a:buClr>
              <a:defRPr/>
            </a:pPr>
            <a:endParaRPr lang="cs-CZ" sz="2000" b="1" dirty="0"/>
          </a:p>
          <a:p>
            <a:pPr marL="449263" indent="-449263" eaLnBrk="1" fontAlgn="auto" hangingPunct="1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Clr>
                <a:srgbClr val="C00000"/>
              </a:buClr>
              <a:buFont typeface="+mj-lt"/>
              <a:buAutoNum type="arabicParenR" startAt="2"/>
              <a:defRPr/>
            </a:pPr>
            <a:r>
              <a:rPr lang="cs-CZ" sz="2000" b="1" dirty="0"/>
              <a:t>Efekt vytěsňování  </a:t>
            </a:r>
            <a:r>
              <a:rPr lang="cs-CZ" sz="2000" dirty="0"/>
              <a:t>(</a:t>
            </a:r>
            <a:r>
              <a:rPr lang="cs-CZ" sz="2000" dirty="0" err="1"/>
              <a:t>crowding</a:t>
            </a:r>
            <a:r>
              <a:rPr lang="cs-CZ" sz="2000" dirty="0"/>
              <a:t> out) - </a:t>
            </a:r>
            <a:r>
              <a:rPr lang="cs-CZ" dirty="0"/>
              <a:t>Jeho princip spočívá v tom, že důsledky expanzivní fiskální politiky v podobě růstu nominálního produktu se projeví také na peněžním trhu v podobě růstu poptávky po penězích a tedy i v růstu úrokové sazby. Na tento růst úrokové sazby reagují  poklesem některé výdaje, zejména investiční, částečně též spotřební výdaje a vládní nákupy (financované úvěrem), případně též čistý export. Fiskální expanze je účinná pouze v systému fixních měnových kursů. </a:t>
            </a:r>
          </a:p>
          <a:p>
            <a:pPr>
              <a:defRPr/>
            </a:pPr>
            <a:r>
              <a:rPr lang="cs-CZ" dirty="0"/>
              <a:t>	</a:t>
            </a:r>
          </a:p>
          <a:p>
            <a:pPr>
              <a:defRPr/>
            </a:pPr>
            <a:r>
              <a:rPr lang="cs-CZ" u="sng" dirty="0"/>
              <a:t>Vysvětlení</a:t>
            </a:r>
            <a:r>
              <a:rPr lang="cs-CZ" dirty="0"/>
              <a:t>: V</a:t>
            </a:r>
            <a:r>
              <a:rPr lang="cs-CZ" i="1" dirty="0"/>
              <a:t> případě fiskální expanze roste úroková míra. To povede k tendenci zhodnocení měny, centrální banka je nucena za domácí měnu nakupovat devizy, a to způsobí pokles úrokové míry a oslabí efekt vytěsňování. Naopak v případě pohyblivých měnových kursů rostoucí úroková míra povede k posílení měny a tudíž k nepříznivému účinku na čistý export NX. Je tudíž zcela neúčinná.</a:t>
            </a:r>
          </a:p>
          <a:p>
            <a:pPr>
              <a:defRPr/>
            </a:pPr>
            <a:r>
              <a:rPr lang="cs-CZ" sz="1600" dirty="0"/>
              <a:t> </a:t>
            </a:r>
            <a:endParaRPr lang="cs-CZ" sz="1600" b="1" dirty="0"/>
          </a:p>
        </p:txBody>
      </p:sp>
    </p:spTree>
    <p:extLst>
      <p:ext uri="{BB962C8B-B14F-4D97-AF65-F5344CB8AC3E}">
        <p14:creationId xmlns:p14="http://schemas.microsoft.com/office/powerpoint/2010/main" val="17736746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0054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cs-CZ" altLang="cs-CZ" b="1" dirty="0">
                <a:solidFill>
                  <a:schemeClr val="bg1"/>
                </a:solidFill>
              </a:rPr>
              <a:t>Teoretická východiska veřejných financí 	</a:t>
            </a:r>
            <a:r>
              <a:rPr lang="cs-CZ" altLang="cs-CZ" dirty="0">
                <a:solidFill>
                  <a:srgbClr val="FFFFFF"/>
                </a:solidFill>
              </a:rPr>
              <a:t>				     </a:t>
            </a:r>
            <a:fld id="{2B228871-4F43-42F4-9426-3CCCF1A7298D}" type="slidenum">
              <a:rPr lang="cs-CZ" altLang="cs-CZ" smtClean="0">
                <a:solidFill>
                  <a:srgbClr val="FFFFFF"/>
                </a:solidFill>
              </a:rPr>
              <a:pPr eaLnBrk="1" hangingPunct="1">
                <a:defRPr/>
              </a:pPr>
              <a:t>12</a:t>
            </a:fld>
            <a:endParaRPr lang="pt-BR" altLang="cs-CZ" dirty="0">
              <a:solidFill>
                <a:srgbClr val="FFFFFF"/>
              </a:solidFill>
            </a:endParaRPr>
          </a:p>
        </p:txBody>
      </p:sp>
      <p:sp>
        <p:nvSpPr>
          <p:cNvPr id="6150" name="Zástupný symbol pro obsah 2"/>
          <p:cNvSpPr txBox="1">
            <a:spLocks/>
          </p:cNvSpPr>
          <p:nvPr/>
        </p:nvSpPr>
        <p:spPr bwMode="auto">
          <a:xfrm>
            <a:off x="966788" y="1570038"/>
            <a:ext cx="7643812" cy="4637087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273050" indent="-2730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30250" indent="-2730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449263" indent="-449263" eaLnBrk="1" fontAlgn="auto" hangingPunct="1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Clr>
                <a:srgbClr val="C00000"/>
              </a:buClr>
              <a:buFont typeface="+mj-lt"/>
              <a:buAutoNum type="arabicParenR"/>
              <a:defRPr/>
            </a:pPr>
            <a:endParaRPr lang="cs-CZ" sz="1600" b="1" dirty="0"/>
          </a:p>
          <a:p>
            <a:pPr marL="449263" indent="-449263" eaLnBrk="1" fontAlgn="auto" hangingPunct="1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Clr>
                <a:srgbClr val="C00000"/>
              </a:buClr>
              <a:buFont typeface="+mj-lt"/>
              <a:buAutoNum type="arabicParenR"/>
              <a:defRPr/>
            </a:pPr>
            <a:r>
              <a:rPr lang="cs-CZ" sz="2000" b="1" dirty="0"/>
              <a:t>Výdajový multiplikátor </a:t>
            </a:r>
            <a:r>
              <a:rPr lang="cs-CZ" sz="2000" dirty="0"/>
              <a:t>(snížení / zvýšení veřejných výdajů)</a:t>
            </a:r>
            <a:r>
              <a:rPr lang="cs-CZ" sz="2000" b="1" dirty="0"/>
              <a:t>:</a:t>
            </a:r>
          </a:p>
          <a:p>
            <a:pPr marL="0" indent="0" eaLnBrk="1" fontAlgn="auto" hangingPunct="1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Clr>
                <a:srgbClr val="C00000"/>
              </a:buClr>
              <a:defRPr/>
            </a:pPr>
            <a:r>
              <a:rPr lang="sk-SK" sz="2000" b="1" dirty="0"/>
              <a:t>	</a:t>
            </a:r>
            <a:r>
              <a:rPr lang="el-GR" sz="2000" i="1" dirty="0"/>
              <a:t>α </a:t>
            </a:r>
            <a:r>
              <a:rPr lang="cs-CZ" sz="2000" i="1" dirty="0"/>
              <a:t>= 1 / ( 1 - </a:t>
            </a:r>
            <a:r>
              <a:rPr lang="cs-CZ" sz="2000" i="1" dirty="0" err="1"/>
              <a:t>mpc</a:t>
            </a:r>
            <a:r>
              <a:rPr lang="cs-CZ" sz="2000" i="1" dirty="0"/>
              <a:t> ) = 1 / (1-c)  = 1 / s</a:t>
            </a:r>
          </a:p>
          <a:p>
            <a:pPr marL="0" indent="0" eaLnBrk="1" fontAlgn="auto" hangingPunct="1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Clr>
                <a:srgbClr val="C00000"/>
              </a:buClr>
              <a:defRPr/>
            </a:pPr>
            <a:r>
              <a:rPr lang="cs-CZ" sz="2000" i="1" dirty="0"/>
              <a:t>		</a:t>
            </a:r>
            <a:r>
              <a:rPr lang="cs-CZ" sz="2000" i="1" dirty="0" err="1"/>
              <a:t>dY</a:t>
            </a:r>
            <a:r>
              <a:rPr lang="cs-CZ" sz="2000" i="1" dirty="0"/>
              <a:t> = 1/ (1-c) </a:t>
            </a:r>
            <a:r>
              <a:rPr lang="cs-CZ" sz="2000" i="1" dirty="0" err="1"/>
              <a:t>dG</a:t>
            </a:r>
            <a:endParaRPr lang="cs-CZ" sz="2000" i="1" dirty="0"/>
          </a:p>
          <a:p>
            <a:pPr marL="449263" indent="-449263" eaLnBrk="1" fontAlgn="auto" hangingPunct="1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Clr>
                <a:srgbClr val="C00000"/>
              </a:buClr>
              <a:buFont typeface="+mj-lt"/>
              <a:buAutoNum type="arabicParenR"/>
              <a:defRPr/>
            </a:pPr>
            <a:endParaRPr lang="cs-CZ" sz="1600" b="1" dirty="0"/>
          </a:p>
          <a:p>
            <a:pPr marL="449263" indent="-449263" eaLnBrk="1" fontAlgn="auto" hangingPunct="1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Clr>
                <a:srgbClr val="C00000"/>
              </a:buClr>
              <a:buFont typeface="+mj-lt"/>
              <a:buAutoNum type="arabicParenR" startAt="2"/>
              <a:defRPr/>
            </a:pPr>
            <a:r>
              <a:rPr lang="cs-CZ" sz="2000" b="1" dirty="0"/>
              <a:t>Daňový </a:t>
            </a:r>
            <a:r>
              <a:rPr lang="cs-CZ" sz="2000" b="1" dirty="0" err="1"/>
              <a:t>demultiplikátor</a:t>
            </a:r>
            <a:r>
              <a:rPr lang="cs-CZ" sz="2000" b="1" dirty="0"/>
              <a:t> </a:t>
            </a:r>
            <a:r>
              <a:rPr lang="cs-CZ" sz="2000" dirty="0"/>
              <a:t>(snížení / zvýšení  daní):</a:t>
            </a:r>
          </a:p>
          <a:p>
            <a:pPr marL="0" indent="0" eaLnBrk="1" fontAlgn="auto" hangingPunct="1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Clr>
                <a:srgbClr val="C00000"/>
              </a:buClr>
              <a:defRPr/>
            </a:pPr>
            <a:r>
              <a:rPr lang="sk-SK" sz="2000" b="1" dirty="0"/>
              <a:t>	</a:t>
            </a:r>
            <a:r>
              <a:rPr lang="el-GR" sz="2000" i="1" dirty="0"/>
              <a:t>α</a:t>
            </a:r>
            <a:r>
              <a:rPr lang="cs-CZ" sz="2000" i="1" dirty="0"/>
              <a:t>t =  - </a:t>
            </a:r>
            <a:r>
              <a:rPr lang="cs-CZ" sz="2000" i="1" dirty="0" err="1"/>
              <a:t>mpc</a:t>
            </a:r>
            <a:r>
              <a:rPr lang="cs-CZ" sz="2000" i="1" dirty="0"/>
              <a:t> / </a:t>
            </a:r>
            <a:r>
              <a:rPr lang="cs-CZ" sz="2000" i="1" dirty="0" err="1"/>
              <a:t>mps</a:t>
            </a:r>
            <a:r>
              <a:rPr lang="cs-CZ" sz="2000" i="1" dirty="0"/>
              <a:t> =  - c / s</a:t>
            </a:r>
          </a:p>
          <a:p>
            <a:pPr marL="0" indent="0" eaLnBrk="1" fontAlgn="auto" hangingPunct="1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Clr>
                <a:srgbClr val="C00000"/>
              </a:buClr>
              <a:defRPr/>
            </a:pPr>
            <a:r>
              <a:rPr lang="cs-CZ" sz="2000" i="1" dirty="0"/>
              <a:t>	</a:t>
            </a:r>
            <a:r>
              <a:rPr lang="cs-CZ" sz="2000" i="1" dirty="0" err="1"/>
              <a:t>dY</a:t>
            </a:r>
            <a:r>
              <a:rPr lang="cs-CZ" sz="2000" i="1" dirty="0"/>
              <a:t> =  - c / (1-c) </a:t>
            </a:r>
            <a:r>
              <a:rPr lang="cs-CZ" sz="2000" i="1" dirty="0" err="1"/>
              <a:t>dt</a:t>
            </a:r>
            <a:r>
              <a:rPr lang="cs-CZ" sz="2000" i="1" dirty="0"/>
              <a:t> = -c / s </a:t>
            </a:r>
            <a:r>
              <a:rPr lang="cs-CZ" sz="2000" i="1" dirty="0" err="1"/>
              <a:t>dt</a:t>
            </a:r>
            <a:endParaRPr lang="cs-CZ" sz="2000" i="1" dirty="0"/>
          </a:p>
          <a:p>
            <a:pPr marL="0" indent="0" eaLnBrk="1" fontAlgn="auto" hangingPunct="1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Clr>
                <a:srgbClr val="C00000"/>
              </a:buClr>
              <a:defRPr/>
            </a:pPr>
            <a:endParaRPr lang="cs-CZ" sz="1600" b="1" dirty="0"/>
          </a:p>
          <a:p>
            <a:pPr marL="449263" indent="-449263" eaLnBrk="1" fontAlgn="auto" hangingPunct="1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Clr>
                <a:srgbClr val="C00000"/>
              </a:buClr>
              <a:buFont typeface="+mj-lt"/>
              <a:buAutoNum type="arabicParenR" startAt="3"/>
              <a:defRPr/>
            </a:pPr>
            <a:r>
              <a:rPr lang="cs-CZ" sz="2000" b="1" dirty="0"/>
              <a:t>Multiplikátor vyrovnaného rozpočtu:</a:t>
            </a:r>
            <a:endParaRPr lang="cs-CZ" sz="2000" dirty="0"/>
          </a:p>
          <a:p>
            <a:pPr marL="0" indent="0" eaLnBrk="1" fontAlgn="auto" hangingPunct="1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Clr>
                <a:srgbClr val="C00000"/>
              </a:buClr>
              <a:defRPr/>
            </a:pPr>
            <a:r>
              <a:rPr lang="sk-SK" sz="2000" b="1" dirty="0"/>
              <a:t>		</a:t>
            </a:r>
            <a:r>
              <a:rPr lang="cs-CZ" sz="2000" i="1" dirty="0" err="1"/>
              <a:t>dG</a:t>
            </a:r>
            <a:r>
              <a:rPr lang="cs-CZ" sz="2000" i="1" dirty="0"/>
              <a:t> = </a:t>
            </a:r>
            <a:r>
              <a:rPr lang="cs-CZ" sz="2000" i="1" dirty="0" err="1"/>
              <a:t>dt</a:t>
            </a:r>
            <a:endParaRPr lang="cs-CZ" sz="2000" i="1" dirty="0"/>
          </a:p>
          <a:p>
            <a:pPr marL="0" indent="0" eaLnBrk="1" fontAlgn="auto" hangingPunct="1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Clr>
                <a:srgbClr val="C00000"/>
              </a:buClr>
              <a:defRPr/>
            </a:pPr>
            <a:r>
              <a:rPr lang="cs-CZ" sz="2000" i="1" dirty="0"/>
              <a:t>	</a:t>
            </a:r>
            <a:r>
              <a:rPr lang="cs-CZ" sz="2000" i="1" dirty="0" err="1"/>
              <a:t>dY</a:t>
            </a:r>
            <a:r>
              <a:rPr lang="cs-CZ" sz="2000" i="1" dirty="0"/>
              <a:t>= (1-c) / (1-c) </a:t>
            </a:r>
            <a:r>
              <a:rPr lang="cs-CZ" sz="2000" i="1" dirty="0" err="1"/>
              <a:t>dG</a:t>
            </a:r>
            <a:r>
              <a:rPr lang="cs-CZ" sz="2000" i="1" dirty="0"/>
              <a:t> = 1</a:t>
            </a:r>
          </a:p>
          <a:p>
            <a:pPr marL="609600" indent="-609600" eaLnBrk="1" fontAlgn="auto" hangingPunct="1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Clr>
                <a:srgbClr val="C00000"/>
              </a:buClr>
              <a:buFont typeface="+mj-lt"/>
              <a:buAutoNum type="arabicParenR"/>
              <a:defRPr/>
            </a:pPr>
            <a:endParaRPr lang="cs-CZ" sz="2000" b="1" dirty="0"/>
          </a:p>
          <a:p>
            <a:pPr marL="609600" indent="-609600" eaLnBrk="1" fontAlgn="auto" hangingPunct="1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cs-CZ" sz="2000" dirty="0"/>
              <a:t>	</a:t>
            </a:r>
            <a:r>
              <a:rPr lang="cs-CZ" sz="2000" dirty="0" err="1"/>
              <a:t>mpc</a:t>
            </a:r>
            <a:r>
              <a:rPr lang="cs-CZ" sz="2000" dirty="0"/>
              <a:t>= c= mezní sklon ke spotřebě</a:t>
            </a:r>
          </a:p>
          <a:p>
            <a:pPr marL="609600" indent="-609600" eaLnBrk="1" fontAlgn="auto" hangingPunct="1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cs-CZ" sz="2000" dirty="0"/>
              <a:t>	</a:t>
            </a:r>
            <a:r>
              <a:rPr lang="cs-CZ" sz="2000" dirty="0" err="1"/>
              <a:t>mps</a:t>
            </a:r>
            <a:r>
              <a:rPr lang="cs-CZ" sz="2000" dirty="0"/>
              <a:t> = s= mezní sklon k úsporám</a:t>
            </a:r>
          </a:p>
          <a:p>
            <a:pPr marL="609600" indent="-609600" eaLnBrk="1" fontAlgn="auto" hangingPunct="1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cs-CZ" sz="1600" b="1" dirty="0"/>
          </a:p>
        </p:txBody>
      </p:sp>
      <p:sp>
        <p:nvSpPr>
          <p:cNvPr id="5" name="TextovéPole 8"/>
          <p:cNvSpPr txBox="1">
            <a:spLocks noChangeArrowheads="1"/>
          </p:cNvSpPr>
          <p:nvPr/>
        </p:nvSpPr>
        <p:spPr bwMode="auto">
          <a:xfrm>
            <a:off x="342106" y="804127"/>
            <a:ext cx="845978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cs-CZ" altLang="cs-CZ" sz="2400" b="1" dirty="0">
                <a:latin typeface="Arial" panose="020B0604020202020204" pitchFamily="34" charset="0"/>
              </a:rPr>
              <a:t>HODNOCENÍ ÚČINNOSTI FISKÁLNÍ POLITIKY -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>
                <a:latin typeface="Arial" panose="020B0604020202020204" pitchFamily="34" charset="0"/>
              </a:rPr>
              <a:t>MULTIPLIKÁTORY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0054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cs-CZ" altLang="cs-CZ" b="1">
                <a:solidFill>
                  <a:schemeClr val="bg1"/>
                </a:solidFill>
              </a:rPr>
              <a:t>Veřejné finance, rozpočtová a fiskální politika </a:t>
            </a:r>
            <a:r>
              <a:rPr lang="cs-CZ" altLang="cs-CZ">
                <a:solidFill>
                  <a:srgbClr val="FFFFFF"/>
                </a:solidFill>
              </a:rPr>
              <a:t>				     </a:t>
            </a:r>
            <a:fld id="{51590F15-D065-4BBF-880B-1EC4F9EBC092}" type="slidenum">
              <a:rPr lang="cs-CZ" altLang="cs-CZ" smtClean="0">
                <a:solidFill>
                  <a:srgbClr val="FFFFFF"/>
                </a:solidFill>
              </a:rPr>
              <a:pPr eaLnBrk="1" hangingPunct="1">
                <a:defRPr/>
              </a:pPr>
              <a:t>13</a:t>
            </a:fld>
            <a:endParaRPr lang="pt-BR" altLang="cs-CZ">
              <a:solidFill>
                <a:srgbClr val="FFFFFF"/>
              </a:solidFill>
            </a:endParaRPr>
          </a:p>
        </p:txBody>
      </p:sp>
      <p:sp>
        <p:nvSpPr>
          <p:cNvPr id="24581" name="TextovéPole 8"/>
          <p:cNvSpPr txBox="1">
            <a:spLocks noChangeArrowheads="1"/>
          </p:cNvSpPr>
          <p:nvPr/>
        </p:nvSpPr>
        <p:spPr bwMode="auto">
          <a:xfrm>
            <a:off x="342106" y="804127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cs-CZ" altLang="cs-CZ" sz="2400" b="1" dirty="0">
                <a:latin typeface="Arial" panose="020B0604020202020204" pitchFamily="34" charset="0"/>
              </a:rPr>
              <a:t>FISKÁLNÍ MULTIPLIKÁTORY - PŘEHLED</a:t>
            </a:r>
          </a:p>
        </p:txBody>
      </p:sp>
      <p:pic>
        <p:nvPicPr>
          <p:cNvPr id="2458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5575" y="1838325"/>
            <a:ext cx="6616700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3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6138" y="3644108"/>
            <a:ext cx="5224462" cy="290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6" name="Zástupný symbol pro obsah 2"/>
          <p:cNvSpPr>
            <a:spLocks noGrp="1"/>
          </p:cNvSpPr>
          <p:nvPr>
            <p:ph idx="1"/>
          </p:nvPr>
        </p:nvSpPr>
        <p:spPr>
          <a:xfrm>
            <a:off x="381000" y="1535113"/>
            <a:ext cx="8229600" cy="4338638"/>
          </a:xfrm>
        </p:spPr>
        <p:txBody>
          <a:bodyPr/>
          <a:lstStyle/>
          <a:p>
            <a:pPr>
              <a:spcBef>
                <a:spcPct val="50000"/>
              </a:spcBef>
              <a:buClr>
                <a:srgbClr val="C00000"/>
              </a:buClr>
              <a:buSzPct val="150000"/>
            </a:pPr>
            <a:r>
              <a:rPr lang="cs-CZ" alt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priorizuje</a:t>
            </a:r>
            <a:r>
              <a:rPr lang="cs-CZ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alokační  </a:t>
            </a:r>
            <a:r>
              <a:rPr lang="cs-CZ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(a redistribuční) </a:t>
            </a:r>
            <a:r>
              <a:rPr lang="cs-CZ" alt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funkci </a:t>
            </a:r>
            <a:r>
              <a:rPr lang="cs-CZ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veřejných financí</a:t>
            </a:r>
          </a:p>
          <a:p>
            <a:pPr>
              <a:spcBef>
                <a:spcPct val="50000"/>
              </a:spcBef>
              <a:buClr>
                <a:srgbClr val="C00000"/>
              </a:buClr>
              <a:buSzPct val="150000"/>
            </a:pPr>
            <a:r>
              <a:rPr lang="cs-CZ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realizace  skrze veřejné rozpočty</a:t>
            </a:r>
          </a:p>
          <a:p>
            <a:pPr>
              <a:spcBef>
                <a:spcPct val="50000"/>
              </a:spcBef>
              <a:buClr>
                <a:srgbClr val="C00000"/>
              </a:buClr>
              <a:buSzPct val="150000"/>
            </a:pPr>
            <a:r>
              <a:rPr lang="cs-CZ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rozpočtová soustava ČR</a:t>
            </a:r>
          </a:p>
          <a:p>
            <a:pPr marL="800100" lvl="1" indent="-342900">
              <a:spcBef>
                <a:spcPct val="50000"/>
              </a:spcBef>
              <a:buClr>
                <a:schemeClr val="accent1"/>
              </a:buClr>
              <a:buSzPct val="150000"/>
              <a:buFont typeface="Arial" panose="020B0604020202020204" pitchFamily="34" charset="0"/>
              <a:buChar char="•"/>
            </a:pPr>
            <a:r>
              <a:rPr lang="cs-CZ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legislativa</a:t>
            </a:r>
          </a:p>
          <a:p>
            <a:pPr marL="800100" lvl="1" indent="-342900">
              <a:spcBef>
                <a:spcPct val="50000"/>
              </a:spcBef>
              <a:buClr>
                <a:schemeClr val="accent1"/>
              </a:buClr>
              <a:buSzPct val="150000"/>
              <a:buFont typeface="Arial" panose="020B0604020202020204" pitchFamily="34" charset="0"/>
              <a:buChar char="•"/>
            </a:pPr>
            <a:r>
              <a:rPr lang="cs-CZ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subjekty v rozpočtové soustavě</a:t>
            </a:r>
          </a:p>
        </p:txBody>
      </p:sp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0054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cs-CZ" altLang="cs-CZ" b="1" dirty="0">
                <a:solidFill>
                  <a:schemeClr val="bg1"/>
                </a:solidFill>
              </a:rPr>
              <a:t>Teoretická východiska veřejných financí 	</a:t>
            </a:r>
            <a:r>
              <a:rPr lang="cs-CZ" altLang="cs-CZ" dirty="0">
                <a:solidFill>
                  <a:srgbClr val="FFFFFF"/>
                </a:solidFill>
              </a:rPr>
              <a:t>				     </a:t>
            </a:r>
            <a:fld id="{2E45768F-EE85-4021-B324-ED2890307C41}" type="slidenum">
              <a:rPr lang="cs-CZ" altLang="cs-CZ" smtClean="0">
                <a:solidFill>
                  <a:srgbClr val="FFFFFF"/>
                </a:solidFill>
              </a:rPr>
              <a:pPr eaLnBrk="1" hangingPunct="1">
                <a:defRPr/>
              </a:pPr>
              <a:t>14</a:t>
            </a:fld>
            <a:endParaRPr lang="pt-BR" altLang="cs-CZ" dirty="0">
              <a:solidFill>
                <a:srgbClr val="FFFFFF"/>
              </a:solidFill>
            </a:endParaRPr>
          </a:p>
        </p:txBody>
      </p:sp>
      <p:sp>
        <p:nvSpPr>
          <p:cNvPr id="26630" name="TextovéPole 8"/>
          <p:cNvSpPr txBox="1">
            <a:spLocks noChangeArrowheads="1"/>
          </p:cNvSpPr>
          <p:nvPr/>
        </p:nvSpPr>
        <p:spPr bwMode="auto">
          <a:xfrm>
            <a:off x="342106" y="856456"/>
            <a:ext cx="845978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>
                <a:latin typeface="Arial" panose="020B0604020202020204" pitchFamily="34" charset="0"/>
              </a:rPr>
              <a:t>ROZPOČTOVÁ POLITIKA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0054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cs-CZ" altLang="cs-CZ" b="1" dirty="0">
                <a:solidFill>
                  <a:schemeClr val="bg1"/>
                </a:solidFill>
              </a:rPr>
              <a:t>Teoretická východiska veřejných financí 	</a:t>
            </a:r>
            <a:r>
              <a:rPr lang="cs-CZ" altLang="cs-CZ" dirty="0">
                <a:solidFill>
                  <a:srgbClr val="FFFFFF"/>
                </a:solidFill>
              </a:rPr>
              <a:t>				     </a:t>
            </a:r>
            <a:fld id="{EA4EE384-184C-4293-A420-E4E8362B17E9}" type="slidenum">
              <a:rPr lang="cs-CZ" altLang="cs-CZ" smtClean="0">
                <a:solidFill>
                  <a:srgbClr val="FFFFFF"/>
                </a:solidFill>
              </a:rPr>
              <a:pPr eaLnBrk="1" hangingPunct="1">
                <a:defRPr/>
              </a:pPr>
              <a:t>15</a:t>
            </a:fld>
            <a:endParaRPr lang="pt-BR" altLang="cs-CZ" dirty="0">
              <a:solidFill>
                <a:srgbClr val="FFFFFF"/>
              </a:solidFill>
            </a:endParaRPr>
          </a:p>
        </p:txBody>
      </p:sp>
      <p:sp>
        <p:nvSpPr>
          <p:cNvPr id="29701" name="TextovéPole 8"/>
          <p:cNvSpPr txBox="1">
            <a:spLocks noChangeArrowheads="1"/>
          </p:cNvSpPr>
          <p:nvPr/>
        </p:nvSpPr>
        <p:spPr bwMode="auto">
          <a:xfrm>
            <a:off x="150813" y="771525"/>
            <a:ext cx="845978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>
                <a:latin typeface="Arial" panose="020B0604020202020204" pitchFamily="34" charset="0"/>
              </a:rPr>
              <a:t>ROZPOČTOVÁ POLITIKA</a:t>
            </a:r>
          </a:p>
        </p:txBody>
      </p:sp>
      <p:pic>
        <p:nvPicPr>
          <p:cNvPr id="29702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" y="2203450"/>
            <a:ext cx="8959850" cy="35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3" name="TextovéPole 2"/>
          <p:cNvSpPr txBox="1">
            <a:spLocks noChangeArrowheads="1"/>
          </p:cNvSpPr>
          <p:nvPr/>
        </p:nvSpPr>
        <p:spPr bwMode="auto">
          <a:xfrm>
            <a:off x="587375" y="1492220"/>
            <a:ext cx="80232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000" dirty="0">
                <a:latin typeface="Arial" panose="020B0604020202020204" pitchFamily="34" charset="0"/>
              </a:rPr>
              <a:t>Dopad sociálně politických přístupů vlády na rozpočtovou politiku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0054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cs-CZ" altLang="cs-CZ" b="1" dirty="0">
                <a:solidFill>
                  <a:schemeClr val="bg1"/>
                </a:solidFill>
              </a:rPr>
              <a:t>Teoretická východiska veřejných financí 	</a:t>
            </a:r>
            <a:r>
              <a:rPr lang="cs-CZ" altLang="cs-CZ" dirty="0">
                <a:solidFill>
                  <a:srgbClr val="FFFFFF"/>
                </a:solidFill>
              </a:rPr>
              <a:t>				     </a:t>
            </a:r>
            <a:fld id="{5173E92D-6E25-48D0-B3A4-8D6F2B45DBE1}" type="slidenum">
              <a:rPr lang="cs-CZ" altLang="cs-CZ" smtClean="0">
                <a:solidFill>
                  <a:srgbClr val="FFFFFF"/>
                </a:solidFill>
              </a:rPr>
              <a:pPr eaLnBrk="1" hangingPunct="1">
                <a:defRPr/>
              </a:pPr>
              <a:t>16</a:t>
            </a:fld>
            <a:endParaRPr lang="pt-BR" altLang="cs-CZ" dirty="0">
              <a:solidFill>
                <a:srgbClr val="FFFFFF"/>
              </a:solidFill>
            </a:endParaRPr>
          </a:p>
        </p:txBody>
      </p:sp>
      <p:sp>
        <p:nvSpPr>
          <p:cNvPr id="30725" name="TextovéPole 8"/>
          <p:cNvSpPr txBox="1">
            <a:spLocks noChangeArrowheads="1"/>
          </p:cNvSpPr>
          <p:nvPr/>
        </p:nvSpPr>
        <p:spPr bwMode="auto">
          <a:xfrm>
            <a:off x="342106" y="804863"/>
            <a:ext cx="84597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>
                <a:latin typeface="Arial" panose="020B0604020202020204" pitchFamily="34" charset="0"/>
              </a:rPr>
              <a:t>FISKÁLNÍ A ROZPOČTOVÁ POLITIKA - ROZDÍLY</a:t>
            </a:r>
          </a:p>
        </p:txBody>
      </p:sp>
      <p:pic>
        <p:nvPicPr>
          <p:cNvPr id="30726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56128" y="1524000"/>
            <a:ext cx="6147301" cy="4962524"/>
          </a:xfr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TextovéPole 8"/>
          <p:cNvSpPr txBox="1">
            <a:spLocks noChangeArrowheads="1"/>
          </p:cNvSpPr>
          <p:nvPr/>
        </p:nvSpPr>
        <p:spPr bwMode="auto">
          <a:xfrm>
            <a:off x="342106" y="692590"/>
            <a:ext cx="845978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>
                <a:latin typeface="Arial" panose="020B0604020202020204" pitchFamily="34" charset="0"/>
              </a:rPr>
              <a:t>PROSTOROVÉ ASPEKTY VEŘEJNÝCH FINANCÍ  - TEORIE FISKÁLNÍHO FEDERALISMU</a:t>
            </a:r>
          </a:p>
        </p:txBody>
      </p:sp>
      <p:sp>
        <p:nvSpPr>
          <p:cNvPr id="3078" name="Zástupný symbol pro obsah 2"/>
          <p:cNvSpPr txBox="1">
            <a:spLocks/>
          </p:cNvSpPr>
          <p:nvPr/>
        </p:nvSpPr>
        <p:spPr bwMode="auto">
          <a:xfrm>
            <a:off x="254793" y="1746668"/>
            <a:ext cx="8547100" cy="438943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609600" indent="-609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342900" indent="-342900" eaLnBrk="1" fontAlgn="auto" hangingPunct="1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Clr>
                <a:srgbClr val="C00000"/>
              </a:buClr>
              <a:buFont typeface="Arial" pitchFamily="34" charset="0"/>
              <a:buChar char="•"/>
              <a:defRPr/>
            </a:pPr>
            <a:r>
              <a:rPr lang="cs-CZ" sz="2000" b="1" dirty="0"/>
              <a:t>Fiskální federalismus (FF) </a:t>
            </a:r>
            <a:r>
              <a:rPr lang="cs-CZ" sz="2000" dirty="0"/>
              <a:t>je založen na vícestupňovém uspořádání soustavy veřejných rozpočtů a vztahů mezi nimi (</a:t>
            </a:r>
            <a:r>
              <a:rPr lang="cs-CZ" sz="2000" b="1" dirty="0"/>
              <a:t>horizontální a vertikální struktura</a:t>
            </a:r>
            <a:r>
              <a:rPr lang="cs-CZ" sz="2000" dirty="0"/>
              <a:t>), přičemž zkoumá, jak optimálně rozdělit kompetence a odpovědnost mezi jednotlivými vládními úrovněmi.</a:t>
            </a:r>
          </a:p>
          <a:p>
            <a:pPr marL="342900" indent="-342900" eaLnBrk="1" fontAlgn="auto" hangingPunct="1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Clr>
                <a:srgbClr val="C00000"/>
              </a:buClr>
              <a:buFont typeface="Arial" pitchFamily="34" charset="0"/>
              <a:buChar char="•"/>
              <a:defRPr/>
            </a:pPr>
            <a:endParaRPr lang="cs-CZ" sz="2000" b="1" dirty="0"/>
          </a:p>
          <a:p>
            <a:pPr marL="342900" indent="-342900" eaLnBrk="1" fontAlgn="auto" hangingPunct="1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Clr>
                <a:srgbClr val="C00000"/>
              </a:buClr>
              <a:buFont typeface="Arial" pitchFamily="34" charset="0"/>
              <a:buChar char="•"/>
              <a:defRPr/>
            </a:pPr>
            <a:r>
              <a:rPr lang="cs-CZ" sz="2000" b="1" dirty="0"/>
              <a:t>FF jako vědní disciplína řeší:</a:t>
            </a:r>
          </a:p>
          <a:p>
            <a:pPr marL="476250" lvl="1" indent="-342900" eaLnBrk="1" fontAlgn="auto" hangingPunct="1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Clr>
                <a:srgbClr val="0070C0"/>
              </a:buClr>
              <a:buFont typeface="Arial" pitchFamily="34" charset="0"/>
              <a:buChar char="•"/>
              <a:defRPr/>
            </a:pPr>
            <a:r>
              <a:rPr lang="cs-CZ" sz="2000" dirty="0"/>
              <a:t>druhy (úrovně) veřejných rozpočtů</a:t>
            </a:r>
          </a:p>
          <a:p>
            <a:pPr marL="476250" lvl="1" indent="-342900" eaLnBrk="1" fontAlgn="auto" hangingPunct="1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Clr>
                <a:srgbClr val="0070C0"/>
              </a:buClr>
              <a:buFont typeface="Arial" pitchFamily="34" charset="0"/>
              <a:buChar char="•"/>
              <a:defRPr/>
            </a:pPr>
            <a:r>
              <a:rPr lang="cs-CZ" sz="2000" dirty="0"/>
              <a:t>strukturu veřejných rozpočtů na příslušných stupních vlád</a:t>
            </a:r>
          </a:p>
          <a:p>
            <a:pPr marL="476250" lvl="1" indent="-342900" eaLnBrk="1" fontAlgn="auto" hangingPunct="1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Clr>
                <a:srgbClr val="0070C0"/>
              </a:buClr>
              <a:buFont typeface="Arial" pitchFamily="34" charset="0"/>
              <a:buChar char="•"/>
              <a:defRPr/>
            </a:pPr>
            <a:r>
              <a:rPr lang="cs-CZ" sz="2000" dirty="0"/>
              <a:t>vymezení kompetencí a funkcí příslušných rozpočtů</a:t>
            </a:r>
          </a:p>
          <a:p>
            <a:pPr marL="476250" lvl="1" indent="-342900" eaLnBrk="1" fontAlgn="auto" hangingPunct="1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Clr>
                <a:srgbClr val="0070C0"/>
              </a:buClr>
              <a:buFont typeface="Arial" pitchFamily="34" charset="0"/>
              <a:buChar char="•"/>
              <a:defRPr/>
            </a:pPr>
            <a:r>
              <a:rPr lang="cs-CZ" sz="2000" dirty="0"/>
              <a:t>daňové určení: které daňové výnosy zajišťují rozhodující příjmy pro příslušný stupeň rozpočtu</a:t>
            </a:r>
          </a:p>
          <a:p>
            <a:pPr marL="476250" lvl="1" indent="-342900" eaLnBrk="1" fontAlgn="auto" hangingPunct="1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Clr>
                <a:srgbClr val="0070C0"/>
              </a:buClr>
              <a:buFont typeface="Arial" pitchFamily="34" charset="0"/>
              <a:buChar char="•"/>
              <a:defRPr/>
            </a:pPr>
            <a:r>
              <a:rPr lang="cs-CZ" sz="2000" dirty="0"/>
              <a:t>typy transferů finančních prostředků mezi jednotlivými stupni vlád.</a:t>
            </a:r>
          </a:p>
          <a:p>
            <a:pPr marL="476250" lvl="1" indent="-342900" eaLnBrk="1" fontAlgn="auto" hangingPunct="1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Clr>
                <a:srgbClr val="0070C0"/>
              </a:buClr>
              <a:buFont typeface="Arial" pitchFamily="34" charset="0"/>
              <a:buChar char="•"/>
              <a:defRPr/>
            </a:pPr>
            <a:endParaRPr lang="cs-CZ" sz="2000" dirty="0"/>
          </a:p>
          <a:p>
            <a:pPr marL="342900" indent="-342900" eaLnBrk="1" fontAlgn="auto" hangingPunct="1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Clr>
                <a:srgbClr val="C00000"/>
              </a:buClr>
              <a:buFont typeface="Arial" pitchFamily="34" charset="0"/>
              <a:buChar char="•"/>
              <a:defRPr/>
            </a:pPr>
            <a:endParaRPr lang="cs-CZ" sz="2000" b="1" dirty="0"/>
          </a:p>
        </p:txBody>
      </p:sp>
      <p:sp>
        <p:nvSpPr>
          <p:cNvPr id="7" name="Obdélník 6"/>
          <p:cNvSpPr/>
          <p:nvPr/>
        </p:nvSpPr>
        <p:spPr>
          <a:xfrm>
            <a:off x="0" y="-28135"/>
            <a:ext cx="9144000" cy="720725"/>
          </a:xfrm>
          <a:prstGeom prst="rect">
            <a:avLst/>
          </a:prstGeom>
          <a:solidFill>
            <a:srgbClr val="0054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b="1" dirty="0">
                <a:solidFill>
                  <a:schemeClr val="bg1"/>
                </a:solidFill>
              </a:rPr>
              <a:t>Teoretická východiska veřejných financí 	</a:t>
            </a:r>
            <a:r>
              <a:rPr lang="cs-CZ" dirty="0">
                <a:solidFill>
                  <a:srgbClr val="FFFFFF"/>
                </a:solidFill>
              </a:rPr>
              <a:t>			</a:t>
            </a:r>
            <a:fld id="{F693DE5B-6A91-412C-A336-0EC69C20A933}" type="slidenum">
              <a:rPr lang="cs-CZ" smtClean="0">
                <a:solidFill>
                  <a:srgbClr val="FFFFFF"/>
                </a:solidFill>
              </a:rPr>
              <a:t>17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11827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0054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cs-CZ" altLang="cs-CZ" b="1" dirty="0">
                <a:solidFill>
                  <a:schemeClr val="bg1"/>
                </a:solidFill>
              </a:rPr>
              <a:t>Teoretická východiska veřejných financí 		</a:t>
            </a:r>
            <a:r>
              <a:rPr lang="cs-CZ" altLang="cs-CZ" dirty="0">
                <a:solidFill>
                  <a:srgbClr val="FFFFFF"/>
                </a:solidFill>
              </a:rPr>
              <a:t>			</a:t>
            </a:r>
            <a:fld id="{DDC39AF6-4662-46CE-B0C1-F718ADF73B17}" type="slidenum">
              <a:rPr lang="cs-CZ" altLang="cs-CZ" smtClean="0">
                <a:solidFill>
                  <a:srgbClr val="FFFFFF"/>
                </a:solidFill>
              </a:rPr>
              <a:t>18</a:t>
            </a:fld>
            <a:endParaRPr lang="en-US" altLang="cs-CZ" dirty="0">
              <a:solidFill>
                <a:srgbClr val="FFFFFF"/>
              </a:solidFill>
            </a:endParaRPr>
          </a:p>
        </p:txBody>
      </p:sp>
      <p:sp>
        <p:nvSpPr>
          <p:cNvPr id="5125" name="TextovéPole 8"/>
          <p:cNvSpPr txBox="1">
            <a:spLocks noChangeArrowheads="1"/>
          </p:cNvSpPr>
          <p:nvPr/>
        </p:nvSpPr>
        <p:spPr bwMode="auto">
          <a:xfrm>
            <a:off x="-104775" y="825500"/>
            <a:ext cx="84597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lvl="2" indent="0" algn="ctr"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cs-CZ" b="1" dirty="0">
                <a:latin typeface="Arial" panose="020B0604020202020204" pitchFamily="34" charset="0"/>
              </a:rPr>
              <a:t>VLÁDNÍ ÚROVNĚ</a:t>
            </a:r>
            <a:r>
              <a:rPr lang="cs-CZ" sz="2800" b="1" cap="small" dirty="0">
                <a:latin typeface="Arial" panose="020B0604020202020204" pitchFamily="34" charset="0"/>
              </a:rPr>
              <a:t> a </a:t>
            </a:r>
            <a:r>
              <a:rPr lang="cs-CZ" b="1" cap="small" dirty="0">
                <a:latin typeface="Arial" panose="020B0604020202020204" pitchFamily="34" charset="0"/>
              </a:rPr>
              <a:t>JEJICH ROZPOČTY</a:t>
            </a:r>
            <a:endParaRPr lang="cs-CZ" b="1" i="1" cap="small" dirty="0">
              <a:latin typeface="Arial" panose="020B0604020202020204" pitchFamily="34" charset="0"/>
            </a:endParaRPr>
          </a:p>
        </p:txBody>
      </p:sp>
      <p:sp>
        <p:nvSpPr>
          <p:cNvPr id="3078" name="Zástupný symbol pro obsah 2"/>
          <p:cNvSpPr txBox="1">
            <a:spLocks/>
          </p:cNvSpPr>
          <p:nvPr/>
        </p:nvSpPr>
        <p:spPr bwMode="auto">
          <a:xfrm>
            <a:off x="319088" y="1616075"/>
            <a:ext cx="8547100" cy="438943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609600" indent="-609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indent="0" eaLnBrk="1" fontAlgn="auto" hangingPunct="1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Clr>
                <a:srgbClr val="C00000"/>
              </a:buClr>
              <a:defRPr/>
            </a:pPr>
            <a:r>
              <a:rPr lang="cs-CZ" sz="2000" dirty="0"/>
              <a:t>Podle definice přijaté MMF a zeměmi OECD rozlišujeme 4 vládní úrovně:.</a:t>
            </a:r>
          </a:p>
          <a:p>
            <a:pPr marL="342900" indent="-342900" eaLnBrk="1" fontAlgn="auto" hangingPunct="1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Clr>
                <a:srgbClr val="C00000"/>
              </a:buClr>
              <a:buFont typeface="Arial" pitchFamily="34" charset="0"/>
              <a:buChar char="•"/>
              <a:defRPr/>
            </a:pPr>
            <a:r>
              <a:rPr lang="cs-CZ" sz="2000" b="1" dirty="0"/>
              <a:t>Ústřední vláda</a:t>
            </a:r>
            <a:r>
              <a:rPr lang="cs-CZ" sz="2000" dirty="0"/>
              <a:t> a její rozpočet v unitárních státech, či federální ve federativních státech. </a:t>
            </a:r>
          </a:p>
          <a:p>
            <a:pPr marL="342900" indent="-342900" eaLnBrk="1" fontAlgn="auto" hangingPunct="1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Clr>
                <a:srgbClr val="C00000"/>
              </a:buClr>
              <a:buFont typeface="Arial" pitchFamily="34" charset="0"/>
              <a:buChar char="•"/>
              <a:defRPr/>
            </a:pPr>
            <a:r>
              <a:rPr lang="cs-CZ" sz="2000" b="1" dirty="0"/>
              <a:t>Republiková (státní, zemská, provincionální, regionální) vláda - </a:t>
            </a:r>
            <a:r>
              <a:rPr lang="cs-CZ" sz="2000" dirty="0"/>
              <a:t>může jít o státy, provincie, země (ve federativních zemích), regiony, okresy, distrikty – v ČR kraje. </a:t>
            </a:r>
          </a:p>
          <a:p>
            <a:pPr marL="342900" indent="-342900" eaLnBrk="1" fontAlgn="auto" hangingPunct="1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Clr>
                <a:srgbClr val="C00000"/>
              </a:buClr>
              <a:buFont typeface="Arial" pitchFamily="34" charset="0"/>
              <a:buChar char="•"/>
              <a:defRPr/>
            </a:pPr>
            <a:r>
              <a:rPr lang="cs-CZ" sz="2000" b="1" dirty="0"/>
              <a:t>Místní (municipální) vláda</a:t>
            </a:r>
            <a:r>
              <a:rPr lang="cs-CZ" sz="2000" dirty="0"/>
              <a:t>. </a:t>
            </a:r>
          </a:p>
          <a:p>
            <a:pPr marL="342900" indent="-342900" eaLnBrk="1" fontAlgn="auto" hangingPunct="1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Clr>
                <a:srgbClr val="C00000"/>
              </a:buClr>
              <a:buFont typeface="Arial" pitchFamily="34" charset="0"/>
              <a:buChar char="•"/>
              <a:defRPr/>
            </a:pPr>
            <a:r>
              <a:rPr lang="cs-CZ" sz="2000" b="1" dirty="0"/>
              <a:t>Nadnárodní vláda</a:t>
            </a:r>
            <a:r>
              <a:rPr lang="cs-CZ" sz="2000" dirty="0"/>
              <a:t>.  </a:t>
            </a:r>
          </a:p>
          <a:p>
            <a:pPr marL="342900" indent="-342900" eaLnBrk="1" fontAlgn="auto" hangingPunct="1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Clr>
                <a:srgbClr val="C00000"/>
              </a:buClr>
              <a:buFont typeface="Arial" pitchFamily="34" charset="0"/>
              <a:buChar char="•"/>
              <a:defRPr/>
            </a:pPr>
            <a:endParaRPr lang="cs-CZ" sz="2000" b="1" dirty="0"/>
          </a:p>
          <a:p>
            <a:pPr>
              <a:defRPr/>
            </a:pPr>
            <a:r>
              <a:rPr lang="cs-CZ" sz="2000" b="1" dirty="0"/>
              <a:t>Vznik územní samosprávy</a:t>
            </a:r>
            <a:r>
              <a:rPr lang="cs-CZ" sz="2000" dirty="0"/>
              <a:t>:</a:t>
            </a:r>
          </a:p>
          <a:p>
            <a:pPr>
              <a:defRPr/>
            </a:pPr>
            <a:r>
              <a:rPr lang="cs-CZ" sz="2000" b="1" dirty="0"/>
              <a:t>Přirozeně</a:t>
            </a:r>
            <a:r>
              <a:rPr lang="cs-CZ" sz="2000" dirty="0"/>
              <a:t> – </a:t>
            </a:r>
            <a:r>
              <a:rPr lang="cs-CZ" sz="2000" b="1" dirty="0"/>
              <a:t>jako obce, města, municipality </a:t>
            </a:r>
            <a:r>
              <a:rPr lang="cs-CZ" sz="2000" dirty="0"/>
              <a:t>– s obyvateli, kteří sídlí na stejném místě.</a:t>
            </a:r>
          </a:p>
          <a:p>
            <a:pPr>
              <a:defRPr/>
            </a:pPr>
            <a:r>
              <a:rPr lang="cs-CZ" sz="2000" b="1" dirty="0"/>
              <a:t>Uměle</a:t>
            </a:r>
            <a:r>
              <a:rPr lang="cs-CZ" sz="2000" dirty="0"/>
              <a:t> – z vůle státu – jako vyšší stupeň územní samosprávy na regionální úrovni, zahrnující společenství obyvatel více měst a obcí v dané oblasti, které spojují společné zájmy na střední úrovni.</a:t>
            </a:r>
          </a:p>
          <a:p>
            <a:pPr>
              <a:defRPr/>
            </a:pPr>
            <a:endParaRPr lang="cs-CZ" sz="2000" b="1" dirty="0"/>
          </a:p>
        </p:txBody>
      </p:sp>
    </p:spTree>
    <p:extLst>
      <p:ext uri="{BB962C8B-B14F-4D97-AF65-F5344CB8AC3E}">
        <p14:creationId xmlns:p14="http://schemas.microsoft.com/office/powerpoint/2010/main" val="26655790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0054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cs-CZ" b="1" cap="small" dirty="0">
                <a:solidFill>
                  <a:srgbClr val="FFFFFF"/>
                </a:solidFill>
              </a:rPr>
              <a:t>Struktura územní veřejné správy v </a:t>
            </a:r>
            <a:r>
              <a:rPr lang="cs-CZ" b="1" cap="small" dirty="0" err="1">
                <a:solidFill>
                  <a:srgbClr val="FFFFFF"/>
                </a:solidFill>
              </a:rPr>
              <a:t>eu</a:t>
            </a:r>
            <a:r>
              <a:rPr lang="cs-CZ" b="1" cap="small" dirty="0">
                <a:solidFill>
                  <a:srgbClr val="FFFFFF"/>
                </a:solidFill>
              </a:rPr>
              <a:t> (vládní jednotky v roce 2013)</a:t>
            </a:r>
            <a:r>
              <a:rPr lang="cs-CZ" altLang="cs-CZ" dirty="0">
                <a:solidFill>
                  <a:srgbClr val="FFFFFF"/>
                </a:solidFill>
              </a:rPr>
              <a:t>     	</a:t>
            </a:r>
            <a:fld id="{14F27F3D-125F-4218-A2B9-BECAEB6FBC48}" type="slidenum">
              <a:rPr lang="en-US" altLang="cs-CZ" smtClean="0">
                <a:solidFill>
                  <a:srgbClr val="FFFFFF"/>
                </a:solidFill>
              </a:rPr>
              <a:pPr eaLnBrk="1" hangingPunct="1">
                <a:defRPr/>
              </a:pPr>
              <a:t>19</a:t>
            </a:fld>
            <a:endParaRPr lang="en-US" altLang="cs-CZ" dirty="0">
              <a:solidFill>
                <a:srgbClr val="FFFFFF"/>
              </a:solidFill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1667" y="511175"/>
            <a:ext cx="5619039" cy="4010025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5955" y="4521200"/>
            <a:ext cx="5604751" cy="2686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179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0054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cs-CZ" altLang="cs-CZ" b="1" dirty="0">
                <a:solidFill>
                  <a:schemeClr val="bg1"/>
                </a:solidFill>
              </a:rPr>
              <a:t>Teoretická východiska veřejných financí	</a:t>
            </a:r>
            <a:r>
              <a:rPr lang="cs-CZ" altLang="cs-CZ" dirty="0">
                <a:solidFill>
                  <a:srgbClr val="FFFFFF"/>
                </a:solidFill>
              </a:rPr>
              <a:t>				     </a:t>
            </a:r>
            <a:fld id="{7874D5ED-2851-4EE4-8EE2-127B5B683246}" type="slidenum">
              <a:rPr lang="en-US" altLang="cs-CZ" smtClean="0">
                <a:solidFill>
                  <a:srgbClr val="FFFFFF"/>
                </a:solidFill>
              </a:rPr>
              <a:pPr eaLnBrk="1" hangingPunct="1">
                <a:defRPr/>
              </a:pPr>
              <a:t>2</a:t>
            </a:fld>
            <a:endParaRPr lang="en-US" altLang="cs-CZ" dirty="0">
              <a:solidFill>
                <a:srgbClr val="FFFFFF"/>
              </a:solidFill>
            </a:endParaRPr>
          </a:p>
        </p:txBody>
      </p:sp>
      <p:sp>
        <p:nvSpPr>
          <p:cNvPr id="8196" name="TextovéPole 8"/>
          <p:cNvSpPr txBox="1">
            <a:spLocks noChangeArrowheads="1"/>
          </p:cNvSpPr>
          <p:nvPr/>
        </p:nvSpPr>
        <p:spPr bwMode="auto">
          <a:xfrm>
            <a:off x="406401" y="860425"/>
            <a:ext cx="84597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>
                <a:latin typeface="Arial" panose="020B0604020202020204" pitchFamily="34" charset="0"/>
              </a:rPr>
              <a:t>VEŘEJNÉ FINANCE – SUBJEKTY, PRINCIPY</a:t>
            </a:r>
          </a:p>
        </p:txBody>
      </p:sp>
      <p:sp>
        <p:nvSpPr>
          <p:cNvPr id="3078" name="Zástupný symbol pro obsah 2"/>
          <p:cNvSpPr txBox="1">
            <a:spLocks/>
          </p:cNvSpPr>
          <p:nvPr/>
        </p:nvSpPr>
        <p:spPr bwMode="auto">
          <a:xfrm>
            <a:off x="298450" y="1462088"/>
            <a:ext cx="8547100" cy="438943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609600" indent="-609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342900" indent="-342900" eaLnBrk="1" fontAlgn="auto" hangingPunct="1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Clr>
                <a:srgbClr val="C00000"/>
              </a:buClr>
              <a:buFont typeface="Arial" pitchFamily="34" charset="0"/>
              <a:buChar char="•"/>
              <a:defRPr/>
            </a:pPr>
            <a:r>
              <a:rPr lang="cs-CZ" sz="2000" b="1" dirty="0"/>
              <a:t>Veřejné finance:</a:t>
            </a:r>
          </a:p>
          <a:p>
            <a:pPr marL="476250" lvl="1" indent="-342900" eaLnBrk="1" fontAlgn="auto" hangingPunct="1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Clr>
                <a:srgbClr val="0070C0"/>
              </a:buClr>
              <a:buFont typeface="Arial" pitchFamily="34" charset="0"/>
              <a:buChar char="•"/>
              <a:defRPr/>
            </a:pPr>
            <a:r>
              <a:rPr lang="cs-CZ" sz="2000" dirty="0"/>
              <a:t>aktivní ovlivňování ekonomické reality prostřednictvím veřejných rozpočtů</a:t>
            </a:r>
          </a:p>
          <a:p>
            <a:pPr marL="476250" lvl="1" indent="-342900" eaLnBrk="1" fontAlgn="auto" hangingPunct="1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Clr>
                <a:srgbClr val="0070C0"/>
              </a:buClr>
              <a:buFont typeface="Arial" pitchFamily="34" charset="0"/>
              <a:buChar char="•"/>
              <a:defRPr/>
            </a:pPr>
            <a:r>
              <a:rPr lang="cs-CZ" sz="2000" dirty="0"/>
              <a:t>finanční vztahy související s přerozdělováním národního důchodu mezi skupinami obyvatelstva</a:t>
            </a:r>
          </a:p>
          <a:p>
            <a:pPr marL="476250" lvl="1" indent="-342900" eaLnBrk="1" fontAlgn="auto" hangingPunct="1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Clr>
                <a:srgbClr val="0070C0"/>
              </a:buClr>
              <a:buFont typeface="Arial" pitchFamily="34" charset="0"/>
              <a:buChar char="•"/>
              <a:defRPr/>
            </a:pPr>
            <a:r>
              <a:rPr lang="cs-CZ" sz="2000" dirty="0"/>
              <a:t>veškeré finanční prostředky, kterými disponuje stát, státní orgány a ostatní veřejnoprávní orgány a organizace </a:t>
            </a:r>
          </a:p>
          <a:p>
            <a:pPr marL="342900" indent="-342900" eaLnBrk="1" fontAlgn="auto" hangingPunct="1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Clr>
                <a:srgbClr val="C00000"/>
              </a:buClr>
              <a:buFont typeface="Arial" pitchFamily="34" charset="0"/>
              <a:buChar char="•"/>
              <a:defRPr/>
            </a:pPr>
            <a:endParaRPr lang="cs-CZ" sz="2000" b="1" dirty="0"/>
          </a:p>
          <a:p>
            <a:pPr marL="342900" indent="-342900" eaLnBrk="1" fontAlgn="auto" hangingPunct="1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Clr>
                <a:srgbClr val="C00000"/>
              </a:buClr>
              <a:buFont typeface="Arial" pitchFamily="34" charset="0"/>
              <a:buChar char="•"/>
              <a:defRPr/>
            </a:pPr>
            <a:r>
              <a:rPr lang="cs-CZ" sz="2000" b="1" dirty="0"/>
              <a:t>Subjekty:</a:t>
            </a:r>
          </a:p>
          <a:p>
            <a:pPr marL="476250" lvl="1" indent="-342900" eaLnBrk="1" fontAlgn="auto" hangingPunct="1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Clr>
                <a:schemeClr val="tx2"/>
              </a:buClr>
              <a:buFont typeface="Arial" pitchFamily="34" charset="0"/>
              <a:buChar char="•"/>
              <a:defRPr/>
            </a:pPr>
            <a:r>
              <a:rPr lang="cs-CZ" sz="2000" dirty="0"/>
              <a:t>vláda, parlament, místní samosprávy, fondy, pojišťovny…</a:t>
            </a:r>
          </a:p>
          <a:p>
            <a:pPr marL="0" indent="0" eaLnBrk="1" fontAlgn="auto" hangingPunct="1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Clr>
                <a:srgbClr val="C00000"/>
              </a:buClr>
              <a:defRPr/>
            </a:pPr>
            <a:endParaRPr lang="cs-CZ" sz="2000" b="1" dirty="0"/>
          </a:p>
          <a:p>
            <a:pPr marL="342900" indent="-342900" eaLnBrk="1" fontAlgn="auto" hangingPunct="1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Clr>
                <a:srgbClr val="C00000"/>
              </a:buClr>
              <a:buFont typeface="Arial" pitchFamily="34" charset="0"/>
              <a:buChar char="•"/>
              <a:defRPr/>
            </a:pPr>
            <a:r>
              <a:rPr lang="cs-CZ" sz="2000" b="1" dirty="0"/>
              <a:t>Základní principy veřejných financí:</a:t>
            </a:r>
          </a:p>
          <a:p>
            <a:pPr marL="476250" lvl="1" indent="-342900" eaLnBrk="1" fontAlgn="auto" hangingPunct="1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Clr>
                <a:schemeClr val="tx2"/>
              </a:buClr>
              <a:buFont typeface="Arial" pitchFamily="34" charset="0"/>
              <a:buChar char="•"/>
              <a:defRPr/>
            </a:pPr>
            <a:r>
              <a:rPr lang="cs-CZ" sz="2000" dirty="0"/>
              <a:t>nenávratnost</a:t>
            </a:r>
          </a:p>
          <a:p>
            <a:pPr marL="476250" lvl="1" indent="-342900" eaLnBrk="1" fontAlgn="auto" hangingPunct="1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Clr>
                <a:schemeClr val="tx2"/>
              </a:buClr>
              <a:buFont typeface="Arial" pitchFamily="34" charset="0"/>
              <a:buChar char="•"/>
              <a:defRPr/>
            </a:pPr>
            <a:r>
              <a:rPr lang="cs-CZ" sz="2000" dirty="0" err="1"/>
              <a:t>neekvivalence</a:t>
            </a:r>
            <a:endParaRPr lang="cs-CZ" sz="2000" dirty="0"/>
          </a:p>
          <a:p>
            <a:pPr marL="476250" lvl="1" indent="-342900" eaLnBrk="1" fontAlgn="auto" hangingPunct="1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Clr>
                <a:schemeClr val="tx2"/>
              </a:buClr>
              <a:buFont typeface="Arial" pitchFamily="34" charset="0"/>
              <a:buChar char="•"/>
              <a:defRPr/>
            </a:pPr>
            <a:r>
              <a:rPr lang="cs-CZ" sz="2000" dirty="0"/>
              <a:t>nedobrovolnost</a:t>
            </a:r>
          </a:p>
          <a:p>
            <a:pPr marL="605790" lvl="1" indent="-342900" eaLnBrk="1" fontAlgn="auto" hangingPunct="1">
              <a:lnSpc>
                <a:spcPct val="90000"/>
              </a:lnSpc>
              <a:spcBef>
                <a:spcPts val="37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2000" b="1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0054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cs-CZ" altLang="cs-CZ" b="1" dirty="0">
                <a:solidFill>
                  <a:schemeClr val="bg1"/>
                </a:solidFill>
              </a:rPr>
              <a:t>Teoretická východiska veřejných financí 		</a:t>
            </a:r>
            <a:r>
              <a:rPr lang="cs-CZ" altLang="cs-CZ" dirty="0">
                <a:solidFill>
                  <a:srgbClr val="FFFFFF"/>
                </a:solidFill>
              </a:rPr>
              <a:t>			     </a:t>
            </a:r>
            <a:fld id="{4DD50689-BB58-459E-AF2E-D7DCB7DFA15D}" type="slidenum">
              <a:rPr lang="en-US" altLang="cs-CZ" smtClean="0">
                <a:solidFill>
                  <a:srgbClr val="FFFFFF"/>
                </a:solidFill>
              </a:rPr>
              <a:pPr eaLnBrk="1" hangingPunct="1">
                <a:defRPr/>
              </a:pPr>
              <a:t>20</a:t>
            </a:fld>
            <a:endParaRPr lang="en-US" altLang="cs-CZ" dirty="0">
              <a:solidFill>
                <a:srgbClr val="FFFFFF"/>
              </a:solidFill>
            </a:endParaRPr>
          </a:p>
        </p:txBody>
      </p:sp>
      <p:sp>
        <p:nvSpPr>
          <p:cNvPr id="5125" name="TextovéPole 8"/>
          <p:cNvSpPr txBox="1">
            <a:spLocks noChangeArrowheads="1"/>
          </p:cNvSpPr>
          <p:nvPr/>
        </p:nvSpPr>
        <p:spPr bwMode="auto">
          <a:xfrm>
            <a:off x="119856" y="691424"/>
            <a:ext cx="89042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lvl="2" indent="0" algn="ctr"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cs-CZ" b="1" dirty="0">
                <a:latin typeface="Arial" panose="020B0604020202020204" pitchFamily="34" charset="0"/>
              </a:rPr>
              <a:t>DOPORUČOVANÉ ROZDĚLENÍ PŘÍJMŮ A KOMPETENCÍ</a:t>
            </a:r>
            <a:endParaRPr lang="cs-CZ" b="1" i="1" cap="small" dirty="0">
              <a:latin typeface="Arial" panose="020B0604020202020204" pitchFamily="34" charset="0"/>
            </a:endParaRPr>
          </a:p>
        </p:txBody>
      </p:sp>
      <p:sp>
        <p:nvSpPr>
          <p:cNvPr id="14341" name="TextovéPole 1"/>
          <p:cNvSpPr txBox="1">
            <a:spLocks noChangeArrowheads="1"/>
          </p:cNvSpPr>
          <p:nvPr/>
        </p:nvSpPr>
        <p:spPr bwMode="auto">
          <a:xfrm>
            <a:off x="1253881" y="6646459"/>
            <a:ext cx="633850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cs-CZ" altLang="cs-CZ" sz="1200" i="1" dirty="0"/>
              <a:t>Zdroj: Provazníková (2015)</a:t>
            </a:r>
          </a:p>
          <a:p>
            <a:pPr eaLnBrk="1" hangingPunct="1"/>
            <a:endParaRPr lang="cs-CZ" altLang="cs-CZ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3875" y="1153089"/>
            <a:ext cx="5898520" cy="5493370"/>
          </a:xfrm>
          <a:prstGeom prst="rect">
            <a:avLst/>
          </a:prstGeom>
          <a:scene3d>
            <a:camera prst="orthographicFront">
              <a:rot lat="21593999" lon="0" rev="2157000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2865610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TextovéPole 8"/>
          <p:cNvSpPr txBox="1">
            <a:spLocks noChangeArrowheads="1"/>
          </p:cNvSpPr>
          <p:nvPr/>
        </p:nvSpPr>
        <p:spPr bwMode="auto">
          <a:xfrm>
            <a:off x="226725" y="804439"/>
            <a:ext cx="845978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lvl="1" indent="0" algn="ctr" eaLnBrk="1" hangingPunct="1">
              <a:spcBef>
                <a:spcPct val="0"/>
              </a:spcBef>
              <a:buNone/>
            </a:pPr>
            <a:r>
              <a:rPr lang="cs-CZ" sz="2400" b="1" cap="small" dirty="0">
                <a:latin typeface="Arial" panose="020B0604020202020204" pitchFamily="34" charset="0"/>
              </a:rPr>
              <a:t>ZÁKLADNÍ MODELY </a:t>
            </a:r>
            <a:r>
              <a:rPr lang="cs-CZ" b="1" cap="small" dirty="0">
                <a:latin typeface="Arial" panose="020B0604020202020204" pitchFamily="34" charset="0"/>
              </a:rPr>
              <a:t>fiskálního federalismu </a:t>
            </a:r>
            <a:endParaRPr lang="cs-CZ" altLang="cs-CZ" sz="2400" b="1" dirty="0">
              <a:latin typeface="Arial" panose="020B0604020202020204" pitchFamily="34" charset="0"/>
            </a:endParaRPr>
          </a:p>
        </p:txBody>
      </p:sp>
      <p:sp>
        <p:nvSpPr>
          <p:cNvPr id="3078" name="Zástupný symbol pro obsah 2"/>
          <p:cNvSpPr txBox="1">
            <a:spLocks/>
          </p:cNvSpPr>
          <p:nvPr/>
        </p:nvSpPr>
        <p:spPr bwMode="auto">
          <a:xfrm>
            <a:off x="226724" y="1499018"/>
            <a:ext cx="8917275" cy="438943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609600" indent="-609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indent="0" eaLnBrk="1" fontAlgn="auto" hangingPunct="1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Clr>
                <a:srgbClr val="C00000"/>
              </a:buClr>
              <a:defRPr/>
            </a:pPr>
            <a:r>
              <a:rPr lang="cs-CZ" sz="2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Dle teorie FF:</a:t>
            </a:r>
          </a:p>
          <a:p>
            <a:pPr marL="342900" indent="-342900" eaLnBrk="1" fontAlgn="auto" hangingPunct="1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Clr>
                <a:srgbClr val="C00000"/>
              </a:buClr>
              <a:buFont typeface="Arial" pitchFamily="34" charset="0"/>
              <a:buChar char="•"/>
              <a:defRPr/>
            </a:pPr>
            <a:r>
              <a:rPr lang="cs-CZ" sz="2000" b="1" dirty="0"/>
              <a:t>Horizontální model- </a:t>
            </a:r>
            <a:r>
              <a:rPr lang="cs-CZ" sz="2000" dirty="0"/>
              <a:t>pohyb prostředků mezi jednotlivými institucemi veřejné správy na stejné vládní a tedy i rozpočtové úrovni (</a:t>
            </a:r>
            <a:r>
              <a:rPr lang="cs-CZ" sz="2000" b="1" dirty="0"/>
              <a:t>↔</a:t>
            </a:r>
            <a:r>
              <a:rPr lang="cs-CZ" sz="2000" dirty="0"/>
              <a:t>). </a:t>
            </a:r>
          </a:p>
          <a:p>
            <a:pPr marL="476250" lvl="1" indent="-342900" eaLnBrk="1" fontAlgn="auto" hangingPunct="1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Char char="•"/>
              <a:defRPr/>
            </a:pPr>
            <a:r>
              <a:rPr lang="cs-CZ" dirty="0"/>
              <a:t>Německo (od roku 1969) - vykazuje rysy unitárního státu (silná ústřední vláda s rozsáhlou oblastí vlivu, jednotná daňová soustava a také jednotná legislativa) a také prvky federativního uspořádání (existence střední úrovně vlád – zemí). </a:t>
            </a:r>
          </a:p>
          <a:p>
            <a:pPr marL="342900" indent="-342900" eaLnBrk="1" fontAlgn="auto" hangingPunct="1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Clr>
                <a:srgbClr val="C00000"/>
              </a:buClr>
              <a:buFont typeface="Arial" pitchFamily="34" charset="0"/>
              <a:buChar char="•"/>
              <a:defRPr/>
            </a:pPr>
            <a:endParaRPr lang="cs-CZ" sz="2000" b="1" dirty="0"/>
          </a:p>
          <a:p>
            <a:pPr marL="342900" indent="-342900" eaLnBrk="1" fontAlgn="auto" hangingPunct="1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Clr>
                <a:srgbClr val="C00000"/>
              </a:buClr>
              <a:buFont typeface="Arial" pitchFamily="34" charset="0"/>
              <a:buChar char="•"/>
              <a:defRPr/>
            </a:pPr>
            <a:r>
              <a:rPr lang="cs-CZ" sz="2000" b="1" dirty="0"/>
              <a:t>Vertikální model – </a:t>
            </a:r>
            <a:r>
              <a:rPr lang="cs-CZ" sz="2000" dirty="0"/>
              <a:t>pohyb finančních prostředků mezi jednotlivými úrovněmi vlád, nejčastěji od vyšší úrovně vlády k nižší (tj. po vertikále ↓↑). </a:t>
            </a:r>
            <a:endParaRPr lang="cs-CZ" sz="2000" b="1" dirty="0"/>
          </a:p>
          <a:p>
            <a:pPr marL="476250" lvl="1" indent="-342900" eaLnBrk="1" fontAlgn="auto" hangingPunct="1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Clr>
                <a:srgbClr val="0070C0"/>
              </a:buClr>
              <a:buFont typeface="Arial" pitchFamily="34" charset="0"/>
              <a:buChar char="•"/>
              <a:defRPr/>
            </a:pPr>
            <a:r>
              <a:rPr lang="cs-CZ" dirty="0"/>
              <a:t>„koláčový model“ či „model vrstveného dortu“ –uplatňován především v anglosaských zemích (USA, Kanada a Austrálie) a vychází z fiskální autonomie jednotlivých úrovní vlády druhy (úrovně) veřejných rozpočtů.</a:t>
            </a:r>
          </a:p>
          <a:p>
            <a:pPr marL="476250" lvl="1" indent="-342900" eaLnBrk="1" fontAlgn="auto" hangingPunct="1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Clr>
                <a:srgbClr val="0070C0"/>
              </a:buClr>
              <a:buFont typeface="Arial" pitchFamily="34" charset="0"/>
              <a:buChar char="•"/>
              <a:defRPr/>
            </a:pPr>
            <a:endParaRPr lang="cs-CZ" dirty="0"/>
          </a:p>
          <a:p>
            <a:pPr marL="0" indent="0" eaLnBrk="1" hangingPunct="1">
              <a:lnSpc>
                <a:spcPct val="150000"/>
              </a:lnSpc>
              <a:spcBef>
                <a:spcPct val="30000"/>
              </a:spcBef>
              <a:buClr>
                <a:srgbClr val="FF0000"/>
              </a:buClr>
              <a:buSzPct val="156000"/>
              <a:buFont typeface="Arial" panose="020B0604020202020204" pitchFamily="34" charset="0"/>
              <a:buNone/>
            </a:pPr>
            <a:r>
              <a:rPr lang="cs-CZ" sz="2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praxi: </a:t>
            </a:r>
            <a:r>
              <a:rPr lang="cs-CZ" sz="2200" b="1" dirty="0">
                <a:latin typeface="Arial" panose="020B0604020202020204" pitchFamily="34" charset="0"/>
                <a:cs typeface="Arial" panose="020B0604020202020204" pitchFamily="34" charset="0"/>
              </a:rPr>
              <a:t>centralizovaný, decentralizovaný, kombinovaný</a:t>
            </a:r>
          </a:p>
          <a:p>
            <a:pPr marL="476250" lvl="1" indent="-342900" eaLnBrk="1" fontAlgn="auto" hangingPunct="1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Clr>
                <a:srgbClr val="0070C0"/>
              </a:buClr>
              <a:buFont typeface="Arial" pitchFamily="34" charset="0"/>
              <a:buChar char="•"/>
              <a:defRPr/>
            </a:pPr>
            <a:endParaRPr lang="cs-CZ" dirty="0"/>
          </a:p>
        </p:txBody>
      </p:sp>
      <p:sp>
        <p:nvSpPr>
          <p:cNvPr id="7" name="Obdélník 6"/>
          <p:cNvSpPr/>
          <p:nvPr/>
        </p:nvSpPr>
        <p:spPr>
          <a:xfrm>
            <a:off x="0" y="-28135"/>
            <a:ext cx="9144000" cy="720725"/>
          </a:xfrm>
          <a:prstGeom prst="rect">
            <a:avLst/>
          </a:prstGeom>
          <a:solidFill>
            <a:srgbClr val="0054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b="1" dirty="0">
                <a:solidFill>
                  <a:schemeClr val="bg1"/>
                </a:solidFill>
              </a:rPr>
              <a:t>Teoretická východiska veřejných financí 		</a:t>
            </a:r>
            <a:r>
              <a:rPr lang="cs-CZ" dirty="0">
                <a:solidFill>
                  <a:srgbClr val="FFFFFF"/>
                </a:solidFill>
              </a:rPr>
              <a:t>			</a:t>
            </a:r>
            <a:fld id="{58A28599-E23E-4E03-84A0-9D6474752106}" type="slidenum">
              <a:rPr lang="cs-CZ" smtClean="0">
                <a:solidFill>
                  <a:srgbClr val="FFFFFF"/>
                </a:solidFill>
              </a:rPr>
              <a:t>21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30294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0054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cs-CZ" altLang="cs-CZ" b="1" dirty="0">
                <a:solidFill>
                  <a:schemeClr val="bg1"/>
                </a:solidFill>
              </a:rPr>
              <a:t>Teoretická východiska veřejných financí 		</a:t>
            </a:r>
            <a:r>
              <a:rPr lang="cs-CZ" altLang="cs-CZ" dirty="0">
                <a:solidFill>
                  <a:srgbClr val="FFFFFF"/>
                </a:solidFill>
              </a:rPr>
              <a:t>			     </a:t>
            </a:r>
            <a:fld id="{14F27F3D-125F-4218-A2B9-BECAEB6FBC48}" type="slidenum">
              <a:rPr lang="en-US" altLang="cs-CZ" smtClean="0">
                <a:solidFill>
                  <a:srgbClr val="FFFFFF"/>
                </a:solidFill>
              </a:rPr>
              <a:pPr eaLnBrk="1" hangingPunct="1">
                <a:defRPr/>
              </a:pPr>
              <a:t>22</a:t>
            </a:fld>
            <a:endParaRPr lang="en-US" altLang="cs-CZ" dirty="0">
              <a:solidFill>
                <a:srgbClr val="FFFFFF"/>
              </a:solidFill>
            </a:endParaRPr>
          </a:p>
        </p:txBody>
      </p:sp>
      <p:sp>
        <p:nvSpPr>
          <p:cNvPr id="6149" name="TextovéPole 8"/>
          <p:cNvSpPr txBox="1">
            <a:spLocks noChangeArrowheads="1"/>
          </p:cNvSpPr>
          <p:nvPr/>
        </p:nvSpPr>
        <p:spPr bwMode="auto">
          <a:xfrm>
            <a:off x="226725" y="807993"/>
            <a:ext cx="845978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lvl="1" indent="0" algn="ctr" eaLnBrk="1" hangingPunct="1">
              <a:spcBef>
                <a:spcPct val="0"/>
              </a:spcBef>
              <a:buNone/>
            </a:pPr>
            <a:r>
              <a:rPr lang="cs-CZ" sz="2400" b="1" cap="small" dirty="0">
                <a:latin typeface="Arial" panose="020B0604020202020204" pitchFamily="34" charset="0"/>
              </a:rPr>
              <a:t>CENTRALIZOVANÝ MODEL </a:t>
            </a:r>
            <a:r>
              <a:rPr lang="cs-CZ" b="1" cap="small" dirty="0">
                <a:latin typeface="Arial" panose="020B0604020202020204" pitchFamily="34" charset="0"/>
              </a:rPr>
              <a:t>fiskálního federalismu </a:t>
            </a:r>
            <a:endParaRPr lang="cs-CZ" altLang="cs-CZ" sz="2400" b="1" dirty="0">
              <a:latin typeface="Arial" panose="020B0604020202020204" pitchFamily="34" charset="0"/>
            </a:endParaRPr>
          </a:p>
        </p:txBody>
      </p:sp>
      <p:sp>
        <p:nvSpPr>
          <p:cNvPr id="3078" name="Zástupný symbol pro obsah 2"/>
          <p:cNvSpPr txBox="1">
            <a:spLocks/>
          </p:cNvSpPr>
          <p:nvPr/>
        </p:nvSpPr>
        <p:spPr bwMode="auto">
          <a:xfrm>
            <a:off x="226725" y="4992300"/>
            <a:ext cx="9028688" cy="168285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609600" indent="-609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indent="0" defTabSz="180975"/>
            <a:r>
              <a:rPr lang="cs-CZ" dirty="0"/>
              <a:t>Velmi malá míra soběstačnosti nižších vládních celků. Vlastní příjmy nižších stupňů nestačí krýt jejich výdaje a jsou odkázány na dotace z vyšších rozpočtů. Finanční vztahy jsou uskutečňovány po vertikální linii - hlavně formou účelových dotací.</a:t>
            </a:r>
          </a:p>
          <a:p>
            <a:pPr marL="0" indent="0" defTabSz="180975"/>
            <a:endParaRPr lang="cs-CZ" dirty="0"/>
          </a:p>
          <a:p>
            <a:pPr marL="0" indent="0" algn="ctr" defTabSz="180975"/>
            <a:r>
              <a:rPr lang="cs-CZ" b="1" dirty="0"/>
              <a:t>???</a:t>
            </a:r>
            <a:r>
              <a:rPr lang="cs-CZ" dirty="0"/>
              <a:t> </a:t>
            </a:r>
            <a:r>
              <a:rPr lang="cs-CZ" b="1" dirty="0"/>
              <a:t>Hlavní výhody a nevýhody???</a:t>
            </a:r>
          </a:p>
          <a:p>
            <a:pPr marL="0" indent="0" defTabSz="180975"/>
            <a:endParaRPr lang="cs-CZ" dirty="0"/>
          </a:p>
          <a:p>
            <a:pPr marL="0" indent="0" defTabSz="180975"/>
            <a:endParaRPr lang="cs-CZ" dirty="0"/>
          </a:p>
          <a:p>
            <a:pPr marL="0" indent="0" defTabSz="180975">
              <a:buClr>
                <a:srgbClr val="FF0000"/>
              </a:buClr>
            </a:pPr>
            <a:endParaRPr lang="cs-CZ" b="1" dirty="0"/>
          </a:p>
        </p:txBody>
      </p:sp>
      <p:pic>
        <p:nvPicPr>
          <p:cNvPr id="7" name="Obrázek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19225" y="1470126"/>
            <a:ext cx="5825477" cy="2772773"/>
          </a:xfrm>
          <a:prstGeom prst="rect">
            <a:avLst/>
          </a:prstGeom>
        </p:spPr>
      </p:pic>
      <p:sp>
        <p:nvSpPr>
          <p:cNvPr id="2" name="TextovéPole 1"/>
          <p:cNvSpPr txBox="1"/>
          <p:nvPr/>
        </p:nvSpPr>
        <p:spPr>
          <a:xfrm>
            <a:off x="443345" y="4406636"/>
            <a:ext cx="82573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/>
              <a:t>F - SR …státní (federální) rozpočet, R - SR...krajský (republikový) rozpočet, MR…municipální rozpočet</a:t>
            </a:r>
          </a:p>
        </p:txBody>
      </p:sp>
    </p:spTree>
    <p:extLst>
      <p:ext uri="{BB962C8B-B14F-4D97-AF65-F5344CB8AC3E}">
        <p14:creationId xmlns:p14="http://schemas.microsoft.com/office/powerpoint/2010/main" val="4150010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0054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cs-CZ" altLang="cs-CZ" b="1" dirty="0">
                <a:solidFill>
                  <a:schemeClr val="bg1"/>
                </a:solidFill>
              </a:rPr>
              <a:t>Teoretická východiska veřejných financí 		</a:t>
            </a:r>
            <a:r>
              <a:rPr lang="cs-CZ" altLang="cs-CZ" dirty="0">
                <a:solidFill>
                  <a:srgbClr val="FFFFFF"/>
                </a:solidFill>
              </a:rPr>
              <a:t>			     </a:t>
            </a:r>
            <a:fld id="{14F27F3D-125F-4218-A2B9-BECAEB6FBC48}" type="slidenum">
              <a:rPr lang="en-US" altLang="cs-CZ" smtClean="0">
                <a:solidFill>
                  <a:srgbClr val="FFFFFF"/>
                </a:solidFill>
              </a:rPr>
              <a:pPr eaLnBrk="1" hangingPunct="1">
                <a:defRPr/>
              </a:pPr>
              <a:t>23</a:t>
            </a:fld>
            <a:endParaRPr lang="en-US" altLang="cs-CZ" dirty="0">
              <a:solidFill>
                <a:srgbClr val="FFFFFF"/>
              </a:solidFill>
            </a:endParaRPr>
          </a:p>
        </p:txBody>
      </p:sp>
      <p:sp>
        <p:nvSpPr>
          <p:cNvPr id="6149" name="TextovéPole 8"/>
          <p:cNvSpPr txBox="1">
            <a:spLocks noChangeArrowheads="1"/>
          </p:cNvSpPr>
          <p:nvPr/>
        </p:nvSpPr>
        <p:spPr bwMode="auto">
          <a:xfrm>
            <a:off x="255300" y="819477"/>
            <a:ext cx="845978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lvl="1" indent="0" algn="ctr" eaLnBrk="1" hangingPunct="1">
              <a:spcBef>
                <a:spcPct val="0"/>
              </a:spcBef>
              <a:buNone/>
            </a:pPr>
            <a:r>
              <a:rPr lang="cs-CZ" sz="2400" b="1" cap="small" dirty="0">
                <a:latin typeface="Arial" panose="020B0604020202020204" pitchFamily="34" charset="0"/>
              </a:rPr>
              <a:t>CENTRALIZOVANÝ MODEL </a:t>
            </a:r>
            <a:r>
              <a:rPr lang="cs-CZ" b="1" cap="small" dirty="0">
                <a:latin typeface="Arial" panose="020B0604020202020204" pitchFamily="34" charset="0"/>
              </a:rPr>
              <a:t>fiskálního federalismu </a:t>
            </a:r>
            <a:endParaRPr lang="cs-CZ" altLang="cs-CZ" sz="2400" b="1" dirty="0">
              <a:latin typeface="Arial" panose="020B0604020202020204" pitchFamily="34" charset="0"/>
            </a:endParaRPr>
          </a:p>
        </p:txBody>
      </p:sp>
      <p:sp>
        <p:nvSpPr>
          <p:cNvPr id="3078" name="Zástupný symbol pro obsah 2"/>
          <p:cNvSpPr txBox="1">
            <a:spLocks/>
          </p:cNvSpPr>
          <p:nvPr/>
        </p:nvSpPr>
        <p:spPr bwMode="auto">
          <a:xfrm>
            <a:off x="419100" y="1441450"/>
            <a:ext cx="8667244" cy="168285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609600" indent="-609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cs-CZ" b="1" dirty="0"/>
              <a:t>Hlavní výhody centralizovaného modelu</a:t>
            </a:r>
            <a:r>
              <a:rPr lang="cs-CZ" dirty="0"/>
              <a:t>:</a:t>
            </a:r>
          </a:p>
          <a:p>
            <a:pPr marL="361950" lvl="0" indent="-361950">
              <a:spcAft>
                <a:spcPts val="600"/>
              </a:spcAft>
              <a:buClr>
                <a:srgbClr val="FF0000"/>
              </a:buClr>
              <a:buFont typeface="Arial" panose="020B0604020202020204" pitchFamily="34" charset="0"/>
              <a:buChar char="+"/>
            </a:pPr>
            <a:r>
              <a:rPr lang="cs-CZ" dirty="0"/>
              <a:t>jednotný postup při získávání příslušných příjmových složek od daňových poplatníků,</a:t>
            </a:r>
          </a:p>
          <a:p>
            <a:pPr marL="361950" lvl="0" indent="-361950">
              <a:spcAft>
                <a:spcPts val="600"/>
              </a:spcAft>
              <a:buClr>
                <a:srgbClr val="FF0000"/>
              </a:buClr>
              <a:buFont typeface="Arial" panose="020B0604020202020204" pitchFamily="34" charset="0"/>
              <a:buChar char="+"/>
            </a:pPr>
            <a:r>
              <a:rPr lang="cs-CZ" dirty="0"/>
              <a:t>vyloučení meziregionální daňové konkurence</a:t>
            </a:r>
          </a:p>
          <a:p>
            <a:pPr marL="0" lvl="0" indent="0">
              <a:buClr>
                <a:srgbClr val="FF0000"/>
              </a:buClr>
            </a:pPr>
            <a:endParaRPr lang="cs-CZ" dirty="0"/>
          </a:p>
          <a:p>
            <a:pPr marL="361950" lvl="0" indent="-361950">
              <a:buClr>
                <a:srgbClr val="FF0000"/>
              </a:buClr>
              <a:buFont typeface="Arial" panose="020B0604020202020204" pitchFamily="34" charset="0"/>
              <a:buChar char="+"/>
            </a:pPr>
            <a:endParaRPr lang="cs-CZ" dirty="0"/>
          </a:p>
          <a:p>
            <a:r>
              <a:rPr lang="cs-CZ" b="1" dirty="0"/>
              <a:t>Hlavní nevýhody centralizovaného modelu</a:t>
            </a:r>
            <a:r>
              <a:rPr lang="cs-CZ" dirty="0"/>
              <a:t>:</a:t>
            </a:r>
          </a:p>
          <a:p>
            <a:pPr marL="361950" lvl="0" indent="-361950">
              <a:spcAft>
                <a:spcPts val="600"/>
              </a:spcAft>
              <a:buClr>
                <a:srgbClr val="FF0000"/>
              </a:buClr>
              <a:buFont typeface="Arial" panose="020B0604020202020204" pitchFamily="34" charset="0"/>
              <a:buChar char="-"/>
            </a:pPr>
            <a:r>
              <a:rPr lang="cs-CZ" dirty="0"/>
              <a:t>snížení zájmu municipalit o zvýšené získávání rozpočtových příjmu z vlastních zdrojů,</a:t>
            </a:r>
          </a:p>
          <a:p>
            <a:pPr marL="361950" lvl="0" indent="-361950">
              <a:spcAft>
                <a:spcPts val="600"/>
              </a:spcAft>
              <a:buClr>
                <a:srgbClr val="FF0000"/>
              </a:buClr>
              <a:buFont typeface="Arial" panose="020B0604020202020204" pitchFamily="34" charset="0"/>
              <a:buChar char="-"/>
            </a:pPr>
            <a:r>
              <a:rPr lang="cs-CZ" dirty="0"/>
              <a:t>subjektivismus rozhodování při rozdělování finančních prostředků pro nižší vládní úroveň </a:t>
            </a:r>
          </a:p>
          <a:p>
            <a:pPr marL="361950" lvl="0" indent="-361950">
              <a:spcAft>
                <a:spcPts val="600"/>
              </a:spcAft>
              <a:buClr>
                <a:srgbClr val="FF0000"/>
              </a:buClr>
              <a:buFont typeface="Arial" panose="020B0604020202020204" pitchFamily="34" charset="0"/>
              <a:buChar char="-"/>
            </a:pPr>
            <a:r>
              <a:rPr lang="cs-CZ" dirty="0"/>
              <a:t>pomalá až žádná reakce na specifické problémy nižších úrovní vlády, což může vést k celkovému zpomalení hospodářského a společenského rozvoje zejména těch oblastí, které mají nedostatek finančních prostředků.</a:t>
            </a:r>
          </a:p>
          <a:p>
            <a:endParaRPr lang="cs-CZ" dirty="0"/>
          </a:p>
          <a:p>
            <a:pPr marL="0" indent="0" defTabSz="180975">
              <a:buClr>
                <a:srgbClr val="FF0000"/>
              </a:buClr>
            </a:pP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2671982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0054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cs-CZ" altLang="cs-CZ" b="1" dirty="0">
                <a:solidFill>
                  <a:schemeClr val="bg1"/>
                </a:solidFill>
              </a:rPr>
              <a:t>Teoretická východiska veřejných financí 		</a:t>
            </a:r>
            <a:r>
              <a:rPr lang="cs-CZ" altLang="cs-CZ" dirty="0">
                <a:solidFill>
                  <a:srgbClr val="FFFFFF"/>
                </a:solidFill>
              </a:rPr>
              <a:t>			     </a:t>
            </a:r>
            <a:fld id="{14F27F3D-125F-4218-A2B9-BECAEB6FBC48}" type="slidenum">
              <a:rPr lang="en-US" altLang="cs-CZ" smtClean="0">
                <a:solidFill>
                  <a:srgbClr val="FFFFFF"/>
                </a:solidFill>
              </a:rPr>
              <a:pPr eaLnBrk="1" hangingPunct="1">
                <a:defRPr/>
              </a:pPr>
              <a:t>24</a:t>
            </a:fld>
            <a:endParaRPr lang="en-US" altLang="cs-CZ" dirty="0">
              <a:solidFill>
                <a:srgbClr val="FFFFFF"/>
              </a:solidFill>
            </a:endParaRPr>
          </a:p>
        </p:txBody>
      </p:sp>
      <p:sp>
        <p:nvSpPr>
          <p:cNvPr id="6149" name="TextovéPole 8"/>
          <p:cNvSpPr txBox="1">
            <a:spLocks noChangeArrowheads="1"/>
          </p:cNvSpPr>
          <p:nvPr/>
        </p:nvSpPr>
        <p:spPr bwMode="auto">
          <a:xfrm>
            <a:off x="226725" y="804439"/>
            <a:ext cx="845978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lvl="1" indent="0" algn="ctr" eaLnBrk="1" hangingPunct="1">
              <a:spcBef>
                <a:spcPct val="0"/>
              </a:spcBef>
              <a:buNone/>
            </a:pPr>
            <a:r>
              <a:rPr lang="cs-CZ" sz="2400" b="1" cap="small" dirty="0">
                <a:latin typeface="Arial" panose="020B0604020202020204" pitchFamily="34" charset="0"/>
              </a:rPr>
              <a:t>DECENTRALIZOVANÝ MODEL </a:t>
            </a:r>
            <a:r>
              <a:rPr lang="cs-CZ" b="1" cap="small" dirty="0">
                <a:latin typeface="Arial" panose="020B0604020202020204" pitchFamily="34" charset="0"/>
              </a:rPr>
              <a:t>fiskálního federalismu </a:t>
            </a:r>
            <a:endParaRPr lang="cs-CZ" altLang="cs-CZ" sz="2400" b="1" dirty="0">
              <a:latin typeface="Arial" panose="020B0604020202020204" pitchFamily="34" charset="0"/>
            </a:endParaRPr>
          </a:p>
        </p:txBody>
      </p:sp>
      <p:sp>
        <p:nvSpPr>
          <p:cNvPr id="3078" name="Zástupný symbol pro obsah 2"/>
          <p:cNvSpPr txBox="1">
            <a:spLocks/>
          </p:cNvSpPr>
          <p:nvPr/>
        </p:nvSpPr>
        <p:spPr bwMode="auto">
          <a:xfrm>
            <a:off x="321976" y="4572457"/>
            <a:ext cx="8631524" cy="168285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609600" indent="-609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indent="0" defTabSz="180975"/>
            <a:r>
              <a:rPr lang="cs-CZ" dirty="0"/>
              <a:t>V ryzí podobě se předpokládá úplná finanční samostatnost nižších vládních celků.</a:t>
            </a:r>
          </a:p>
          <a:p>
            <a:pPr marL="0" indent="0" defTabSz="180975"/>
            <a:r>
              <a:rPr lang="cs-CZ" dirty="0"/>
              <a:t>Vyskytuje se pouze jako teoretický model, v praxi není využíván</a:t>
            </a:r>
          </a:p>
          <a:p>
            <a:pPr marL="0" indent="0" defTabSz="180975"/>
            <a:endParaRPr lang="cs-CZ" dirty="0"/>
          </a:p>
          <a:p>
            <a:pPr marL="0" indent="0" algn="ctr" defTabSz="180975"/>
            <a:r>
              <a:rPr lang="cs-CZ" b="1" dirty="0"/>
              <a:t>???</a:t>
            </a:r>
            <a:r>
              <a:rPr lang="cs-CZ" dirty="0"/>
              <a:t> </a:t>
            </a:r>
            <a:r>
              <a:rPr lang="cs-CZ" b="1" dirty="0"/>
              <a:t>Hlavní výhody a nevýhody???</a:t>
            </a:r>
          </a:p>
          <a:p>
            <a:pPr marL="0" indent="0" defTabSz="180975"/>
            <a:endParaRPr lang="cs-CZ" dirty="0"/>
          </a:p>
        </p:txBody>
      </p:sp>
      <p:sp>
        <p:nvSpPr>
          <p:cNvPr id="2" name="TextovéPole 1"/>
          <p:cNvSpPr txBox="1"/>
          <p:nvPr/>
        </p:nvSpPr>
        <p:spPr>
          <a:xfrm>
            <a:off x="572654" y="4054764"/>
            <a:ext cx="82573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/>
              <a:t>F - SR …státní (federální) rozpočet, R - SR...krajský (republikový) rozpočet, MR…municipální rozpočet</a:t>
            </a:r>
          </a:p>
        </p:txBody>
      </p:sp>
      <p:pic>
        <p:nvPicPr>
          <p:cNvPr id="8" name="Obrázek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71650" y="1758546"/>
            <a:ext cx="4476750" cy="2200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7189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0054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cs-CZ" altLang="cs-CZ" b="1" dirty="0">
                <a:solidFill>
                  <a:schemeClr val="bg1"/>
                </a:solidFill>
              </a:rPr>
              <a:t>Teoretická východiska veřejných financí 		</a:t>
            </a:r>
            <a:r>
              <a:rPr lang="cs-CZ" altLang="cs-CZ" dirty="0">
                <a:solidFill>
                  <a:srgbClr val="FFFFFF"/>
                </a:solidFill>
              </a:rPr>
              <a:t>			     </a:t>
            </a:r>
            <a:fld id="{14F27F3D-125F-4218-A2B9-BECAEB6FBC48}" type="slidenum">
              <a:rPr lang="en-US" altLang="cs-CZ" smtClean="0">
                <a:solidFill>
                  <a:srgbClr val="FFFFFF"/>
                </a:solidFill>
              </a:rPr>
              <a:pPr eaLnBrk="1" hangingPunct="1">
                <a:defRPr/>
              </a:pPr>
              <a:t>25</a:t>
            </a:fld>
            <a:endParaRPr lang="en-US" altLang="cs-CZ" dirty="0">
              <a:solidFill>
                <a:srgbClr val="FFFFFF"/>
              </a:solidFill>
            </a:endParaRPr>
          </a:p>
        </p:txBody>
      </p:sp>
      <p:sp>
        <p:nvSpPr>
          <p:cNvPr id="6149" name="TextovéPole 8"/>
          <p:cNvSpPr txBox="1">
            <a:spLocks noChangeArrowheads="1"/>
          </p:cNvSpPr>
          <p:nvPr/>
        </p:nvSpPr>
        <p:spPr bwMode="auto">
          <a:xfrm>
            <a:off x="255300" y="819477"/>
            <a:ext cx="87077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lvl="1" indent="0" algn="ctr" eaLnBrk="1" hangingPunct="1">
              <a:spcBef>
                <a:spcPct val="0"/>
              </a:spcBef>
              <a:buNone/>
            </a:pPr>
            <a:r>
              <a:rPr lang="cs-CZ" sz="2400" b="1" cap="small" dirty="0">
                <a:latin typeface="Arial" panose="020B0604020202020204" pitchFamily="34" charset="0"/>
              </a:rPr>
              <a:t>DECENTRALIZOVANÝ MODEL </a:t>
            </a:r>
            <a:r>
              <a:rPr lang="cs-CZ" b="1" cap="small" dirty="0">
                <a:latin typeface="Arial" panose="020B0604020202020204" pitchFamily="34" charset="0"/>
              </a:rPr>
              <a:t>fiskálního federalismu </a:t>
            </a:r>
            <a:endParaRPr lang="cs-CZ" altLang="cs-CZ" sz="2400" b="1" dirty="0">
              <a:latin typeface="Arial" panose="020B0604020202020204" pitchFamily="34" charset="0"/>
            </a:endParaRPr>
          </a:p>
        </p:txBody>
      </p:sp>
      <p:sp>
        <p:nvSpPr>
          <p:cNvPr id="3078" name="Zástupný symbol pro obsah 2"/>
          <p:cNvSpPr txBox="1">
            <a:spLocks/>
          </p:cNvSpPr>
          <p:nvPr/>
        </p:nvSpPr>
        <p:spPr bwMode="auto">
          <a:xfrm>
            <a:off x="419100" y="1441450"/>
            <a:ext cx="8667244" cy="168285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609600" indent="-609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cs-CZ" b="1" dirty="0"/>
              <a:t>Hlavní výhody decentralizovaného modelu</a:t>
            </a:r>
            <a:r>
              <a:rPr lang="cs-CZ" dirty="0"/>
              <a:t>:</a:t>
            </a:r>
          </a:p>
          <a:p>
            <a:pPr marL="361950" lvl="0" indent="-361950">
              <a:spcAft>
                <a:spcPts val="600"/>
              </a:spcAft>
              <a:buClr>
                <a:srgbClr val="FF0000"/>
              </a:buClr>
              <a:buFont typeface="Arial" panose="020B0604020202020204" pitchFamily="34" charset="0"/>
              <a:buChar char="+"/>
              <a:tabLst>
                <a:tab pos="361950" algn="l"/>
              </a:tabLst>
            </a:pPr>
            <a:r>
              <a:rPr lang="cs-CZ" dirty="0"/>
              <a:t>posilování odpovědnosti nižšího stupně vlády při zajišťování produkce stanovených veřejných statků a tím i rozvoje příslušné obce nebo regionu</a:t>
            </a:r>
          </a:p>
          <a:p>
            <a:pPr marL="361950" lvl="0" indent="-361950">
              <a:spcAft>
                <a:spcPts val="600"/>
              </a:spcAft>
              <a:buClr>
                <a:srgbClr val="FF0000"/>
              </a:buClr>
              <a:buFont typeface="Arial" panose="020B0604020202020204" pitchFamily="34" charset="0"/>
              <a:buChar char="+"/>
              <a:tabLst>
                <a:tab pos="361950" algn="l"/>
              </a:tabLst>
            </a:pPr>
            <a:r>
              <a:rPr lang="cs-CZ" dirty="0"/>
              <a:t>místní vlády jsou zodpovědné za efektivní využití přidělených finančních prostředků přímo svým voličům</a:t>
            </a:r>
          </a:p>
          <a:p>
            <a:pPr marL="361950" lvl="0" indent="-361950">
              <a:spcAft>
                <a:spcPts val="600"/>
              </a:spcAft>
              <a:buClr>
                <a:srgbClr val="FF0000"/>
              </a:buClr>
              <a:buFont typeface="Arial" panose="020B0604020202020204" pitchFamily="34" charset="0"/>
              <a:buChar char="+"/>
              <a:tabLst>
                <a:tab pos="361950" algn="l"/>
              </a:tabLst>
            </a:pPr>
            <a:r>
              <a:rPr lang="cs-CZ" dirty="0"/>
              <a:t>existence přímé vazby mezi příjmy a výdaji v dané municipalitě nebo regionu </a:t>
            </a:r>
          </a:p>
          <a:p>
            <a:pPr marL="361950" lvl="0" indent="-361950">
              <a:buClr>
                <a:srgbClr val="FF0000"/>
              </a:buClr>
              <a:buFont typeface="Arial" panose="020B0604020202020204" pitchFamily="34" charset="0"/>
              <a:buChar char="+"/>
            </a:pPr>
            <a:endParaRPr lang="cs-CZ" dirty="0"/>
          </a:p>
          <a:p>
            <a:r>
              <a:rPr lang="cs-CZ" b="1" dirty="0"/>
              <a:t>Hlavní nevýhody decentralizovaného modelu</a:t>
            </a:r>
            <a:r>
              <a:rPr lang="cs-CZ" dirty="0"/>
              <a:t>:</a:t>
            </a:r>
          </a:p>
          <a:p>
            <a:pPr marL="361950" lvl="0" indent="-361950">
              <a:spcAft>
                <a:spcPts val="600"/>
              </a:spcAft>
              <a:buClr>
                <a:srgbClr val="FF0000"/>
              </a:buClr>
              <a:buFont typeface="Arial" panose="020B0604020202020204" pitchFamily="34" charset="0"/>
              <a:buChar char="-"/>
              <a:tabLst>
                <a:tab pos="361950" algn="l"/>
              </a:tabLst>
            </a:pPr>
            <a:r>
              <a:rPr lang="cs-CZ" dirty="0"/>
              <a:t>jednotlivé druhy příjmů nemusí být spravedlivě rozděleny vzhledem k dřívějším nebo současným podmínkám a může tak docházet k neoprávněným rozdílům mezi municipalitami a oblastmi,</a:t>
            </a:r>
          </a:p>
          <a:p>
            <a:pPr marL="361950" lvl="0" indent="-361950">
              <a:spcAft>
                <a:spcPts val="600"/>
              </a:spcAft>
              <a:buClr>
                <a:srgbClr val="FF0000"/>
              </a:buClr>
              <a:buFont typeface="Arial" panose="020B0604020202020204" pitchFamily="34" charset="0"/>
              <a:buChar char="-"/>
              <a:tabLst>
                <a:tab pos="361950" algn="l"/>
              </a:tabLst>
            </a:pPr>
            <a:r>
              <a:rPr lang="cs-CZ" dirty="0"/>
              <a:t>nemusí být pamatováno na tvoření rezerv</a:t>
            </a:r>
          </a:p>
          <a:p>
            <a:pPr marL="361950" lvl="0" indent="-361950">
              <a:spcAft>
                <a:spcPts val="600"/>
              </a:spcAft>
              <a:buClr>
                <a:srgbClr val="FF0000"/>
              </a:buClr>
              <a:buFont typeface="Arial" panose="020B0604020202020204" pitchFamily="34" charset="0"/>
              <a:buChar char="-"/>
              <a:tabLst>
                <a:tab pos="361950" algn="l"/>
              </a:tabLst>
            </a:pPr>
            <a:r>
              <a:rPr lang="cs-CZ" dirty="0"/>
              <a:t>může docházet ke vzniku nežádoucí daňové konkurence mezi obcemi a regiony</a:t>
            </a:r>
          </a:p>
          <a:p>
            <a:pPr marL="361950" lvl="0" indent="-361950">
              <a:spcAft>
                <a:spcPts val="600"/>
              </a:spcAft>
              <a:buClr>
                <a:srgbClr val="FF0000"/>
              </a:buClr>
              <a:buFont typeface="Arial" panose="020B0604020202020204" pitchFamily="34" charset="0"/>
              <a:buChar char="-"/>
              <a:tabLst>
                <a:tab pos="361950" algn="l"/>
              </a:tabLst>
            </a:pPr>
            <a:r>
              <a:rPr lang="cs-CZ" dirty="0"/>
              <a:t>ústřední vláda může mít nedostatek finančních prostředků pro celonárodní potřeby</a:t>
            </a:r>
          </a:p>
          <a:p>
            <a:pPr marL="0" indent="0" defTabSz="180975">
              <a:buClr>
                <a:srgbClr val="FF0000"/>
              </a:buClr>
            </a:pP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34388886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0054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cs-CZ" altLang="cs-CZ" b="1" dirty="0">
                <a:solidFill>
                  <a:schemeClr val="bg1"/>
                </a:solidFill>
              </a:rPr>
              <a:t>Teoretická východiska veřejných financí 		</a:t>
            </a:r>
            <a:r>
              <a:rPr lang="cs-CZ" altLang="cs-CZ" dirty="0">
                <a:solidFill>
                  <a:srgbClr val="FFFFFF"/>
                </a:solidFill>
              </a:rPr>
              <a:t>			     </a:t>
            </a:r>
            <a:fld id="{14F27F3D-125F-4218-A2B9-BECAEB6FBC48}" type="slidenum">
              <a:rPr lang="en-US" altLang="cs-CZ" smtClean="0">
                <a:solidFill>
                  <a:srgbClr val="FFFFFF"/>
                </a:solidFill>
              </a:rPr>
              <a:pPr eaLnBrk="1" hangingPunct="1">
                <a:defRPr/>
              </a:pPr>
              <a:t>26</a:t>
            </a:fld>
            <a:endParaRPr lang="en-US" altLang="cs-CZ" dirty="0">
              <a:solidFill>
                <a:srgbClr val="FFFFFF"/>
              </a:solidFill>
            </a:endParaRPr>
          </a:p>
        </p:txBody>
      </p:sp>
      <p:sp>
        <p:nvSpPr>
          <p:cNvPr id="6149" name="TextovéPole 8"/>
          <p:cNvSpPr txBox="1">
            <a:spLocks noChangeArrowheads="1"/>
          </p:cNvSpPr>
          <p:nvPr/>
        </p:nvSpPr>
        <p:spPr bwMode="auto">
          <a:xfrm>
            <a:off x="226725" y="804439"/>
            <a:ext cx="845978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lvl="1" indent="0" algn="ctr" eaLnBrk="1" hangingPunct="1">
              <a:spcBef>
                <a:spcPct val="0"/>
              </a:spcBef>
              <a:buNone/>
            </a:pPr>
            <a:r>
              <a:rPr lang="cs-CZ" sz="2400" b="1" cap="small" dirty="0">
                <a:latin typeface="Arial" panose="020B0604020202020204" pitchFamily="34" charset="0"/>
              </a:rPr>
              <a:t>KOMBINOVANÝ MODEL </a:t>
            </a:r>
            <a:r>
              <a:rPr lang="cs-CZ" b="1" cap="small" dirty="0">
                <a:latin typeface="Arial" panose="020B0604020202020204" pitchFamily="34" charset="0"/>
              </a:rPr>
              <a:t>fiskálního federalismu </a:t>
            </a:r>
            <a:endParaRPr lang="cs-CZ" altLang="cs-CZ" sz="2400" b="1" dirty="0">
              <a:latin typeface="Arial" panose="020B0604020202020204" pitchFamily="34" charset="0"/>
            </a:endParaRPr>
          </a:p>
        </p:txBody>
      </p:sp>
      <p:sp>
        <p:nvSpPr>
          <p:cNvPr id="3078" name="Zástupný symbol pro obsah 2"/>
          <p:cNvSpPr txBox="1">
            <a:spLocks/>
          </p:cNvSpPr>
          <p:nvPr/>
        </p:nvSpPr>
        <p:spPr bwMode="auto">
          <a:xfrm>
            <a:off x="242671" y="4884630"/>
            <a:ext cx="8917274" cy="168285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609600" indent="-609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indent="0" defTabSz="180975"/>
            <a:r>
              <a:rPr lang="cs-CZ" dirty="0"/>
              <a:t>Zahrnuje v různé míře prvky jak z centralizovaného, tak decentralizovaného modelu, které příslušný uživatel (stát) pokládá pro určitý stát a pro určité období (určitý stupeň hospodářského rozvoje) za vhodný. </a:t>
            </a:r>
          </a:p>
          <a:p>
            <a:pPr marL="0" indent="0" defTabSz="180975"/>
            <a:endParaRPr lang="cs-CZ" dirty="0"/>
          </a:p>
          <a:p>
            <a:pPr marL="0" indent="0" algn="ctr" defTabSz="180975"/>
            <a:r>
              <a:rPr lang="cs-CZ" b="1" dirty="0"/>
              <a:t>???</a:t>
            </a:r>
            <a:r>
              <a:rPr lang="cs-CZ" dirty="0"/>
              <a:t> </a:t>
            </a:r>
            <a:r>
              <a:rPr lang="cs-CZ" b="1" dirty="0"/>
              <a:t>Hlavní výhody a nevýhody???</a:t>
            </a:r>
          </a:p>
          <a:p>
            <a:pPr marL="0" indent="0" defTabSz="180975"/>
            <a:endParaRPr lang="cs-CZ" dirty="0"/>
          </a:p>
        </p:txBody>
      </p:sp>
      <p:sp>
        <p:nvSpPr>
          <p:cNvPr id="2" name="TextovéPole 1"/>
          <p:cNvSpPr txBox="1"/>
          <p:nvPr/>
        </p:nvSpPr>
        <p:spPr>
          <a:xfrm>
            <a:off x="572653" y="4323655"/>
            <a:ext cx="82573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/>
              <a:t>F - SR …státní (federální) rozpočet, R - SR...krajský (republikový) rozpočet, MR…municipální rozpočet</a:t>
            </a:r>
          </a:p>
        </p:txBody>
      </p:sp>
      <p:pic>
        <p:nvPicPr>
          <p:cNvPr id="7" name="Obrázek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19225" y="1694092"/>
            <a:ext cx="5734050" cy="2583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9334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0054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cs-CZ" altLang="cs-CZ" b="1" dirty="0">
                <a:solidFill>
                  <a:schemeClr val="bg1"/>
                </a:solidFill>
              </a:rPr>
              <a:t>Teoretická východiska veřejných financí 		</a:t>
            </a:r>
            <a:r>
              <a:rPr lang="cs-CZ" altLang="cs-CZ" dirty="0">
                <a:solidFill>
                  <a:srgbClr val="FFFFFF"/>
                </a:solidFill>
              </a:rPr>
              <a:t>			     </a:t>
            </a:r>
            <a:fld id="{14F27F3D-125F-4218-A2B9-BECAEB6FBC48}" type="slidenum">
              <a:rPr lang="en-US" altLang="cs-CZ" smtClean="0">
                <a:solidFill>
                  <a:srgbClr val="FFFFFF"/>
                </a:solidFill>
              </a:rPr>
              <a:pPr eaLnBrk="1" hangingPunct="1">
                <a:defRPr/>
              </a:pPr>
              <a:t>27</a:t>
            </a:fld>
            <a:endParaRPr lang="en-US" altLang="cs-CZ" dirty="0">
              <a:solidFill>
                <a:srgbClr val="FFFFFF"/>
              </a:solidFill>
            </a:endParaRPr>
          </a:p>
        </p:txBody>
      </p:sp>
      <p:sp>
        <p:nvSpPr>
          <p:cNvPr id="6149" name="TextovéPole 8"/>
          <p:cNvSpPr txBox="1">
            <a:spLocks noChangeArrowheads="1"/>
          </p:cNvSpPr>
          <p:nvPr/>
        </p:nvSpPr>
        <p:spPr bwMode="auto">
          <a:xfrm>
            <a:off x="226725" y="804439"/>
            <a:ext cx="845978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lvl="1" indent="0" algn="ctr" eaLnBrk="1" hangingPunct="1">
              <a:spcBef>
                <a:spcPct val="0"/>
              </a:spcBef>
              <a:buNone/>
            </a:pPr>
            <a:r>
              <a:rPr lang="cs-CZ" sz="2400" b="1" cap="small" dirty="0">
                <a:latin typeface="Arial" panose="020B0604020202020204" pitchFamily="34" charset="0"/>
              </a:rPr>
              <a:t>KOMBINOVANÝ MODEL </a:t>
            </a:r>
            <a:r>
              <a:rPr lang="cs-CZ" b="1" cap="small" dirty="0">
                <a:latin typeface="Arial" panose="020B0604020202020204" pitchFamily="34" charset="0"/>
              </a:rPr>
              <a:t>fiskálního federalismu </a:t>
            </a:r>
            <a:endParaRPr lang="cs-CZ" altLang="cs-CZ" sz="2400" b="1" dirty="0">
              <a:latin typeface="Arial" panose="020B0604020202020204" pitchFamily="34" charset="0"/>
            </a:endParaRPr>
          </a:p>
        </p:txBody>
      </p:sp>
      <p:sp>
        <p:nvSpPr>
          <p:cNvPr id="3078" name="Zástupný symbol pro obsah 2"/>
          <p:cNvSpPr txBox="1">
            <a:spLocks/>
          </p:cNvSpPr>
          <p:nvPr/>
        </p:nvSpPr>
        <p:spPr bwMode="auto">
          <a:xfrm>
            <a:off x="366496" y="1560405"/>
            <a:ext cx="8577479" cy="168285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609600" indent="-609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cs-CZ" b="1" dirty="0"/>
              <a:t>Kombinovaný model by měl poskytovat:</a:t>
            </a:r>
          </a:p>
          <a:p>
            <a:endParaRPr lang="cs-CZ" b="1" dirty="0"/>
          </a:p>
          <a:p>
            <a:pPr lvl="0">
              <a:spcAft>
                <a:spcPts val="6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cs-CZ" dirty="0"/>
              <a:t>optimální míru hospodářské samostatnosti vyjádřené v dostatečných kompetencích a hlavně potřebných zdrojích finančních prostředků,</a:t>
            </a:r>
          </a:p>
          <a:p>
            <a:pPr lvl="0">
              <a:spcAft>
                <a:spcPts val="6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cs-CZ" dirty="0"/>
              <a:t>odpovědnost za plnění dohodnutých a potřebných úkolů (produkci veřejných statků),</a:t>
            </a:r>
          </a:p>
          <a:p>
            <a:pPr lvl="0">
              <a:spcAft>
                <a:spcPts val="6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cs-CZ" dirty="0"/>
              <a:t>přiměřené uplatňování a respektování jednotné linie z centra,</a:t>
            </a:r>
          </a:p>
          <a:p>
            <a:pPr lvl="0">
              <a:spcAft>
                <a:spcPts val="6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cs-CZ" dirty="0"/>
              <a:t>garance za minimální úroveň rozvoje každé obce či území.</a:t>
            </a:r>
          </a:p>
        </p:txBody>
      </p:sp>
    </p:spTree>
    <p:extLst>
      <p:ext uri="{BB962C8B-B14F-4D97-AF65-F5344CB8AC3E}">
        <p14:creationId xmlns:p14="http://schemas.microsoft.com/office/powerpoint/2010/main" val="23160355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2113" y="1339850"/>
            <a:ext cx="8408987" cy="4162425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cs-CZ" sz="1900" dirty="0">
                <a:latin typeface="Arial" panose="020B0604020202020204" pitchFamily="34" charset="0"/>
                <a:cs typeface="Arial" panose="020B0604020202020204" pitchFamily="34" charset="0"/>
              </a:rPr>
              <a:t>V ČR se uplatňuje kombinovaný model FF s decentralizačními prvky.</a:t>
            </a:r>
          </a:p>
          <a:p>
            <a:pPr marL="0" indent="0" eaLnBrk="1" hangingPunct="1"/>
            <a:endParaRPr lang="cs-CZ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buNone/>
            </a:pPr>
            <a:r>
              <a:rPr lang="cs-CZ" sz="1900" b="1" dirty="0">
                <a:latin typeface="Arial" panose="020B0604020202020204" pitchFamily="34" charset="0"/>
                <a:cs typeface="Arial" panose="020B0604020202020204" pitchFamily="34" charset="0"/>
              </a:rPr>
              <a:t>Daňové určení a fiskální vazby jsou </a:t>
            </a:r>
            <a:r>
              <a:rPr lang="cs-CZ" sz="1900" dirty="0">
                <a:latin typeface="Arial" panose="020B0604020202020204" pitchFamily="34" charset="0"/>
                <a:cs typeface="Arial" panose="020B0604020202020204" pitchFamily="34" charset="0"/>
              </a:rPr>
              <a:t>určeny  (vše v platném znění - 	</a:t>
            </a:r>
            <a:r>
              <a:rPr lang="cs-CZ" sz="2000" dirty="0"/>
              <a:t>dostupné např. zde: </a:t>
            </a:r>
            <a:r>
              <a:rPr lang="cs-CZ" sz="2000" dirty="0">
                <a:hlinkClick r:id="rId2"/>
              </a:rPr>
              <a:t>www.zakonyprolidi.cz</a:t>
            </a:r>
            <a:r>
              <a:rPr lang="cs-CZ" sz="1900" dirty="0">
                <a:latin typeface="Arial" panose="020B0604020202020204" pitchFamily="34" charset="0"/>
                <a:cs typeface="Arial" panose="020B0604020202020204" pitchFamily="34" charset="0"/>
              </a:rPr>
              <a:t>):</a:t>
            </a:r>
          </a:p>
          <a:p>
            <a:pPr marL="266700" indent="-266700" eaLnBrk="1" hangingPunct="1">
              <a:buClr>
                <a:schemeClr val="accent2"/>
              </a:buClr>
            </a:pPr>
            <a:r>
              <a:rPr lang="cs-CZ" sz="1900" dirty="0">
                <a:latin typeface="Arial" panose="020B0604020202020204" pitchFamily="34" charset="0"/>
                <a:cs typeface="Arial" panose="020B0604020202020204" pitchFamily="34" charset="0"/>
              </a:rPr>
              <a:t>Zákonem č. 243/2000 Sb., o rozpočtovém určení daní,  </a:t>
            </a:r>
          </a:p>
          <a:p>
            <a:pPr marL="266700" indent="-266700" eaLnBrk="1" hangingPunct="1">
              <a:buClr>
                <a:schemeClr val="accent2"/>
              </a:buClr>
            </a:pPr>
            <a:r>
              <a:rPr lang="cs-CZ" sz="1900" dirty="0">
                <a:latin typeface="Arial" panose="020B0604020202020204" pitchFamily="34" charset="0"/>
                <a:cs typeface="Arial" panose="020B0604020202020204" pitchFamily="34" charset="0"/>
              </a:rPr>
              <a:t>Zákonem č. 218/2000 Sb., o rozpočtových pravidlech, </a:t>
            </a:r>
          </a:p>
          <a:p>
            <a:pPr marL="266700" indent="-266700" eaLnBrk="1" hangingPunct="1">
              <a:buClr>
                <a:schemeClr val="accent2"/>
              </a:buClr>
            </a:pPr>
            <a:r>
              <a:rPr lang="cs-CZ" sz="1900" dirty="0">
                <a:latin typeface="Arial" panose="020B0604020202020204" pitchFamily="34" charset="0"/>
                <a:cs typeface="Arial" panose="020B0604020202020204" pitchFamily="34" charset="0"/>
              </a:rPr>
              <a:t>Zákonem č. 250/2000 Sb., o rozpočtových pravidlech územních rozpočtů, </a:t>
            </a:r>
          </a:p>
          <a:p>
            <a:pPr marL="266700" indent="-266700" eaLnBrk="1" hangingPunct="1">
              <a:buClr>
                <a:schemeClr val="accent2"/>
              </a:buClr>
            </a:pPr>
            <a:r>
              <a:rPr lang="cs-CZ" sz="1900" dirty="0">
                <a:latin typeface="Arial" panose="020B0604020202020204" pitchFamily="34" charset="0"/>
                <a:cs typeface="Arial" panose="020B0604020202020204" pitchFamily="34" charset="0"/>
              </a:rPr>
              <a:t>Vyhláškou č. 429/2017 Sb., o podílu jednotlivých obcí na hrubém výnosu DPH a daní z příjmů, </a:t>
            </a:r>
          </a:p>
          <a:p>
            <a:pPr marL="266700" indent="-266700" eaLnBrk="1" hangingPunct="1">
              <a:buClr>
                <a:schemeClr val="accent2"/>
              </a:buClr>
            </a:pPr>
            <a:r>
              <a:rPr lang="cs-CZ" sz="1900" dirty="0">
                <a:latin typeface="Arial" panose="020B0604020202020204" pitchFamily="34" charset="0"/>
                <a:cs typeface="Arial" panose="020B0604020202020204" pitchFamily="34" charset="0"/>
              </a:rPr>
              <a:t>Zákonem o státním rozpočtu na příslušný rok.</a:t>
            </a:r>
          </a:p>
          <a:p>
            <a:pPr marL="0" indent="0" eaLnBrk="1" hangingPunct="1">
              <a:buNone/>
            </a:pPr>
            <a:endParaRPr lang="cs-CZ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cs-CZ" sz="1900" dirty="0">
                <a:latin typeface="Arial" panose="020B0604020202020204" pitchFamily="34" charset="0"/>
                <a:cs typeface="Arial" panose="020B0604020202020204" pitchFamily="34" charset="0"/>
              </a:rPr>
              <a:t>Ani obce, ani kraje </a:t>
            </a:r>
            <a:r>
              <a:rPr lang="cs-CZ" sz="1900" b="1" dirty="0">
                <a:latin typeface="Arial" panose="020B0604020202020204" pitchFamily="34" charset="0"/>
                <a:cs typeface="Arial" panose="020B0604020202020204" pitchFamily="34" charset="0"/>
              </a:rPr>
              <a:t>nejsou plně finančně soběstačné</a:t>
            </a:r>
            <a:r>
              <a:rPr lang="cs-CZ" sz="19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" name="Obdélník 3"/>
          <p:cNvSpPr/>
          <p:nvPr/>
        </p:nvSpPr>
        <p:spPr>
          <a:xfrm>
            <a:off x="-794" y="0"/>
            <a:ext cx="9144000" cy="720725"/>
          </a:xfrm>
          <a:prstGeom prst="rect">
            <a:avLst/>
          </a:prstGeom>
          <a:solidFill>
            <a:srgbClr val="0054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b="1" dirty="0">
                <a:solidFill>
                  <a:schemeClr val="bg1"/>
                </a:solidFill>
              </a:rPr>
              <a:t>Teoretická východiska veřejných financí 	</a:t>
            </a:r>
            <a:r>
              <a:rPr lang="cs-CZ" dirty="0">
                <a:solidFill>
                  <a:srgbClr val="FFFFFF"/>
                </a:solidFill>
              </a:rPr>
              <a:t>				</a:t>
            </a:r>
            <a:r>
              <a:rPr lang="en-US" dirty="0">
                <a:solidFill>
                  <a:srgbClr val="FFFFFF"/>
                </a:solidFill>
              </a:rPr>
              <a:t>  </a:t>
            </a:r>
            <a:fld id="{A14AB25D-2967-45B9-85AE-6E6AD4DC2E54}" type="slidenum">
              <a:rPr lang="en-US">
                <a:solidFill>
                  <a:srgbClr val="FFFFFF"/>
                </a:solidFill>
              </a:rPr>
              <a:pPr eaLnBrk="1" hangingPunct="1"/>
              <a:t>28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1270" name="TextovéPole 8"/>
          <p:cNvSpPr txBox="1">
            <a:spLocks noChangeArrowheads="1"/>
          </p:cNvSpPr>
          <p:nvPr/>
        </p:nvSpPr>
        <p:spPr bwMode="auto">
          <a:xfrm>
            <a:off x="341313" y="755650"/>
            <a:ext cx="84597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>
                <a:latin typeface="Arial" panose="020B0604020202020204" pitchFamily="34" charset="0"/>
              </a:rPr>
              <a:t>FISKÁLNÍ FEDERALISMUS V ČR </a:t>
            </a:r>
          </a:p>
        </p:txBody>
      </p:sp>
    </p:spTree>
    <p:extLst>
      <p:ext uri="{BB962C8B-B14F-4D97-AF65-F5344CB8AC3E}">
        <p14:creationId xmlns:p14="http://schemas.microsoft.com/office/powerpoint/2010/main" val="277361893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0054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cs-CZ" altLang="cs-CZ" b="1" dirty="0">
                <a:solidFill>
                  <a:schemeClr val="bg1"/>
                </a:solidFill>
              </a:rPr>
              <a:t>Teoretická východiska veřejných financí 		</a:t>
            </a:r>
            <a:r>
              <a:rPr lang="cs-CZ" altLang="cs-CZ" dirty="0">
                <a:solidFill>
                  <a:srgbClr val="FFFFFF"/>
                </a:solidFill>
              </a:rPr>
              <a:t>			     </a:t>
            </a:r>
            <a:fld id="{14F27F3D-125F-4218-A2B9-BECAEB6FBC48}" type="slidenum">
              <a:rPr lang="en-US" altLang="cs-CZ" smtClean="0">
                <a:solidFill>
                  <a:srgbClr val="FFFFFF"/>
                </a:solidFill>
              </a:rPr>
              <a:pPr eaLnBrk="1" hangingPunct="1">
                <a:defRPr/>
              </a:pPr>
              <a:t>29</a:t>
            </a:fld>
            <a:endParaRPr lang="en-US" altLang="cs-CZ" dirty="0">
              <a:solidFill>
                <a:srgbClr val="FFFFFF"/>
              </a:solidFill>
            </a:endParaRPr>
          </a:p>
        </p:txBody>
      </p:sp>
      <p:sp>
        <p:nvSpPr>
          <p:cNvPr id="6149" name="TextovéPole 8"/>
          <p:cNvSpPr txBox="1">
            <a:spLocks noChangeArrowheads="1"/>
          </p:cNvSpPr>
          <p:nvPr/>
        </p:nvSpPr>
        <p:spPr bwMode="auto">
          <a:xfrm>
            <a:off x="226725" y="804439"/>
            <a:ext cx="845978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lvl="1" indent="0" algn="ctr" eaLnBrk="1" hangingPunct="1">
              <a:spcBef>
                <a:spcPct val="0"/>
              </a:spcBef>
              <a:buNone/>
            </a:pPr>
            <a:r>
              <a:rPr lang="cs-CZ" sz="2400" b="1" cap="small" dirty="0">
                <a:latin typeface="Arial" panose="020B0604020202020204" pitchFamily="34" charset="0"/>
              </a:rPr>
              <a:t>MODEL </a:t>
            </a:r>
            <a:r>
              <a:rPr lang="cs-CZ" b="1" cap="small" dirty="0">
                <a:latin typeface="Arial" panose="020B0604020202020204" pitchFamily="34" charset="0"/>
              </a:rPr>
              <a:t>fiskálního federalismu v ČR </a:t>
            </a:r>
            <a:endParaRPr lang="cs-CZ" altLang="cs-CZ" sz="2400" b="1" dirty="0">
              <a:latin typeface="Arial" panose="020B0604020202020204" pitchFamily="34" charset="0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226725" y="6455064"/>
            <a:ext cx="82573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/>
              <a:t>F - SR …státní (federální) rozpočet, R - SR...krajský (republikový) rozpočet, MR…municipální rozpočet</a:t>
            </a:r>
          </a:p>
        </p:txBody>
      </p:sp>
      <p:pic>
        <p:nvPicPr>
          <p:cNvPr id="8" name="Obrázek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57250" y="1411374"/>
            <a:ext cx="6553200" cy="4789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3214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0054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cs-CZ" altLang="cs-CZ" b="1" dirty="0">
                <a:solidFill>
                  <a:schemeClr val="bg1"/>
                </a:solidFill>
              </a:rPr>
              <a:t>Teoretická východiska veřejných financí	</a:t>
            </a:r>
            <a:r>
              <a:rPr lang="cs-CZ" altLang="cs-CZ" dirty="0">
                <a:solidFill>
                  <a:srgbClr val="FFFFFF"/>
                </a:solidFill>
              </a:rPr>
              <a:t>				     </a:t>
            </a:r>
            <a:fld id="{7874D5ED-2851-4EE4-8EE2-127B5B683246}" type="slidenum">
              <a:rPr lang="en-US" altLang="cs-CZ" smtClean="0">
                <a:solidFill>
                  <a:srgbClr val="FFFFFF"/>
                </a:solidFill>
              </a:rPr>
              <a:pPr eaLnBrk="1" hangingPunct="1">
                <a:defRPr/>
              </a:pPr>
              <a:t>3</a:t>
            </a:fld>
            <a:endParaRPr lang="en-US" altLang="cs-CZ" dirty="0">
              <a:solidFill>
                <a:srgbClr val="FFFFFF"/>
              </a:solidFill>
            </a:endParaRPr>
          </a:p>
        </p:txBody>
      </p:sp>
      <p:sp>
        <p:nvSpPr>
          <p:cNvPr id="8196" name="TextovéPole 8"/>
          <p:cNvSpPr txBox="1">
            <a:spLocks noChangeArrowheads="1"/>
          </p:cNvSpPr>
          <p:nvPr/>
        </p:nvSpPr>
        <p:spPr bwMode="auto">
          <a:xfrm>
            <a:off x="406401" y="860425"/>
            <a:ext cx="84597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>
                <a:latin typeface="Arial" panose="020B0604020202020204" pitchFamily="34" charset="0"/>
              </a:rPr>
              <a:t>VEŘEJNÉ FINANCE </a:t>
            </a:r>
          </a:p>
        </p:txBody>
      </p:sp>
      <p:sp>
        <p:nvSpPr>
          <p:cNvPr id="3078" name="Zástupný symbol pro obsah 2"/>
          <p:cNvSpPr txBox="1">
            <a:spLocks/>
          </p:cNvSpPr>
          <p:nvPr/>
        </p:nvSpPr>
        <p:spPr bwMode="auto">
          <a:xfrm>
            <a:off x="298450" y="1462088"/>
            <a:ext cx="8547100" cy="438943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609600" indent="-609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605790" lvl="1" indent="-342900" eaLnBrk="1" fontAlgn="auto" hangingPunct="1">
              <a:lnSpc>
                <a:spcPct val="90000"/>
              </a:lnSpc>
              <a:spcBef>
                <a:spcPts val="37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2000" b="1" dirty="0"/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441F7028-65A2-4712-BF4E-4E54B8982F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7709" y="860425"/>
            <a:ext cx="7201054" cy="5853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90408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22288" y="1571625"/>
            <a:ext cx="8164512" cy="4554538"/>
          </a:xfrm>
        </p:spPr>
        <p:txBody>
          <a:bodyPr/>
          <a:lstStyle/>
          <a:p>
            <a:pPr eaLnBrk="1" hangingPunct="1">
              <a:buClr>
                <a:schemeClr val="accent2"/>
              </a:buClr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státní vs. municipální daně</a:t>
            </a:r>
          </a:p>
          <a:p>
            <a:pPr eaLnBrk="1" hangingPunct="1">
              <a:buClr>
                <a:schemeClr val="accent2"/>
              </a:buClr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sdílené vs. svěřené daně</a:t>
            </a:r>
          </a:p>
          <a:p>
            <a:pPr eaLnBrk="1" hangingPunct="1">
              <a:buClr>
                <a:schemeClr val="accent2"/>
              </a:buClr>
              <a:buFont typeface="Wingdings" panose="05000000000000000000" pitchFamily="2" charset="2"/>
              <a:buNone/>
            </a:pPr>
            <a:endParaRPr lang="cs-CZ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lang="cs-CZ" sz="1800" b="1" dirty="0">
                <a:latin typeface="Arial" panose="020B0604020202020204" pitchFamily="34" charset="0"/>
                <a:cs typeface="Arial" panose="020B0604020202020204" pitchFamily="34" charset="0"/>
              </a:rPr>
              <a:t>Rozpočtové určení daní v ČR</a:t>
            </a:r>
          </a:p>
          <a:p>
            <a:pPr eaLnBrk="1" hangingPunct="1">
              <a:buClr>
                <a:srgbClr val="C00000"/>
              </a:buClr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dle zákona 243/2000 Sb., o rozpočtovém určení daní </a:t>
            </a:r>
          </a:p>
          <a:p>
            <a:pPr eaLnBrk="1" hangingPunct="1">
              <a:buClr>
                <a:srgbClr val="C00000"/>
              </a:buClr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princip: není-li v zákoně určeno, je obvykle daň příjmem SR </a:t>
            </a:r>
          </a:p>
          <a:p>
            <a:pPr eaLnBrk="1" hangingPunct="1">
              <a:buClr>
                <a:schemeClr val="accent2"/>
              </a:buClr>
              <a:buFont typeface="Wingdings" panose="05000000000000000000" pitchFamily="2" charset="2"/>
              <a:buNone/>
            </a:pPr>
            <a:endParaRPr lang="cs-CZ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lang="cs-CZ" sz="1800" b="1" dirty="0">
                <a:latin typeface="Arial" panose="020B0604020202020204" pitchFamily="34" charset="0"/>
                <a:cs typeface="Arial" panose="020B0604020202020204" pitchFamily="34" charset="0"/>
              </a:rPr>
              <a:t>Kromě SR daně plynou:</a:t>
            </a:r>
          </a:p>
          <a:p>
            <a:pPr eaLnBrk="1" hangingPunct="1">
              <a:buClr>
                <a:srgbClr val="C00000"/>
              </a:buClr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krajům</a:t>
            </a:r>
          </a:p>
          <a:p>
            <a:pPr eaLnBrk="1" hangingPunct="1">
              <a:buClr>
                <a:srgbClr val="C00000"/>
              </a:buClr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obcím,</a:t>
            </a:r>
          </a:p>
          <a:p>
            <a:pPr eaLnBrk="1" hangingPunct="1">
              <a:buClr>
                <a:srgbClr val="C00000"/>
              </a:buClr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státním fondům (SFDI)</a:t>
            </a:r>
          </a:p>
          <a:p>
            <a:pPr eaLnBrk="1" hangingPunct="1">
              <a:buClr>
                <a:srgbClr val="C00000"/>
              </a:buClr>
              <a:buFont typeface="Arial" panose="020B0604020202020204" pitchFamily="34" charset="0"/>
              <a:buNone/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!!! </a:t>
            </a:r>
            <a:r>
              <a:rPr lang="cs-CZ" sz="1800" b="1" dirty="0">
                <a:latin typeface="Arial" panose="020B0604020202020204" pitchFamily="34" charset="0"/>
                <a:cs typeface="Arial" panose="020B0604020202020204" pitchFamily="34" charset="0"/>
              </a:rPr>
              <a:t>převažují sdílené daně !!!</a:t>
            </a:r>
          </a:p>
        </p:txBody>
      </p:sp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0054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b="1" dirty="0">
                <a:solidFill>
                  <a:schemeClr val="bg1"/>
                </a:solidFill>
              </a:rPr>
              <a:t>Teoretická východiska veřejných financí 		</a:t>
            </a:r>
            <a:r>
              <a:rPr lang="cs-CZ" dirty="0">
                <a:solidFill>
                  <a:srgbClr val="FFFFFF"/>
                </a:solidFill>
              </a:rPr>
              <a:t>			</a:t>
            </a:r>
            <a:r>
              <a:rPr lang="en-US" dirty="0">
                <a:solidFill>
                  <a:srgbClr val="FFFFFF"/>
                </a:solidFill>
              </a:rPr>
              <a:t>  </a:t>
            </a:r>
            <a:fld id="{3B19C836-0704-4A50-9AFB-29662411A6C2}" type="slidenum">
              <a:rPr lang="en-US">
                <a:solidFill>
                  <a:srgbClr val="FFFFFF"/>
                </a:solidFill>
              </a:rPr>
              <a:pPr eaLnBrk="1" hangingPunct="1"/>
              <a:t>30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3318" name="TextovéPole 8"/>
          <p:cNvSpPr txBox="1">
            <a:spLocks noChangeArrowheads="1"/>
          </p:cNvSpPr>
          <p:nvPr/>
        </p:nvSpPr>
        <p:spPr bwMode="auto">
          <a:xfrm>
            <a:off x="341313" y="720725"/>
            <a:ext cx="84597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>
                <a:latin typeface="Arial" panose="020B0604020202020204" pitchFamily="34" charset="0"/>
              </a:rPr>
              <a:t>ROZPOČTOVÉ URČENÍ DANÍ</a:t>
            </a:r>
          </a:p>
        </p:txBody>
      </p:sp>
    </p:spTree>
    <p:extLst>
      <p:ext uri="{BB962C8B-B14F-4D97-AF65-F5344CB8AC3E}">
        <p14:creationId xmlns:p14="http://schemas.microsoft.com/office/powerpoint/2010/main" val="214916732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20725"/>
            <a:ext cx="9142647" cy="5724525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1057274" y="6467475"/>
            <a:ext cx="76485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hlinkClick r:id="rId3"/>
              </a:rPr>
              <a:t>http://www.financnisprava.cz/assets/cs/prilohy/d-kraje-a-obce/Schema_rozpoctoveho_urceni_dani_2018.pdf</a:t>
            </a:r>
            <a:endParaRPr lang="cs-CZ" sz="1200" dirty="0"/>
          </a:p>
          <a:p>
            <a:pPr algn="ctr"/>
            <a:endParaRPr lang="cs-CZ" sz="1200" dirty="0"/>
          </a:p>
        </p:txBody>
      </p:sp>
      <p:sp>
        <p:nvSpPr>
          <p:cNvPr id="5" name="Obdélník 4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0054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b="1" dirty="0">
                <a:solidFill>
                  <a:schemeClr val="bg1"/>
                </a:solidFill>
              </a:rPr>
              <a:t>Teoretická východiska veřejných financí 		</a:t>
            </a:r>
            <a:r>
              <a:rPr lang="cs-CZ" dirty="0">
                <a:solidFill>
                  <a:srgbClr val="FFFFFF"/>
                </a:solidFill>
              </a:rPr>
              <a:t>			</a:t>
            </a:r>
            <a:r>
              <a:rPr lang="en-US" dirty="0">
                <a:solidFill>
                  <a:srgbClr val="FFFFFF"/>
                </a:solidFill>
              </a:rPr>
              <a:t>  </a:t>
            </a:r>
            <a:fld id="{3B19C836-0704-4A50-9AFB-29662411A6C2}" type="slidenum">
              <a:rPr lang="en-US">
                <a:solidFill>
                  <a:srgbClr val="FFFFFF"/>
                </a:solidFill>
              </a:rPr>
              <a:pPr eaLnBrk="1" hangingPunct="1"/>
              <a:t>31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92225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0054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b="1" dirty="0">
                <a:solidFill>
                  <a:schemeClr val="bg1"/>
                </a:solidFill>
              </a:rPr>
              <a:t>Teoretická východiska veřejných financí 		</a:t>
            </a:r>
            <a:r>
              <a:rPr lang="cs-CZ" dirty="0">
                <a:solidFill>
                  <a:srgbClr val="FFFFFF"/>
                </a:solidFill>
              </a:rPr>
              <a:t>			</a:t>
            </a:r>
            <a:r>
              <a:rPr lang="en-US" dirty="0">
                <a:solidFill>
                  <a:srgbClr val="FFFFFF"/>
                </a:solidFill>
              </a:rPr>
              <a:t>  </a:t>
            </a:r>
            <a:fld id="{3B19C836-0704-4A50-9AFB-29662411A6C2}" type="slidenum">
              <a:rPr lang="en-US">
                <a:solidFill>
                  <a:srgbClr val="FFFFFF"/>
                </a:solidFill>
              </a:rPr>
              <a:pPr eaLnBrk="1" hangingPunct="1"/>
              <a:t>32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3318" name="TextovéPole 8"/>
          <p:cNvSpPr txBox="1">
            <a:spLocks noChangeArrowheads="1"/>
          </p:cNvSpPr>
          <p:nvPr/>
        </p:nvSpPr>
        <p:spPr bwMode="auto">
          <a:xfrm>
            <a:off x="341313" y="720725"/>
            <a:ext cx="8459787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>
                <a:latin typeface="Arial" panose="020B0604020202020204" pitchFamily="34" charset="0"/>
              </a:rPr>
              <a:t>ROZPOČTOVÉ URČENÍ DANÍ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sz="2000" b="1" dirty="0">
                <a:latin typeface="Arial" panose="020B0604020202020204" pitchFamily="34" charset="0"/>
              </a:rPr>
              <a:t>Daň z hazardu (Zákon č. 187/2016 Sb.)</a:t>
            </a:r>
            <a:r>
              <a:rPr lang="pl-PL" sz="2000" dirty="0">
                <a:latin typeface="Arial" panose="020B0604020202020204" pitchFamily="34" charset="0"/>
              </a:rPr>
              <a:t> </a:t>
            </a:r>
            <a:br>
              <a:rPr lang="pl-PL" sz="2000" dirty="0">
                <a:latin typeface="Arial" panose="020B0604020202020204" pitchFamily="34" charset="0"/>
              </a:rPr>
            </a:br>
            <a:endParaRPr lang="cs-CZ" altLang="cs-CZ" sz="2000" b="1" dirty="0">
              <a:latin typeface="Arial" panose="020B0604020202020204" pitchFamily="34" charset="0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9555" y="1441450"/>
            <a:ext cx="6595399" cy="190500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5735" y="3419475"/>
            <a:ext cx="6523038" cy="1772067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676275" y="5354667"/>
            <a:ext cx="799147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i="1" dirty="0"/>
              <a:t>MF ČR: Státní rozpočet v kostce 2018</a:t>
            </a:r>
          </a:p>
          <a:p>
            <a:pPr algn="ctr"/>
            <a:endParaRPr lang="cs-CZ" sz="1200" i="1" dirty="0"/>
          </a:p>
          <a:p>
            <a:pPr algn="ctr"/>
            <a:endParaRPr lang="cs-CZ" sz="1200" i="1" dirty="0"/>
          </a:p>
          <a:p>
            <a:pPr algn="ctr"/>
            <a:endParaRPr lang="cs-CZ" sz="1200" i="1" dirty="0"/>
          </a:p>
          <a:p>
            <a:pPr algn="ctr"/>
            <a:r>
              <a:rPr lang="cs-CZ" b="1" dirty="0"/>
              <a:t>?? Způsob převodu daňových výnosům jednotlivým krajům a obcím ??</a:t>
            </a:r>
          </a:p>
        </p:txBody>
      </p:sp>
    </p:spTree>
    <p:extLst>
      <p:ext uri="{BB962C8B-B14F-4D97-AF65-F5344CB8AC3E}">
        <p14:creationId xmlns:p14="http://schemas.microsoft.com/office/powerpoint/2010/main" val="117382906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Zástupný symbol pro obsah 2"/>
          <p:cNvSpPr>
            <a:spLocks noGrp="1"/>
          </p:cNvSpPr>
          <p:nvPr>
            <p:ph idx="1"/>
          </p:nvPr>
        </p:nvSpPr>
        <p:spPr>
          <a:xfrm>
            <a:off x="175418" y="1249363"/>
            <a:ext cx="8791575" cy="4384675"/>
          </a:xfrm>
        </p:spPr>
        <p:txBody>
          <a:bodyPr/>
          <a:lstStyle/>
          <a:p>
            <a:pPr eaLnBrk="1" fontAlgn="auto" hangingPunct="1">
              <a:lnSpc>
                <a:spcPct val="90000"/>
              </a:lnSpc>
              <a:spcBef>
                <a:spcPts val="580"/>
              </a:spcBef>
              <a:spcAft>
                <a:spcPts val="600"/>
              </a:spcAft>
              <a:buClr>
                <a:srgbClr val="C00000"/>
              </a:buClr>
              <a:defRPr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Veřejné finance jsou nezbytné pro realizaci veřejných politik, jelikož představují aktivní ovlivňování ekonomické reality prostřednictvím veřejných rozpočtů</a:t>
            </a:r>
          </a:p>
          <a:p>
            <a:pPr eaLnBrk="1" fontAlgn="auto" hangingPunct="1">
              <a:lnSpc>
                <a:spcPct val="90000"/>
              </a:lnSpc>
              <a:spcBef>
                <a:spcPts val="580"/>
              </a:spcBef>
              <a:spcAft>
                <a:spcPts val="600"/>
              </a:spcAft>
              <a:buClr>
                <a:srgbClr val="C00000"/>
              </a:buClr>
              <a:defRPr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Základní principy veřejných financí jsou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nenávratnost,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neekvivalence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a nedobrovolnost</a:t>
            </a:r>
          </a:p>
          <a:p>
            <a:pPr eaLnBrk="1" fontAlgn="auto" hangingPunct="1">
              <a:lnSpc>
                <a:spcPct val="90000"/>
              </a:lnSpc>
              <a:spcBef>
                <a:spcPts val="580"/>
              </a:spcBef>
              <a:spcAft>
                <a:spcPts val="600"/>
              </a:spcAft>
              <a:buClr>
                <a:srgbClr val="C00000"/>
              </a:buClr>
              <a:defRPr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S veřejnými financemi je nejúžeji spojena fiskální a rozpočtová politika. </a:t>
            </a:r>
          </a:p>
          <a:p>
            <a:pPr eaLnBrk="1" fontAlgn="auto" hangingPunct="1">
              <a:lnSpc>
                <a:spcPct val="90000"/>
              </a:lnSpc>
              <a:spcBef>
                <a:spcPts val="580"/>
              </a:spcBef>
              <a:spcAft>
                <a:spcPts val="600"/>
              </a:spcAft>
              <a:buClr>
                <a:srgbClr val="C00000"/>
              </a:buClr>
              <a:defRPr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Prostorovými aspekty veřejných financí se zabývá fiskální federalismus.</a:t>
            </a:r>
            <a:endParaRPr lang="cs-CZ" alt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buClr>
                <a:srgbClr val="C00000"/>
              </a:buClr>
            </a:pPr>
            <a:r>
              <a:rPr lang="cs-CZ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V rámci určení toho, které vládní úrovně mají vykonávat jaké fiskální funkce, se nejvíce decentralizuje alokační činnost vlád dle kritéria dopadu užitků. Stabilizační a redistribuční funkce jsou spíše centralizovány.</a:t>
            </a: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buClr>
                <a:srgbClr val="C00000"/>
              </a:buClr>
            </a:pPr>
            <a:r>
              <a:rPr lang="cs-CZ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V praxi se nejčastěji používá kombinovaný model fiskálního federalismu, lze však nalézt země, které se blíží více (de)centralizovanému modelu.</a:t>
            </a: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buClr>
                <a:srgbClr val="C00000"/>
              </a:buClr>
            </a:pPr>
            <a:r>
              <a:rPr lang="cs-CZ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Fiskální soustava v ČR je spíše centralizovaná, protože sub-centrální vlády nemají vlastní daňovou pravomoc.</a:t>
            </a:r>
          </a:p>
        </p:txBody>
      </p:sp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0054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b="1" dirty="0">
                <a:solidFill>
                  <a:schemeClr val="bg1"/>
                </a:solidFill>
              </a:rPr>
              <a:t>Teoretická východiska veřejných financí 		</a:t>
            </a:r>
            <a:r>
              <a:rPr lang="cs-CZ" dirty="0">
                <a:solidFill>
                  <a:srgbClr val="FFFFFF"/>
                </a:solidFill>
              </a:rPr>
              <a:t>			</a:t>
            </a:r>
            <a:r>
              <a:rPr lang="en-US" dirty="0">
                <a:solidFill>
                  <a:srgbClr val="FFFFFF"/>
                </a:solidFill>
              </a:rPr>
              <a:t>  </a:t>
            </a:r>
            <a:fld id="{0D8BD7C5-E5B8-4665-8FB4-61255EB2B46E}" type="slidenum">
              <a:rPr lang="en-US">
                <a:solidFill>
                  <a:srgbClr val="FFFFFF"/>
                </a:solidFill>
              </a:rPr>
              <a:pPr eaLnBrk="1" hangingPunct="1"/>
              <a:t>33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8438" name="TextovéPole 8"/>
          <p:cNvSpPr txBox="1">
            <a:spLocks noChangeArrowheads="1"/>
          </p:cNvSpPr>
          <p:nvPr/>
        </p:nvSpPr>
        <p:spPr bwMode="auto">
          <a:xfrm>
            <a:off x="341313" y="720725"/>
            <a:ext cx="84597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>
                <a:latin typeface="Arial" panose="020B0604020202020204" pitchFamily="34" charset="0"/>
              </a:rPr>
              <a:t>SHRNUTÍ</a:t>
            </a:r>
          </a:p>
        </p:txBody>
      </p:sp>
    </p:spTree>
    <p:extLst>
      <p:ext uri="{BB962C8B-B14F-4D97-AF65-F5344CB8AC3E}">
        <p14:creationId xmlns:p14="http://schemas.microsoft.com/office/powerpoint/2010/main" val="137914124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199" y="1419225"/>
            <a:ext cx="8229600" cy="4525963"/>
          </a:xfrm>
        </p:spPr>
        <p:txBody>
          <a:bodyPr/>
          <a:lstStyle/>
          <a:p>
            <a:pPr>
              <a:spcBef>
                <a:spcPts val="0"/>
              </a:spcBef>
              <a:buClr>
                <a:srgbClr val="C00000"/>
              </a:buClr>
              <a:buSzPct val="150000"/>
              <a:defRPr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DVOŘÁK, P., 2008. </a:t>
            </a:r>
            <a:r>
              <a:rPr lang="cs-CZ" sz="2000" i="1" dirty="0">
                <a:latin typeface="Arial" panose="020B0604020202020204" pitchFamily="34" charset="0"/>
                <a:cs typeface="Arial" panose="020B0604020202020204" pitchFamily="34" charset="0"/>
              </a:rPr>
              <a:t>Veřejné finance, fiskální nerovnováha a finanční krize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. Praha : C.H.BECK, 2008, str.  19-45.   </a:t>
            </a:r>
          </a:p>
          <a:p>
            <a:pPr>
              <a:spcBef>
                <a:spcPts val="0"/>
              </a:spcBef>
              <a:buClr>
                <a:srgbClr val="C00000"/>
              </a:buClr>
              <a:buSzPct val="150000"/>
              <a:defRPr/>
            </a:pP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buClr>
                <a:srgbClr val="C00000"/>
              </a:buClr>
              <a:buSzPct val="150000"/>
              <a:defRPr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AMERNÍKOVÁ, B., KUBÁTOVÁ, K.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, 2004. </a:t>
            </a:r>
            <a:r>
              <a:rPr lang="cs-CZ" sz="2000" i="1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eřejné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finance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 Praha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Eurolex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Bohemia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, s. 275 – 292.</a:t>
            </a:r>
          </a:p>
          <a:p>
            <a:pPr>
              <a:spcBef>
                <a:spcPts val="0"/>
              </a:spcBef>
              <a:buClr>
                <a:srgbClr val="C00000"/>
              </a:buClr>
              <a:buSzPct val="150000"/>
              <a:defRPr/>
            </a:pP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buClr>
                <a:srgbClr val="C00000"/>
              </a:buClr>
              <a:buSzPct val="150000"/>
              <a:defRPr/>
            </a:pPr>
            <a:r>
              <a:rPr lang="cs-CZ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PEKOVÁ, J.,  PILNÝ, J., 2002. </a:t>
            </a:r>
            <a:r>
              <a:rPr lang="cs-CZ" altLang="cs-CZ" sz="2000" i="1" dirty="0">
                <a:latin typeface="Arial" panose="020B0604020202020204" pitchFamily="34" charset="0"/>
                <a:cs typeface="Arial" panose="020B0604020202020204" pitchFamily="34" charset="0"/>
              </a:rPr>
              <a:t>Veřejná správa a finance veřejného sektoru</a:t>
            </a:r>
            <a:r>
              <a:rPr lang="cs-CZ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. Praha: ASPI </a:t>
            </a:r>
            <a:r>
              <a:rPr lang="cs-CZ" alt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Publishing</a:t>
            </a:r>
            <a:r>
              <a:rPr lang="cs-CZ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>
              <a:spcBef>
                <a:spcPts val="0"/>
              </a:spcBef>
              <a:buClr>
                <a:srgbClr val="C00000"/>
              </a:buClr>
              <a:buSzPct val="150000"/>
              <a:defRPr/>
            </a:pPr>
            <a:endParaRPr lang="cs-CZ" alt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buClr>
                <a:srgbClr val="C00000"/>
              </a:buClr>
              <a:buSzPct val="150000"/>
              <a:defRPr/>
            </a:pPr>
            <a:r>
              <a:rPr lang="cs-CZ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STIGLITZ, J.E., 1997. Fiskální federalismus. In  </a:t>
            </a:r>
            <a:r>
              <a:rPr lang="cs-CZ" altLang="cs-CZ" sz="2000" i="1" dirty="0">
                <a:latin typeface="Arial" panose="020B0604020202020204" pitchFamily="34" charset="0"/>
                <a:cs typeface="Arial" panose="020B0604020202020204" pitchFamily="34" charset="0"/>
              </a:rPr>
              <a:t>Ekonomie veřejného sektoru</a:t>
            </a:r>
            <a:r>
              <a:rPr lang="cs-CZ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. Praha: </a:t>
            </a:r>
            <a:r>
              <a:rPr lang="cs-CZ" alt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Grada</a:t>
            </a:r>
            <a:r>
              <a:rPr lang="cs-CZ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Publishing</a:t>
            </a:r>
            <a:r>
              <a:rPr lang="cs-CZ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, s. 587-611.</a:t>
            </a:r>
          </a:p>
          <a:p>
            <a:pPr>
              <a:spcBef>
                <a:spcPts val="0"/>
              </a:spcBef>
              <a:buClr>
                <a:srgbClr val="C00000"/>
              </a:buClr>
              <a:buSzPct val="150000"/>
              <a:defRPr/>
            </a:pPr>
            <a:endParaRPr lang="cs-CZ" alt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buClr>
                <a:srgbClr val="C00000"/>
              </a:buClr>
              <a:buSzPct val="150000"/>
              <a:defRPr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SZAROWSKÁ, I., 2006. </a:t>
            </a:r>
            <a:r>
              <a:rPr lang="cs-CZ" sz="2000" i="1" dirty="0">
                <a:latin typeface="Arial" panose="020B0604020202020204" pitchFamily="34" charset="0"/>
                <a:cs typeface="Arial" panose="020B0604020202020204" pitchFamily="34" charset="0"/>
              </a:rPr>
              <a:t>Veřejné finance A -  Distanční opora ke studiu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. Karviná: OPF SU</a:t>
            </a:r>
            <a:endParaRPr lang="cs-CZ" alt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C00000"/>
              </a:buClr>
              <a:buSzPct val="150000"/>
              <a:defRPr/>
            </a:pPr>
            <a:endParaRPr lang="cs-CZ" sz="2000" dirty="0">
              <a:cs typeface="Times New Roman" pitchFamily="18" charset="0"/>
            </a:endParaRPr>
          </a:p>
          <a:p>
            <a:pPr>
              <a:buClr>
                <a:srgbClr val="C00000"/>
              </a:buClr>
              <a:buSzPct val="150000"/>
              <a:defRPr/>
            </a:pPr>
            <a:endParaRPr lang="cs-CZ" sz="2000" dirty="0">
              <a:cs typeface="Tahoma" pitchFamily="34" charset="0"/>
            </a:endParaRPr>
          </a:p>
          <a:p>
            <a:pPr marL="0" indent="0">
              <a:buClr>
                <a:srgbClr val="C00000"/>
              </a:buClr>
              <a:buNone/>
              <a:defRPr/>
            </a:pPr>
            <a:endParaRPr lang="cs-CZ" sz="2000" dirty="0">
              <a:cs typeface="Tahoma" pitchFamily="34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0054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cs-CZ" altLang="cs-CZ" b="1" dirty="0">
                <a:solidFill>
                  <a:schemeClr val="bg1"/>
                </a:solidFill>
              </a:rPr>
              <a:t>Teoretická východiska veřejných financí 	</a:t>
            </a:r>
            <a:r>
              <a:rPr lang="cs-CZ" altLang="cs-CZ" dirty="0">
                <a:solidFill>
                  <a:srgbClr val="FFFFFF"/>
                </a:solidFill>
              </a:rPr>
              <a:t>				     </a:t>
            </a:r>
            <a:fld id="{82CC0D8F-389C-4ED2-952C-C3B04F51F6BB}" type="slidenum">
              <a:rPr lang="cs-CZ" altLang="cs-CZ" smtClean="0">
                <a:solidFill>
                  <a:srgbClr val="FFFFFF"/>
                </a:solidFill>
              </a:rPr>
              <a:pPr eaLnBrk="1" hangingPunct="1">
                <a:defRPr/>
              </a:pPr>
              <a:t>34</a:t>
            </a:fld>
            <a:endParaRPr lang="pt-BR" altLang="cs-CZ" dirty="0">
              <a:solidFill>
                <a:srgbClr val="FFFFFF"/>
              </a:solidFill>
            </a:endParaRPr>
          </a:p>
        </p:txBody>
      </p:sp>
      <p:sp>
        <p:nvSpPr>
          <p:cNvPr id="31750" name="TextovéPole 8"/>
          <p:cNvSpPr txBox="1">
            <a:spLocks noChangeArrowheads="1"/>
          </p:cNvSpPr>
          <p:nvPr/>
        </p:nvSpPr>
        <p:spPr bwMode="auto">
          <a:xfrm>
            <a:off x="342105" y="838994"/>
            <a:ext cx="84597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>
                <a:latin typeface="Arial" panose="020B0604020202020204" pitchFamily="34" charset="0"/>
              </a:rPr>
              <a:t>DALŠÍ ZDROJE KE STUDIU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0054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cs-CZ" altLang="cs-CZ" b="1" dirty="0">
                <a:solidFill>
                  <a:schemeClr val="bg1"/>
                </a:solidFill>
              </a:rPr>
              <a:t>Teoretická východiska veřejných financí 	</a:t>
            </a:r>
            <a:r>
              <a:rPr lang="cs-CZ" altLang="cs-CZ" dirty="0">
                <a:solidFill>
                  <a:srgbClr val="FFFFFF"/>
                </a:solidFill>
              </a:rPr>
              <a:t>				     </a:t>
            </a:r>
            <a:fld id="{0045C5C4-34F6-44A0-A038-4FEB3CBEA76C}" type="slidenum">
              <a:rPr lang="cs-CZ" altLang="cs-CZ" smtClean="0">
                <a:solidFill>
                  <a:srgbClr val="FFFFFF"/>
                </a:solidFill>
              </a:rPr>
              <a:pPr eaLnBrk="1" hangingPunct="1">
                <a:defRPr/>
              </a:pPr>
              <a:t>4</a:t>
            </a:fld>
            <a:endParaRPr lang="pt-BR" altLang="cs-CZ" dirty="0">
              <a:solidFill>
                <a:srgbClr val="FFFFFF"/>
              </a:solidFill>
            </a:endParaRPr>
          </a:p>
        </p:txBody>
      </p:sp>
      <p:sp>
        <p:nvSpPr>
          <p:cNvPr id="10245" name="TextovéPole 8"/>
          <p:cNvSpPr txBox="1">
            <a:spLocks noChangeArrowheads="1"/>
          </p:cNvSpPr>
          <p:nvPr/>
        </p:nvSpPr>
        <p:spPr bwMode="auto">
          <a:xfrm>
            <a:off x="0" y="869950"/>
            <a:ext cx="91440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>
                <a:latin typeface="Arial" panose="020B0604020202020204" pitchFamily="34" charset="0"/>
              </a:rPr>
              <a:t>EKONOMICKÁ REALITA  A AKTIVIZAČNÍ HOSPODÁŘSKÁ POLITIKA</a:t>
            </a:r>
          </a:p>
        </p:txBody>
      </p:sp>
      <p:pic>
        <p:nvPicPr>
          <p:cNvPr id="10246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150" y="1701800"/>
            <a:ext cx="7281863" cy="376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200" y="5602288"/>
            <a:ext cx="7213600" cy="37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0054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cs-CZ" altLang="cs-CZ" b="1" dirty="0">
                <a:solidFill>
                  <a:schemeClr val="bg1"/>
                </a:solidFill>
              </a:rPr>
              <a:t>Teoretická východiska veřejných financí 	</a:t>
            </a:r>
            <a:r>
              <a:rPr lang="cs-CZ" altLang="cs-CZ" dirty="0">
                <a:solidFill>
                  <a:srgbClr val="FFFFFF"/>
                </a:solidFill>
              </a:rPr>
              <a:t>				     </a:t>
            </a:r>
            <a:fld id="{E780CC2B-3311-4B13-8E2E-F4076EADEAB4}" type="slidenum">
              <a:rPr lang="cs-CZ" altLang="cs-CZ" smtClean="0">
                <a:solidFill>
                  <a:srgbClr val="FFFFFF"/>
                </a:solidFill>
              </a:rPr>
              <a:pPr eaLnBrk="1" hangingPunct="1">
                <a:defRPr/>
              </a:pPr>
              <a:t>5</a:t>
            </a:fld>
            <a:endParaRPr lang="pt-BR" altLang="cs-CZ" dirty="0">
              <a:solidFill>
                <a:srgbClr val="FFFFFF"/>
              </a:solidFill>
            </a:endParaRPr>
          </a:p>
        </p:txBody>
      </p:sp>
      <p:sp>
        <p:nvSpPr>
          <p:cNvPr id="12293" name="TextovéPole 8"/>
          <p:cNvSpPr txBox="1">
            <a:spLocks noChangeArrowheads="1"/>
          </p:cNvSpPr>
          <p:nvPr/>
        </p:nvSpPr>
        <p:spPr bwMode="auto">
          <a:xfrm>
            <a:off x="0" y="869950"/>
            <a:ext cx="9144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cs-CZ" altLang="cs-CZ" sz="2400" b="1">
                <a:latin typeface="Arial" panose="020B0604020202020204" pitchFamily="34" charset="0"/>
              </a:rPr>
              <a:t>CÍLE OPTIMÁLNÍHO TRŽNÍHO SYSTÉMU A ZÁKLADNÍ FISKÁLNÍ FUNKCE</a:t>
            </a:r>
          </a:p>
        </p:txBody>
      </p:sp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191853"/>
              </p:ext>
            </p:extLst>
          </p:nvPr>
        </p:nvGraphicFramePr>
        <p:xfrm>
          <a:off x="338138" y="2087563"/>
          <a:ext cx="8528049" cy="3848099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8258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967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054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2843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cíle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tržní selhání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funkce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3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596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efektivnost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mikroekonomická selhání</a:t>
                      </a:r>
                    </a:p>
                    <a:p>
                      <a:pPr algn="ctr" fontAlgn="ctr"/>
                      <a:r>
                        <a:rPr lang="cs-CZ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při alokaci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alokační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3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93305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stabilita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makroekonomická selhání </a:t>
                      </a:r>
                    </a:p>
                    <a:p>
                      <a:pPr algn="ctr" fontAlgn="ctr"/>
                      <a:r>
                        <a:rPr lang="cs-CZ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při zabezpečování makroekonomických agregátů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stabilizační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3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15982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spravedlnost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mimoekonomická selhání </a:t>
                      </a:r>
                    </a:p>
                    <a:p>
                      <a:pPr algn="ctr" fontAlgn="ctr"/>
                      <a:r>
                        <a:rPr lang="cs-CZ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při zabezpečení spravedlnosti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redistribuční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3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0054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cs-CZ" altLang="cs-CZ" b="1" dirty="0">
                <a:solidFill>
                  <a:schemeClr val="bg1"/>
                </a:solidFill>
              </a:rPr>
              <a:t>Teoretická východiska veřejných financí 	 </a:t>
            </a:r>
            <a:r>
              <a:rPr lang="cs-CZ" altLang="cs-CZ" dirty="0">
                <a:solidFill>
                  <a:srgbClr val="FFFFFF"/>
                </a:solidFill>
              </a:rPr>
              <a:t>				     </a:t>
            </a:r>
            <a:fld id="{36E30152-12D8-41A4-BEA6-AE8E3C7D1411}" type="slidenum">
              <a:rPr lang="cs-CZ" altLang="cs-CZ" smtClean="0">
                <a:solidFill>
                  <a:srgbClr val="FFFFFF"/>
                </a:solidFill>
              </a:rPr>
              <a:pPr eaLnBrk="1" hangingPunct="1">
                <a:defRPr/>
              </a:pPr>
              <a:t>6</a:t>
            </a:fld>
            <a:endParaRPr lang="pt-BR" altLang="cs-CZ" dirty="0">
              <a:solidFill>
                <a:srgbClr val="FFFFFF"/>
              </a:solidFill>
            </a:endParaRPr>
          </a:p>
        </p:txBody>
      </p:sp>
      <p:sp>
        <p:nvSpPr>
          <p:cNvPr id="14341" name="TextovéPole 8"/>
          <p:cNvSpPr txBox="1">
            <a:spLocks noChangeArrowheads="1"/>
          </p:cNvSpPr>
          <p:nvPr/>
        </p:nvSpPr>
        <p:spPr bwMode="auto">
          <a:xfrm>
            <a:off x="342106" y="912020"/>
            <a:ext cx="84597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>
                <a:latin typeface="Arial" panose="020B0604020202020204" pitchFamily="34" charset="0"/>
              </a:rPr>
              <a:t>FISKÁLNÍ POLITIKA</a:t>
            </a: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477838" y="1719263"/>
            <a:ext cx="8556625" cy="449421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0000"/>
              </a:lnSpc>
              <a:buClr>
                <a:srgbClr val="C00000"/>
              </a:buClr>
              <a:defRPr/>
            </a:pPr>
            <a:r>
              <a:rPr lang="cs-CZ" sz="2000" dirty="0"/>
              <a:t>Fiskální politika působí na ekonomiku prostřednictvím objemu přerozdělovaných zdrojů, ovlivňuje ale také rozhodování ekonomických subjektů (daňový systém, systém sociálního zabezpečení, aj.) makroekonomicky motivované využití systému VF        rozdílné krátkodobé a dlouhodobé důsledky</a:t>
            </a:r>
          </a:p>
          <a:p>
            <a:pPr>
              <a:lnSpc>
                <a:spcPct val="90000"/>
              </a:lnSpc>
              <a:buClr>
                <a:srgbClr val="C00000"/>
              </a:buClr>
              <a:defRPr/>
            </a:pPr>
            <a:endParaRPr lang="cs-CZ" sz="2000" dirty="0"/>
          </a:p>
          <a:p>
            <a:pPr eaLnBrk="1" hangingPunct="1">
              <a:buClr>
                <a:srgbClr val="C00000"/>
              </a:buClr>
              <a:defRPr/>
            </a:pPr>
            <a:r>
              <a:rPr lang="cs-CZ" sz="2000" b="1" dirty="0"/>
              <a:t>Cíle fiskální politiky</a:t>
            </a:r>
          </a:p>
          <a:p>
            <a:pPr marL="342900" indent="-342900" eaLnBrk="1" hangingPunct="1">
              <a:buClr>
                <a:srgbClr val="C00000"/>
              </a:buClr>
              <a:buFont typeface="Arial" pitchFamily="34" charset="0"/>
              <a:buChar char="•"/>
              <a:defRPr/>
            </a:pPr>
            <a:r>
              <a:rPr lang="cs-CZ" sz="2000" dirty="0"/>
              <a:t>zajišťování veřejných statků </a:t>
            </a:r>
          </a:p>
          <a:p>
            <a:pPr marL="342900" indent="-342900" eaLnBrk="1" hangingPunct="1">
              <a:buClr>
                <a:srgbClr val="C00000"/>
              </a:buClr>
              <a:buFont typeface="Arial" pitchFamily="34" charset="0"/>
              <a:buChar char="•"/>
              <a:defRPr/>
            </a:pPr>
            <a:r>
              <a:rPr lang="cs-CZ" sz="2000" dirty="0"/>
              <a:t>zmírňování nerovné distribuce důchodů a bohatství </a:t>
            </a:r>
          </a:p>
          <a:p>
            <a:pPr marL="342900" indent="-342900" eaLnBrk="1" hangingPunct="1">
              <a:buClr>
                <a:srgbClr val="C00000"/>
              </a:buClr>
              <a:buFont typeface="Arial" pitchFamily="34" charset="0"/>
              <a:buChar char="•"/>
              <a:defRPr/>
            </a:pPr>
            <a:r>
              <a:rPr lang="cs-CZ" sz="2000" dirty="0"/>
              <a:t>ovlivňování agregátní poptávky a hospodářského růstu. </a:t>
            </a:r>
          </a:p>
          <a:p>
            <a:pPr marL="342900" indent="-342900" eaLnBrk="1" hangingPunct="1">
              <a:buClr>
                <a:srgbClr val="C00000"/>
              </a:buClr>
              <a:buFont typeface="Arial" pitchFamily="34" charset="0"/>
              <a:buChar char="•"/>
              <a:defRPr/>
            </a:pPr>
            <a:endParaRPr lang="cs-CZ" sz="2000" dirty="0"/>
          </a:p>
          <a:p>
            <a:pPr eaLnBrk="1" hangingPunct="1">
              <a:buClr>
                <a:srgbClr val="C00000"/>
              </a:buClr>
              <a:defRPr/>
            </a:pPr>
            <a:r>
              <a:rPr lang="cs-CZ" sz="2000" b="1" dirty="0"/>
              <a:t>Typy fiskální politiky</a:t>
            </a:r>
          </a:p>
          <a:p>
            <a:pPr marL="342900" indent="-342900" eaLnBrk="1" hangingPunct="1">
              <a:buClr>
                <a:srgbClr val="C00000"/>
              </a:buClr>
              <a:buFont typeface="Arial" pitchFamily="34" charset="0"/>
              <a:buChar char="•"/>
              <a:defRPr/>
            </a:pPr>
            <a:r>
              <a:rPr lang="cs-CZ" sz="2000" dirty="0"/>
              <a:t>expanzivní, restriktivní, fiskální mix</a:t>
            </a:r>
          </a:p>
          <a:p>
            <a:pPr marL="342900" indent="-342900" eaLnBrk="1" hangingPunct="1">
              <a:buClr>
                <a:srgbClr val="C00000"/>
              </a:buClr>
              <a:buFont typeface="Arial" pitchFamily="34" charset="0"/>
              <a:buChar char="•"/>
              <a:defRPr/>
            </a:pPr>
            <a:endParaRPr lang="cs-CZ" sz="2000" dirty="0"/>
          </a:p>
          <a:p>
            <a:pPr marL="342900" indent="-342900" eaLnBrk="1" hangingPunct="1">
              <a:lnSpc>
                <a:spcPct val="90000"/>
              </a:lnSpc>
              <a:buClr>
                <a:srgbClr val="C00000"/>
              </a:buClr>
              <a:buFont typeface="Arial" pitchFamily="34" charset="0"/>
              <a:buChar char="•"/>
              <a:defRPr/>
            </a:pPr>
            <a:endParaRPr lang="cs-CZ" sz="2000" dirty="0"/>
          </a:p>
        </p:txBody>
      </p:sp>
      <p:sp>
        <p:nvSpPr>
          <p:cNvPr id="2" name="Šipka doprava 1"/>
          <p:cNvSpPr/>
          <p:nvPr/>
        </p:nvSpPr>
        <p:spPr>
          <a:xfrm>
            <a:off x="7693025" y="2409825"/>
            <a:ext cx="304800" cy="2174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  <p:sp>
        <p:nvSpPr>
          <p:cNvPr id="8" name="Šipka doprava 7"/>
          <p:cNvSpPr/>
          <p:nvPr/>
        </p:nvSpPr>
        <p:spPr>
          <a:xfrm>
            <a:off x="6364288" y="2627313"/>
            <a:ext cx="304800" cy="2174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0054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cs-CZ" altLang="cs-CZ" b="1" dirty="0">
                <a:solidFill>
                  <a:schemeClr val="bg1"/>
                </a:solidFill>
              </a:rPr>
              <a:t>Teoretická východiska veřejných financí 	</a:t>
            </a:r>
            <a:r>
              <a:rPr lang="cs-CZ" altLang="cs-CZ" dirty="0">
                <a:solidFill>
                  <a:srgbClr val="FFFFFF"/>
                </a:solidFill>
              </a:rPr>
              <a:t>				     </a:t>
            </a:r>
            <a:fld id="{98CAA059-2B5B-4FE3-BECB-5C720B87028F}" type="slidenum">
              <a:rPr lang="cs-CZ" altLang="cs-CZ" smtClean="0">
                <a:solidFill>
                  <a:srgbClr val="FFFFFF"/>
                </a:solidFill>
              </a:rPr>
              <a:pPr eaLnBrk="1" hangingPunct="1">
                <a:defRPr/>
              </a:pPr>
              <a:t>7</a:t>
            </a:fld>
            <a:endParaRPr lang="pt-BR" altLang="cs-CZ" dirty="0">
              <a:solidFill>
                <a:srgbClr val="FFFFFF"/>
              </a:solidFill>
            </a:endParaRPr>
          </a:p>
        </p:txBody>
      </p:sp>
      <p:sp>
        <p:nvSpPr>
          <p:cNvPr id="16389" name="TextovéPole 8"/>
          <p:cNvSpPr txBox="1">
            <a:spLocks noChangeArrowheads="1"/>
          </p:cNvSpPr>
          <p:nvPr/>
        </p:nvSpPr>
        <p:spPr bwMode="auto">
          <a:xfrm>
            <a:off x="338138" y="871538"/>
            <a:ext cx="845978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cs-CZ" altLang="cs-CZ" sz="2400" b="1" dirty="0">
                <a:latin typeface="Arial" panose="020B0604020202020204" pitchFamily="34" charset="0"/>
              </a:rPr>
              <a:t>NÁSTROJE FISKÁLNÍ POLITIKY</a:t>
            </a:r>
          </a:p>
        </p:txBody>
      </p:sp>
      <p:sp>
        <p:nvSpPr>
          <p:cNvPr id="16390" name="Zástupný symbol pro obsah 2"/>
          <p:cNvSpPr txBox="1">
            <a:spLocks/>
          </p:cNvSpPr>
          <p:nvPr/>
        </p:nvSpPr>
        <p:spPr bwMode="auto">
          <a:xfrm>
            <a:off x="234950" y="1512094"/>
            <a:ext cx="8666162" cy="266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305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3429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ts val="600"/>
              </a:spcBef>
              <a:buClr>
                <a:srgbClr val="C00000"/>
              </a:buClr>
              <a:buSzPct val="150000"/>
            </a:pPr>
            <a:r>
              <a:rPr lang="cs-CZ" altLang="cs-CZ" sz="2000" b="1" dirty="0">
                <a:latin typeface="Arial" panose="020B0604020202020204" pitchFamily="34" charset="0"/>
              </a:rPr>
              <a:t>podle charakteru užití nástroje </a:t>
            </a:r>
          </a:p>
          <a:p>
            <a:pPr lvl="1"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cs-CZ" altLang="cs-CZ" sz="2000" dirty="0">
                <a:latin typeface="Arial" panose="020B0604020202020204" pitchFamily="34" charset="0"/>
              </a:rPr>
              <a:t>záměrná (diskreční) opatření, vestavěné stabilizátory</a:t>
            </a:r>
          </a:p>
          <a:p>
            <a:pPr>
              <a:spcBef>
                <a:spcPts val="600"/>
              </a:spcBef>
              <a:buClr>
                <a:srgbClr val="C00000"/>
              </a:buClr>
              <a:buSzPct val="150000"/>
            </a:pPr>
            <a:r>
              <a:rPr lang="cs-CZ" altLang="cs-CZ" sz="2000" b="1" dirty="0">
                <a:latin typeface="Arial" panose="020B0604020202020204" pitchFamily="34" charset="0"/>
              </a:rPr>
              <a:t>podle „místa“ realizace</a:t>
            </a:r>
          </a:p>
          <a:p>
            <a:pPr lvl="1"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cs-CZ" altLang="cs-CZ" sz="2000" dirty="0">
                <a:latin typeface="Arial" panose="020B0604020202020204" pitchFamily="34" charset="0"/>
              </a:rPr>
              <a:t>výdajové  nástroje </a:t>
            </a:r>
          </a:p>
          <a:p>
            <a:pPr lvl="1"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cs-CZ" altLang="cs-CZ" sz="2000" dirty="0">
                <a:latin typeface="Arial" panose="020B0604020202020204" pitchFamily="34" charset="0"/>
              </a:rPr>
              <a:t> příjmové  nástroje</a:t>
            </a:r>
          </a:p>
          <a:p>
            <a:pPr>
              <a:spcBef>
                <a:spcPts val="600"/>
              </a:spcBef>
              <a:buClr>
                <a:srgbClr val="C00000"/>
              </a:buClr>
              <a:buSzPct val="150000"/>
            </a:pPr>
            <a:r>
              <a:rPr lang="cs-CZ" altLang="cs-CZ" sz="2000" b="1" dirty="0">
                <a:latin typeface="Arial" panose="020B0604020202020204" pitchFamily="34" charset="0"/>
              </a:rPr>
              <a:t>podle způsobu použití </a:t>
            </a:r>
          </a:p>
        </p:txBody>
      </p:sp>
      <p:pic>
        <p:nvPicPr>
          <p:cNvPr id="16391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0" y="4352925"/>
            <a:ext cx="6435725" cy="165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0054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cs-CZ" altLang="cs-CZ" b="1" dirty="0">
                <a:solidFill>
                  <a:schemeClr val="bg1"/>
                </a:solidFill>
              </a:rPr>
              <a:t>Teoretická východiska veřejných financí 	</a:t>
            </a:r>
            <a:r>
              <a:rPr lang="cs-CZ" altLang="cs-CZ" dirty="0">
                <a:solidFill>
                  <a:srgbClr val="FFFFFF"/>
                </a:solidFill>
              </a:rPr>
              <a:t>				     </a:t>
            </a:r>
            <a:fld id="{8BC865EC-F6AF-4185-BC1D-16BC6B6B22E1}" type="slidenum">
              <a:rPr lang="cs-CZ" altLang="cs-CZ" smtClean="0">
                <a:solidFill>
                  <a:srgbClr val="FFFFFF"/>
                </a:solidFill>
              </a:rPr>
              <a:pPr eaLnBrk="1" hangingPunct="1">
                <a:defRPr/>
              </a:pPr>
              <a:t>8</a:t>
            </a:fld>
            <a:endParaRPr lang="pt-BR" altLang="cs-CZ" dirty="0">
              <a:solidFill>
                <a:srgbClr val="FFFFFF"/>
              </a:solidFill>
            </a:endParaRPr>
          </a:p>
        </p:txBody>
      </p:sp>
      <p:sp>
        <p:nvSpPr>
          <p:cNvPr id="20485" name="TextovéPole 8"/>
          <p:cNvSpPr txBox="1">
            <a:spLocks noChangeArrowheads="1"/>
          </p:cNvSpPr>
          <p:nvPr/>
        </p:nvSpPr>
        <p:spPr bwMode="auto">
          <a:xfrm>
            <a:off x="342106" y="720725"/>
            <a:ext cx="8459787" cy="1397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sz="2400" b="1" dirty="0"/>
              <a:t>Struktura schválených diskrečních opatření v letech 2020 a 2021 (bez protikrizových opatření</a:t>
            </a:r>
            <a:r>
              <a:rPr lang="cs-CZ" b="1" dirty="0"/>
              <a:t>)</a:t>
            </a:r>
          </a:p>
          <a:p>
            <a:pPr algn="ctr">
              <a:buNone/>
            </a:pPr>
            <a:r>
              <a:rPr lang="cs-CZ" sz="2400" i="1" dirty="0"/>
              <a:t>meziroční diskreční opatření, v mld. Kč</a:t>
            </a:r>
            <a:endParaRPr lang="cs-CZ" altLang="cs-CZ" sz="2400" b="1" dirty="0">
              <a:latin typeface="Arial" panose="020B0604020202020204" pitchFamily="34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341470" y="6254744"/>
            <a:ext cx="46380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/>
              <a:t>Konvergenční program ČR,  duben 2020</a:t>
            </a:r>
            <a:endParaRPr lang="cs-CZ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3A5465D8-A7D2-4491-84D7-CDA7C61AC4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291201"/>
            <a:ext cx="9144000" cy="343992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0054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cs-CZ" altLang="cs-CZ" b="1" dirty="0">
                <a:solidFill>
                  <a:schemeClr val="bg1"/>
                </a:solidFill>
              </a:rPr>
              <a:t>Teoretická východiska veřejných financí 	</a:t>
            </a:r>
            <a:r>
              <a:rPr lang="cs-CZ" altLang="cs-CZ" dirty="0">
                <a:solidFill>
                  <a:srgbClr val="FFFFFF"/>
                </a:solidFill>
              </a:rPr>
              <a:t>				     </a:t>
            </a:r>
            <a:fld id="{8BC865EC-F6AF-4185-BC1D-16BC6B6B22E1}" type="slidenum">
              <a:rPr lang="cs-CZ" altLang="cs-CZ" smtClean="0">
                <a:solidFill>
                  <a:srgbClr val="FFFFFF"/>
                </a:solidFill>
              </a:rPr>
              <a:pPr eaLnBrk="1" hangingPunct="1">
                <a:defRPr/>
              </a:pPr>
              <a:t>9</a:t>
            </a:fld>
            <a:endParaRPr lang="pt-BR" altLang="cs-CZ" dirty="0">
              <a:solidFill>
                <a:srgbClr val="FFFFFF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223483" y="6231785"/>
            <a:ext cx="89205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/>
              <a:t>Konvergenční program ČR,  str. 23 (duben 2020)</a:t>
            </a:r>
          </a:p>
          <a:p>
            <a:r>
              <a:rPr lang="cs-CZ" sz="1200" dirty="0">
                <a:hlinkClick r:id="rId3"/>
              </a:rPr>
              <a:t>https://www.mfcr.cz/assets/cs/media/Konvergence-k-EU_2020_Konvergencni-program-CR-duben-2020_v02.pdf</a:t>
            </a:r>
            <a:endParaRPr lang="cs-CZ" sz="1200" dirty="0"/>
          </a:p>
          <a:p>
            <a:endParaRPr lang="cs-CZ" sz="1200" dirty="0"/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0DF18DEA-0CB4-489A-B856-609FF62E39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795144"/>
            <a:ext cx="9144000" cy="4618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348376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1712</TotalTime>
  <Words>2359</Words>
  <Application>Microsoft Office PowerPoint</Application>
  <PresentationFormat>Předvádění na obrazovce (4:3)</PresentationFormat>
  <Paragraphs>278</Paragraphs>
  <Slides>34</Slides>
  <Notes>24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34</vt:i4>
      </vt:variant>
    </vt:vector>
  </HeadingPairs>
  <TitlesOfParts>
    <vt:vector size="39" baseType="lpstr">
      <vt:lpstr>Arial</vt:lpstr>
      <vt:lpstr>Calibri</vt:lpstr>
      <vt:lpstr>Times New Roman</vt:lpstr>
      <vt:lpstr>Wingdings</vt:lpstr>
      <vt:lpstr>Motiv sady Office</vt:lpstr>
      <vt:lpstr>Teoretická východiska veřejných financí  (MBA)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Irena Szarowska</dc:creator>
  <cp:lastModifiedBy>Irena Szarowska</cp:lastModifiedBy>
  <cp:revision>133</cp:revision>
  <dcterms:created xsi:type="dcterms:W3CDTF">2008-12-30T09:11:17Z</dcterms:created>
  <dcterms:modified xsi:type="dcterms:W3CDTF">2020-09-29T18:48:12Z</dcterms:modified>
</cp:coreProperties>
</file>