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7" r:id="rId4"/>
    <p:sldId id="321" r:id="rId5"/>
    <p:sldId id="322" r:id="rId6"/>
    <p:sldId id="323" r:id="rId7"/>
    <p:sldId id="258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20" r:id="rId34"/>
    <p:sldId id="349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27.09.2020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b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Behavioours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7045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lean</a:t>
            </a: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 and Tom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Poppendieck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discuss a group of lean principles on their blog and in their books on lean software development. Following are the lean principles from their 2003 book, Lean Software Development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 waste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Doing anything that is beyond barely sufficient (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steps,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artifacts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meetings) slows down the flow of progress. Waste includes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failing to learn from work, building the wrong thing, and thrashing (context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switching between tasks or projects) — which results in only partially creating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product features but not completely creating any.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Amplify learning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Learning drives predictability. Enable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a mindset of regular and disciplined transparency, inspection,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 as late as possible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Allow for late adaptation. Don’t deliver late, but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your options open long enough to make decisions at the last responsible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 based on facts rather than uncertainty — when you know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most. Learn from failure. Challenge standards. Use the scientific method —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with hypotheses to find solutions.</a:t>
            </a:r>
          </a:p>
        </p:txBody>
      </p:sp>
    </p:spTree>
    <p:extLst>
      <p:ext uri="{BB962C8B-B14F-4D97-AF65-F5344CB8AC3E}">
        <p14:creationId xmlns:p14="http://schemas.microsoft.com/office/powerpoint/2010/main" val="417896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7045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lean</a:t>
            </a: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19" y="970390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 as fast as possible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Speed, cost, and quality are compatible. The sooner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deliver, the sooner you receive feedback. Work on fewer things at once,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work in progress and optimizing flow. Manage workflow, rather than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schedules. Use just-in-time planning to shorten development and release cycles.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 the team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Working autonomously, mastering skills, and believing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purpose of work can motivate development teams. Managers do not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developers how to do their jobs but instead support them to self-organize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the work to be done and remove their impediments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quality in.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mechanisms to catch and correct defects when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happen and before final verification. Quality is built in from the beginning,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at the end. Break dependencies, so you can develop and integrate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 at any time without regressions.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the whole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 entire system is only as strong as its weakest link. Solve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problems, not just symptoms. Continually pay attention to bottlenecks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flow of work and remove them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1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7045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lean</a:t>
            </a: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the lean principles, one of the most common lean approaches used by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teams is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kanban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sometimes referred to as lean-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kanba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Kanban practices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the following: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agile teams visualize the flow of their work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 a whiteboard, on a wall, or in a drawing) and identify where productivity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breaks down, they can easily </a:t>
            </a:r>
            <a:r>
              <a:rPr lang="en-GB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root cause and see how to remove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constraint. And then do it again, and again, and again.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work in progress (WIP)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agile is all about getting to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done, so the goal is to start things only when other things are completed.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flow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 lead and cycle times helps agile teams monitor their management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flow. A team determines the lead time by tracking the amount of time it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a request for functionality to go from arrival in the queue to complete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process policies explicit.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 feedback loops.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collaboratively, evolve experimentally.</a:t>
            </a:r>
          </a:p>
        </p:txBody>
      </p:sp>
    </p:spTree>
    <p:extLst>
      <p:ext uri="{BB962C8B-B14F-4D97-AF65-F5344CB8AC3E}">
        <p14:creationId xmlns:p14="http://schemas.microsoft.com/office/powerpoint/2010/main" val="187171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5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scrum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Scrum, the most popular agile framework in software development, is an iterative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that has at its core the sprint (the scrum term for iteration). To support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process, scrum teams use specific roles,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artifacts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events. To make sure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meet the goals of each part of the process, scrum teams use inspection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 throughout the project.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151020F-FE3D-44EC-B855-F8597C2F3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9" t="41403" r="7499" b="12281"/>
          <a:stretch/>
        </p:blipFill>
        <p:spPr>
          <a:xfrm>
            <a:off x="946484" y="2791326"/>
            <a:ext cx="9865896" cy="3176337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6585C9A-1531-45F6-AE1D-62AE42ECEAF5}"/>
              </a:ext>
            </a:extLst>
          </p:cNvPr>
          <p:cNvSpPr txBox="1">
            <a:spLocks/>
          </p:cNvSpPr>
          <p:nvPr/>
        </p:nvSpPr>
        <p:spPr>
          <a:xfrm>
            <a:off x="3997407" y="2552954"/>
            <a:ext cx="2844493" cy="476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approach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DB05FFD-2276-4395-807A-CB796C8B4C28}"/>
              </a:ext>
            </a:extLst>
          </p:cNvPr>
          <p:cNvSpPr/>
          <p:nvPr/>
        </p:nvSpPr>
        <p:spPr>
          <a:xfrm>
            <a:off x="1116964" y="5990591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388983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5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scrum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each sprint, the development team develops and tests a functional part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until the product owner accepts it, often daily, and the functionality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 a potentially shippable increment of the overall product.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one sprint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finishes, another sprint starts. Releasing functionality to the market often occurs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multiple sprints, when the product owner determines that enough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exists.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core principle of the sprint is its cyclical nature: The sprint, as well as the processes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it, repeats over and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use the tenets of inspection and adaptation on a daily basis as part of a scrum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project: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a sprint, you conduct constant inspections to assess progress toward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goal, and consequentially, toward the release goal.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hold a daily scrum meeting to organize the day by reviewing what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completed yesterday and coordinating what it will work on today.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Essentially, the scrum team inspects its progress toward the sprint goal.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sprint, you use a sprint retrospective meeting to assess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and plan necessary adaptations.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9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5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scrum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224241"/>
            <a:ext cx="3654677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inspections and adaptations may sound formal and process-laden, but they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inspection and adaptation to solve issues and don’t overthink this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you’re trying to solve today will often change in the future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anyway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ACEE2CF-EFDE-4802-A6D4-46C9AC21DD66}"/>
              </a:ext>
            </a:extLst>
          </p:cNvPr>
          <p:cNvSpPr txBox="1">
            <a:spLocks/>
          </p:cNvSpPr>
          <p:nvPr/>
        </p:nvSpPr>
        <p:spPr>
          <a:xfrm>
            <a:off x="5734610" y="1067009"/>
            <a:ext cx="3654677" cy="476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Sprints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reccuring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012624-7AA6-4C36-B25F-03021B59C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6" t="13955" r="15000" b="10876"/>
          <a:stretch/>
        </p:blipFill>
        <p:spPr>
          <a:xfrm>
            <a:off x="4346676" y="1543752"/>
            <a:ext cx="7459579" cy="515500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6860EA9-0102-4DB7-BC6F-D37BEA176852}"/>
              </a:ext>
            </a:extLst>
          </p:cNvPr>
          <p:cNvSpPr/>
          <p:nvPr/>
        </p:nvSpPr>
        <p:spPr>
          <a:xfrm>
            <a:off x="3196557" y="6591032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190996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5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scrum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scrum roles,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artifacts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events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scrum framework defines specific roles,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artifacts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events for projects.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Scrum’s three roles — people on the project — are as follows: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owner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Represents and speaks for the business needs of the project.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team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Performs the day-to-day work. The development team 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to the project and each team member is multi-skilled — that is,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team members may have certain strengths, each member is capable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doing multiple jobs on the project.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 master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Protects the team from organizational distractions, clears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roadblocks, ensures that scrum is played properly, and continuously improves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team’s environment.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7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5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scrum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scrum teams find that they’re more effective and efficient when they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closely with two non-scrum–specific roles: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Anyone who is affected by or has input on the 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stakeholders are not official scrum roles, it is essential for scrum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 and stakeholders to work closely together throughout a project.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mentor: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experienced authority on agile techniques and the scrum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framework. Often this person is external to the project’s department 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organization, so he or she can support the scrum team objectively with an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outsider’s point of view.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6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5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scrum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same way that scrum has specific roles, scrum also has three tangible deliverables,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artifacts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backlog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full list of requirements that defines the product, often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documented in terms of business value from the perspective of the end user.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backlog can be fluid throughout the project. All scope items,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level of detail, are in the product backlog. The product owner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owns the product backlog, determining what goes in it and in what priority.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backlog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list of requirements and tasks in a given sprint.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owner and the development team select the requirements for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in sprint planning, with the development team breaking down these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into tasks. Unlike the product backlog, the sprint backlog can be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changed only by the development team.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increment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usable, potentially shippable functionality. Whether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is a website or a new house, the product increment should be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enough to demonstrate its working functionality. A scrum project 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after a product contains enough shippable functionality to meet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customer’s business goals for the project.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7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5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scrum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has five events: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Scrum’s term for iteration. The sprint is the container for each of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scrum events, in which the scrum team creates potentially shippable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functionality. Sprints are short cycles, no longer than a month, typically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one and two weeks, and in some cases as short as one day.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sprint length reduces variance; a scrum team can confidently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extrapolate what it can do in each sprint based on what it has accomplished in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sprints. Sprints give scrum teams the opportunity to make adjustments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continuous improvement immediately, rather than at the end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planning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Takes place at the start of each sprint. In sprint planning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meetings, scrum teams decide which goal, scope, and supporting tasks will be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the sprint backlog.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scrum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Takes place daily for no more than 15 minutes. During the daily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scrum, development team members make three statements: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team member completed yesterday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team member will work on today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list of items impeding the team member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9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7"/>
            <a:ext cx="8668253" cy="475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Approaches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Reviewing the Big Three: Lean, Scrum,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and Extreme Programming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Environments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Action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alt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 </a:t>
            </a:r>
            <a:r>
              <a:rPr lang="cs-CZ" alt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Behaviours</a:t>
            </a:r>
            <a:r>
              <a:rPr lang="cs-CZ" alt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alt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Action</a:t>
            </a:r>
            <a:endParaRPr lang="cs-CZ" alt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5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scrum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has events: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review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Takes place at the end of each sprint. In this meeting,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team demonstrates to the stakeholders and the entire organization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accepted parts of the product the team completed during the sprint.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to the sprint review is collecting feedback from the stakeholders,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informs the product owner how to update the product backlog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next sprint goal.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retrospective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Takes place at the end of each sprint. The sprint retrospective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internal team meeting in which the scrum team members (product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owner, development team, and scrum master) discuss what went well during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sprint, what didn’t work well, and how they can make improvements for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sprint.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meeting is action-oriented (frustrations should be vented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elsewhere) and ends with tangible improvement plans for the next sprint.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7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327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extreme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programming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popular approach to product development, specific to software, is extreme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(XP). Extreme programming takes the best practices of software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to an extreme level. Created in 1996 by Kent Beck, with the help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Ward Cunningham and Ron Jeffries, the principles of XP were originally described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Beck’s 1999 book, Extreme Programming Explained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focus of extreme programming is customer satisfaction. XP teams achieve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customer satisfaction by developing features when the customer needs them.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requests are part of the development team’s daily routine, and the team 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empowered to deal with these requests whenever they crop up. The team organizes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itself around any problem that arises and solves it as efficiently as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09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Environments in Action</a:t>
            </a: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300445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project teams flourish when scrum team members work closely together in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environment that supports the </a:t>
            </a:r>
            <a:r>
              <a:rPr lang="en-GB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283369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development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members are central to the success of agile projects.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environment for them to operate in goes a long way toward supporting their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even hire people who specialize in designing optimal agile work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2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98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Environments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Action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scrum team is collocated, the following practices are possible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significantly increase efficiency and effectiveness: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 face to face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Physically standing up — rather than sitting — as a group for the daily scrum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(this keeps meetings brief and on topic)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simple, low-tech tools for communication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real-time clarifications from scrum team members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aware of what others are working on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Asking for help with a task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others with their tasks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98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Environments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Action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2084857"/>
            <a:ext cx="4536504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listair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Cockburn, one of the Agile Manifesto signatories, created the graph shows the effectiveness of different forms of communication.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the difference in effectiveness between paper communication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people at a whiteboard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collocation, you get the benefit of better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818F9C-5A06-41AC-910F-9BD7F5958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7" t="24921" r="26842" b="23041"/>
          <a:stretch/>
        </p:blipFill>
        <p:spPr>
          <a:xfrm>
            <a:off x="5144886" y="1828800"/>
            <a:ext cx="6116673" cy="389897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C2E8FF8-413E-4269-AD93-9FEC31DEC73B}"/>
              </a:ext>
            </a:extLst>
          </p:cNvPr>
          <p:cNvSpPr/>
          <p:nvPr/>
        </p:nvSpPr>
        <p:spPr>
          <a:xfrm>
            <a:off x="5144886" y="5949348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F443A6D-0BE0-4EC4-9772-B91764A69C76}"/>
              </a:ext>
            </a:extLst>
          </p:cNvPr>
          <p:cNvSpPr txBox="1">
            <a:spLocks/>
          </p:cNvSpPr>
          <p:nvPr/>
        </p:nvSpPr>
        <p:spPr>
          <a:xfrm>
            <a:off x="5525962" y="1607229"/>
            <a:ext cx="5735597" cy="476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collocation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20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98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Environments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Action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 an environment where the scrum team can work in close physical proximity.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possible, the scrum team should have its own room, sometimes called 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room or a scrum room. The scrum team members create the setup they need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project room, putting whiteboards and bulletin boards on the walls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the furniture.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project teams take 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approach, and scrum team members require an environment that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them respond to the project needs of the day. An agile team Environment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mobile — literally:</a:t>
            </a:r>
          </a:p>
          <a:p>
            <a:pPr lvl="1"/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movable desks and chairs so that people can move about and reconfigure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space.</a:t>
            </a:r>
          </a:p>
          <a:p>
            <a:pPr lvl="1"/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wirelessly connected laptops so that scrum team members can pick them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and move them about easily.</a:t>
            </a:r>
          </a:p>
          <a:p>
            <a:pPr lvl="1"/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large mobile whiteboard. Also see the next section on low-tech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communication.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24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98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Environments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Action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Rely on face-to-face conversations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old-fashioned pen and paper. Low-tech promotes informality, allowing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 team members to feel that they can change work processes and be innovative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they learn about the product.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 tool for communication should be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face-to-face conversation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Tackling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in person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best way to accelerate production: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short daily scrum meetings in person. Some scrum teams stand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 a meeting to discourage it from running longer than 15 minutes.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the product owner questions. Also, make sure he or she is involved in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discussions about product features to provide clarity when necessary.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shouldn’t end when planning ends.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Communicate with your co-workers. If you have questions about features,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project’s progress, or integrating, communicate with co-workers.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 development team is responsible for creating the product, and team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need to talk throughout the day.</a:t>
            </a: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43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98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Environments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Action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598804" y="1737589"/>
            <a:ext cx="4111933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Basically, you move sticky notes or cards around the board to show the status.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knows how to read the board and how to act on what it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shows.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Whatever tools you use, avoid spending time making things look perfectly neat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pretty. 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Formality in layout and presentation (what you might call pageantry)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give an impression that the work is tidy and elegant. However, the work is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matters, so focus your energy on activities that support the work.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2F0E577-D2BF-4DDE-BE23-724677EE3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37" t="13954" r="20790" b="4795"/>
          <a:stretch/>
        </p:blipFill>
        <p:spPr>
          <a:xfrm>
            <a:off x="224590" y="1090417"/>
            <a:ext cx="6978316" cy="514620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30F397F-1E80-4DA4-A55B-78DDA7BB9570}"/>
              </a:ext>
            </a:extLst>
          </p:cNvPr>
          <p:cNvSpPr/>
          <p:nvPr/>
        </p:nvSpPr>
        <p:spPr>
          <a:xfrm>
            <a:off x="774099" y="6408663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766725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Behaviours in Action</a:t>
            </a: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300445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Agile Roles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283369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behavioural dynamics that need to shift for your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to benefit from the performance advantages that agile techniques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find out about the different roles on an agile project and see how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change a project team’s values and philosophy about project management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06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750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Behaviours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Action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scrum framework defines common agile roles in an especially succinct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manner. We use scrum terms to describe agile roles throughout this book. These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 are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owner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team member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 master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owner, development team, and scrum master together make up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 team. Each role is a peer to the others — no one is the boss of anyone else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team.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roles are not part of the scrum framework but are still critically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to agile projects: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mentor</a:t>
            </a:r>
          </a:p>
        </p:txBody>
      </p:sp>
    </p:spTree>
    <p:extLst>
      <p:ext uri="{BB962C8B-B14F-4D97-AF65-F5344CB8AC3E}">
        <p14:creationId xmlns:p14="http://schemas.microsoft.com/office/powerpoint/2010/main" val="45642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is a descriptive term for a number of techniques and methods that have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similarities: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within multiple iterations, called iterative development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Emphasis on simplicity, transparency, and situation-specific strategies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Cross-functional, self-organizing teams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functionality as the measure of progress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52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750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Behaviours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Action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83634" y="1930093"/>
            <a:ext cx="3575018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scrum team together with the stakeholders make up the agile project team.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it all is the development team.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owner and scrum master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fulfill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roles that ensure the development team’s success.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2ED70BD-75AB-4BCF-8AAA-F55CF22A8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1" t="17323" r="15221" b="17851"/>
          <a:stretch/>
        </p:blipFill>
        <p:spPr>
          <a:xfrm>
            <a:off x="4058652" y="1445281"/>
            <a:ext cx="7384522" cy="444575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A27A7C4-5AF0-4866-B90C-D02D1CCDBC68}"/>
              </a:ext>
            </a:extLst>
          </p:cNvPr>
          <p:cNvSpPr/>
          <p:nvPr/>
        </p:nvSpPr>
        <p:spPr>
          <a:xfrm>
            <a:off x="4757105" y="6039695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869846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750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Behaviours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Action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owner, sometimes called the customer representative in non-scrum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environments, is responsible for bridging the gaps between the customer, business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stakeholders, and the development team. The product owner is an expert on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and the customer’s needs and priorities.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an agile project, the product owner will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strategy and direction for the project and set long- and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shortterm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or have access to product expertise.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and convey the customer’s and other business stakeholders’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to the development team.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Gather, prioritize, and manage product requirements.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responsibility for the product’s budget and profitability.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when to release completed functionality.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with the development team on a daily basis to answer questions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decisions.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 or reject completed work — as it’s completed — during the sprint.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the scrum team’s accomplishments at the end of each sprint, before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team demonstrates these accomplishments.</a:t>
            </a:r>
          </a:p>
        </p:txBody>
      </p:sp>
    </p:spTree>
    <p:extLst>
      <p:ext uri="{BB962C8B-B14F-4D97-AF65-F5344CB8AC3E}">
        <p14:creationId xmlns:p14="http://schemas.microsoft.com/office/powerpoint/2010/main" val="105551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750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Behaviours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in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Action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336269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scrum master is different from a project manager. Teams using traditional project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work for a project manager.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scrum master, on the other hand, 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servant-leader peer who supports the team so that it is fully functional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scrum master role is an enabling role, rather than an accountability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an agile project, the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as a process coach, helping the project team and the organization follow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 values and practices.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remove project impediments — both reactively and proactively —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shield the development team from external interferences.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 close cooperation between stakeholders and the scrum team.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 consensus building within the scrum team.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the scrum team from organizational distractions.</a:t>
            </a:r>
          </a:p>
        </p:txBody>
      </p:sp>
    </p:spTree>
    <p:extLst>
      <p:ext uri="{BB962C8B-B14F-4D97-AF65-F5344CB8AC3E}">
        <p14:creationId xmlns:p14="http://schemas.microsoft.com/office/powerpoint/2010/main" val="2285934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76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RECAP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support good product development practices, remember the following: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develop features that you’re unlikely to use.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development team central to the project because it adds the biggest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value.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customers prioritize features — they know what’s most important to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them. Tackle high-priority items first to deliver value.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tools that support great communication across all parties.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 is simple: three roles, three 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artifacts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five events. Each plays a part to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that the scrum team has continuous transparency, inspection, and adaptation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project. As a framework, scrum accommodates many other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techniques, methods, and tools for executing the technical aspects of building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functionality.</a:t>
            </a:r>
            <a:endParaRPr lang="cs-CZ" alt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94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76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RECAP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19" y="971275"/>
            <a:ext cx="10288143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agile development team operates differently from a team using a waterfall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approach. Development team members must change their roles based on each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day’s priorities, organize themselves, and think about projects in a whole new way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their commitments.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part of a successful agile project, development teams should embrace the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attributes: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team: Each scrum team member works only on the project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assigned to the scrum team, and not with outside teams or projects. Projects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finish and new projects may start, but the team stays the same.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Cross-functionality: The willingness and ability to work on different types of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 to create the product.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Self-organization: The ability and responsibility to determine how to go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the work of product development.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Self-management: The ability and responsibility to keep work on track.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Size-limited teams: Right-size development teams to ensure effective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communication. Smaller is better; the development team should never be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than nine people.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Ownership: Take initiative for work and responsibility for results.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9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regards to product development, the empirical approach is braced by the following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pillars: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Unfettered transparency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Everyone involved in the process understands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can contribute to the development of the process.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 inspection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inspector must inspect the product regularly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 the skills to identify variances from acceptance criteria.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adaptation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development team must be able to adjust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 to minimize further product deviations.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0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Three, however, are common 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agile projects: lean product development, scrum, and extreme programming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(XP).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three approaches work perfectly together and share many common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elements, although they use different terminology or have a slightly different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Broadly, lean and scrum focus on structure.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programming does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that, too, but is more prescriptive about development practices, focusing more 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design, coding, testing, and integration.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7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5876928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Winston Royce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his article, “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the Development of Large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in 1970,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Royce codified the step-by-step software development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known as waterfall.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 repeatable through mass production, and software became the more complex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diverse aspect of a complete solution.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irony here is that, even though the diagram implies that you complete tasks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by step,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Royce himself added the cautionary note that you need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iteration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352ACB2-B31E-4BEE-990C-F74B182E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47" t="20702" r="27105" b="16725"/>
          <a:stretch/>
        </p:blipFill>
        <p:spPr>
          <a:xfrm>
            <a:off x="6743202" y="1772653"/>
            <a:ext cx="5053263" cy="429126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A17F9B2-AE12-4997-BA3F-7F321D79ED25}"/>
              </a:ext>
            </a:extLst>
          </p:cNvPr>
          <p:cNvSpPr/>
          <p:nvPr/>
        </p:nvSpPr>
        <p:spPr>
          <a:xfrm>
            <a:off x="6860038" y="6063916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4308186-B655-44AA-A25D-79DE41618C44}"/>
              </a:ext>
            </a:extLst>
          </p:cNvPr>
          <p:cNvSpPr txBox="1">
            <a:spLocks/>
          </p:cNvSpPr>
          <p:nvPr/>
        </p:nvSpPr>
        <p:spPr>
          <a:xfrm>
            <a:off x="7125913" y="1419726"/>
            <a:ext cx="2844493" cy="476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Iteration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waterwall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1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Approaches - Reviewing the Big Three: Lean, Scrum, and Extreme Programming</a:t>
            </a: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300445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 of lean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XP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283369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 has its origins in manufacturing. Mass production methods, which have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around for more than 100 years, were designed to simplify assembly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 example, putting together a Model-T Ford).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processes use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complex, expensive machinery and low-skilled workers to inexpensively churn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an item of value. The idea is that if you keep the machines and people working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stockpile inventory, you generate a lot of efficiency.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7045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lean</a:t>
            </a: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Traditionally, mass production requires wasteful supporting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and large amounts of indirect labour to ensure that manufacturing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continues without pause. It generates a huge inventory of parts, extra workers,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space, and complex processes that don’t add direct value to the product.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familiar?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1940s in Japan, a small company called Toyota wanted to produce cars for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Japanese market but couldn’t afford the huge investment that mass production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company studied supermarkets, noting how consumers buy just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they need because they know there will always be a supply and how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stores restock shelves only as they empty.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this observation, Toyota created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just-in-time process that it could translate to the factory floor.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was a significant reduction in inventory of parts and finished goods and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lower investment in machines, people, and space.</a:t>
            </a:r>
          </a:p>
        </p:txBody>
      </p:sp>
    </p:spTree>
    <p:extLst>
      <p:ext uri="{BB962C8B-B14F-4D97-AF65-F5344CB8AC3E}">
        <p14:creationId xmlns:p14="http://schemas.microsoft.com/office/powerpoint/2010/main" val="120742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7045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overview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of lean</a:t>
            </a:r>
          </a:p>
          <a:p>
            <a:pPr lvl="0"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lean was coined in the 1990s in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Machine That Changed the World: The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 of Lean Production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(Free Press) by James P. Womack, Daniel T. Jones, and Daniel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eBay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an early adopter of lean principles for software development.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company led the way with an approach that responded daily to customers’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requests for changes to the website, developing high-value features in a short time.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focus of lean is business value and minimizing activities outside product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development. 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47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4122</Words>
  <Application>Microsoft Office PowerPoint</Application>
  <PresentationFormat>Širokoúhlá obrazovka</PresentationFormat>
  <Paragraphs>287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Motiv Office</vt:lpstr>
      <vt:lpstr>Being Agile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131</cp:revision>
  <dcterms:created xsi:type="dcterms:W3CDTF">2016-11-25T20:36:16Z</dcterms:created>
  <dcterms:modified xsi:type="dcterms:W3CDTF">2020-09-27T18:08:14Z</dcterms:modified>
</cp:coreProperties>
</file>