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0" r:id="rId4"/>
    <p:sldId id="301" r:id="rId5"/>
    <p:sldId id="261" r:id="rId6"/>
    <p:sldId id="262" r:id="rId7"/>
    <p:sldId id="297" r:id="rId8"/>
    <p:sldId id="298" r:id="rId9"/>
    <p:sldId id="260" r:id="rId10"/>
    <p:sldId id="258" r:id="rId11"/>
    <p:sldId id="263" r:id="rId12"/>
    <p:sldId id="259" r:id="rId13"/>
    <p:sldId id="264" r:id="rId14"/>
    <p:sldId id="257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FA24D1C-241D-4FDA-A7A3-0898B513D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84EBA9C-5F8A-4D7A-831C-474372A84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E26F800-5068-4AEB-9252-4DCFFE68C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22C1-F045-431D-A599-D47610D36B1B}" type="datetimeFigureOut">
              <a:rPr lang="cs-CZ" smtClean="0"/>
              <a:t>10. 10. 2020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A7C0CAE-7417-4512-998E-4DFBEC709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F8376A9-11D4-4B66-8C7F-21B94827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6221-A154-412A-AC86-863484EF29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64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FFB05B9-DAA6-486C-97EA-716530822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4DDCB830-B022-4B55-BC51-F8F6AF818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8C4AA93-2CAE-4128-924B-EA515CCC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22C1-F045-431D-A599-D47610D36B1B}" type="datetimeFigureOut">
              <a:rPr lang="cs-CZ" smtClean="0"/>
              <a:t>10. 10. 2020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C800E19-DD16-483D-88D3-8144F5E88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32E7764-1FBF-415F-ABC0-06EE09AAA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6221-A154-412A-AC86-863484EF29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98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CA7F76F6-D3E4-4D63-9001-894E4E590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35FC9EFD-9DD2-4A45-9085-888DC1608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95BE098-0B03-48E4-9F33-3B053509B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22C1-F045-431D-A599-D47610D36B1B}" type="datetimeFigureOut">
              <a:rPr lang="cs-CZ" smtClean="0"/>
              <a:t>10. 10. 2020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BAD7863-9483-4CEC-B250-708E160CA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87F5FE0-96FC-4941-B1C1-FE1FCE506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6221-A154-412A-AC86-863484EF29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44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CA8549-DD8B-48B5-9444-B53B64BD1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C8DD291-098D-4F88-AB38-2C8C6ED8B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F7F9613-5AAE-4C65-B62D-84DFC7F2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22C1-F045-431D-A599-D47610D36B1B}" type="datetimeFigureOut">
              <a:rPr lang="cs-CZ" smtClean="0"/>
              <a:t>10. 10. 2020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810C7B9-837F-41F7-8EF6-636F68A8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20F7F32-274F-47AD-8D63-CB55D803E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6221-A154-412A-AC86-863484EF29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81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445951D-8EAF-4CFD-AD52-B6DC152DC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A591C96B-2647-4894-968A-5E533DC6F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DB58136-F35A-4F57-BA39-497BBC0DF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22C1-F045-431D-A599-D47610D36B1B}" type="datetimeFigureOut">
              <a:rPr lang="cs-CZ" smtClean="0"/>
              <a:t>10. 10. 2020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2CACF81-99EA-4F22-B6FB-0CDB12DBB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E3A15BC-27EF-4DCB-A711-DCDA8408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6221-A154-412A-AC86-863484EF29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96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1E85B26-52BE-42F3-92F7-5A27A840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324A151-DFF8-49BB-BD8B-462A71FC8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A143C55F-5757-4E06-A9BA-8FFB78AC2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5B26994B-DC4E-4F25-9592-FADF21B30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22C1-F045-431D-A599-D47610D36B1B}" type="datetimeFigureOut">
              <a:rPr lang="cs-CZ" smtClean="0"/>
              <a:t>10. 10. 2020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944945D-1AC8-4ADC-A69B-674F2E906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03D66555-2FDD-4705-91F8-34EB37B1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6221-A154-412A-AC86-863484EF29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35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F78DE7D-61F0-4F16-8F78-A09ED657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1F33E629-9198-4A4D-84AC-E9CBC2A57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7AD49B8A-8280-4761-A961-36D1FC14D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725331E2-0AB5-4C3B-A305-03C556ECC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53BCE8B1-3B67-438A-B138-B4E9996979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B811091F-1735-4EF2-ADA4-29B04608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22C1-F045-431D-A599-D47610D36B1B}" type="datetimeFigureOut">
              <a:rPr lang="cs-CZ" smtClean="0"/>
              <a:t>10. 10. 2020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618B3905-0926-4763-A7B3-7E1500533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0C252031-CF42-4905-9263-27A4B904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6221-A154-412A-AC86-863484EF29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41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37AAA7-B698-47C3-B3CD-D60E022B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1DCB8A2E-D8CF-49AA-8BA9-FB59AD24A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22C1-F045-431D-A599-D47610D36B1B}" type="datetimeFigureOut">
              <a:rPr lang="cs-CZ" smtClean="0"/>
              <a:t>10. 10. 2020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9939ECE8-3FCF-4B02-91D2-DB1B71871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E874A786-B2CC-4C82-8BCE-4B0DEFF5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6221-A154-412A-AC86-863484EF29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61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0EB172AC-3D45-4A35-9C36-7DFDFCC13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22C1-F045-431D-A599-D47610D36B1B}" type="datetimeFigureOut">
              <a:rPr lang="cs-CZ" smtClean="0"/>
              <a:t>10. 10. 2020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176B64E4-09D3-4202-B2A0-4B1C9BE3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41B55945-3F87-46DE-8EA6-29720A0D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6221-A154-412A-AC86-863484EF29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94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618B2BC-749D-4C22-B4CC-5BAE9258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B4DE6A2-C8FF-4B50-879D-F3996D992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8E669968-769C-4F80-BF73-455527301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0B20E09-1CC5-4436-ADA9-FE373ECA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22C1-F045-431D-A599-D47610D36B1B}" type="datetimeFigureOut">
              <a:rPr lang="cs-CZ" smtClean="0"/>
              <a:t>10. 10. 2020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50606AB-4856-40B4-A0B4-541E91C84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FFFD661-5C61-4172-8D25-DFA9C1D6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6221-A154-412A-AC86-863484EF29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16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F83EEB0-4139-435E-948F-563AE5FFE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34719942-D5CB-4247-BFAF-B7813E0711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F3072F88-1320-48A1-A4FA-E8E52201A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03B33DF-EB30-4EFB-85FA-C93137E2D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22C1-F045-431D-A599-D47610D36B1B}" type="datetimeFigureOut">
              <a:rPr lang="cs-CZ" smtClean="0"/>
              <a:t>10. 10. 2020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240EBDA4-04D4-4700-B241-2EB6EF96A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A8DF8514-0A2A-4EDB-BD02-4C9CC009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6221-A154-412A-AC86-863484EF29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10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0AE2586-BC71-4E93-B186-101F33228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C3E007C2-7709-4044-87E3-455E523B0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ECA2C76-1FC7-4539-9FB8-6C11FFE7D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22C1-F045-431D-A599-D47610D36B1B}" type="datetimeFigureOut">
              <a:rPr lang="cs-CZ" smtClean="0"/>
              <a:t>10. 10. 2020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C60F929-0EEE-4543-8803-4A224E0C8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226CDD8-289B-4D91-8052-7C14E414D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56221-A154-412A-AC86-863484EF29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21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A4939E0-2519-4669-9EC8-440249D298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Lean</a:t>
            </a:r>
            <a:r>
              <a:rPr lang="cs-CZ" dirty="0"/>
              <a:t> </a:t>
            </a:r>
            <a:r>
              <a:rPr lang="cs-CZ" dirty="0" err="1" smtClean="0"/>
              <a:t>Canvas</a:t>
            </a:r>
            <a:r>
              <a:rPr lang="cs-CZ" smtClean="0"/>
              <a:t> Model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8CB47CB3-74ED-481B-900C-BFD413E3B1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181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3">
            <a:extLst>
              <a:ext uri="{FF2B5EF4-FFF2-40B4-BE49-F238E27FC236}">
                <a16:creationId xmlns:a16="http://schemas.microsoft.com/office/drawing/2014/main" xmlns="" id="{BE052077-9F6A-4F13-8B27-9EEE25400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6545" y="643467"/>
            <a:ext cx="821891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73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segments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customer</a:t>
            </a:r>
            <a:r>
              <a:rPr lang="cs-CZ" dirty="0"/>
              <a:t>?</a:t>
            </a:r>
          </a:p>
          <a:p>
            <a:r>
              <a:rPr lang="cs-CZ" dirty="0" smtClean="0"/>
              <a:t>Target </a:t>
            </a:r>
            <a:r>
              <a:rPr lang="cs-CZ" dirty="0" err="1"/>
              <a:t>customers</a:t>
            </a:r>
            <a:endParaRPr lang="cs-CZ" dirty="0"/>
          </a:p>
          <a:p>
            <a:r>
              <a:rPr lang="cs-CZ" dirty="0" smtClean="0"/>
              <a:t>Early </a:t>
            </a:r>
            <a:r>
              <a:rPr lang="cs-CZ" dirty="0" err="1"/>
              <a:t>Adopters</a:t>
            </a:r>
            <a:endParaRPr lang="cs-CZ" dirty="0"/>
          </a:p>
          <a:p>
            <a:r>
              <a:rPr lang="en-US" dirty="0" smtClean="0"/>
              <a:t>List </a:t>
            </a:r>
            <a:r>
              <a:rPr lang="en-US" dirty="0"/>
              <a:t>the characteristics of your </a:t>
            </a:r>
            <a:r>
              <a:rPr lang="en-US" dirty="0" smtClean="0"/>
              <a:t>ideal</a:t>
            </a:r>
            <a:r>
              <a:rPr lang="cs-CZ" dirty="0" smtClean="0"/>
              <a:t> </a:t>
            </a:r>
            <a:r>
              <a:rPr lang="cs-CZ" dirty="0" err="1" smtClean="0"/>
              <a:t>customers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1159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D6BBF9B-6D2A-4162-B607-669977DB6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F497C65-22E2-41A5-AC8B-641CF5E7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Identify </a:t>
            </a:r>
            <a:r>
              <a:rPr lang="en-US" b="1" dirty="0"/>
              <a:t>other user roles</a:t>
            </a:r>
          </a:p>
          <a:p>
            <a:r>
              <a:rPr lang="en-US" dirty="0"/>
              <a:t>Next identify any other user roles that will interact with this customer.</a:t>
            </a:r>
          </a:p>
          <a:p>
            <a:r>
              <a:rPr lang="cs-CZ" dirty="0" err="1"/>
              <a:t>Examples</a:t>
            </a:r>
            <a:r>
              <a:rPr lang="cs-CZ" dirty="0"/>
              <a:t>:</a:t>
            </a:r>
          </a:p>
          <a:p>
            <a:r>
              <a:rPr lang="en-US" dirty="0"/>
              <a:t>1. In a blogging platform, the customer is the blog author while the user is a</a:t>
            </a:r>
            <a:r>
              <a:rPr lang="cs-CZ" dirty="0"/>
              <a:t> </a:t>
            </a:r>
            <a:r>
              <a:rPr lang="cs-CZ" dirty="0" err="1"/>
              <a:t>reader</a:t>
            </a:r>
            <a:r>
              <a:rPr lang="cs-CZ" dirty="0"/>
              <a:t>.</a:t>
            </a:r>
          </a:p>
          <a:p>
            <a:r>
              <a:rPr lang="en-US" dirty="0"/>
              <a:t>2. In a photo sharing service, the customer is the sharer, while users are</a:t>
            </a:r>
            <a:r>
              <a:rPr lang="cs-CZ" dirty="0"/>
              <a:t> </a:t>
            </a:r>
            <a:r>
              <a:rPr lang="cs-CZ" dirty="0" err="1"/>
              <a:t>viewers</a:t>
            </a:r>
            <a:r>
              <a:rPr lang="cs-CZ" dirty="0"/>
              <a:t> (</a:t>
            </a:r>
            <a:r>
              <a:rPr lang="cs-CZ" dirty="0" err="1"/>
              <a:t>family</a:t>
            </a:r>
            <a:r>
              <a:rPr lang="cs-CZ" dirty="0"/>
              <a:t> and </a:t>
            </a:r>
            <a:r>
              <a:rPr lang="cs-CZ" dirty="0" err="1"/>
              <a:t>friends</a:t>
            </a:r>
            <a:r>
              <a:rPr lang="cs-CZ" dirty="0"/>
              <a:t>).</a:t>
            </a:r>
          </a:p>
          <a:p>
            <a:pPr marL="0" indent="0">
              <a:buNone/>
            </a:pPr>
            <a:r>
              <a:rPr lang="cs-CZ" b="1" dirty="0" smtClean="0"/>
              <a:t>E</a:t>
            </a:r>
            <a:r>
              <a:rPr lang="en-US" b="1" dirty="0" err="1"/>
              <a:t>arly</a:t>
            </a:r>
            <a:r>
              <a:rPr lang="en-US" b="1" dirty="0"/>
              <a:t> adopters</a:t>
            </a:r>
          </a:p>
          <a:p>
            <a:r>
              <a:rPr lang="en-US" dirty="0"/>
              <a:t>With these problems in mind, get more specific on the customer segment.</a:t>
            </a:r>
          </a:p>
          <a:p>
            <a:r>
              <a:rPr lang="en-US" dirty="0"/>
              <a:t>Narrow down the distinguishing characteristics of your prototypical</a:t>
            </a:r>
            <a:r>
              <a:rPr lang="cs-CZ" dirty="0"/>
              <a:t> </a:t>
            </a:r>
            <a:r>
              <a:rPr lang="cs-CZ" dirty="0" err="1"/>
              <a:t>customer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0423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</a:t>
            </a:r>
            <a:r>
              <a:rPr lang="cs-CZ" dirty="0" err="1" smtClean="0"/>
              <a:t>Problem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top three problems?</a:t>
            </a:r>
          </a:p>
          <a:p>
            <a:r>
              <a:rPr lang="cs-CZ" dirty="0" err="1" smtClean="0"/>
              <a:t>Existing</a:t>
            </a:r>
            <a:r>
              <a:rPr lang="cs-CZ" dirty="0" smtClean="0"/>
              <a:t> </a:t>
            </a:r>
            <a:r>
              <a:rPr lang="cs-CZ" dirty="0" err="1"/>
              <a:t>alternatives</a:t>
            </a:r>
            <a:endParaRPr lang="cs-CZ" dirty="0"/>
          </a:p>
          <a:p>
            <a:r>
              <a:rPr lang="en-US" dirty="0" smtClean="0"/>
              <a:t>List </a:t>
            </a:r>
            <a:r>
              <a:rPr lang="en-US" dirty="0"/>
              <a:t>how these problems are </a:t>
            </a:r>
            <a:r>
              <a:rPr lang="en-US" dirty="0" smtClean="0"/>
              <a:t>solved</a:t>
            </a:r>
            <a:r>
              <a:rPr lang="cs-CZ" dirty="0" smtClean="0"/>
              <a:t> </a:t>
            </a:r>
            <a:r>
              <a:rPr lang="cs-CZ" dirty="0" err="1" smtClean="0"/>
              <a:t>today</a:t>
            </a:r>
            <a:endParaRPr lang="cs-CZ" dirty="0" smtClean="0"/>
          </a:p>
          <a:p>
            <a:r>
              <a:rPr lang="cs-CZ" dirty="0" err="1"/>
              <a:t>Alternatives</a:t>
            </a:r>
            <a:r>
              <a:rPr lang="cs-CZ" dirty="0"/>
              <a:t> </a:t>
            </a:r>
            <a:r>
              <a:rPr lang="cs-CZ" dirty="0" err="1"/>
              <a:t>available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5553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F814D76-6DA4-4004-8426-4ED900F1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Problem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5547E7B-48D6-4346-9BBC-111ABECE5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List </a:t>
            </a:r>
            <a:r>
              <a:rPr lang="en-US" b="1" dirty="0"/>
              <a:t>top 3 problems</a:t>
            </a:r>
          </a:p>
          <a:p>
            <a:r>
              <a:rPr lang="en-US" dirty="0"/>
              <a:t>For the customer segment you are working with, describe the top 1-3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solved</a:t>
            </a:r>
            <a:r>
              <a:rPr lang="cs-CZ" dirty="0"/>
              <a:t>.</a:t>
            </a:r>
          </a:p>
          <a:p>
            <a:r>
              <a:rPr lang="cs-CZ" b="1" dirty="0" smtClean="0"/>
              <a:t>List </a:t>
            </a:r>
            <a:r>
              <a:rPr lang="cs-CZ" b="1" dirty="0" err="1"/>
              <a:t>existing</a:t>
            </a:r>
            <a:r>
              <a:rPr lang="cs-CZ" b="1" dirty="0"/>
              <a:t> </a:t>
            </a:r>
            <a:r>
              <a:rPr lang="cs-CZ" b="1" dirty="0" err="1"/>
              <a:t>alternatives</a:t>
            </a:r>
            <a:endParaRPr lang="cs-CZ" b="1" dirty="0"/>
          </a:p>
          <a:p>
            <a:r>
              <a:rPr lang="en-US" dirty="0"/>
              <a:t>Then document how you think your early adopters address these problems</a:t>
            </a:r>
            <a:r>
              <a:rPr lang="cs-CZ" dirty="0"/>
              <a:t> </a:t>
            </a:r>
            <a:r>
              <a:rPr lang="en-US" dirty="0"/>
              <a:t>today. Unless you are solving a brand new problem (unlikely), most</a:t>
            </a:r>
            <a:r>
              <a:rPr lang="cs-CZ" dirty="0"/>
              <a:t> </a:t>
            </a:r>
            <a:r>
              <a:rPr lang="en-US" dirty="0"/>
              <a:t>problems have existing solutions. Many times these may not be a readily</a:t>
            </a:r>
            <a:r>
              <a:rPr lang="cs-CZ" dirty="0"/>
              <a:t> </a:t>
            </a:r>
            <a:r>
              <a:rPr lang="cs-CZ" dirty="0" err="1"/>
              <a:t>obvious</a:t>
            </a:r>
            <a:r>
              <a:rPr lang="cs-CZ" dirty="0"/>
              <a:t> </a:t>
            </a:r>
            <a:r>
              <a:rPr lang="cs-CZ" dirty="0" err="1"/>
              <a:t>competitor</a:t>
            </a:r>
            <a:r>
              <a:rPr lang="cs-CZ" dirty="0"/>
              <a:t>.</a:t>
            </a:r>
          </a:p>
          <a:p>
            <a:r>
              <a:rPr lang="en-US" dirty="0"/>
              <a:t>As an example, the biggest alternative to most online collaboration tools is</a:t>
            </a:r>
            <a:r>
              <a:rPr lang="cs-CZ" dirty="0"/>
              <a:t> </a:t>
            </a:r>
            <a:r>
              <a:rPr lang="en-US" dirty="0"/>
              <a:t>not another collaboration tool, but email. Doing nothing could also be a</a:t>
            </a:r>
            <a:r>
              <a:rPr lang="cs-CZ" dirty="0"/>
              <a:t> </a:t>
            </a:r>
            <a:r>
              <a:rPr lang="en-US" dirty="0"/>
              <a:t>viable alternative for a customer if the pain is not acute enough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12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3.Unique 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proposition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your value proposition?</a:t>
            </a:r>
          </a:p>
          <a:p>
            <a:r>
              <a:rPr lang="cs-CZ" dirty="0" smtClean="0"/>
              <a:t>Single</a:t>
            </a:r>
            <a:r>
              <a:rPr lang="cs-CZ" dirty="0"/>
              <a:t>, </a:t>
            </a:r>
            <a:r>
              <a:rPr lang="cs-CZ" dirty="0" err="1"/>
              <a:t>clear</a:t>
            </a:r>
            <a:r>
              <a:rPr lang="cs-CZ" dirty="0"/>
              <a:t>, </a:t>
            </a:r>
            <a:r>
              <a:rPr lang="cs-CZ" dirty="0" err="1"/>
              <a:t>compelling</a:t>
            </a:r>
            <a:r>
              <a:rPr lang="cs-CZ" dirty="0"/>
              <a:t> </a:t>
            </a:r>
            <a:r>
              <a:rPr lang="cs-CZ" dirty="0" err="1" smtClean="0"/>
              <a:t>message</a:t>
            </a:r>
            <a:r>
              <a:rPr lang="cs-CZ" dirty="0"/>
              <a:t> </a:t>
            </a:r>
            <a:r>
              <a:rPr lang="en-US" dirty="0" smtClean="0"/>
              <a:t>that </a:t>
            </a:r>
            <a:r>
              <a:rPr lang="en-US" dirty="0"/>
              <a:t>states why you are </a:t>
            </a:r>
            <a:r>
              <a:rPr lang="en-US" dirty="0" smtClean="0"/>
              <a:t>different</a:t>
            </a:r>
            <a:r>
              <a:rPr lang="cs-CZ" dirty="0" smtClean="0"/>
              <a:t> and </a:t>
            </a:r>
            <a:r>
              <a:rPr lang="cs-CZ" dirty="0" err="1"/>
              <a:t>worth</a:t>
            </a:r>
            <a:r>
              <a:rPr lang="cs-CZ" dirty="0"/>
              <a:t> </a:t>
            </a:r>
            <a:r>
              <a:rPr lang="cs-CZ" dirty="0" err="1" smtClean="0"/>
              <a:t>buying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Example</a:t>
            </a:r>
            <a:r>
              <a:rPr lang="cs-CZ" dirty="0" smtClean="0"/>
              <a:t>: </a:t>
            </a:r>
            <a:r>
              <a:rPr lang="en-US" dirty="0">
                <a:solidFill>
                  <a:srgbClr val="FF0000"/>
                </a:solidFill>
              </a:rPr>
              <a:t>Help startups raise their odds for building successful products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90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</a:t>
            </a:r>
            <a:r>
              <a:rPr lang="cs-CZ" dirty="0" err="1"/>
              <a:t>Solution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240628" cy="4351338"/>
          </a:xfrm>
        </p:spPr>
        <p:txBody>
          <a:bodyPr/>
          <a:lstStyle/>
          <a:p>
            <a:r>
              <a:rPr lang="en-US" dirty="0"/>
              <a:t>What are the top three features?</a:t>
            </a:r>
          </a:p>
          <a:p>
            <a:r>
              <a:rPr lang="en-US" dirty="0" smtClean="0"/>
              <a:t>Building </a:t>
            </a:r>
            <a:r>
              <a:rPr lang="en-US" dirty="0"/>
              <a:t>only what is necessary </a:t>
            </a:r>
            <a:r>
              <a:rPr lang="en-US" dirty="0" smtClean="0"/>
              <a:t>to</a:t>
            </a:r>
            <a:r>
              <a:rPr lang="cs-CZ" dirty="0" smtClean="0"/>
              <a:t> </a:t>
            </a:r>
            <a:r>
              <a:rPr lang="cs-CZ" dirty="0" err="1" smtClean="0"/>
              <a:t>solve</a:t>
            </a:r>
            <a:r>
              <a:rPr lang="cs-CZ" dirty="0" smtClean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problem</a:t>
            </a:r>
            <a:endParaRPr lang="cs-CZ" dirty="0"/>
          </a:p>
          <a:p>
            <a:r>
              <a:rPr lang="cs-CZ" dirty="0" err="1" smtClean="0"/>
              <a:t>Prioritise</a:t>
            </a:r>
            <a:endParaRPr lang="cs-CZ" dirty="0"/>
          </a:p>
          <a:p>
            <a:r>
              <a:rPr lang="cs-CZ" dirty="0" smtClean="0"/>
              <a:t>Rank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283" y="1407925"/>
            <a:ext cx="3372510" cy="396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73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</a:t>
            </a:r>
            <a:r>
              <a:rPr lang="cs-CZ" dirty="0" err="1"/>
              <a:t>Channels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Path</a:t>
            </a:r>
            <a:r>
              <a:rPr lang="cs-CZ" dirty="0"/>
              <a:t> to </a:t>
            </a:r>
            <a:r>
              <a:rPr lang="cs-CZ" dirty="0" err="1"/>
              <a:t>customers</a:t>
            </a:r>
            <a:endParaRPr lang="cs-CZ" dirty="0"/>
          </a:p>
          <a:p>
            <a:r>
              <a:rPr lang="cs-CZ" dirty="0" smtClean="0"/>
              <a:t>○ </a:t>
            </a:r>
            <a:r>
              <a:rPr lang="cs-CZ" dirty="0" err="1"/>
              <a:t>Content</a:t>
            </a:r>
            <a:r>
              <a:rPr lang="cs-CZ" dirty="0"/>
              <a:t> marketing</a:t>
            </a:r>
          </a:p>
          <a:p>
            <a:r>
              <a:rPr lang="cs-CZ" dirty="0"/>
              <a:t>○ </a:t>
            </a:r>
            <a:r>
              <a:rPr lang="cs-CZ" dirty="0" err="1"/>
              <a:t>Adwords</a:t>
            </a:r>
            <a:endParaRPr lang="cs-CZ" dirty="0"/>
          </a:p>
          <a:p>
            <a:r>
              <a:rPr lang="cs-CZ" dirty="0"/>
              <a:t>○ Email</a:t>
            </a:r>
          </a:p>
          <a:p>
            <a:r>
              <a:rPr lang="cs-CZ" dirty="0"/>
              <a:t>○ </a:t>
            </a:r>
            <a:r>
              <a:rPr lang="cs-CZ" dirty="0" err="1"/>
              <a:t>Paid</a:t>
            </a:r>
            <a:r>
              <a:rPr lang="cs-CZ" dirty="0"/>
              <a:t> </a:t>
            </a:r>
            <a:r>
              <a:rPr lang="cs-CZ" dirty="0" err="1"/>
              <a:t>installs</a:t>
            </a:r>
            <a:endParaRPr lang="cs-CZ" dirty="0"/>
          </a:p>
          <a:p>
            <a:r>
              <a:rPr lang="cs-CZ" dirty="0"/>
              <a:t>○ Mobile </a:t>
            </a:r>
            <a:r>
              <a:rPr lang="cs-CZ" dirty="0" smtClean="0"/>
              <a:t>and </a:t>
            </a:r>
            <a:r>
              <a:rPr lang="cs-CZ" dirty="0" err="1"/>
              <a:t>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415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</a:t>
            </a:r>
            <a:r>
              <a:rPr lang="cs-CZ" dirty="0" err="1"/>
              <a:t>Revenue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Revenue</a:t>
            </a:r>
            <a:r>
              <a:rPr lang="cs-CZ" dirty="0"/>
              <a:t> </a:t>
            </a:r>
            <a:r>
              <a:rPr lang="cs-CZ" dirty="0" err="1"/>
              <a:t>streams</a:t>
            </a:r>
            <a:endParaRPr lang="cs-CZ" dirty="0"/>
          </a:p>
          <a:p>
            <a:r>
              <a:rPr lang="cs-CZ" dirty="0" err="1" smtClean="0"/>
              <a:t>Revenue</a:t>
            </a:r>
            <a:r>
              <a:rPr lang="cs-CZ" dirty="0" smtClean="0"/>
              <a:t> </a:t>
            </a:r>
            <a:r>
              <a:rPr lang="cs-CZ" dirty="0"/>
              <a:t>model</a:t>
            </a:r>
          </a:p>
          <a:p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  <a:p>
            <a:r>
              <a:rPr lang="cs-CZ" dirty="0" smtClean="0"/>
              <a:t>Gross </a:t>
            </a:r>
            <a:r>
              <a:rPr lang="cs-CZ" dirty="0" err="1"/>
              <a:t>margin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9851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</a:t>
            </a:r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acquisition</a:t>
            </a:r>
            <a:r>
              <a:rPr lang="cs-CZ" dirty="0"/>
              <a:t> </a:t>
            </a:r>
            <a:r>
              <a:rPr lang="cs-CZ" dirty="0" err="1"/>
              <a:t>costs</a:t>
            </a:r>
            <a:endParaRPr lang="cs-CZ" dirty="0"/>
          </a:p>
          <a:p>
            <a:r>
              <a:rPr lang="cs-CZ" dirty="0" err="1" smtClean="0"/>
              <a:t>Distribution</a:t>
            </a:r>
            <a:r>
              <a:rPr lang="cs-CZ" dirty="0" smtClean="0"/>
              <a:t> </a:t>
            </a:r>
            <a:r>
              <a:rPr lang="cs-CZ" dirty="0" err="1"/>
              <a:t>costs</a:t>
            </a:r>
            <a:endParaRPr lang="cs-CZ" dirty="0"/>
          </a:p>
          <a:p>
            <a:r>
              <a:rPr lang="cs-CZ" dirty="0" err="1" smtClean="0"/>
              <a:t>Implementation</a:t>
            </a:r>
            <a:r>
              <a:rPr lang="cs-CZ" dirty="0" smtClean="0"/>
              <a:t> </a:t>
            </a:r>
            <a:r>
              <a:rPr lang="cs-CZ" dirty="0" err="1"/>
              <a:t>cost</a:t>
            </a:r>
            <a:endParaRPr lang="cs-CZ" dirty="0"/>
          </a:p>
          <a:p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/>
              <a:t>major </a:t>
            </a:r>
            <a:r>
              <a:rPr lang="cs-CZ" dirty="0" err="1"/>
              <a:t>costs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56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Business Model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diagram or blueprint of how a business works</a:t>
            </a:r>
            <a:r>
              <a:rPr lang="cs-CZ" dirty="0" smtClean="0"/>
              <a:t> </a:t>
            </a:r>
            <a:r>
              <a:rPr lang="en-US" dirty="0" smtClean="0"/>
              <a:t>to provide value to its target market and</a:t>
            </a:r>
            <a:r>
              <a:rPr lang="cs-CZ" dirty="0" smtClean="0"/>
              <a:t> </a:t>
            </a:r>
            <a:r>
              <a:rPr lang="en-US" dirty="0" smtClean="0"/>
              <a:t>produce profit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Business </a:t>
            </a:r>
            <a:r>
              <a:rPr lang="cs-CZ" dirty="0" err="1" smtClean="0"/>
              <a:t>Plan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 complete view of the business resources,</a:t>
            </a:r>
          </a:p>
          <a:p>
            <a:r>
              <a:rPr lang="en-US" dirty="0" smtClean="0"/>
              <a:t>goals, activities, and strategies aimed at</a:t>
            </a:r>
          </a:p>
          <a:p>
            <a:r>
              <a:rPr lang="cs-CZ" dirty="0" err="1" smtClean="0"/>
              <a:t>producing</a:t>
            </a:r>
            <a:r>
              <a:rPr lang="cs-CZ" dirty="0" smtClean="0"/>
              <a:t> a profit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874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Metric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activities you measure</a:t>
            </a:r>
          </a:p>
          <a:p>
            <a:r>
              <a:rPr lang="en-US" dirty="0" smtClean="0"/>
              <a:t>Pick </a:t>
            </a:r>
            <a:r>
              <a:rPr lang="en-US" dirty="0"/>
              <a:t>one metric to start</a:t>
            </a:r>
          </a:p>
          <a:p>
            <a:r>
              <a:rPr lang="en-US" dirty="0" smtClean="0"/>
              <a:t>Metric </a:t>
            </a:r>
            <a:r>
              <a:rPr lang="en-US" dirty="0"/>
              <a:t>that will validate or </a:t>
            </a:r>
            <a:r>
              <a:rPr lang="en-US" dirty="0" smtClean="0"/>
              <a:t>invalidate</a:t>
            </a:r>
            <a:r>
              <a:rPr lang="cs-CZ" dirty="0" smtClean="0"/>
              <a:t> </a:t>
            </a:r>
            <a:r>
              <a:rPr lang="en-US" dirty="0" smtClean="0"/>
              <a:t>your </a:t>
            </a:r>
            <a:r>
              <a:rPr lang="en-US" dirty="0"/>
              <a:t>assumption</a:t>
            </a:r>
          </a:p>
          <a:p>
            <a:r>
              <a:rPr lang="en-US" dirty="0" smtClean="0"/>
              <a:t>ARPU </a:t>
            </a:r>
            <a:r>
              <a:rPr lang="en-US" dirty="0"/>
              <a:t>(average revenue per user)</a:t>
            </a:r>
          </a:p>
          <a:p>
            <a:r>
              <a:rPr lang="en-US" dirty="0" smtClean="0"/>
              <a:t>MAU </a:t>
            </a:r>
            <a:r>
              <a:rPr lang="en-US" dirty="0"/>
              <a:t>(monthly active users)</a:t>
            </a:r>
          </a:p>
          <a:p>
            <a:r>
              <a:rPr lang="en-US" dirty="0" smtClean="0"/>
              <a:t>DAU </a:t>
            </a:r>
            <a:r>
              <a:rPr lang="en-US" dirty="0"/>
              <a:t>(daily active users)</a:t>
            </a:r>
          </a:p>
          <a:p>
            <a:r>
              <a:rPr lang="en-US" dirty="0" smtClean="0"/>
              <a:t>Time </a:t>
            </a:r>
            <a:r>
              <a:rPr lang="en-US" dirty="0"/>
              <a:t>spent per session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7560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9. Unfair </a:t>
            </a:r>
            <a:r>
              <a:rPr lang="cs-CZ" dirty="0" err="1"/>
              <a:t>Advantage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Can’t be easily copied or bought</a:t>
            </a:r>
          </a:p>
          <a:p>
            <a:r>
              <a:rPr lang="en-US" dirty="0" smtClean="0"/>
              <a:t>Deep </a:t>
            </a:r>
            <a:r>
              <a:rPr lang="en-US" dirty="0"/>
              <a:t>industry experience or insight</a:t>
            </a:r>
          </a:p>
          <a:p>
            <a:r>
              <a:rPr lang="cs-CZ" dirty="0" err="1" smtClean="0"/>
              <a:t>Unique</a:t>
            </a:r>
            <a:r>
              <a:rPr lang="cs-CZ" dirty="0" smtClean="0"/>
              <a:t> </a:t>
            </a:r>
            <a:r>
              <a:rPr lang="cs-CZ" dirty="0"/>
              <a:t>marketing </a:t>
            </a:r>
            <a:r>
              <a:rPr lang="cs-CZ" dirty="0" err="1"/>
              <a:t>channel</a:t>
            </a:r>
            <a:endParaRPr lang="cs-CZ" dirty="0"/>
          </a:p>
          <a:p>
            <a:r>
              <a:rPr lang="cs-CZ" dirty="0" err="1" smtClean="0"/>
              <a:t>Existing</a:t>
            </a:r>
            <a:r>
              <a:rPr lang="cs-CZ" dirty="0" smtClean="0"/>
              <a:t> </a:t>
            </a:r>
            <a:r>
              <a:rPr lang="cs-CZ" dirty="0"/>
              <a:t>audience</a:t>
            </a:r>
          </a:p>
          <a:p>
            <a:r>
              <a:rPr lang="en-US" dirty="0" smtClean="0"/>
              <a:t>Difficult </a:t>
            </a:r>
            <a:r>
              <a:rPr lang="en-US" dirty="0"/>
              <a:t>to articulate </a:t>
            </a:r>
          </a:p>
          <a:p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dirty="0" err="1"/>
              <a:t>towards</a:t>
            </a:r>
            <a:r>
              <a:rPr lang="cs-CZ" dirty="0"/>
              <a:t> and </a:t>
            </a:r>
            <a:r>
              <a:rPr lang="cs-CZ" dirty="0" err="1"/>
              <a:t>build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9196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Model </a:t>
            </a:r>
            <a:r>
              <a:rPr lang="cs-CZ" dirty="0" err="1" smtClean="0"/>
              <a:t>Patterns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987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models</a:t>
            </a:r>
            <a:r>
              <a:rPr lang="cs-CZ" dirty="0" smtClean="0"/>
              <a:t>-</a:t>
            </a:r>
            <a:r>
              <a:rPr lang="cs-CZ" dirty="0" err="1" smtClean="0"/>
              <a:t>Essential</a:t>
            </a:r>
            <a:r>
              <a:rPr lang="cs-CZ" dirty="0" smtClean="0"/>
              <a:t> </a:t>
            </a:r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built on a product or service that fills a critical need in</a:t>
            </a:r>
            <a:r>
              <a:rPr lang="cs-CZ" dirty="0" smtClean="0"/>
              <a:t> </a:t>
            </a:r>
            <a:r>
              <a:rPr lang="en-US" dirty="0" smtClean="0"/>
              <a:t>particular business space, and provides it better than competitors</a:t>
            </a:r>
            <a:endParaRPr lang="cs-CZ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What critical need would my business fill?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are the challenges of this business model? How would I deal with them?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+ Advantage: Target market is eager for your innovation.</a:t>
            </a:r>
          </a:p>
          <a:p>
            <a:r>
              <a:rPr lang="en-US" dirty="0" smtClean="0"/>
              <a:t>- Disadvantage: Gaining recognition for your innovation is expensive and can </a:t>
            </a:r>
            <a:r>
              <a:rPr lang="en-US" dirty="0" err="1" smtClean="0"/>
              <a:t>také</a:t>
            </a:r>
            <a:r>
              <a:rPr lang="cs-CZ" dirty="0" smtClean="0"/>
              <a:t> </a:t>
            </a:r>
            <a:r>
              <a:rPr lang="en-US" dirty="0" smtClean="0"/>
              <a:t>valuable time while your competition is working to win back your market.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2328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models</a:t>
            </a:r>
            <a:r>
              <a:rPr lang="cs-CZ" dirty="0" smtClean="0"/>
              <a:t>- </a:t>
            </a:r>
            <a:r>
              <a:rPr lang="cs-CZ" dirty="0" err="1" smtClean="0"/>
              <a:t>Loss</a:t>
            </a:r>
            <a:r>
              <a:rPr lang="cs-CZ" dirty="0" smtClean="0"/>
              <a:t> Leader: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a need for repeat sales of another product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.</a:t>
            </a:r>
          </a:p>
          <a:p>
            <a:r>
              <a:rPr lang="cs-CZ" dirty="0" smtClean="0"/>
              <a:t>Eg. </a:t>
            </a:r>
            <a:r>
              <a:rPr lang="cs-CZ" dirty="0" err="1" smtClean="0"/>
              <a:t>razors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razor</a:t>
            </a:r>
            <a:r>
              <a:rPr lang="cs-CZ" dirty="0" smtClean="0"/>
              <a:t> </a:t>
            </a:r>
            <a:r>
              <a:rPr lang="cs-CZ" dirty="0" err="1" smtClean="0"/>
              <a:t>blades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+ Advantage: The item that is given away or sold at a low price promotes </a:t>
            </a:r>
            <a:r>
              <a:rPr lang="en-US" dirty="0" err="1" smtClean="0"/>
              <a:t>longterm</a:t>
            </a:r>
            <a:r>
              <a:rPr lang="cs-CZ" dirty="0" smtClean="0"/>
              <a:t> </a:t>
            </a:r>
            <a:r>
              <a:rPr lang="cs-CZ" dirty="0" err="1" smtClean="0"/>
              <a:t>sales</a:t>
            </a:r>
            <a:r>
              <a:rPr lang="cs-CZ" dirty="0" smtClean="0"/>
              <a:t>.</a:t>
            </a:r>
          </a:p>
          <a:p>
            <a:r>
              <a:rPr lang="en-US" dirty="0" smtClean="0"/>
              <a:t>- Disadvantage: Competitors may develop products that also work with the loss</a:t>
            </a:r>
            <a:r>
              <a:rPr lang="cs-CZ" dirty="0" smtClean="0"/>
              <a:t> </a:t>
            </a:r>
            <a:r>
              <a:rPr lang="en-US" dirty="0" smtClean="0"/>
              <a:t>leader; customers may still prefer to buy a competitor’s product, despite the loss leader.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991544" y="4221088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loss leader is an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item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given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away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sold at low cost to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attract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customers</a:t>
            </a:r>
            <a:r>
              <a:rPr lang="cs-CZ" dirty="0">
                <a:solidFill>
                  <a:srgbClr val="FF0000"/>
                </a:solidFill>
              </a:rPr>
              <a:t>.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20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models</a:t>
            </a:r>
            <a:r>
              <a:rPr lang="cs-CZ" dirty="0" smtClean="0"/>
              <a:t>- </a:t>
            </a:r>
            <a:r>
              <a:rPr lang="cs-CZ" dirty="0" err="1" smtClean="0"/>
              <a:t>Pipeline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establish or become part of a system and</a:t>
            </a:r>
            <a:r>
              <a:rPr lang="cs-CZ" dirty="0" smtClean="0"/>
              <a:t> </a:t>
            </a:r>
            <a:r>
              <a:rPr lang="en-US" dirty="0" smtClean="0"/>
              <a:t>everyone else who</a:t>
            </a:r>
            <a:r>
              <a:rPr lang="cs-CZ" dirty="0" smtClean="0"/>
              <a:t> </a:t>
            </a:r>
            <a:r>
              <a:rPr lang="en-US" dirty="0" smtClean="0"/>
              <a:t>distributes or buys a</a:t>
            </a:r>
            <a:r>
              <a:rPr lang="cs-CZ" dirty="0" smtClean="0"/>
              <a:t> </a:t>
            </a:r>
            <a:r>
              <a:rPr lang="en-US" dirty="0" smtClean="0"/>
              <a:t>product through your system pays you a fee</a:t>
            </a:r>
            <a:endParaRPr lang="cs-CZ" dirty="0" smtClean="0"/>
          </a:p>
          <a:p>
            <a:r>
              <a:rPr lang="cs-CZ" dirty="0" smtClean="0"/>
              <a:t>Eg. </a:t>
            </a:r>
            <a:r>
              <a:rPr lang="cs-CZ" dirty="0" err="1" smtClean="0"/>
              <a:t>Cosmetics</a:t>
            </a:r>
            <a:r>
              <a:rPr lang="cs-CZ" dirty="0" smtClean="0"/>
              <a:t> </a:t>
            </a:r>
            <a:r>
              <a:rPr lang="cs-CZ" dirty="0" err="1" smtClean="0"/>
              <a:t>distribution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+ Advantage: You develop a personal loyalty among your target audiences.</a:t>
            </a:r>
          </a:p>
          <a:p>
            <a:r>
              <a:rPr lang="en-US" dirty="0" smtClean="0"/>
              <a:t>- Disadvantage: Costs are established by the</a:t>
            </a:r>
            <a:r>
              <a:rPr lang="cs-CZ" dirty="0" smtClean="0"/>
              <a:t> </a:t>
            </a:r>
            <a:r>
              <a:rPr lang="en-US" dirty="0" smtClean="0"/>
              <a:t>pipeline owners or managers, yet you</a:t>
            </a:r>
            <a:r>
              <a:rPr lang="cs-CZ" dirty="0" smtClean="0"/>
              <a:t> </a:t>
            </a:r>
            <a:r>
              <a:rPr lang="en-US" dirty="0" smtClean="0"/>
              <a:t>have to charge customers in a competitive environment.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2214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models</a:t>
            </a:r>
            <a:r>
              <a:rPr lang="cs-CZ" dirty="0" smtClean="0"/>
              <a:t>-</a:t>
            </a:r>
            <a:r>
              <a:rPr lang="cs-CZ" dirty="0" err="1" smtClean="0"/>
              <a:t>Auctions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model, buyers and sellers meet or are matched online. Prices are determined by</a:t>
            </a:r>
            <a:r>
              <a:rPr lang="cs-CZ" dirty="0" smtClean="0"/>
              <a:t> </a:t>
            </a:r>
            <a:r>
              <a:rPr lang="en-US" dirty="0" smtClean="0"/>
              <a:t>how much a buyer is willing to pay</a:t>
            </a:r>
            <a:r>
              <a:rPr lang="cs-CZ" dirty="0" smtClean="0"/>
              <a:t>.</a:t>
            </a:r>
          </a:p>
          <a:p>
            <a:r>
              <a:rPr lang="cs-CZ" dirty="0" smtClean="0"/>
              <a:t>Eg. </a:t>
            </a:r>
            <a:r>
              <a:rPr lang="cs-CZ" dirty="0" err="1" smtClean="0"/>
              <a:t>ebay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+ Advantage: Target customers are eager to purchase your products or services.</a:t>
            </a:r>
          </a:p>
          <a:p>
            <a:r>
              <a:rPr lang="en-US" dirty="0" smtClean="0"/>
              <a:t>- Disadvantage: Only the target customers who are available at the moment of sale</a:t>
            </a:r>
            <a:r>
              <a:rPr lang="cs-CZ" dirty="0" smtClean="0"/>
              <a:t> </a:t>
            </a:r>
            <a:r>
              <a:rPr lang="en-US" dirty="0" smtClean="0"/>
              <a:t>are able to influence price; you may have to “sell low” when buyers are not interested or</a:t>
            </a:r>
            <a:r>
              <a:rPr lang="cs-CZ" dirty="0" smtClean="0"/>
              <a:t> </a:t>
            </a:r>
            <a:r>
              <a:rPr lang="cs-CZ" dirty="0" err="1" smtClean="0"/>
              <a:t>available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auction</a:t>
            </a:r>
            <a:r>
              <a:rPr lang="cs-CZ" dirty="0" smtClean="0"/>
              <a:t> </a:t>
            </a:r>
            <a:r>
              <a:rPr lang="cs-CZ" dirty="0" err="1" smtClean="0"/>
              <a:t>activities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668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models</a:t>
            </a:r>
            <a:r>
              <a:rPr lang="cs-CZ" dirty="0" smtClean="0"/>
              <a:t>-</a:t>
            </a:r>
            <a:r>
              <a:rPr lang="cs-CZ" dirty="0" err="1" smtClean="0"/>
              <a:t>Subscriptions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this model, a business establishes a set price for a period of service. Magazine, book</a:t>
            </a:r>
            <a:r>
              <a:rPr lang="cs-CZ" dirty="0" smtClean="0"/>
              <a:t> </a:t>
            </a:r>
            <a:r>
              <a:rPr lang="en-US" dirty="0" smtClean="0"/>
              <a:t>clubs, insurance policies, lawn care</a:t>
            </a:r>
            <a:r>
              <a:rPr lang="cs-CZ" dirty="0" smtClean="0"/>
              <a:t> </a:t>
            </a:r>
            <a:r>
              <a:rPr lang="en-US" dirty="0" smtClean="0"/>
              <a:t>services, cable TV, cell phones are all subscription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+ Advantage: The business is paid upfront for services or receives a regular payment,</a:t>
            </a:r>
            <a:r>
              <a:rPr lang="cs-CZ" dirty="0" smtClean="0"/>
              <a:t> </a:t>
            </a:r>
            <a:r>
              <a:rPr lang="en-US" dirty="0" smtClean="0"/>
              <a:t>which is a major cash flow advantage.</a:t>
            </a:r>
          </a:p>
          <a:p>
            <a:r>
              <a:rPr lang="en-US" dirty="0" smtClean="0"/>
              <a:t>- Disadvantage: The costs of doing business could increase and have to be absorbed</a:t>
            </a:r>
            <a:r>
              <a:rPr lang="cs-CZ" dirty="0" smtClean="0"/>
              <a:t> </a:t>
            </a:r>
            <a:r>
              <a:rPr lang="en-US" dirty="0" smtClean="0"/>
              <a:t>by the business; customers need to be encouraged to “buy beyond” their subscription,</a:t>
            </a:r>
            <a:r>
              <a:rPr lang="cs-CZ" dirty="0" smtClean="0"/>
              <a:t> </a:t>
            </a:r>
            <a:r>
              <a:rPr lang="en-US" dirty="0" smtClean="0"/>
              <a:t>such as ordering pay-per-view programs on cable TV.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3737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Your</a:t>
            </a:r>
            <a:r>
              <a:rPr lang="cs-CZ" dirty="0" smtClean="0"/>
              <a:t> business model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1143000"/>
            <a:ext cx="7560840" cy="548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2566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482" y="188640"/>
            <a:ext cx="8690518" cy="612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520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1"/>
            <a:ext cx="7992888" cy="678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9312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Long</a:t>
            </a:r>
            <a:r>
              <a:rPr lang="cs-CZ" dirty="0" smtClean="0"/>
              <a:t> </a:t>
            </a:r>
            <a:r>
              <a:rPr lang="cs-CZ" dirty="0" err="1" smtClean="0"/>
              <a:t>Tail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sell </a:t>
            </a:r>
            <a:r>
              <a:rPr lang="en-US" dirty="0"/>
              <a:t>a large number of niche products, each of which sells infrequently</a:t>
            </a:r>
          </a:p>
          <a:p>
            <a:r>
              <a:rPr lang="cs-CZ" dirty="0" err="1" smtClean="0"/>
              <a:t>e.g</a:t>
            </a:r>
            <a:r>
              <a:rPr lang="cs-CZ" dirty="0"/>
              <a:t>. </a:t>
            </a:r>
            <a:r>
              <a:rPr lang="cs-CZ" dirty="0" err="1"/>
              <a:t>Netflix</a:t>
            </a:r>
            <a:r>
              <a:rPr lang="cs-CZ" dirty="0"/>
              <a:t>, </a:t>
            </a:r>
            <a:r>
              <a:rPr lang="cs-CZ" dirty="0" err="1"/>
              <a:t>eBay</a:t>
            </a:r>
            <a:r>
              <a:rPr lang="cs-CZ" dirty="0"/>
              <a:t>, </a:t>
            </a:r>
            <a:r>
              <a:rPr lang="cs-CZ" dirty="0" smtClean="0"/>
              <a:t>Lego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4870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1124745"/>
            <a:ext cx="6629450" cy="351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325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8" y="836713"/>
            <a:ext cx="7560840" cy="567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4218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6089" y="85725"/>
            <a:ext cx="6219825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1304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Multi</a:t>
            </a:r>
            <a:r>
              <a:rPr lang="cs-CZ" dirty="0" smtClean="0"/>
              <a:t>-</a:t>
            </a:r>
            <a:r>
              <a:rPr lang="cs-CZ" dirty="0" err="1" smtClean="0"/>
              <a:t>Sided</a:t>
            </a:r>
            <a:r>
              <a:rPr lang="cs-CZ" dirty="0" smtClean="0"/>
              <a:t> </a:t>
            </a:r>
            <a:r>
              <a:rPr lang="cs-CZ" dirty="0" err="1" smtClean="0"/>
              <a:t>Platforms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bring together two or more distinct but inter-dependent groups o</a:t>
            </a:r>
            <a:r>
              <a:rPr lang="cs-CZ" dirty="0" smtClean="0"/>
              <a:t>f </a:t>
            </a:r>
            <a:r>
              <a:rPr lang="cs-CZ" dirty="0" err="1" smtClean="0"/>
              <a:t>customers</a:t>
            </a:r>
            <a:r>
              <a:rPr lang="cs-CZ" dirty="0"/>
              <a:t> </a:t>
            </a:r>
            <a:r>
              <a:rPr lang="cs-CZ" dirty="0" smtClean="0"/>
              <a:t>o</a:t>
            </a:r>
            <a:r>
              <a:rPr lang="en-US" dirty="0" smtClean="0"/>
              <a:t>f value to one group of customers only if the other groups of customers</a:t>
            </a:r>
            <a:r>
              <a:rPr lang="cs-CZ" dirty="0" smtClean="0"/>
              <a:t> are </a:t>
            </a:r>
            <a:r>
              <a:rPr lang="cs-CZ" dirty="0" err="1" smtClean="0"/>
              <a:t>present</a:t>
            </a:r>
            <a:endParaRPr lang="cs-CZ" dirty="0" smtClean="0"/>
          </a:p>
          <a:p>
            <a:r>
              <a:rPr lang="en-US" dirty="0" smtClean="0"/>
              <a:t>Creates value by facilitating interactions between the different groups</a:t>
            </a:r>
          </a:p>
          <a:p>
            <a:r>
              <a:rPr lang="en-US" dirty="0" smtClean="0"/>
              <a:t>Grows in value to the extent that it attracts more users (network effect)</a:t>
            </a:r>
          </a:p>
          <a:p>
            <a:r>
              <a:rPr lang="cs-CZ" dirty="0" err="1" smtClean="0"/>
              <a:t>e.g</a:t>
            </a:r>
            <a:r>
              <a:rPr lang="cs-CZ" dirty="0" smtClean="0"/>
              <a:t>. Visa, </a:t>
            </a:r>
            <a:r>
              <a:rPr lang="cs-CZ" dirty="0" err="1" smtClean="0"/>
              <a:t>Google</a:t>
            </a:r>
            <a:r>
              <a:rPr lang="cs-CZ" dirty="0" smtClean="0"/>
              <a:t>, </a:t>
            </a:r>
            <a:r>
              <a:rPr lang="cs-CZ" dirty="0" err="1" smtClean="0"/>
              <a:t>eBay</a:t>
            </a:r>
            <a:r>
              <a:rPr lang="cs-CZ" dirty="0" smtClean="0"/>
              <a:t>, Microsoft Windows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6041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1052737"/>
            <a:ext cx="7889404" cy="268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2758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4" y="430016"/>
            <a:ext cx="6960588" cy="57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26434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11690"/>
          <a:stretch>
            <a:fillRect/>
          </a:stretch>
        </p:blipFill>
        <p:spPr bwMode="auto">
          <a:xfrm>
            <a:off x="1768900" y="404664"/>
            <a:ext cx="889910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517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5114" y="533400"/>
            <a:ext cx="65817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6404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9" y="404665"/>
            <a:ext cx="7729931" cy="497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281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Business Model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Your</a:t>
            </a:r>
            <a:r>
              <a:rPr lang="cs-CZ" dirty="0" smtClean="0"/>
              <a:t> business model </a:t>
            </a:r>
            <a:r>
              <a:rPr lang="cs-CZ" dirty="0" err="1" smtClean="0"/>
              <a:t>is</a:t>
            </a:r>
            <a:r>
              <a:rPr lang="cs-CZ" dirty="0" smtClean="0"/>
              <a:t> a map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shows</a:t>
            </a:r>
            <a:r>
              <a:rPr lang="cs-CZ" dirty="0" smtClean="0"/>
              <a:t>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are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whereyou</a:t>
            </a:r>
            <a:r>
              <a:rPr lang="cs-CZ" dirty="0" smtClean="0"/>
              <a:t> are </a:t>
            </a:r>
            <a:r>
              <a:rPr lang="cs-CZ" dirty="0" err="1" smtClean="0"/>
              <a:t>going</a:t>
            </a:r>
            <a:r>
              <a:rPr lang="cs-CZ" dirty="0" smtClean="0"/>
              <a:t>.</a:t>
            </a:r>
          </a:p>
          <a:p>
            <a:r>
              <a:rPr lang="cs-CZ" dirty="0" smtClean="0"/>
              <a:t>1.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Proposition</a:t>
            </a:r>
            <a:endParaRPr lang="cs-CZ" dirty="0" smtClean="0"/>
          </a:p>
          <a:p>
            <a:r>
              <a:rPr lang="cs-CZ" dirty="0" smtClean="0"/>
              <a:t>2. </a:t>
            </a:r>
            <a:r>
              <a:rPr lang="cs-CZ" dirty="0" err="1" smtClean="0"/>
              <a:t>Target</a:t>
            </a:r>
            <a:r>
              <a:rPr lang="cs-CZ" dirty="0" smtClean="0"/>
              <a:t> Market</a:t>
            </a:r>
          </a:p>
          <a:p>
            <a:r>
              <a:rPr lang="cs-CZ" dirty="0" smtClean="0"/>
              <a:t>3.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Chain</a:t>
            </a:r>
            <a:endParaRPr lang="cs-CZ" dirty="0" smtClean="0"/>
          </a:p>
          <a:p>
            <a:r>
              <a:rPr lang="en-US" dirty="0" smtClean="0"/>
              <a:t>4. Cost Structure and Target Margins</a:t>
            </a:r>
          </a:p>
          <a:p>
            <a:r>
              <a:rPr lang="cs-CZ" dirty="0" smtClean="0"/>
              <a:t>5. </a:t>
            </a:r>
            <a:r>
              <a:rPr lang="cs-CZ" dirty="0" err="1" smtClean="0"/>
              <a:t>Value</a:t>
            </a:r>
            <a:r>
              <a:rPr lang="cs-CZ" dirty="0" smtClean="0"/>
              <a:t> Network</a:t>
            </a:r>
          </a:p>
          <a:p>
            <a:r>
              <a:rPr lang="cs-CZ" dirty="0" smtClean="0"/>
              <a:t>6. </a:t>
            </a:r>
            <a:r>
              <a:rPr lang="cs-CZ" dirty="0" err="1" smtClean="0"/>
              <a:t>Competitive</a:t>
            </a:r>
            <a:r>
              <a:rPr lang="cs-CZ" dirty="0" smtClean="0"/>
              <a:t> </a:t>
            </a:r>
            <a:r>
              <a:rPr lang="cs-CZ" dirty="0" err="1" smtClean="0"/>
              <a:t>Advantage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409693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Free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• At least one Customer Segment continuously benefits from a free-of</a:t>
            </a:r>
            <a:r>
              <a:rPr lang="cs-CZ" dirty="0" smtClean="0"/>
              <a:t> </a:t>
            </a:r>
            <a:r>
              <a:rPr lang="en-US" dirty="0" smtClean="0"/>
              <a:t>charge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) </a:t>
            </a:r>
            <a:r>
              <a:rPr lang="cs-CZ" dirty="0" err="1" smtClean="0"/>
              <a:t>offer</a:t>
            </a:r>
            <a:endParaRPr lang="cs-CZ" dirty="0"/>
          </a:p>
          <a:p>
            <a:r>
              <a:rPr lang="en-US" dirty="0" smtClean="0"/>
              <a:t> Non-paying customers are financed by another part of the business model</a:t>
            </a:r>
            <a:r>
              <a:rPr lang="cs-CZ" dirty="0" smtClean="0"/>
              <a:t> </a:t>
            </a:r>
            <a:r>
              <a:rPr lang="en-US" dirty="0" smtClean="0"/>
              <a:t>or by another Customer Segment</a:t>
            </a:r>
          </a:p>
          <a:p>
            <a:r>
              <a:rPr lang="da-DK" dirty="0" smtClean="0"/>
              <a:t>e.g. Flickr, Skype, Google, Gillette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8278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3" y="188640"/>
            <a:ext cx="8518695" cy="610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06330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737" y="548681"/>
            <a:ext cx="4862487" cy="555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88435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9324975" cy="735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83048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Open Business </a:t>
            </a:r>
            <a:r>
              <a:rPr lang="cs-CZ" dirty="0" err="1" smtClean="0"/>
              <a:t>Models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</a:t>
            </a:r>
            <a:r>
              <a:rPr lang="en-US" dirty="0"/>
              <a:t>and capture value by systematically collaborating with </a:t>
            </a:r>
            <a:r>
              <a:rPr lang="en-US" dirty="0" smtClean="0"/>
              <a:t>outside</a:t>
            </a:r>
            <a:r>
              <a:rPr lang="cs-CZ" dirty="0" smtClean="0"/>
              <a:t> </a:t>
            </a:r>
            <a:r>
              <a:rPr lang="cs-CZ" dirty="0" err="1" smtClean="0"/>
              <a:t>partners</a:t>
            </a:r>
            <a:endParaRPr lang="cs-CZ" dirty="0"/>
          </a:p>
          <a:p>
            <a:r>
              <a:rPr lang="en-US" dirty="0" smtClean="0"/>
              <a:t>“</a:t>
            </a:r>
            <a:r>
              <a:rPr lang="en-US" dirty="0"/>
              <a:t>Outside in” exploits external ideas from within the firm</a:t>
            </a:r>
          </a:p>
          <a:p>
            <a:r>
              <a:rPr lang="en-US" dirty="0" smtClean="0"/>
              <a:t> </a:t>
            </a:r>
            <a:r>
              <a:rPr lang="en-US" dirty="0"/>
              <a:t>“Inside out” provides external parties with ideas or assets lying idle </a:t>
            </a:r>
            <a:r>
              <a:rPr lang="en-US" dirty="0" smtClean="0"/>
              <a:t>within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firm</a:t>
            </a:r>
            <a:endParaRPr lang="cs-CZ" dirty="0"/>
          </a:p>
          <a:p>
            <a:r>
              <a:rPr lang="cs-CZ" dirty="0"/>
              <a:t>• </a:t>
            </a:r>
            <a:r>
              <a:rPr lang="cs-CZ" dirty="0" err="1"/>
              <a:t>e.g</a:t>
            </a:r>
            <a:r>
              <a:rPr lang="cs-CZ" dirty="0"/>
              <a:t>. P&amp;G, </a:t>
            </a:r>
            <a:r>
              <a:rPr lang="cs-CZ" dirty="0" err="1"/>
              <a:t>GlaxoSmithKline</a:t>
            </a:r>
            <a:r>
              <a:rPr lang="cs-CZ" dirty="0"/>
              <a:t>, Open </a:t>
            </a:r>
            <a:r>
              <a:rPr lang="cs-CZ" dirty="0" err="1"/>
              <a:t>Source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3963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692696"/>
            <a:ext cx="7452062" cy="526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5910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1" y="354436"/>
            <a:ext cx="7716225" cy="570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53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Lean</a:t>
            </a:r>
            <a:r>
              <a:rPr lang="cs-CZ" dirty="0"/>
              <a:t> </a:t>
            </a:r>
            <a:r>
              <a:rPr lang="cs-CZ" dirty="0" err="1"/>
              <a:t>Canvas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framework / tool</a:t>
            </a:r>
          </a:p>
          <a:p>
            <a:r>
              <a:rPr lang="en-US" dirty="0" smtClean="0"/>
              <a:t>Understand </a:t>
            </a:r>
            <a:r>
              <a:rPr lang="en-US" dirty="0"/>
              <a:t>the principles behind it</a:t>
            </a:r>
          </a:p>
          <a:p>
            <a:r>
              <a:rPr lang="en-US" dirty="0" smtClean="0"/>
              <a:t>Methodology </a:t>
            </a:r>
            <a:r>
              <a:rPr lang="en-US" dirty="0"/>
              <a:t>to think about starting a business</a:t>
            </a:r>
          </a:p>
          <a:p>
            <a:r>
              <a:rPr lang="en-US" dirty="0" smtClean="0"/>
              <a:t>Designed </a:t>
            </a:r>
            <a:r>
              <a:rPr lang="en-US" dirty="0"/>
              <a:t>to capture the risks in your startup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208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Lean</a:t>
            </a:r>
            <a:r>
              <a:rPr lang="cs-CZ" dirty="0"/>
              <a:t> </a:t>
            </a:r>
            <a:r>
              <a:rPr lang="cs-CZ" dirty="0" err="1" smtClean="0"/>
              <a:t>Canvas</a:t>
            </a:r>
            <a:r>
              <a:rPr lang="cs-CZ" dirty="0" smtClean="0"/>
              <a:t> – basic </a:t>
            </a:r>
            <a:r>
              <a:rPr lang="cs-CZ" dirty="0" err="1" smtClean="0"/>
              <a:t>principles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05" y="1297908"/>
            <a:ext cx="9015211" cy="509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41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Google-lean-canv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4390"/>
            <a:ext cx="11061879" cy="621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077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Airbnb-lean-canv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9" y="365125"/>
            <a:ext cx="11526592" cy="605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280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7C601A0-1F23-47FC-A517-FAD1DBCC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Ask</a:t>
            </a:r>
            <a:r>
              <a:rPr lang="cs-CZ" dirty="0"/>
              <a:t> </a:t>
            </a:r>
            <a:r>
              <a:rPr lang="cs-CZ" dirty="0" err="1"/>
              <a:t>yourself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DAF94F3-B349-4C25-ACC8-B595CAC06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?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industry</a:t>
            </a:r>
            <a:r>
              <a:rPr lang="cs-CZ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97411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1179</Words>
  <Application>Microsoft Office PowerPoint</Application>
  <PresentationFormat>Širokoúhlá obrazovka</PresentationFormat>
  <Paragraphs>135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Motiv Office</vt:lpstr>
      <vt:lpstr>Lean Canvas Model</vt:lpstr>
      <vt:lpstr>Prezentace aplikace PowerPoint</vt:lpstr>
      <vt:lpstr>Prezentace aplikace PowerPoint</vt:lpstr>
      <vt:lpstr>What’s in a Business Model?</vt:lpstr>
      <vt:lpstr>Lean Canvas</vt:lpstr>
      <vt:lpstr>Lean Canvas – basic principles</vt:lpstr>
      <vt:lpstr>Prezentace aplikace PowerPoint</vt:lpstr>
      <vt:lpstr>Prezentace aplikace PowerPoint</vt:lpstr>
      <vt:lpstr>Ask yourself </vt:lpstr>
      <vt:lpstr>Prezentace aplikace PowerPoint</vt:lpstr>
      <vt:lpstr>1. Customer segments</vt:lpstr>
      <vt:lpstr>Prezentace aplikace PowerPoint</vt:lpstr>
      <vt:lpstr>2. Problem</vt:lpstr>
      <vt:lpstr>Problem</vt:lpstr>
      <vt:lpstr>3.Unique value proposition</vt:lpstr>
      <vt:lpstr>4. Solution</vt:lpstr>
      <vt:lpstr>5. Channels</vt:lpstr>
      <vt:lpstr>6. Revenue</vt:lpstr>
      <vt:lpstr>7. Cost structure</vt:lpstr>
      <vt:lpstr>8. Key Metric</vt:lpstr>
      <vt:lpstr>9. Unfair Advantage</vt:lpstr>
      <vt:lpstr>Model Patterns</vt:lpstr>
      <vt:lpstr>Common models-Essential Product or Service:</vt:lpstr>
      <vt:lpstr>Common models- Loss Leader:</vt:lpstr>
      <vt:lpstr>Common models- Pipeline Systems:</vt:lpstr>
      <vt:lpstr>Common models-Auctions:</vt:lpstr>
      <vt:lpstr>Common models-Subscriptions:</vt:lpstr>
      <vt:lpstr>Your business model</vt:lpstr>
      <vt:lpstr>Prezentace aplikace PowerPoint</vt:lpstr>
      <vt:lpstr>Long Tail</vt:lpstr>
      <vt:lpstr>Prezentace aplikace PowerPoint</vt:lpstr>
      <vt:lpstr>Prezentace aplikace PowerPoint</vt:lpstr>
      <vt:lpstr>Prezentace aplikace PowerPoint</vt:lpstr>
      <vt:lpstr>Multi-Sided Platforms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Free</vt:lpstr>
      <vt:lpstr>Prezentace aplikace PowerPoint</vt:lpstr>
      <vt:lpstr>Prezentace aplikace PowerPoint</vt:lpstr>
      <vt:lpstr>Prezentace aplikace PowerPoint</vt:lpstr>
      <vt:lpstr>Open Business Models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Canvas</dc:title>
  <dc:creator>Jarka</dc:creator>
  <cp:lastModifiedBy>uzivatel</cp:lastModifiedBy>
  <cp:revision>5</cp:revision>
  <dcterms:created xsi:type="dcterms:W3CDTF">2017-10-10T18:54:00Z</dcterms:created>
  <dcterms:modified xsi:type="dcterms:W3CDTF">2020-10-10T08:21:44Z</dcterms:modified>
</cp:coreProperties>
</file>