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8" r:id="rId3"/>
    <p:sldId id="288" r:id="rId4"/>
    <p:sldId id="263" r:id="rId5"/>
    <p:sldId id="264" r:id="rId6"/>
    <p:sldId id="290" r:id="rId7"/>
    <p:sldId id="289" r:id="rId8"/>
    <p:sldId id="323" r:id="rId9"/>
    <p:sldId id="324" r:id="rId10"/>
    <p:sldId id="326" r:id="rId11"/>
    <p:sldId id="327" r:id="rId12"/>
    <p:sldId id="328" r:id="rId13"/>
    <p:sldId id="329" r:id="rId14"/>
    <p:sldId id="330" r:id="rId15"/>
    <p:sldId id="333" r:id="rId16"/>
    <p:sldId id="334" r:id="rId17"/>
    <p:sldId id="335" r:id="rId18"/>
    <p:sldId id="349" r:id="rId19"/>
    <p:sldId id="325" r:id="rId20"/>
    <p:sldId id="332" r:id="rId21"/>
    <p:sldId id="336" r:id="rId22"/>
    <p:sldId id="337" r:id="rId23"/>
    <p:sldId id="338" r:id="rId24"/>
    <p:sldId id="339" r:id="rId25"/>
    <p:sldId id="342" r:id="rId26"/>
    <p:sldId id="350" r:id="rId27"/>
    <p:sldId id="262" r:id="rId28"/>
    <p:sldId id="343" r:id="rId29"/>
    <p:sldId id="344" r:id="rId30"/>
    <p:sldId id="345" r:id="rId31"/>
    <p:sldId id="346" r:id="rId32"/>
    <p:sldId id="347" r:id="rId33"/>
    <p:sldId id="348"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2CC0E3-F247-4DFE-8C67-2AFEAE1B49D9}" type="datetimeFigureOut">
              <a:rPr lang="cs-CZ" smtClean="0"/>
              <a:t>29.10.2018</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5CF59A-5E06-4BD7-ABDD-4AE0287A3F2E}" type="slidenum">
              <a:rPr lang="cs-CZ" smtClean="0"/>
              <a:t>‹#›</a:t>
            </a:fld>
            <a:endParaRPr lang="cs-CZ"/>
          </a:p>
        </p:txBody>
      </p:sp>
    </p:spTree>
    <p:extLst>
      <p:ext uri="{BB962C8B-B14F-4D97-AF65-F5344CB8AC3E}">
        <p14:creationId xmlns:p14="http://schemas.microsoft.com/office/powerpoint/2010/main" val="47142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5"/>
          </p:nvPr>
        </p:nvSpPr>
        <p:spPr>
          <a:ln/>
        </p:spPr>
        <p:txBody>
          <a:bodyPr/>
          <a:lstStyle/>
          <a:p>
            <a:fld id="{E92C0EF9-F087-4A8C-89BF-E8C288DB1DC2}" type="slidenum">
              <a:rPr lang="en-GB"/>
              <a:pPr/>
              <a:t>16</a:t>
            </a:fld>
            <a:endParaRPr lang="en-GB"/>
          </a:p>
        </p:txBody>
      </p:sp>
      <p:sp>
        <p:nvSpPr>
          <p:cNvPr id="6" name="Rectangle 9"/>
          <p:cNvSpPr>
            <a:spLocks noGrp="1" noChangeArrowheads="1"/>
          </p:cNvSpPr>
          <p:nvPr>
            <p:ph type="hdr" sz="quarter"/>
          </p:nvPr>
        </p:nvSpPr>
        <p:spPr>
          <a:ln/>
        </p:spPr>
        <p:txBody>
          <a:bodyPr/>
          <a:lstStyle/>
          <a:p>
            <a:r>
              <a:rPr lang="en-GB"/>
              <a:t>Paul Burns, </a:t>
            </a:r>
            <a:r>
              <a:rPr lang="en-GB" i="1"/>
              <a:t>Entrepreneurship and Small Business</a:t>
            </a:r>
            <a:r>
              <a:rPr lang="en-GB"/>
              <a:t>, Palgrave, 2001</a:t>
            </a:r>
            <a:endParaRPr lang="en-GB" b="0"/>
          </a:p>
        </p:txBody>
      </p:sp>
      <p:sp>
        <p:nvSpPr>
          <p:cNvPr id="179202" name="Rectangle 2"/>
          <p:cNvSpPr>
            <a:spLocks noGrp="1" noRot="1" noChangeAspect="1" noChangeArrowheads="1" noTextEdit="1"/>
          </p:cNvSpPr>
          <p:nvPr>
            <p:ph type="sldImg"/>
          </p:nvPr>
        </p:nvSpPr>
        <p:spPr>
          <a:ln cap="flat"/>
        </p:spPr>
      </p:sp>
      <p:sp>
        <p:nvSpPr>
          <p:cNvPr id="179203"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970679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C7E69-4018-4691-8935-FE42DE953DB4}" type="slidenum">
              <a:rPr lang="en-US"/>
              <a:pPr/>
              <a:t>26</a:t>
            </a:fld>
            <a:endParaRPr lang="en-US"/>
          </a:p>
        </p:txBody>
      </p:sp>
      <p:sp>
        <p:nvSpPr>
          <p:cNvPr id="158722" name="Rectangle 2"/>
          <p:cNvSpPr>
            <a:spLocks noGrp="1" noRot="1" noChangeAspect="1" noChangeArrowheads="1" noTextEdit="1"/>
          </p:cNvSpPr>
          <p:nvPr>
            <p:ph type="sldImg"/>
          </p:nvPr>
        </p:nvSpPr>
        <p:spPr>
          <a:xfrm>
            <a:off x="1301750" y="809625"/>
            <a:ext cx="4254500" cy="3190875"/>
          </a:xfrm>
          <a:ln w="12700" cap="flat">
            <a:solidFill>
              <a:schemeClr val="tx1"/>
            </a:solidFill>
          </a:ln>
        </p:spPr>
      </p:sp>
      <p:sp>
        <p:nvSpPr>
          <p:cNvPr id="158723" name="Rectangle 3"/>
          <p:cNvSpPr>
            <a:spLocks noGrp="1" noChangeArrowheads="1"/>
          </p:cNvSpPr>
          <p:nvPr>
            <p:ph type="body" idx="1"/>
          </p:nvPr>
        </p:nvSpPr>
        <p:spPr>
          <a:xfrm>
            <a:off x="914400" y="4343400"/>
            <a:ext cx="5029200" cy="4114800"/>
          </a:xfrm>
          <a:ln/>
        </p:spPr>
        <p:txBody>
          <a:bodyPr lIns="92075" tIns="46038" rIns="92075" bIns="46038"/>
          <a:lstStyle/>
          <a:p>
            <a:endParaRPr lang="en-GB"/>
          </a:p>
        </p:txBody>
      </p:sp>
    </p:spTree>
    <p:extLst>
      <p:ext uri="{BB962C8B-B14F-4D97-AF65-F5344CB8AC3E}">
        <p14:creationId xmlns:p14="http://schemas.microsoft.com/office/powerpoint/2010/main" val="1527488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26E0B4E-9F2A-4612-92F8-A042EA1C4844}" type="slidenum">
              <a:rPr lang="cs-CZ" smtClean="0"/>
              <a:pPr/>
              <a:t>32</a:t>
            </a:fld>
            <a:endParaRPr lang="cs-CZ"/>
          </a:p>
        </p:txBody>
      </p:sp>
    </p:spTree>
    <p:extLst>
      <p:ext uri="{BB962C8B-B14F-4D97-AF65-F5344CB8AC3E}">
        <p14:creationId xmlns:p14="http://schemas.microsoft.com/office/powerpoint/2010/main" val="3119838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357AFC0-EA9B-40AD-BDFD-849246353B7D}" type="datetimeFigureOut">
              <a:rPr lang="cs-CZ" smtClean="0"/>
              <a:pPr/>
              <a:t>29.10.2018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E3EA5F-053C-4FA5-87CD-BB8BA4FB1CB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7AFC0-EA9B-40AD-BDFD-849246353B7D}" type="datetimeFigureOut">
              <a:rPr lang="cs-CZ" smtClean="0"/>
              <a:pPr/>
              <a:t>29.10.2018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3EA5F-053C-4FA5-87CD-BB8BA4FB1C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defRPr/>
            </a:pPr>
            <a:r>
              <a:rPr lang="en-US" dirty="0"/>
              <a:t>Small and Medium-Sized </a:t>
            </a:r>
            <a:r>
              <a:rPr lang="en-US" dirty="0" err="1"/>
              <a:t>Enterpreneurship</a:t>
            </a:r>
            <a:br>
              <a:rPr lang="cs-CZ" dirty="0"/>
            </a:br>
            <a:endParaRPr lang="cs-CZ" dirty="0"/>
          </a:p>
        </p:txBody>
      </p:sp>
      <p:sp>
        <p:nvSpPr>
          <p:cNvPr id="9219" name="Podnadpis 2"/>
          <p:cNvSpPr>
            <a:spLocks noGrp="1"/>
          </p:cNvSpPr>
          <p:nvPr>
            <p:ph type="subTitle" idx="1"/>
          </p:nvPr>
        </p:nvSpPr>
        <p:spPr>
          <a:xfrm>
            <a:off x="685800" y="3611563"/>
            <a:ext cx="7772400" cy="1200150"/>
          </a:xfrm>
        </p:spPr>
        <p:txBody>
          <a:bodyPr/>
          <a:lstStyle/>
          <a:p>
            <a:pPr marR="0" eaLnBrk="1" hangingPunct="1"/>
            <a:r>
              <a:rPr lang="cs-CZ" altLang="cs-CZ" dirty="0"/>
              <a:t>Business </a:t>
            </a:r>
            <a:r>
              <a:rPr lang="cs-CZ" altLang="cs-CZ" dirty="0" err="1"/>
              <a:t>Environment</a:t>
            </a:r>
            <a:endParaRPr lang="cs-CZ" altLang="cs-CZ" dirty="0"/>
          </a:p>
          <a:p>
            <a:pPr marR="0" eaLnBrk="1" hangingPunct="1"/>
            <a:r>
              <a:rPr lang="cs-CZ" altLang="cs-CZ" dirty="0" err="1"/>
              <a:t>Analyses</a:t>
            </a:r>
            <a:endParaRPr lang="cs-CZ" altLang="cs-CZ" dirty="0"/>
          </a:p>
          <a:p>
            <a:pPr marR="0" eaLnBrk="1" hangingPunct="1"/>
            <a:endParaRPr lang="cs-CZ"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Political</a:t>
            </a:r>
            <a:r>
              <a:rPr lang="cs-CZ" dirty="0"/>
              <a:t> </a:t>
            </a:r>
          </a:p>
        </p:txBody>
      </p:sp>
      <p:sp>
        <p:nvSpPr>
          <p:cNvPr id="3" name="Zástupný symbol pro obsah 2"/>
          <p:cNvSpPr>
            <a:spLocks noGrp="1"/>
          </p:cNvSpPr>
          <p:nvPr>
            <p:ph idx="1"/>
          </p:nvPr>
        </p:nvSpPr>
        <p:spPr/>
        <p:txBody>
          <a:bodyPr/>
          <a:lstStyle/>
          <a:p>
            <a:r>
              <a:rPr lang="en-US" dirty="0"/>
              <a:t>Examples of political factors could be a potential change of</a:t>
            </a:r>
            <a:r>
              <a:rPr lang="cs-CZ" dirty="0"/>
              <a:t> </a:t>
            </a:r>
            <a:r>
              <a:rPr lang="en-US" dirty="0"/>
              <a:t>government, with the corresponding changes to policies and</a:t>
            </a:r>
            <a:r>
              <a:rPr lang="cs-CZ" dirty="0"/>
              <a:t> </a:t>
            </a:r>
            <a:r>
              <a:rPr lang="en-US" dirty="0"/>
              <a:t>priorities, or the introduction of a new government initiative.</a:t>
            </a:r>
            <a:endParaRPr lang="cs-CZ" dirty="0"/>
          </a:p>
        </p:txBody>
      </p:sp>
    </p:spTree>
    <p:extLst>
      <p:ext uri="{BB962C8B-B14F-4D97-AF65-F5344CB8AC3E}">
        <p14:creationId xmlns:p14="http://schemas.microsoft.com/office/powerpoint/2010/main" val="369457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Economic:</a:t>
            </a:r>
            <a:endParaRPr lang="cs-CZ" dirty="0"/>
          </a:p>
        </p:txBody>
      </p:sp>
      <p:sp>
        <p:nvSpPr>
          <p:cNvPr id="3" name="Zástupný symbol pro obsah 2"/>
          <p:cNvSpPr>
            <a:spLocks noGrp="1"/>
          </p:cNvSpPr>
          <p:nvPr>
            <p:ph idx="1"/>
          </p:nvPr>
        </p:nvSpPr>
        <p:spPr/>
        <p:txBody>
          <a:bodyPr>
            <a:normAutofit/>
          </a:bodyPr>
          <a:lstStyle/>
          <a:p>
            <a:r>
              <a:rPr lang="en-US" b="1" dirty="0"/>
              <a:t>Economic factors may also be limited to the home country, but as</a:t>
            </a:r>
            <a:r>
              <a:rPr lang="cs-CZ" b="1" dirty="0"/>
              <a:t> </a:t>
            </a:r>
            <a:r>
              <a:rPr lang="en-US" dirty="0"/>
              <a:t>global trade continues to grow, economic difficulties in one nation</a:t>
            </a:r>
          </a:p>
          <a:p>
            <a:r>
              <a:rPr lang="en-US" dirty="0"/>
              <a:t>tend to have a broad, often worldwide, impact. Examples of</a:t>
            </a:r>
            <a:r>
              <a:rPr lang="cs-CZ" dirty="0"/>
              <a:t> </a:t>
            </a:r>
            <a:r>
              <a:rPr lang="en-US" dirty="0"/>
              <a:t>economic factors could be the level of growth within an economy,</a:t>
            </a:r>
            <a:r>
              <a:rPr lang="cs-CZ" dirty="0"/>
              <a:t> </a:t>
            </a:r>
            <a:r>
              <a:rPr lang="en-US" dirty="0"/>
              <a:t>or market confidence in the economies within which the</a:t>
            </a:r>
            <a:r>
              <a:rPr lang="cs-CZ" dirty="0"/>
              <a:t> </a:t>
            </a:r>
            <a:r>
              <a:rPr lang="en-US" dirty="0" err="1"/>
              <a:t>organisation</a:t>
            </a:r>
            <a:r>
              <a:rPr lang="en-US" dirty="0"/>
              <a:t> operates. </a:t>
            </a:r>
            <a:endParaRPr lang="cs-CZ" dirty="0"/>
          </a:p>
        </p:txBody>
      </p:sp>
    </p:spTree>
    <p:extLst>
      <p:ext uri="{BB962C8B-B14F-4D97-AF65-F5344CB8AC3E}">
        <p14:creationId xmlns:p14="http://schemas.microsoft.com/office/powerpoint/2010/main" val="3695495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Technological</a:t>
            </a:r>
            <a:endParaRPr lang="cs-CZ" dirty="0"/>
          </a:p>
        </p:txBody>
      </p:sp>
      <p:sp>
        <p:nvSpPr>
          <p:cNvPr id="3" name="Zástupný symbol pro obsah 2"/>
          <p:cNvSpPr>
            <a:spLocks noGrp="1"/>
          </p:cNvSpPr>
          <p:nvPr>
            <p:ph idx="1"/>
          </p:nvPr>
        </p:nvSpPr>
        <p:spPr/>
        <p:txBody>
          <a:bodyPr>
            <a:normAutofit/>
          </a:bodyPr>
          <a:lstStyle/>
          <a:p>
            <a:r>
              <a:rPr lang="en-US" b="1" dirty="0"/>
              <a:t>This area covers factors arising from the development of</a:t>
            </a:r>
            <a:r>
              <a:rPr lang="cs-CZ" b="1" dirty="0"/>
              <a:t> </a:t>
            </a:r>
            <a:r>
              <a:rPr lang="en-US" dirty="0"/>
              <a:t>technology. There are two types of technological change: there</a:t>
            </a:r>
            <a:r>
              <a:rPr lang="cs-CZ" dirty="0"/>
              <a:t> </a:t>
            </a:r>
            <a:r>
              <a:rPr lang="en-US" dirty="0"/>
              <a:t>can be developments in IT, and there can be developments in</a:t>
            </a:r>
            <a:r>
              <a:rPr lang="cs-CZ" dirty="0"/>
              <a:t> </a:t>
            </a:r>
            <a:r>
              <a:rPr lang="en-US" dirty="0"/>
              <a:t>technology specific to an industry or market, for example</a:t>
            </a:r>
            <a:r>
              <a:rPr lang="cs-CZ" dirty="0"/>
              <a:t> </a:t>
            </a:r>
            <a:r>
              <a:rPr lang="cs-CZ" dirty="0" err="1"/>
              <a:t>enhancements</a:t>
            </a:r>
            <a:r>
              <a:rPr lang="cs-CZ" dirty="0"/>
              <a:t> to </a:t>
            </a:r>
            <a:r>
              <a:rPr lang="cs-CZ" dirty="0" err="1"/>
              <a:t>manufacturing</a:t>
            </a:r>
            <a:r>
              <a:rPr lang="cs-CZ" dirty="0"/>
              <a:t> technology.</a:t>
            </a:r>
          </a:p>
          <a:p>
            <a:endParaRPr lang="cs-CZ" dirty="0"/>
          </a:p>
        </p:txBody>
      </p:sp>
    </p:spTree>
    <p:extLst>
      <p:ext uri="{BB962C8B-B14F-4D97-AF65-F5344CB8AC3E}">
        <p14:creationId xmlns:p14="http://schemas.microsoft.com/office/powerpoint/2010/main" val="411468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Legal:</a:t>
            </a:r>
            <a:endParaRPr lang="cs-CZ" dirty="0"/>
          </a:p>
        </p:txBody>
      </p:sp>
      <p:sp>
        <p:nvSpPr>
          <p:cNvPr id="3" name="Zástupný symbol pro obsah 2"/>
          <p:cNvSpPr>
            <a:spLocks noGrp="1"/>
          </p:cNvSpPr>
          <p:nvPr>
            <p:ph idx="1"/>
          </p:nvPr>
        </p:nvSpPr>
        <p:spPr/>
        <p:txBody>
          <a:bodyPr>
            <a:normAutofit lnSpcReduction="10000"/>
          </a:bodyPr>
          <a:lstStyle/>
          <a:p>
            <a:r>
              <a:rPr lang="en-US" b="1" dirty="0"/>
              <a:t>It is vital to consider factors arising from changes to the law,</a:t>
            </a:r>
            <a:r>
              <a:rPr lang="cs-CZ" b="1" dirty="0"/>
              <a:t> </a:t>
            </a:r>
            <a:r>
              <a:rPr lang="en-US" dirty="0"/>
              <a:t>since the last decade has seen a significant rise in the breadth</a:t>
            </a:r>
            <a:r>
              <a:rPr lang="cs-CZ" dirty="0"/>
              <a:t> </a:t>
            </a:r>
            <a:r>
              <a:rPr lang="en-US" dirty="0"/>
              <a:t>and depth of the legal regulations within which </a:t>
            </a:r>
            <a:r>
              <a:rPr lang="en-US" dirty="0" err="1"/>
              <a:t>organisations</a:t>
            </a:r>
            <a:r>
              <a:rPr lang="cs-CZ" dirty="0"/>
              <a:t> </a:t>
            </a:r>
            <a:r>
              <a:rPr lang="en-US" dirty="0"/>
              <a:t>have to operate. Legal compliance has become such an</a:t>
            </a:r>
            <a:r>
              <a:rPr lang="cs-CZ" dirty="0"/>
              <a:t> </a:t>
            </a:r>
            <a:r>
              <a:rPr lang="en-US" dirty="0"/>
              <a:t>important issue during this period that many business</a:t>
            </a:r>
            <a:r>
              <a:rPr lang="cs-CZ" dirty="0"/>
              <a:t> </a:t>
            </a:r>
            <a:r>
              <a:rPr lang="en-US" dirty="0"/>
              <a:t>analysis assignments have been carried out for the purpose of</a:t>
            </a:r>
            <a:r>
              <a:rPr lang="cs-CZ" dirty="0"/>
              <a:t> </a:t>
            </a:r>
            <a:r>
              <a:rPr lang="en-US" dirty="0"/>
              <a:t>ensuring compliance with particular laws or regulations.</a:t>
            </a:r>
            <a:endParaRPr lang="cs-CZ" dirty="0"/>
          </a:p>
          <a:p>
            <a:endParaRPr lang="cs-CZ" dirty="0"/>
          </a:p>
        </p:txBody>
      </p:sp>
    </p:spTree>
    <p:extLst>
      <p:ext uri="{BB962C8B-B14F-4D97-AF65-F5344CB8AC3E}">
        <p14:creationId xmlns:p14="http://schemas.microsoft.com/office/powerpoint/2010/main" val="4289395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b="1" dirty="0"/>
              <a:t>Environmental </a:t>
            </a:r>
            <a:r>
              <a:rPr lang="en-US" sz="3600" dirty="0"/>
              <a:t>(or</a:t>
            </a:r>
            <a:r>
              <a:rPr lang="cs-CZ" sz="3600" dirty="0"/>
              <a:t> </a:t>
            </a:r>
            <a:r>
              <a:rPr lang="en-US" sz="3600" dirty="0"/>
              <a:t>Ecological): </a:t>
            </a:r>
            <a:endParaRPr lang="cs-CZ" sz="3600" dirty="0"/>
          </a:p>
        </p:txBody>
      </p:sp>
      <p:sp>
        <p:nvSpPr>
          <p:cNvPr id="3" name="Zástupný symbol pro obsah 2"/>
          <p:cNvSpPr>
            <a:spLocks noGrp="1"/>
          </p:cNvSpPr>
          <p:nvPr>
            <p:ph idx="1"/>
          </p:nvPr>
        </p:nvSpPr>
        <p:spPr/>
        <p:txBody>
          <a:bodyPr/>
          <a:lstStyle/>
          <a:p>
            <a:r>
              <a:rPr lang="en-US" b="1" dirty="0"/>
              <a:t>Examples of factors arising from concerns about the natural</a:t>
            </a:r>
            <a:r>
              <a:rPr lang="cs-CZ" b="1" dirty="0"/>
              <a:t> </a:t>
            </a:r>
            <a:r>
              <a:rPr lang="en-US" dirty="0"/>
              <a:t>environment, in other words the ‘green’ issues, include</a:t>
            </a:r>
            <a:r>
              <a:rPr lang="cs-CZ" dirty="0"/>
              <a:t> </a:t>
            </a:r>
            <a:r>
              <a:rPr lang="en-US" dirty="0"/>
              <a:t>increasing concerns about packaging and the increase of</a:t>
            </a:r>
            <a:r>
              <a:rPr lang="cs-CZ" dirty="0"/>
              <a:t> </a:t>
            </a:r>
            <a:r>
              <a:rPr lang="cs-CZ" dirty="0" err="1"/>
              <a:t>pollution</a:t>
            </a:r>
            <a:r>
              <a:rPr lang="cs-CZ" dirty="0"/>
              <a:t>.</a:t>
            </a:r>
          </a:p>
        </p:txBody>
      </p:sp>
    </p:spTree>
    <p:extLst>
      <p:ext uri="{BB962C8B-B14F-4D97-AF65-F5344CB8AC3E}">
        <p14:creationId xmlns:p14="http://schemas.microsoft.com/office/powerpoint/2010/main" val="141648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Mezo</a:t>
            </a:r>
            <a:r>
              <a:rPr lang="cs-CZ" dirty="0"/>
              <a:t>-</a:t>
            </a:r>
            <a:r>
              <a:rPr lang="cs-CZ" dirty="0" err="1"/>
              <a:t>environment</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71649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Zástupný symbol pro datum 1"/>
          <p:cNvSpPr>
            <a:spLocks noGrp="1"/>
          </p:cNvSpPr>
          <p:nvPr>
            <p:ph type="dt" sz="half" idx="10"/>
          </p:nvPr>
        </p:nvSpPr>
        <p:spPr/>
        <p:txBody>
          <a:bodyPr/>
          <a:lstStyle/>
          <a:p>
            <a:endParaRPr lang="en-US" dirty="0"/>
          </a:p>
        </p:txBody>
      </p:sp>
      <p:sp>
        <p:nvSpPr>
          <p:cNvPr id="178178" name="Rectangle 2"/>
          <p:cNvSpPr>
            <a:spLocks noChangeArrowheads="1"/>
          </p:cNvSpPr>
          <p:nvPr/>
        </p:nvSpPr>
        <p:spPr bwMode="auto">
          <a:xfrm>
            <a:off x="1219591" y="457200"/>
            <a:ext cx="6807428" cy="387350"/>
          </a:xfrm>
          <a:prstGeom prst="rect">
            <a:avLst/>
          </a:prstGeom>
          <a:noFill/>
          <a:ln w="9525">
            <a:noFill/>
            <a:miter lim="800000"/>
            <a:headEnd/>
            <a:tailEnd/>
          </a:ln>
          <a:effectLst/>
        </p:spPr>
        <p:txBody>
          <a:bodyPr lIns="0" tIns="0" rIns="0" bIns="0"/>
          <a:lstStyle/>
          <a:p>
            <a:pPr algn="ctr" defTabSz="762000" eaLnBrk="0" hangingPunct="0"/>
            <a:r>
              <a:rPr lang="en-GB" sz="3600">
                <a:solidFill>
                  <a:srgbClr val="FF0000"/>
                </a:solidFill>
                <a:effectLst>
                  <a:outerShdw blurRad="38100" dist="38100" dir="2700000" algn="tl">
                    <a:srgbClr val="000000"/>
                  </a:outerShdw>
                </a:effectLst>
              </a:rPr>
              <a:t>Porter’s 5 Forces</a:t>
            </a:r>
          </a:p>
        </p:txBody>
      </p:sp>
      <p:grpSp>
        <p:nvGrpSpPr>
          <p:cNvPr id="2" name="Group 3"/>
          <p:cNvGrpSpPr>
            <a:grpSpLocks/>
          </p:cNvGrpSpPr>
          <p:nvPr/>
        </p:nvGrpSpPr>
        <p:grpSpPr bwMode="auto">
          <a:xfrm>
            <a:off x="2761670" y="2565400"/>
            <a:ext cx="3538573" cy="1993900"/>
            <a:chOff x="1884" y="1616"/>
            <a:chExt cx="2414" cy="1256"/>
          </a:xfrm>
        </p:grpSpPr>
        <p:sp>
          <p:nvSpPr>
            <p:cNvPr id="178180" name="Rectangle 4"/>
            <p:cNvSpPr>
              <a:spLocks noChangeArrowheads="1"/>
            </p:cNvSpPr>
            <p:nvPr/>
          </p:nvSpPr>
          <p:spPr bwMode="auto">
            <a:xfrm>
              <a:off x="2080" y="1752"/>
              <a:ext cx="2009" cy="990"/>
            </a:xfrm>
            <a:prstGeom prst="rect">
              <a:avLst/>
            </a:prstGeom>
            <a:solidFill>
              <a:srgbClr val="FFFF00"/>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a:solidFill>
                    <a:srgbClr val="FF0000"/>
                  </a:solidFill>
                  <a:latin typeface="Times New Roman" charset="0"/>
                </a:rPr>
                <a:t>Competitive rivalry:</a:t>
              </a:r>
            </a:p>
            <a:p>
              <a:pPr algn="ctr" defTabSz="762000" eaLnBrk="0" hangingPunct="0"/>
              <a:r>
                <a:rPr lang="en-GB" sz="1600">
                  <a:solidFill>
                    <a:schemeClr val="tx2"/>
                  </a:solidFill>
                  <a:latin typeface="Times New Roman" charset="0"/>
                </a:rPr>
                <a:t>Number &amp; size</a:t>
              </a:r>
            </a:p>
            <a:p>
              <a:pPr algn="ctr" defTabSz="762000" eaLnBrk="0" hangingPunct="0"/>
              <a:r>
                <a:rPr lang="en-GB" sz="1600">
                  <a:solidFill>
                    <a:schemeClr val="tx2"/>
                  </a:solidFill>
                  <a:latin typeface="Times New Roman" charset="0"/>
                </a:rPr>
                <a:t>Industry growth</a:t>
              </a:r>
            </a:p>
            <a:p>
              <a:pPr algn="ctr" defTabSz="762000" eaLnBrk="0" hangingPunct="0"/>
              <a:r>
                <a:rPr lang="en-GB" sz="1600">
                  <a:solidFill>
                    <a:schemeClr val="tx2"/>
                  </a:solidFill>
                  <a:latin typeface="Times New Roman" charset="0"/>
                </a:rPr>
                <a:t>Extent of differentiation</a:t>
              </a:r>
            </a:p>
            <a:p>
              <a:pPr algn="ctr" defTabSz="762000" eaLnBrk="0" hangingPunct="0"/>
              <a:r>
                <a:rPr lang="en-GB" sz="1600">
                  <a:solidFill>
                    <a:schemeClr val="tx2"/>
                  </a:solidFill>
                  <a:latin typeface="Times New Roman" charset="0"/>
                </a:rPr>
                <a:t>Capacity increments</a:t>
              </a:r>
            </a:p>
            <a:p>
              <a:pPr algn="ctr" defTabSz="762000" eaLnBrk="0" hangingPunct="0"/>
              <a:r>
                <a:rPr lang="en-GB" sz="1600">
                  <a:solidFill>
                    <a:schemeClr val="tx2"/>
                  </a:solidFill>
                  <a:latin typeface="Times New Roman" charset="0"/>
                </a:rPr>
                <a:t>Exit barriers</a:t>
              </a:r>
            </a:p>
          </p:txBody>
        </p:sp>
        <p:sp>
          <p:nvSpPr>
            <p:cNvPr id="178181" name="Line 5"/>
            <p:cNvSpPr>
              <a:spLocks noChangeShapeType="1"/>
            </p:cNvSpPr>
            <p:nvPr/>
          </p:nvSpPr>
          <p:spPr bwMode="auto">
            <a:xfrm>
              <a:off x="3120" y="1616"/>
              <a:ext cx="0" cy="180"/>
            </a:xfrm>
            <a:prstGeom prst="line">
              <a:avLst/>
            </a:prstGeom>
            <a:noFill/>
            <a:ln w="50800">
              <a:solidFill>
                <a:srgbClr val="FF0000"/>
              </a:solidFill>
              <a:round/>
              <a:headEnd type="none" w="lg" len="lg"/>
              <a:tailEnd type="triangle" w="lg" len="lg"/>
            </a:ln>
            <a:effectLst/>
          </p:spPr>
          <p:txBody>
            <a:bodyPr wrap="none" anchor="ctr"/>
            <a:lstStyle/>
            <a:p>
              <a:endParaRPr lang="cs-CZ"/>
            </a:p>
          </p:txBody>
        </p:sp>
        <p:sp>
          <p:nvSpPr>
            <p:cNvPr id="178182" name="Line 6"/>
            <p:cNvSpPr>
              <a:spLocks noChangeShapeType="1"/>
            </p:cNvSpPr>
            <p:nvPr/>
          </p:nvSpPr>
          <p:spPr bwMode="auto">
            <a:xfrm>
              <a:off x="3119" y="2704"/>
              <a:ext cx="0" cy="168"/>
            </a:xfrm>
            <a:prstGeom prst="line">
              <a:avLst/>
            </a:prstGeom>
            <a:noFill/>
            <a:ln w="50800">
              <a:solidFill>
                <a:srgbClr val="FF0000"/>
              </a:solidFill>
              <a:round/>
              <a:headEnd type="triangle" w="lg" len="lg"/>
              <a:tailEnd type="none" w="sm" len="sm"/>
            </a:ln>
            <a:effectLst/>
          </p:spPr>
          <p:txBody>
            <a:bodyPr wrap="none" anchor="ctr"/>
            <a:lstStyle/>
            <a:p>
              <a:endParaRPr lang="cs-CZ"/>
            </a:p>
          </p:txBody>
        </p:sp>
        <p:sp>
          <p:nvSpPr>
            <p:cNvPr id="178183" name="Line 7"/>
            <p:cNvSpPr>
              <a:spLocks noChangeShapeType="1"/>
            </p:cNvSpPr>
            <p:nvPr/>
          </p:nvSpPr>
          <p:spPr bwMode="auto">
            <a:xfrm>
              <a:off x="1884" y="2251"/>
              <a:ext cx="238" cy="0"/>
            </a:xfrm>
            <a:prstGeom prst="line">
              <a:avLst/>
            </a:prstGeom>
            <a:noFill/>
            <a:ln w="50800">
              <a:solidFill>
                <a:srgbClr val="FF0000"/>
              </a:solidFill>
              <a:round/>
              <a:headEnd type="none" w="sm" len="sm"/>
              <a:tailEnd type="triangle" w="lg" len="lg"/>
            </a:ln>
            <a:effectLst/>
          </p:spPr>
          <p:txBody>
            <a:bodyPr wrap="none" anchor="ctr"/>
            <a:lstStyle/>
            <a:p>
              <a:endParaRPr lang="cs-CZ"/>
            </a:p>
          </p:txBody>
        </p:sp>
        <p:sp>
          <p:nvSpPr>
            <p:cNvPr id="178184" name="Line 8"/>
            <p:cNvSpPr>
              <a:spLocks noChangeShapeType="1"/>
            </p:cNvSpPr>
            <p:nvPr/>
          </p:nvSpPr>
          <p:spPr bwMode="auto">
            <a:xfrm>
              <a:off x="4092" y="2251"/>
              <a:ext cx="206" cy="0"/>
            </a:xfrm>
            <a:prstGeom prst="line">
              <a:avLst/>
            </a:prstGeom>
            <a:noFill/>
            <a:ln w="50800">
              <a:solidFill>
                <a:srgbClr val="FF0000"/>
              </a:solidFill>
              <a:round/>
              <a:headEnd type="triangle" w="lg" len="lg"/>
              <a:tailEnd type="none" w="sm" len="sm"/>
            </a:ln>
            <a:effectLst/>
          </p:spPr>
          <p:txBody>
            <a:bodyPr wrap="none" anchor="ctr"/>
            <a:lstStyle/>
            <a:p>
              <a:endParaRPr lang="cs-CZ"/>
            </a:p>
          </p:txBody>
        </p:sp>
      </p:grpSp>
      <p:grpSp>
        <p:nvGrpSpPr>
          <p:cNvPr id="3" name="Group 9"/>
          <p:cNvGrpSpPr>
            <a:grpSpLocks/>
          </p:cNvGrpSpPr>
          <p:nvPr/>
        </p:nvGrpSpPr>
        <p:grpSpPr bwMode="auto">
          <a:xfrm>
            <a:off x="250662" y="1700214"/>
            <a:ext cx="2618016" cy="3709987"/>
            <a:chOff x="171" y="1071"/>
            <a:chExt cx="1786" cy="2337"/>
          </a:xfrm>
        </p:grpSpPr>
        <p:sp>
          <p:nvSpPr>
            <p:cNvPr id="178186" name="Arc 10"/>
            <p:cNvSpPr>
              <a:spLocks/>
            </p:cNvSpPr>
            <p:nvPr/>
          </p:nvSpPr>
          <p:spPr bwMode="auto">
            <a:xfrm>
              <a:off x="1032" y="1071"/>
              <a:ext cx="901" cy="504"/>
            </a:xfrm>
            <a:custGeom>
              <a:avLst/>
              <a:gdLst>
                <a:gd name="G0" fmla="+- 21594 0 0"/>
                <a:gd name="G1" fmla="+- 21600 0 0"/>
                <a:gd name="G2" fmla="+- 21600 0 0"/>
                <a:gd name="T0" fmla="*/ 0 w 21594"/>
                <a:gd name="T1" fmla="*/ 21086 h 21600"/>
                <a:gd name="T2" fmla="*/ 21570 w 21594"/>
                <a:gd name="T3" fmla="*/ 0 h 21600"/>
                <a:gd name="T4" fmla="*/ 21594 w 21594"/>
                <a:gd name="T5" fmla="*/ 21600 h 21600"/>
              </a:gdLst>
              <a:ahLst/>
              <a:cxnLst>
                <a:cxn ang="0">
                  <a:pos x="T0" y="T1"/>
                </a:cxn>
                <a:cxn ang="0">
                  <a:pos x="T2" y="T3"/>
                </a:cxn>
                <a:cxn ang="0">
                  <a:pos x="T4" y="T5"/>
                </a:cxn>
              </a:cxnLst>
              <a:rect l="0" t="0" r="r" b="b"/>
              <a:pathLst>
                <a:path w="21594" h="21600" fill="none" extrusionOk="0">
                  <a:moveTo>
                    <a:pt x="0" y="21086"/>
                  </a:moveTo>
                  <a:cubicBezTo>
                    <a:pt x="279" y="9369"/>
                    <a:pt x="9850" y="13"/>
                    <a:pt x="21570" y="0"/>
                  </a:cubicBezTo>
                </a:path>
                <a:path w="21594" h="21600" stroke="0" extrusionOk="0">
                  <a:moveTo>
                    <a:pt x="0" y="21086"/>
                  </a:moveTo>
                  <a:cubicBezTo>
                    <a:pt x="279" y="9369"/>
                    <a:pt x="9850" y="13"/>
                    <a:pt x="21570" y="0"/>
                  </a:cubicBezTo>
                  <a:lnTo>
                    <a:pt x="21594" y="2160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nvGrpSpPr>
            <p:cNvPr id="4" name="Group 11"/>
            <p:cNvGrpSpPr>
              <a:grpSpLocks/>
            </p:cNvGrpSpPr>
            <p:nvPr/>
          </p:nvGrpSpPr>
          <p:grpSpPr bwMode="auto">
            <a:xfrm>
              <a:off x="171" y="1760"/>
              <a:ext cx="1786" cy="1648"/>
              <a:chOff x="171" y="1760"/>
              <a:chExt cx="1786" cy="1648"/>
            </a:xfrm>
          </p:grpSpPr>
          <p:sp>
            <p:nvSpPr>
              <p:cNvPr id="178188" name="Rectangle 12"/>
              <p:cNvSpPr>
                <a:spLocks noChangeArrowheads="1"/>
              </p:cNvSpPr>
              <p:nvPr/>
            </p:nvSpPr>
            <p:spPr bwMode="auto">
              <a:xfrm>
                <a:off x="171" y="1760"/>
                <a:ext cx="1678" cy="990"/>
              </a:xfrm>
              <a:prstGeom prst="rect">
                <a:avLst/>
              </a:prstGeom>
              <a:solidFill>
                <a:srgbClr val="FFFF00"/>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a:solidFill>
                      <a:srgbClr val="FF0000"/>
                    </a:solidFill>
                    <a:latin typeface="Times New Roman" charset="0"/>
                  </a:rPr>
                  <a:t>Power of Suppliers:</a:t>
                </a:r>
              </a:p>
              <a:p>
                <a:pPr algn="ctr" defTabSz="762000" eaLnBrk="0" hangingPunct="0"/>
                <a:r>
                  <a:rPr lang="en-GB" sz="1600">
                    <a:solidFill>
                      <a:schemeClr val="tx2"/>
                    </a:solidFill>
                    <a:latin typeface="Times New Roman" charset="0"/>
                  </a:rPr>
                  <a:t>Concentration</a:t>
                </a:r>
              </a:p>
              <a:p>
                <a:pPr algn="ctr" defTabSz="762000" eaLnBrk="0" hangingPunct="0"/>
                <a:r>
                  <a:rPr lang="en-GB" sz="1600">
                    <a:solidFill>
                      <a:schemeClr val="tx2"/>
                    </a:solidFill>
                    <a:latin typeface="Times New Roman" charset="0"/>
                  </a:rPr>
                  <a:t>Extent of substitutes</a:t>
                </a:r>
              </a:p>
              <a:p>
                <a:pPr algn="ctr" defTabSz="762000" eaLnBrk="0" hangingPunct="0"/>
                <a:r>
                  <a:rPr lang="en-GB" sz="1600">
                    <a:solidFill>
                      <a:schemeClr val="tx2"/>
                    </a:solidFill>
                    <a:latin typeface="Times New Roman" charset="0"/>
                  </a:rPr>
                  <a:t>Importance of supplier</a:t>
                </a:r>
              </a:p>
              <a:p>
                <a:pPr algn="ctr" defTabSz="762000" eaLnBrk="0" hangingPunct="0"/>
                <a:r>
                  <a:rPr lang="en-GB" sz="1600">
                    <a:solidFill>
                      <a:schemeClr val="tx2"/>
                    </a:solidFill>
                    <a:latin typeface="Times New Roman" charset="0"/>
                  </a:rPr>
                  <a:t>Extent of differentiation</a:t>
                </a:r>
              </a:p>
              <a:p>
                <a:pPr algn="ctr" defTabSz="762000" eaLnBrk="0" hangingPunct="0"/>
                <a:r>
                  <a:rPr lang="en-GB" sz="1600">
                    <a:solidFill>
                      <a:schemeClr val="tx2"/>
                    </a:solidFill>
                    <a:latin typeface="Times New Roman" charset="0"/>
                  </a:rPr>
                  <a:t>Forward integration</a:t>
                </a:r>
              </a:p>
            </p:txBody>
          </p:sp>
          <p:sp>
            <p:nvSpPr>
              <p:cNvPr id="178189" name="Arc 13"/>
              <p:cNvSpPr>
                <a:spLocks/>
              </p:cNvSpPr>
              <p:nvPr/>
            </p:nvSpPr>
            <p:spPr bwMode="auto">
              <a:xfrm>
                <a:off x="987" y="2976"/>
                <a:ext cx="970" cy="432"/>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grpSp>
      <p:grpSp>
        <p:nvGrpSpPr>
          <p:cNvPr id="5" name="Group 14"/>
          <p:cNvGrpSpPr>
            <a:grpSpLocks/>
          </p:cNvGrpSpPr>
          <p:nvPr/>
        </p:nvGrpSpPr>
        <p:grpSpPr bwMode="auto">
          <a:xfrm>
            <a:off x="3097352" y="4581526"/>
            <a:ext cx="4533887" cy="1571625"/>
            <a:chOff x="2113" y="2886"/>
            <a:chExt cx="3093" cy="990"/>
          </a:xfrm>
        </p:grpSpPr>
        <p:sp>
          <p:nvSpPr>
            <p:cNvPr id="178191" name="Rectangle 15"/>
            <p:cNvSpPr>
              <a:spLocks noChangeArrowheads="1"/>
            </p:cNvSpPr>
            <p:nvPr/>
          </p:nvSpPr>
          <p:spPr bwMode="auto">
            <a:xfrm>
              <a:off x="2113" y="2886"/>
              <a:ext cx="1966" cy="990"/>
            </a:xfrm>
            <a:prstGeom prst="rect">
              <a:avLst/>
            </a:prstGeom>
            <a:solidFill>
              <a:srgbClr val="FFFF00"/>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a:solidFill>
                    <a:srgbClr val="FF0000"/>
                  </a:solidFill>
                  <a:latin typeface="Times New Roman" charset="0"/>
                </a:rPr>
                <a:t>Threat of substitutes:</a:t>
              </a:r>
            </a:p>
            <a:p>
              <a:pPr algn="ctr" defTabSz="762000" eaLnBrk="0" hangingPunct="0"/>
              <a:r>
                <a:rPr lang="en-GB" sz="1600">
                  <a:solidFill>
                    <a:schemeClr val="tx2"/>
                  </a:solidFill>
                  <a:latin typeface="Times New Roman" charset="0"/>
                </a:rPr>
                <a:t>Changing technology</a:t>
              </a:r>
            </a:p>
            <a:p>
              <a:pPr algn="ctr" defTabSz="762000" eaLnBrk="0" hangingPunct="0"/>
              <a:r>
                <a:rPr lang="en-GB" sz="1600">
                  <a:solidFill>
                    <a:schemeClr val="tx2"/>
                  </a:solidFill>
                  <a:latin typeface="Times New Roman" charset="0"/>
                </a:rPr>
                <a:t>Changing market</a:t>
              </a:r>
            </a:p>
            <a:p>
              <a:pPr algn="ctr" defTabSz="762000" eaLnBrk="0" hangingPunct="0"/>
              <a:r>
                <a:rPr lang="en-GB" sz="1600">
                  <a:solidFill>
                    <a:schemeClr val="tx2"/>
                  </a:solidFill>
                  <a:latin typeface="Times New Roman" charset="0"/>
                </a:rPr>
                <a:t>Changing tastes</a:t>
              </a:r>
            </a:p>
            <a:p>
              <a:pPr algn="ctr" defTabSz="762000" eaLnBrk="0" hangingPunct="0"/>
              <a:r>
                <a:rPr lang="en-GB" sz="1600">
                  <a:solidFill>
                    <a:schemeClr val="tx2"/>
                  </a:solidFill>
                  <a:latin typeface="Times New Roman" charset="0"/>
                </a:rPr>
                <a:t>Switch costs</a:t>
              </a:r>
            </a:p>
            <a:p>
              <a:pPr algn="ctr" defTabSz="762000" eaLnBrk="0" hangingPunct="0"/>
              <a:r>
                <a:rPr lang="en-GB" sz="1600">
                  <a:solidFill>
                    <a:schemeClr val="tx2"/>
                  </a:solidFill>
                  <a:latin typeface="Times New Roman" charset="0"/>
                </a:rPr>
                <a:t>Extent of differentiation</a:t>
              </a:r>
            </a:p>
          </p:txBody>
        </p:sp>
        <p:sp>
          <p:nvSpPr>
            <p:cNvPr id="178192" name="Arc 16"/>
            <p:cNvSpPr>
              <a:spLocks/>
            </p:cNvSpPr>
            <p:nvPr/>
          </p:nvSpPr>
          <p:spPr bwMode="auto">
            <a:xfrm>
              <a:off x="4236" y="2931"/>
              <a:ext cx="970" cy="46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sp>
        <p:nvSpPr>
          <p:cNvPr id="178193" name="Rectangle 17"/>
          <p:cNvSpPr>
            <a:spLocks noChangeArrowheads="1"/>
          </p:cNvSpPr>
          <p:nvPr/>
        </p:nvSpPr>
        <p:spPr bwMode="auto">
          <a:xfrm>
            <a:off x="3048977" y="981076"/>
            <a:ext cx="2944902" cy="1571625"/>
          </a:xfrm>
          <a:prstGeom prst="rect">
            <a:avLst/>
          </a:prstGeom>
          <a:solidFill>
            <a:srgbClr val="FFFF00"/>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a:solidFill>
                  <a:srgbClr val="FF0000"/>
                </a:solidFill>
                <a:latin typeface="Times New Roman" charset="0"/>
              </a:rPr>
              <a:t>Barriers to Entry:</a:t>
            </a:r>
          </a:p>
          <a:p>
            <a:pPr algn="ctr" defTabSz="762000" eaLnBrk="0" hangingPunct="0"/>
            <a:r>
              <a:rPr lang="en-GB" sz="1600">
                <a:solidFill>
                  <a:schemeClr val="tx2"/>
                </a:solidFill>
                <a:latin typeface="Times New Roman" charset="0"/>
              </a:rPr>
              <a:t>Economies of scale</a:t>
            </a:r>
          </a:p>
          <a:p>
            <a:pPr algn="ctr" defTabSz="762000" eaLnBrk="0" hangingPunct="0"/>
            <a:r>
              <a:rPr lang="en-GB" sz="1600">
                <a:solidFill>
                  <a:schemeClr val="tx2"/>
                </a:solidFill>
                <a:latin typeface="Times New Roman" charset="0"/>
              </a:rPr>
              <a:t>Product differentiation</a:t>
            </a:r>
          </a:p>
          <a:p>
            <a:pPr algn="ctr" defTabSz="762000" eaLnBrk="0" hangingPunct="0"/>
            <a:r>
              <a:rPr lang="en-GB" sz="1600">
                <a:solidFill>
                  <a:schemeClr val="tx2"/>
                </a:solidFill>
                <a:latin typeface="Times New Roman" charset="0"/>
              </a:rPr>
              <a:t>Capital requirements</a:t>
            </a:r>
          </a:p>
          <a:p>
            <a:pPr algn="ctr" defTabSz="762000" eaLnBrk="0" hangingPunct="0"/>
            <a:r>
              <a:rPr lang="en-GB" sz="1600">
                <a:solidFill>
                  <a:schemeClr val="tx2"/>
                </a:solidFill>
                <a:latin typeface="Times New Roman" charset="0"/>
              </a:rPr>
              <a:t>Legal agreements</a:t>
            </a:r>
          </a:p>
          <a:p>
            <a:pPr algn="ctr" defTabSz="762000" eaLnBrk="0" hangingPunct="0"/>
            <a:r>
              <a:rPr lang="en-GB" sz="1600">
                <a:solidFill>
                  <a:schemeClr val="tx2"/>
                </a:solidFill>
                <a:latin typeface="Times New Roman" charset="0"/>
              </a:rPr>
              <a:t>Switch costs</a:t>
            </a:r>
          </a:p>
        </p:txBody>
      </p:sp>
      <p:grpSp>
        <p:nvGrpSpPr>
          <p:cNvPr id="6" name="Group 18"/>
          <p:cNvGrpSpPr>
            <a:grpSpLocks/>
          </p:cNvGrpSpPr>
          <p:nvPr/>
        </p:nvGrpSpPr>
        <p:grpSpPr bwMode="auto">
          <a:xfrm>
            <a:off x="6234280" y="1700213"/>
            <a:ext cx="2629743" cy="2652712"/>
            <a:chOff x="4253" y="1071"/>
            <a:chExt cx="1794" cy="1671"/>
          </a:xfrm>
        </p:grpSpPr>
        <p:sp>
          <p:nvSpPr>
            <p:cNvPr id="178195" name="Rectangle 19"/>
            <p:cNvSpPr>
              <a:spLocks noChangeArrowheads="1"/>
            </p:cNvSpPr>
            <p:nvPr/>
          </p:nvSpPr>
          <p:spPr bwMode="auto">
            <a:xfrm>
              <a:off x="4321" y="1752"/>
              <a:ext cx="1726" cy="990"/>
            </a:xfrm>
            <a:prstGeom prst="rect">
              <a:avLst/>
            </a:prstGeom>
            <a:solidFill>
              <a:srgbClr val="FFFF00"/>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a:solidFill>
                    <a:srgbClr val="FF0000"/>
                  </a:solidFill>
                  <a:latin typeface="Times New Roman" charset="0"/>
                </a:rPr>
                <a:t>Power of Buyers:</a:t>
              </a:r>
            </a:p>
            <a:p>
              <a:pPr algn="ctr" defTabSz="762000" eaLnBrk="0" hangingPunct="0"/>
              <a:r>
                <a:rPr lang="en-GB" sz="1600">
                  <a:solidFill>
                    <a:schemeClr val="tx2"/>
                  </a:solidFill>
                  <a:latin typeface="Times New Roman" charset="0"/>
                </a:rPr>
                <a:t>Numbers &amp; concentration</a:t>
              </a:r>
            </a:p>
            <a:p>
              <a:pPr algn="ctr" defTabSz="762000" eaLnBrk="0" hangingPunct="0"/>
              <a:r>
                <a:rPr lang="en-GB" sz="1600">
                  <a:solidFill>
                    <a:schemeClr val="tx2"/>
                  </a:solidFill>
                  <a:latin typeface="Times New Roman" charset="0"/>
                </a:rPr>
                <a:t>Extent of differentiation</a:t>
              </a:r>
            </a:p>
            <a:p>
              <a:pPr algn="ctr" defTabSz="762000" eaLnBrk="0" hangingPunct="0"/>
              <a:r>
                <a:rPr lang="en-GB" sz="1600">
                  <a:solidFill>
                    <a:schemeClr val="tx2"/>
                  </a:solidFill>
                  <a:latin typeface="Times New Roman" charset="0"/>
                </a:rPr>
                <a:t>Switch costs</a:t>
              </a:r>
            </a:p>
            <a:p>
              <a:pPr algn="ctr" defTabSz="762000" eaLnBrk="0" hangingPunct="0"/>
              <a:r>
                <a:rPr lang="en-GB" sz="1600">
                  <a:solidFill>
                    <a:schemeClr val="tx2"/>
                  </a:solidFill>
                  <a:latin typeface="Times New Roman" charset="0"/>
                </a:rPr>
                <a:t>Margin they earn</a:t>
              </a:r>
            </a:p>
            <a:p>
              <a:pPr algn="ctr" defTabSz="762000" eaLnBrk="0" hangingPunct="0"/>
              <a:r>
                <a:rPr lang="en-GB" sz="1600">
                  <a:solidFill>
                    <a:schemeClr val="tx2"/>
                  </a:solidFill>
                  <a:latin typeface="Times New Roman" charset="0"/>
                </a:rPr>
                <a:t>Backward integration</a:t>
              </a:r>
            </a:p>
          </p:txBody>
        </p:sp>
        <p:sp>
          <p:nvSpPr>
            <p:cNvPr id="178196" name="Arc 20"/>
            <p:cNvSpPr>
              <a:spLocks/>
            </p:cNvSpPr>
            <p:nvPr/>
          </p:nvSpPr>
          <p:spPr bwMode="auto">
            <a:xfrm>
              <a:off x="4253" y="1071"/>
              <a:ext cx="970" cy="468"/>
            </a:xfrm>
            <a:custGeom>
              <a:avLst/>
              <a:gdLst>
                <a:gd name="G0" fmla="+- 0 0 0"/>
                <a:gd name="G1" fmla="+- 21600 0 0"/>
                <a:gd name="G2" fmla="+- 21600 0 0"/>
                <a:gd name="T0" fmla="*/ 22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21" y="0"/>
                  </a:moveTo>
                  <a:cubicBezTo>
                    <a:pt x="11942" y="12"/>
                    <a:pt x="21600" y="9679"/>
                    <a:pt x="21600" y="21600"/>
                  </a:cubicBezTo>
                </a:path>
                <a:path w="21600" h="21600" stroke="0" extrusionOk="0">
                  <a:moveTo>
                    <a:pt x="21" y="0"/>
                  </a:moveTo>
                  <a:cubicBezTo>
                    <a:pt x="11942" y="12"/>
                    <a:pt x="21600" y="9679"/>
                    <a:pt x="21600" y="21600"/>
                  </a:cubicBezTo>
                  <a:lnTo>
                    <a:pt x="0" y="2160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spTree>
    <p:extLst>
      <p:ext uri="{BB962C8B-B14F-4D97-AF65-F5344CB8AC3E}">
        <p14:creationId xmlns:p14="http://schemas.microsoft.com/office/powerpoint/2010/main" val="23329020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14400" y="620688"/>
            <a:ext cx="7772400" cy="5734872"/>
          </a:xfrm>
        </p:spPr>
        <p:txBody>
          <a:bodyPr>
            <a:normAutofit fontScale="70000" lnSpcReduction="20000"/>
          </a:bodyPr>
          <a:lstStyle/>
          <a:p>
            <a:r>
              <a:rPr lang="en-US" b="1" dirty="0">
                <a:solidFill>
                  <a:srgbClr val="FF0000"/>
                </a:solidFill>
              </a:rPr>
              <a:t>Industry </a:t>
            </a:r>
            <a:r>
              <a:rPr lang="cs-CZ" b="1" dirty="0"/>
              <a:t>: </a:t>
            </a:r>
            <a:r>
              <a:rPr lang="en-US" dirty="0"/>
              <a:t>What is the level of competition for the products or services in</a:t>
            </a:r>
            <a:r>
              <a:rPr lang="cs-CZ" dirty="0"/>
              <a:t> </a:t>
            </a:r>
            <a:r>
              <a:rPr lang="en-US" dirty="0"/>
              <a:t>competitors: this industry? Is the </a:t>
            </a:r>
            <a:r>
              <a:rPr lang="en-US" dirty="0" err="1"/>
              <a:t>organisation</a:t>
            </a:r>
            <a:r>
              <a:rPr lang="en-US" dirty="0"/>
              <a:t> in a good competitive position</a:t>
            </a:r>
            <a:r>
              <a:rPr lang="cs-CZ" dirty="0"/>
              <a:t> </a:t>
            </a:r>
            <a:r>
              <a:rPr lang="en-US" dirty="0"/>
              <a:t>or is it a minor player? Are there several competitors that hold</a:t>
            </a:r>
            <a:r>
              <a:rPr lang="cs-CZ" dirty="0"/>
              <a:t> </a:t>
            </a:r>
            <a:r>
              <a:rPr lang="en-US" dirty="0"/>
              <a:t>the power in the industry?</a:t>
            </a:r>
          </a:p>
          <a:p>
            <a:r>
              <a:rPr lang="en-US" b="1" dirty="0">
                <a:solidFill>
                  <a:srgbClr val="FF0000"/>
                </a:solidFill>
              </a:rPr>
              <a:t>New entrants</a:t>
            </a:r>
            <a:r>
              <a:rPr lang="en-US" dirty="0"/>
              <a:t>: Are there barriers to entry, such as the need for large amounts</a:t>
            </a:r>
            <a:r>
              <a:rPr lang="cs-CZ" dirty="0"/>
              <a:t> </a:t>
            </a:r>
            <a:r>
              <a:rPr lang="en-US" dirty="0"/>
              <a:t>of money or expertise? Is it possible to start up an </a:t>
            </a:r>
            <a:r>
              <a:rPr lang="en-US" dirty="0" err="1"/>
              <a:t>organisation</a:t>
            </a:r>
            <a:r>
              <a:rPr lang="cs-CZ" dirty="0"/>
              <a:t> </a:t>
            </a:r>
            <a:r>
              <a:rPr lang="en-US" dirty="0"/>
              <a:t>offering these products or services without much financial</a:t>
            </a:r>
            <a:r>
              <a:rPr lang="cs-CZ" dirty="0"/>
              <a:t> </a:t>
            </a:r>
            <a:r>
              <a:rPr lang="en-US" dirty="0"/>
              <a:t>support? What is the likelihood of new entrants coming into</a:t>
            </a:r>
            <a:r>
              <a:rPr lang="cs-CZ" dirty="0"/>
              <a:t> </a:t>
            </a:r>
            <a:r>
              <a:rPr lang="cs-CZ" dirty="0" err="1"/>
              <a:t>the</a:t>
            </a:r>
            <a:r>
              <a:rPr lang="cs-CZ" dirty="0"/>
              <a:t> </a:t>
            </a:r>
            <a:r>
              <a:rPr lang="cs-CZ" dirty="0" err="1"/>
              <a:t>industry</a:t>
            </a:r>
            <a:r>
              <a:rPr lang="cs-CZ" dirty="0"/>
              <a:t>?</a:t>
            </a:r>
          </a:p>
          <a:p>
            <a:r>
              <a:rPr lang="en-US" b="1" dirty="0">
                <a:solidFill>
                  <a:srgbClr val="FF0000"/>
                </a:solidFill>
              </a:rPr>
              <a:t>Substitutes</a:t>
            </a:r>
            <a:r>
              <a:rPr lang="en-US" dirty="0"/>
              <a:t>: What is the range of substitutes available? What is the</a:t>
            </a:r>
            <a:r>
              <a:rPr lang="cs-CZ" dirty="0"/>
              <a:t> </a:t>
            </a:r>
            <a:r>
              <a:rPr lang="en-US" dirty="0"/>
              <a:t>position of the </a:t>
            </a:r>
            <a:r>
              <a:rPr lang="en-US" dirty="0" err="1"/>
              <a:t>organisation</a:t>
            </a:r>
            <a:r>
              <a:rPr lang="en-US" dirty="0"/>
              <a:t> when compared to the suppliers</a:t>
            </a:r>
            <a:r>
              <a:rPr lang="cs-CZ" dirty="0"/>
              <a:t> </a:t>
            </a:r>
            <a:r>
              <a:rPr lang="cs-CZ" dirty="0" err="1"/>
              <a:t>of</a:t>
            </a:r>
            <a:r>
              <a:rPr lang="cs-CZ" dirty="0"/>
              <a:t> these </a:t>
            </a:r>
            <a:r>
              <a:rPr lang="cs-CZ" dirty="0" err="1"/>
              <a:t>substitutes</a:t>
            </a:r>
            <a:r>
              <a:rPr lang="cs-CZ" dirty="0"/>
              <a:t>?</a:t>
            </a:r>
          </a:p>
          <a:p>
            <a:r>
              <a:rPr lang="en-US" b="1" dirty="0">
                <a:solidFill>
                  <a:srgbClr val="FF0000"/>
                </a:solidFill>
              </a:rPr>
              <a:t>Buyers</a:t>
            </a:r>
            <a:r>
              <a:rPr lang="en-US" dirty="0"/>
              <a:t>: How much choice do buyers have? Can they switch suppliers</a:t>
            </a:r>
            <a:r>
              <a:rPr lang="cs-CZ" dirty="0"/>
              <a:t> </a:t>
            </a:r>
            <a:r>
              <a:rPr lang="en-US" dirty="0"/>
              <a:t>easily? Do they have the power in the relationship or are they</a:t>
            </a:r>
            <a:r>
              <a:rPr lang="cs-CZ" dirty="0"/>
              <a:t> </a:t>
            </a:r>
            <a:r>
              <a:rPr lang="en-US" dirty="0"/>
              <a:t>locked in to the supplier?</a:t>
            </a:r>
          </a:p>
          <a:p>
            <a:r>
              <a:rPr lang="en-US" b="1" dirty="0">
                <a:solidFill>
                  <a:srgbClr val="FF0000"/>
                </a:solidFill>
              </a:rPr>
              <a:t>Suppliers</a:t>
            </a:r>
            <a:r>
              <a:rPr lang="en-US" dirty="0"/>
              <a:t>: How many suppliers are available? Is this a competitive</a:t>
            </a:r>
            <a:r>
              <a:rPr lang="cs-CZ" dirty="0"/>
              <a:t> </a:t>
            </a:r>
            <a:r>
              <a:rPr lang="en-US" dirty="0"/>
              <a:t>situation where the </a:t>
            </a:r>
            <a:r>
              <a:rPr lang="en-US" dirty="0" err="1"/>
              <a:t>organisation</a:t>
            </a:r>
            <a:r>
              <a:rPr lang="en-US" dirty="0"/>
              <a:t> has a choice of suppliers?</a:t>
            </a:r>
            <a:r>
              <a:rPr lang="cs-CZ" dirty="0"/>
              <a:t> </a:t>
            </a:r>
            <a:r>
              <a:rPr lang="en-US" dirty="0"/>
              <a:t>Do the suppliers have the power in the relationship because</a:t>
            </a:r>
            <a:r>
              <a:rPr lang="cs-CZ" dirty="0"/>
              <a:t> </a:t>
            </a:r>
            <a:r>
              <a:rPr lang="en-US" dirty="0"/>
              <a:t>they operate in an area of limited supply?</a:t>
            </a:r>
            <a:endParaRPr lang="cs-CZ" dirty="0"/>
          </a:p>
        </p:txBody>
      </p:sp>
    </p:spTree>
    <p:extLst>
      <p:ext uri="{BB962C8B-B14F-4D97-AF65-F5344CB8AC3E}">
        <p14:creationId xmlns:p14="http://schemas.microsoft.com/office/powerpoint/2010/main" val="3312145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p:nvPr/>
        </p:nvPicPr>
        <p:blipFill>
          <a:blip r:embed="rId2" cstate="print"/>
          <a:srcRect/>
          <a:stretch>
            <a:fillRect/>
          </a:stretch>
        </p:blipFill>
        <p:spPr bwMode="auto">
          <a:xfrm>
            <a:off x="2386012" y="1271587"/>
            <a:ext cx="4371975" cy="4314825"/>
          </a:xfrm>
          <a:prstGeom prst="rect">
            <a:avLst/>
          </a:prstGeom>
          <a:noFill/>
          <a:ln w="9525">
            <a:noFill/>
            <a:miter lim="800000"/>
            <a:headEnd/>
            <a:tailEnd/>
          </a:ln>
        </p:spPr>
      </p:pic>
      <p:sp>
        <p:nvSpPr>
          <p:cNvPr id="3" name="Nadpis 2"/>
          <p:cNvSpPr>
            <a:spLocks noGrp="1"/>
          </p:cNvSpPr>
          <p:nvPr>
            <p:ph type="title"/>
          </p:nvPr>
        </p:nvSpPr>
        <p:spPr/>
        <p:txBody>
          <a:bodyPr/>
          <a:lstStyle/>
          <a:p>
            <a:pPr algn="ctr"/>
            <a:r>
              <a:rPr lang="cs-CZ" dirty="0" err="1"/>
              <a:t>Porter´s</a:t>
            </a:r>
            <a:r>
              <a:rPr lang="cs-CZ" dirty="0"/>
              <a:t> </a:t>
            </a:r>
            <a:r>
              <a:rPr lang="cs-CZ" dirty="0" err="1"/>
              <a:t>analysis</a:t>
            </a:r>
            <a:r>
              <a:rPr lang="cs-CZ" dirty="0"/>
              <a:t>- </a:t>
            </a:r>
            <a:r>
              <a:rPr lang="cs-CZ" dirty="0" err="1"/>
              <a:t>evaluation</a:t>
            </a:r>
            <a:endParaRPr lang="cs-CZ" dirty="0"/>
          </a:p>
        </p:txBody>
      </p:sp>
    </p:spTree>
    <p:extLst>
      <p:ext uri="{BB962C8B-B14F-4D97-AF65-F5344CB8AC3E}">
        <p14:creationId xmlns:p14="http://schemas.microsoft.com/office/powerpoint/2010/main" val="2049433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395536" y="404664"/>
            <a:ext cx="338437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8370" name="Picture 2" descr="http://www.jiscinfonet.ac.uk/wp-content/uploads/pestle-swot.png"/>
          <p:cNvPicPr>
            <a:picLocks noChangeAspect="1" noChangeArrowheads="1"/>
          </p:cNvPicPr>
          <p:nvPr/>
        </p:nvPicPr>
        <p:blipFill>
          <a:blip r:embed="rId2" cstate="print"/>
          <a:srcRect/>
          <a:stretch>
            <a:fillRect/>
          </a:stretch>
        </p:blipFill>
        <p:spPr bwMode="auto">
          <a:xfrm>
            <a:off x="1763688" y="1538624"/>
            <a:ext cx="5236311" cy="3834592"/>
          </a:xfrm>
          <a:prstGeom prst="rect">
            <a:avLst/>
          </a:prstGeom>
          <a:noFill/>
        </p:spPr>
      </p:pic>
      <p:sp>
        <p:nvSpPr>
          <p:cNvPr id="5" name="TextovéPole 4"/>
          <p:cNvSpPr txBox="1"/>
          <p:nvPr/>
        </p:nvSpPr>
        <p:spPr>
          <a:xfrm>
            <a:off x="395536" y="476672"/>
            <a:ext cx="324036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cs-CZ" dirty="0" err="1"/>
              <a:t>Macro</a:t>
            </a:r>
            <a:r>
              <a:rPr lang="cs-CZ" dirty="0"/>
              <a:t>-</a:t>
            </a:r>
            <a:r>
              <a:rPr lang="cs-CZ" dirty="0" err="1"/>
              <a:t>environment</a:t>
            </a:r>
            <a:endParaRPr lang="cs-CZ" dirty="0"/>
          </a:p>
        </p:txBody>
      </p:sp>
      <p:cxnSp>
        <p:nvCxnSpPr>
          <p:cNvPr id="7" name="Přímá spojovací šipka 6"/>
          <p:cNvCxnSpPr/>
          <p:nvPr/>
        </p:nvCxnSpPr>
        <p:spPr>
          <a:xfrm>
            <a:off x="2627784" y="836712"/>
            <a:ext cx="648072"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Obdélník 8"/>
          <p:cNvSpPr/>
          <p:nvPr/>
        </p:nvSpPr>
        <p:spPr>
          <a:xfrm>
            <a:off x="5508104" y="476672"/>
            <a:ext cx="2376264" cy="5760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10" name="TextovéPole 9"/>
          <p:cNvSpPr txBox="1"/>
          <p:nvPr/>
        </p:nvSpPr>
        <p:spPr>
          <a:xfrm>
            <a:off x="5580112" y="620688"/>
            <a:ext cx="2304256" cy="369332"/>
          </a:xfrm>
          <a:prstGeom prst="rect">
            <a:avLst/>
          </a:prstGeom>
          <a:noFill/>
        </p:spPr>
        <p:txBody>
          <a:bodyPr wrap="square" rtlCol="0">
            <a:spAutoFit/>
          </a:bodyPr>
          <a:lstStyle/>
          <a:p>
            <a:r>
              <a:rPr lang="cs-CZ" b="1" dirty="0" err="1">
                <a:solidFill>
                  <a:srgbClr val="FF0000"/>
                </a:solidFill>
              </a:rPr>
              <a:t>Micro</a:t>
            </a:r>
            <a:r>
              <a:rPr lang="cs-CZ" b="1" dirty="0">
                <a:solidFill>
                  <a:srgbClr val="FF0000"/>
                </a:solidFill>
              </a:rPr>
              <a:t>-</a:t>
            </a:r>
            <a:r>
              <a:rPr lang="cs-CZ" b="1" dirty="0" err="1">
                <a:solidFill>
                  <a:srgbClr val="FF0000"/>
                </a:solidFill>
              </a:rPr>
              <a:t>environment</a:t>
            </a:r>
            <a:endParaRPr lang="cs-CZ" b="1" dirty="0">
              <a:solidFill>
                <a:srgbClr val="FF0000"/>
              </a:solidFill>
            </a:endParaRPr>
          </a:p>
        </p:txBody>
      </p:sp>
      <p:cxnSp>
        <p:nvCxnSpPr>
          <p:cNvPr id="12" name="Přímá spojovací šipka 11"/>
          <p:cNvCxnSpPr/>
          <p:nvPr/>
        </p:nvCxnSpPr>
        <p:spPr>
          <a:xfrm flipH="1">
            <a:off x="5724128" y="1124744"/>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41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INTRODUCTION TO BUSINESS ENVIRONMENT</a:t>
            </a:r>
          </a:p>
        </p:txBody>
      </p:sp>
      <p:sp>
        <p:nvSpPr>
          <p:cNvPr id="3079" name="TextovéPole 10"/>
          <p:cNvSpPr txBox="1">
            <a:spLocks noChangeArrowheads="1"/>
          </p:cNvSpPr>
          <p:nvPr/>
        </p:nvSpPr>
        <p:spPr bwMode="auto">
          <a:xfrm>
            <a:off x="350838" y="1294685"/>
            <a:ext cx="8477250" cy="7879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defRPr/>
            </a:pPr>
            <a:r>
              <a:rPr lang="en-US" altLang="cs-CZ" sz="2200" dirty="0">
                <a:latin typeface="Arial" panose="020B0604020202020204" pitchFamily="34" charset="0"/>
              </a:rPr>
              <a:t>Organizations don´t operate in vacuum. Each organization operates within a specific environment.</a:t>
            </a: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r>
              <a:rPr lang="en-US" altLang="cs-CZ" sz="2200" dirty="0">
                <a:latin typeface="Arial" panose="020B0604020202020204" pitchFamily="34" charset="0"/>
              </a:rPr>
              <a:t>Environment of each organization is unique to it and no two organizations operate in exactly the same environment. Thus the business environment is situational. We are talking about environmental uniqueness.</a:t>
            </a:r>
          </a:p>
          <a:p>
            <a:pPr eaLnBrk="1" hangingPunct="1">
              <a:spcBef>
                <a:spcPct val="0"/>
              </a:spcBef>
              <a:buNone/>
              <a:defRPr/>
            </a:pPr>
            <a:endParaRPr lang="en-US" altLang="cs-CZ" sz="2200" dirty="0">
              <a:latin typeface="Arial" panose="020B0604020202020204" pitchFamily="34" charset="0"/>
            </a:endParaRPr>
          </a:p>
          <a:p>
            <a:pPr eaLnBrk="1" hangingPunct="1">
              <a:spcBef>
                <a:spcPct val="0"/>
              </a:spcBef>
              <a:buNone/>
              <a:defRPr/>
            </a:pPr>
            <a:r>
              <a:rPr lang="en-US" altLang="cs-CZ" sz="2200" dirty="0">
                <a:latin typeface="Arial" panose="020B0604020202020204" pitchFamily="34" charset="0"/>
              </a:rPr>
              <a:t>Business environment becomes more turbulent and unpredictable. It is important to understand the complexity of the business environment.</a:t>
            </a:r>
          </a:p>
          <a:p>
            <a:pPr eaLnBrk="1" hangingPunct="1">
              <a:spcBef>
                <a:spcPct val="0"/>
              </a:spcBef>
              <a:buNone/>
              <a:defRPr/>
            </a:pPr>
            <a:endParaRPr lang="en-US" altLang="cs-CZ" sz="2200" dirty="0">
              <a:latin typeface="Arial" panose="020B0604020202020204" pitchFamily="34" charset="0"/>
            </a:endParaRPr>
          </a:p>
          <a:p>
            <a:pPr eaLnBrk="1" hangingPunct="1">
              <a:spcBef>
                <a:spcPct val="0"/>
              </a:spcBef>
              <a:buNone/>
              <a:defRPr/>
            </a:pPr>
            <a:r>
              <a:rPr lang="en-US" altLang="cs-CZ" sz="2200" dirty="0">
                <a:latin typeface="Arial" panose="020B0604020202020204" pitchFamily="34" charset="0"/>
              </a:rPr>
              <a:t>Understanding of business environment is vital for people or practitioners who wish to gain a fuller understanding of both the context in which business decisions are taken and the major influences in those decisions.</a:t>
            </a:r>
          </a:p>
          <a:p>
            <a:pPr eaLnBrk="1" hangingPunct="1">
              <a:spcBef>
                <a:spcPct val="0"/>
              </a:spcBef>
              <a:buNone/>
              <a:defRPr/>
            </a:pPr>
            <a:endParaRPr lang="en-US" altLang="cs-CZ" sz="2200" dirty="0">
              <a:latin typeface="Arial" panose="020B0604020202020204" pitchFamily="34" charset="0"/>
            </a:endParaRPr>
          </a:p>
          <a:p>
            <a:pPr eaLnBrk="1" hangingPunct="1">
              <a:spcBef>
                <a:spcPct val="0"/>
              </a:spcBef>
              <a:buNone/>
              <a:defRPr/>
            </a:pPr>
            <a:r>
              <a:rPr lang="en-US" altLang="cs-CZ" sz="2200" dirty="0">
                <a:latin typeface="Arial" panose="020B0604020202020204" pitchFamily="34" charset="0"/>
              </a:rPr>
              <a:t> </a:t>
            </a:r>
          </a:p>
          <a:p>
            <a:pPr eaLnBrk="1" hangingPunct="1">
              <a:spcBef>
                <a:spcPct val="0"/>
              </a:spcBef>
              <a:buNone/>
              <a:defRPr/>
            </a:pPr>
            <a:endParaRPr lang="en-US" altLang="cs-CZ" sz="2200" dirty="0">
              <a:latin typeface="Arial" panose="020B0604020202020204" pitchFamily="34" charset="0"/>
            </a:endParaRPr>
          </a:p>
          <a:p>
            <a:pPr eaLnBrk="1" hangingPunct="1">
              <a:spcBef>
                <a:spcPct val="0"/>
              </a:spcBef>
              <a:buNone/>
              <a:defRPr/>
            </a:pPr>
            <a:r>
              <a:rPr lang="en-US" altLang="cs-CZ" sz="2200" dirty="0">
                <a:latin typeface="Arial" panose="020B0604020202020204" pitchFamily="34" charset="0"/>
              </a:rPr>
              <a:t> </a:t>
            </a:r>
            <a:endParaRPr lang="en-US" altLang="cs-CZ" sz="1800" dirty="0">
              <a:latin typeface="Arial" panose="020B0604020202020204" pitchFamily="34" charset="0"/>
            </a:endParaRP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61442" name="Picture 2"/>
          <p:cNvPicPr>
            <a:picLocks noChangeAspect="1" noChangeArrowheads="1"/>
          </p:cNvPicPr>
          <p:nvPr/>
        </p:nvPicPr>
        <p:blipFill>
          <a:blip r:embed="rId2" cstate="print"/>
          <a:srcRect/>
          <a:stretch>
            <a:fillRect/>
          </a:stretch>
        </p:blipFill>
        <p:spPr bwMode="auto">
          <a:xfrm>
            <a:off x="1295400" y="109538"/>
            <a:ext cx="6553200" cy="6638925"/>
          </a:xfrm>
          <a:prstGeom prst="rect">
            <a:avLst/>
          </a:prstGeom>
          <a:noFill/>
          <a:ln w="9525">
            <a:noFill/>
            <a:miter lim="800000"/>
            <a:headEnd/>
            <a:tailEnd/>
          </a:ln>
        </p:spPr>
      </p:pic>
    </p:spTree>
    <p:extLst>
      <p:ext uri="{BB962C8B-B14F-4D97-AF65-F5344CB8AC3E}">
        <p14:creationId xmlns:p14="http://schemas.microsoft.com/office/powerpoint/2010/main" val="2398619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Market </a:t>
            </a:r>
            <a:r>
              <a:rPr lang="cs-CZ" dirty="0" err="1"/>
              <a:t>structure</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628507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a:buFont typeface="Wingdings" pitchFamily="2" charset="2"/>
              <a:buChar char="q"/>
            </a:pPr>
            <a:r>
              <a:rPr lang="en-US" dirty="0"/>
              <a:t>A market consists of all the consumers who purchase a particular type of good or service. The market may be sub-divided into separate segments each of which can be considered to be a separate market in its own right. It is very important for a business to be able to define its market:</a:t>
            </a:r>
            <a:br>
              <a:rPr lang="en-US" dirty="0"/>
            </a:br>
            <a:endParaRPr lang="cs-CZ" dirty="0"/>
          </a:p>
          <a:p>
            <a:pPr lvl="1">
              <a:buFont typeface="Wingdings" pitchFamily="2" charset="2"/>
              <a:buChar char="q"/>
            </a:pPr>
            <a:r>
              <a:rPr lang="en-US" dirty="0">
                <a:solidFill>
                  <a:srgbClr val="FF0000"/>
                </a:solidFill>
              </a:rPr>
              <a:t>estimate the size of the market</a:t>
            </a:r>
            <a:endParaRPr lang="cs-CZ" dirty="0">
              <a:solidFill>
                <a:srgbClr val="FF0000"/>
              </a:solidFill>
            </a:endParaRPr>
          </a:p>
          <a:p>
            <a:pPr lvl="1">
              <a:buFont typeface="Wingdings" pitchFamily="2" charset="2"/>
              <a:buChar char="q"/>
            </a:pPr>
            <a:r>
              <a:rPr lang="en-US" dirty="0">
                <a:solidFill>
                  <a:srgbClr val="FF0000"/>
                </a:solidFill>
              </a:rPr>
              <a:t>forecast the growth of the market</a:t>
            </a:r>
            <a:r>
              <a:rPr lang="cs-CZ" dirty="0">
                <a:solidFill>
                  <a:srgbClr val="FF0000"/>
                </a:solidFill>
              </a:rPr>
              <a:t> </a:t>
            </a:r>
          </a:p>
          <a:p>
            <a:pPr lvl="1">
              <a:buFont typeface="Wingdings" pitchFamily="2" charset="2"/>
              <a:buChar char="q"/>
            </a:pPr>
            <a:r>
              <a:rPr lang="en-US" dirty="0">
                <a:solidFill>
                  <a:srgbClr val="FF0000"/>
                </a:solidFill>
              </a:rPr>
              <a:t>identify the competitors in the market</a:t>
            </a:r>
            <a:endParaRPr lang="cs-CZ" dirty="0">
              <a:solidFill>
                <a:srgbClr val="FF0000"/>
              </a:solidFill>
            </a:endParaRPr>
          </a:p>
          <a:p>
            <a:pPr lvl="1">
              <a:buFont typeface="Wingdings" pitchFamily="2" charset="2"/>
              <a:buChar char="q"/>
            </a:pPr>
            <a:r>
              <a:rPr lang="en-US" dirty="0">
                <a:solidFill>
                  <a:srgbClr val="FF0000"/>
                </a:solidFill>
              </a:rPr>
              <a:t>break the market down into relevant segments</a:t>
            </a:r>
            <a:endParaRPr lang="cs-CZ" dirty="0">
              <a:solidFill>
                <a:srgbClr val="FF0000"/>
              </a:solidFill>
            </a:endParaRPr>
          </a:p>
          <a:p>
            <a:pPr lvl="1">
              <a:buFont typeface="Wingdings" pitchFamily="2" charset="2"/>
              <a:buChar char="q"/>
            </a:pPr>
            <a:r>
              <a:rPr lang="en-US" dirty="0">
                <a:solidFill>
                  <a:srgbClr val="FF0000"/>
                </a:solidFill>
              </a:rPr>
              <a:t>To create an appropriate marketing mix to appeal to customers in the market.</a:t>
            </a:r>
            <a:br>
              <a:rPr lang="en-US" dirty="0"/>
            </a:br>
            <a:br>
              <a:rPr lang="en-US" dirty="0"/>
            </a:br>
            <a:br>
              <a:rPr lang="en-US" dirty="0"/>
            </a:br>
            <a:endParaRPr lang="en-US" dirty="0"/>
          </a:p>
          <a:p>
            <a:endParaRPr lang="cs-CZ" dirty="0"/>
          </a:p>
        </p:txBody>
      </p:sp>
    </p:spTree>
    <p:extLst>
      <p:ext uri="{BB962C8B-B14F-4D97-AF65-F5344CB8AC3E}">
        <p14:creationId xmlns:p14="http://schemas.microsoft.com/office/powerpoint/2010/main" val="1113055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en-US" dirty="0"/>
              <a:t>Markets are typically structured into segments. </a:t>
            </a:r>
            <a:endParaRPr lang="cs-CZ" dirty="0"/>
          </a:p>
          <a:p>
            <a:r>
              <a:rPr lang="en-US" dirty="0"/>
              <a:t>Primary segmentation is between customers buying entirely different products.</a:t>
            </a:r>
            <a:endParaRPr lang="cs-CZ" dirty="0"/>
          </a:p>
          <a:p>
            <a:r>
              <a:rPr lang="en-US" dirty="0"/>
              <a:t>The size of the market can be calculated in terms of the number of customers that make up the market, or the value of sales in the market. </a:t>
            </a:r>
            <a:endParaRPr lang="cs-CZ" dirty="0"/>
          </a:p>
          <a:p>
            <a:r>
              <a:rPr lang="en-US" dirty="0"/>
              <a:t>A business can then calculate its market share in terms of the number of customers its sells to, or the total value of its sales.</a:t>
            </a:r>
            <a:endParaRPr lang="cs-CZ" dirty="0"/>
          </a:p>
          <a:p>
            <a:r>
              <a:rPr lang="en-US" dirty="0"/>
              <a:t>segmentation can be based on demographic and psychographic factors. </a:t>
            </a:r>
            <a:br>
              <a:rPr lang="en-US" dirty="0"/>
            </a:br>
            <a:endParaRPr lang="en-US" dirty="0"/>
          </a:p>
          <a:p>
            <a:br>
              <a:rPr lang="en-US" dirty="0"/>
            </a:br>
            <a:br>
              <a:rPr lang="en-US" dirty="0"/>
            </a:br>
            <a:br>
              <a:rPr lang="en-US" dirty="0"/>
            </a:br>
            <a:endParaRPr lang="en-US" dirty="0"/>
          </a:p>
          <a:p>
            <a:endParaRPr lang="cs-CZ" dirty="0"/>
          </a:p>
        </p:txBody>
      </p:sp>
    </p:spTree>
    <p:extLst>
      <p:ext uri="{BB962C8B-B14F-4D97-AF65-F5344CB8AC3E}">
        <p14:creationId xmlns:p14="http://schemas.microsoft.com/office/powerpoint/2010/main" val="87162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a:t>
            </a:r>
            <a:r>
              <a:rPr lang="cs-CZ" dirty="0" err="1"/>
              <a:t>of</a:t>
            </a:r>
            <a:r>
              <a:rPr lang="cs-CZ" dirty="0"/>
              <a:t> market</a:t>
            </a:r>
          </a:p>
        </p:txBody>
      </p:sp>
      <p:sp>
        <p:nvSpPr>
          <p:cNvPr id="3" name="Zástupný symbol pro obsah 2"/>
          <p:cNvSpPr>
            <a:spLocks noGrp="1"/>
          </p:cNvSpPr>
          <p:nvPr>
            <p:ph idx="1"/>
          </p:nvPr>
        </p:nvSpPr>
        <p:spPr/>
        <p:txBody>
          <a:bodyPr>
            <a:normAutofit fontScale="92500" lnSpcReduction="10000"/>
          </a:bodyPr>
          <a:lstStyle/>
          <a:p>
            <a:r>
              <a:rPr lang="en-US" dirty="0"/>
              <a:t>Business-to-Business (B2B) markets in which a businesses customers are other businesses.</a:t>
            </a:r>
            <a:br>
              <a:rPr lang="en-US" dirty="0"/>
            </a:br>
            <a:endParaRPr lang="cs-CZ" dirty="0"/>
          </a:p>
          <a:p>
            <a:r>
              <a:rPr lang="en-US" dirty="0"/>
              <a:t>Business to Consumer (B2C) markets in which businesses sell to other customers.</a:t>
            </a:r>
            <a:br>
              <a:rPr lang="en-US" dirty="0"/>
            </a:br>
            <a:endParaRPr lang="cs-CZ" dirty="0"/>
          </a:p>
          <a:p>
            <a:r>
              <a:rPr lang="en-US" dirty="0"/>
              <a:t>Some markets take place in a physical location e.g. a street market, whereas others may be virtual markets </a:t>
            </a:r>
            <a:br>
              <a:rPr lang="en-US" dirty="0"/>
            </a:br>
            <a:endParaRPr lang="en-US" dirty="0"/>
          </a:p>
          <a:p>
            <a:endParaRPr lang="cs-CZ" dirty="0"/>
          </a:p>
        </p:txBody>
      </p:sp>
    </p:spTree>
    <p:extLst>
      <p:ext uri="{BB962C8B-B14F-4D97-AF65-F5344CB8AC3E}">
        <p14:creationId xmlns:p14="http://schemas.microsoft.com/office/powerpoint/2010/main" val="2469106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lvl="0"/>
            <a:r>
              <a:rPr lang="en-US" dirty="0"/>
              <a:t>What type of market structure will your firm operate within? Why? </a:t>
            </a:r>
            <a:endParaRPr lang="cs-CZ" dirty="0"/>
          </a:p>
          <a:p>
            <a:r>
              <a:rPr lang="en-US" dirty="0"/>
              <a:t> Which market structure do you think benefits the producer the most? Is there any way that your firm can operate in that type of market structure? Why or why not?</a:t>
            </a:r>
            <a:endParaRPr lang="cs-CZ" dirty="0"/>
          </a:p>
          <a:p>
            <a:endParaRPr lang="cs-CZ" dirty="0"/>
          </a:p>
        </p:txBody>
      </p:sp>
    </p:spTree>
    <p:extLst>
      <p:ext uri="{BB962C8B-B14F-4D97-AF65-F5344CB8AC3E}">
        <p14:creationId xmlns:p14="http://schemas.microsoft.com/office/powerpoint/2010/main" val="2713841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1219200" y="333375"/>
            <a:ext cx="6807200" cy="574675"/>
          </a:xfrm>
          <a:prstGeom prst="rect">
            <a:avLst/>
          </a:prstGeom>
          <a:noFill/>
          <a:ln w="9525">
            <a:noFill/>
            <a:miter lim="800000"/>
            <a:headEnd/>
            <a:tailEnd/>
          </a:ln>
          <a:effectLst/>
        </p:spPr>
        <p:txBody>
          <a:bodyPr lIns="0" tIns="0" rIns="0" bIns="0"/>
          <a:lstStyle/>
          <a:p>
            <a:pPr algn="ctr" defTabSz="762000" eaLnBrk="0" hangingPunct="0"/>
            <a:r>
              <a:rPr lang="en-GB" sz="3600" b="1">
                <a:solidFill>
                  <a:srgbClr val="FF0000"/>
                </a:solidFill>
                <a:effectLst>
                  <a:outerShdw blurRad="38100" dist="38100" dir="2700000" algn="tl">
                    <a:srgbClr val="000000"/>
                  </a:outerShdw>
                </a:effectLst>
              </a:rPr>
              <a:t>Marketing Mix</a:t>
            </a:r>
          </a:p>
        </p:txBody>
      </p:sp>
      <p:sp>
        <p:nvSpPr>
          <p:cNvPr id="157699" name="Rectangle 3"/>
          <p:cNvSpPr>
            <a:spLocks noChangeArrowheads="1"/>
          </p:cNvSpPr>
          <p:nvPr/>
        </p:nvSpPr>
        <p:spPr bwMode="auto">
          <a:xfrm>
            <a:off x="3049588" y="2781300"/>
            <a:ext cx="2944812" cy="1327150"/>
          </a:xfrm>
          <a:prstGeom prst="rect">
            <a:avLst/>
          </a:prstGeom>
          <a:noFill/>
          <a:ln w="12700">
            <a:solidFill>
              <a:schemeClr val="tx1"/>
            </a:solidFill>
            <a:miter lim="800000"/>
            <a:headEnd/>
            <a:tailEnd/>
          </a:ln>
          <a:effectLst/>
        </p:spPr>
        <p:txBody>
          <a:bodyPr lIns="92075" tIns="46038" rIns="92075" bIns="46038">
            <a:spAutoFit/>
          </a:bodyPr>
          <a:lstStyle/>
          <a:p>
            <a:pPr algn="ctr" defTabSz="762000" eaLnBrk="0" hangingPunct="0"/>
            <a:r>
              <a:rPr lang="en-GB" sz="1600" b="1" dirty="0">
                <a:solidFill>
                  <a:srgbClr val="FF0000"/>
                </a:solidFill>
                <a:latin typeface="Times New Roman" charset="0"/>
              </a:rPr>
              <a:t>People</a:t>
            </a:r>
          </a:p>
          <a:p>
            <a:pPr algn="ctr" defTabSz="762000" eaLnBrk="0" hangingPunct="0"/>
            <a:r>
              <a:rPr lang="en-GB" sz="1600" b="1" dirty="0">
                <a:solidFill>
                  <a:schemeClr val="tx2"/>
                </a:solidFill>
                <a:latin typeface="Times New Roman" charset="0"/>
              </a:rPr>
              <a:t>Service</a:t>
            </a:r>
          </a:p>
          <a:p>
            <a:pPr algn="ctr" defTabSz="762000" eaLnBrk="0" hangingPunct="0"/>
            <a:r>
              <a:rPr lang="en-GB" sz="1600" b="1" dirty="0">
                <a:solidFill>
                  <a:schemeClr val="tx2"/>
                </a:solidFill>
                <a:latin typeface="Times New Roman" charset="0"/>
              </a:rPr>
              <a:t>Advice</a:t>
            </a:r>
          </a:p>
          <a:p>
            <a:pPr algn="ctr" defTabSz="762000" eaLnBrk="0" hangingPunct="0"/>
            <a:r>
              <a:rPr lang="en-GB" sz="1600" b="1" dirty="0">
                <a:solidFill>
                  <a:schemeClr val="tx2"/>
                </a:solidFill>
                <a:latin typeface="Times New Roman" charset="0"/>
              </a:rPr>
              <a:t>Support</a:t>
            </a:r>
          </a:p>
          <a:p>
            <a:pPr algn="ctr" defTabSz="762000" eaLnBrk="0" hangingPunct="0"/>
            <a:r>
              <a:rPr lang="en-GB" sz="1600" b="1" dirty="0">
                <a:solidFill>
                  <a:schemeClr val="tx2"/>
                </a:solidFill>
                <a:latin typeface="Times New Roman" charset="0"/>
              </a:rPr>
              <a:t>Relationships</a:t>
            </a:r>
          </a:p>
        </p:txBody>
      </p:sp>
      <p:grpSp>
        <p:nvGrpSpPr>
          <p:cNvPr id="2" name="Group 4"/>
          <p:cNvGrpSpPr>
            <a:grpSpLocks/>
          </p:cNvGrpSpPr>
          <p:nvPr/>
        </p:nvGrpSpPr>
        <p:grpSpPr bwMode="auto">
          <a:xfrm>
            <a:off x="250825" y="1700213"/>
            <a:ext cx="2617788" cy="3709987"/>
            <a:chOff x="171" y="1071"/>
            <a:chExt cx="1786" cy="2337"/>
          </a:xfrm>
        </p:grpSpPr>
        <p:sp>
          <p:nvSpPr>
            <p:cNvPr id="157701" name="Arc 5"/>
            <p:cNvSpPr>
              <a:spLocks/>
            </p:cNvSpPr>
            <p:nvPr/>
          </p:nvSpPr>
          <p:spPr bwMode="auto">
            <a:xfrm>
              <a:off x="1032" y="1071"/>
              <a:ext cx="901" cy="504"/>
            </a:xfrm>
            <a:custGeom>
              <a:avLst/>
              <a:gdLst>
                <a:gd name="G0" fmla="+- 21594 0 0"/>
                <a:gd name="G1" fmla="+- 21600 0 0"/>
                <a:gd name="G2" fmla="+- 21600 0 0"/>
                <a:gd name="T0" fmla="*/ 0 w 21594"/>
                <a:gd name="T1" fmla="*/ 21086 h 21600"/>
                <a:gd name="T2" fmla="*/ 21570 w 21594"/>
                <a:gd name="T3" fmla="*/ 0 h 21600"/>
                <a:gd name="T4" fmla="*/ 21594 w 21594"/>
                <a:gd name="T5" fmla="*/ 21600 h 21600"/>
              </a:gdLst>
              <a:ahLst/>
              <a:cxnLst>
                <a:cxn ang="0">
                  <a:pos x="T0" y="T1"/>
                </a:cxn>
                <a:cxn ang="0">
                  <a:pos x="T2" y="T3"/>
                </a:cxn>
                <a:cxn ang="0">
                  <a:pos x="T4" y="T5"/>
                </a:cxn>
              </a:cxnLst>
              <a:rect l="0" t="0" r="r" b="b"/>
              <a:pathLst>
                <a:path w="21594" h="21600" fill="none" extrusionOk="0">
                  <a:moveTo>
                    <a:pt x="0" y="21086"/>
                  </a:moveTo>
                  <a:cubicBezTo>
                    <a:pt x="279" y="9369"/>
                    <a:pt x="9850" y="13"/>
                    <a:pt x="21570" y="0"/>
                  </a:cubicBezTo>
                </a:path>
                <a:path w="21594" h="21600" stroke="0" extrusionOk="0">
                  <a:moveTo>
                    <a:pt x="0" y="21086"/>
                  </a:moveTo>
                  <a:cubicBezTo>
                    <a:pt x="279" y="9369"/>
                    <a:pt x="9850" y="13"/>
                    <a:pt x="21570" y="0"/>
                  </a:cubicBezTo>
                  <a:lnTo>
                    <a:pt x="21594" y="2160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nvGrpSpPr>
            <p:cNvPr id="3" name="Group 6"/>
            <p:cNvGrpSpPr>
              <a:grpSpLocks/>
            </p:cNvGrpSpPr>
            <p:nvPr/>
          </p:nvGrpSpPr>
          <p:grpSpPr bwMode="auto">
            <a:xfrm>
              <a:off x="171" y="1760"/>
              <a:ext cx="1786" cy="1648"/>
              <a:chOff x="171" y="1760"/>
              <a:chExt cx="1786" cy="1648"/>
            </a:xfrm>
          </p:grpSpPr>
          <p:sp>
            <p:nvSpPr>
              <p:cNvPr id="157703" name="Rectangle 7"/>
              <p:cNvSpPr>
                <a:spLocks noChangeArrowheads="1"/>
              </p:cNvSpPr>
              <p:nvPr/>
            </p:nvSpPr>
            <p:spPr bwMode="auto">
              <a:xfrm>
                <a:off x="171" y="1760"/>
                <a:ext cx="1678" cy="836"/>
              </a:xfrm>
              <a:prstGeom prst="rect">
                <a:avLst/>
              </a:prstGeom>
              <a:noFill/>
              <a:ln w="12700">
                <a:solidFill>
                  <a:schemeClr val="tx1"/>
                </a:solidFill>
                <a:miter lim="800000"/>
                <a:headEnd/>
                <a:tailEnd/>
              </a:ln>
              <a:effectLst/>
            </p:spPr>
            <p:txBody>
              <a:bodyPr lIns="92075" tIns="46038" rIns="92075" bIns="46038">
                <a:spAutoFit/>
              </a:bodyPr>
              <a:lstStyle/>
              <a:p>
                <a:pPr algn="ctr" defTabSz="762000" eaLnBrk="0" hangingPunct="0"/>
                <a:r>
                  <a:rPr lang="en-GB" sz="1600" b="1" dirty="0">
                    <a:solidFill>
                      <a:srgbClr val="FF0000"/>
                    </a:solidFill>
                    <a:latin typeface="Times New Roman" charset="0"/>
                  </a:rPr>
                  <a:t>Price</a:t>
                </a:r>
              </a:p>
              <a:p>
                <a:pPr algn="ctr" defTabSz="762000" eaLnBrk="0" hangingPunct="0"/>
                <a:r>
                  <a:rPr lang="en-GB" sz="1600" b="1" dirty="0">
                    <a:solidFill>
                      <a:schemeClr val="tx2"/>
                    </a:solidFill>
                    <a:latin typeface="Times New Roman" charset="0"/>
                  </a:rPr>
                  <a:t>List price</a:t>
                </a:r>
              </a:p>
              <a:p>
                <a:pPr algn="ctr" defTabSz="762000" eaLnBrk="0" hangingPunct="0"/>
                <a:r>
                  <a:rPr lang="en-GB" sz="1600" b="1" dirty="0">
                    <a:solidFill>
                      <a:schemeClr val="tx2"/>
                    </a:solidFill>
                    <a:latin typeface="Times New Roman" charset="0"/>
                  </a:rPr>
                  <a:t>Discounts, special offers</a:t>
                </a:r>
              </a:p>
              <a:p>
                <a:pPr algn="ctr" defTabSz="762000" eaLnBrk="0" hangingPunct="0"/>
                <a:r>
                  <a:rPr lang="en-GB" sz="1600" b="1" dirty="0">
                    <a:solidFill>
                      <a:schemeClr val="tx2"/>
                    </a:solidFill>
                    <a:latin typeface="Times New Roman" charset="0"/>
                  </a:rPr>
                  <a:t>Payment terms</a:t>
                </a:r>
              </a:p>
              <a:p>
                <a:pPr algn="ctr" defTabSz="762000" eaLnBrk="0" hangingPunct="0"/>
                <a:r>
                  <a:rPr lang="en-GB" sz="1600" b="1" dirty="0">
                    <a:solidFill>
                      <a:schemeClr val="tx2"/>
                    </a:solidFill>
                    <a:latin typeface="Times New Roman" charset="0"/>
                  </a:rPr>
                  <a:t>Service &amp; spares prices</a:t>
                </a:r>
              </a:p>
            </p:txBody>
          </p:sp>
          <p:sp>
            <p:nvSpPr>
              <p:cNvPr id="157704" name="Arc 8"/>
              <p:cNvSpPr>
                <a:spLocks/>
              </p:cNvSpPr>
              <p:nvPr/>
            </p:nvSpPr>
            <p:spPr bwMode="auto">
              <a:xfrm>
                <a:off x="987" y="2976"/>
                <a:ext cx="970" cy="432"/>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grpSp>
      <p:grpSp>
        <p:nvGrpSpPr>
          <p:cNvPr id="4" name="Group 9"/>
          <p:cNvGrpSpPr>
            <a:grpSpLocks/>
          </p:cNvGrpSpPr>
          <p:nvPr/>
        </p:nvGrpSpPr>
        <p:grpSpPr bwMode="auto">
          <a:xfrm>
            <a:off x="3097213" y="4581525"/>
            <a:ext cx="4533900" cy="1571625"/>
            <a:chOff x="2113" y="2886"/>
            <a:chExt cx="3093" cy="990"/>
          </a:xfrm>
        </p:grpSpPr>
        <p:sp>
          <p:nvSpPr>
            <p:cNvPr id="157706" name="Rectangle 10"/>
            <p:cNvSpPr>
              <a:spLocks noChangeArrowheads="1"/>
            </p:cNvSpPr>
            <p:nvPr/>
          </p:nvSpPr>
          <p:spPr bwMode="auto">
            <a:xfrm>
              <a:off x="2113" y="2886"/>
              <a:ext cx="1966" cy="990"/>
            </a:xfrm>
            <a:prstGeom prst="rect">
              <a:avLst/>
            </a:prstGeom>
            <a:noFill/>
            <a:ln w="12700">
              <a:solidFill>
                <a:schemeClr val="tx1"/>
              </a:solidFill>
              <a:miter lim="800000"/>
              <a:headEnd/>
              <a:tailEnd/>
            </a:ln>
            <a:effectLst/>
          </p:spPr>
          <p:txBody>
            <a:bodyPr lIns="92075" tIns="46038" rIns="92075" bIns="46038">
              <a:spAutoFit/>
            </a:bodyPr>
            <a:lstStyle/>
            <a:p>
              <a:pPr algn="ctr" defTabSz="762000" eaLnBrk="0" hangingPunct="0"/>
              <a:r>
                <a:rPr lang="en-GB" sz="1600" b="1" dirty="0">
                  <a:solidFill>
                    <a:srgbClr val="FF0000"/>
                  </a:solidFill>
                  <a:latin typeface="Times New Roman" charset="0"/>
                </a:rPr>
                <a:t>Place</a:t>
              </a:r>
            </a:p>
            <a:p>
              <a:pPr algn="ctr" defTabSz="762000" eaLnBrk="0" hangingPunct="0"/>
              <a:r>
                <a:rPr lang="en-GB" sz="1600" b="1" dirty="0">
                  <a:solidFill>
                    <a:schemeClr val="tx2"/>
                  </a:solidFill>
                  <a:latin typeface="Times New Roman" charset="0"/>
                </a:rPr>
                <a:t>Location</a:t>
              </a:r>
            </a:p>
            <a:p>
              <a:pPr algn="ctr" defTabSz="762000" eaLnBrk="0" hangingPunct="0"/>
              <a:r>
                <a:rPr lang="en-GB" sz="1600" b="1" dirty="0">
                  <a:solidFill>
                    <a:schemeClr val="tx2"/>
                  </a:solidFill>
                  <a:latin typeface="Times New Roman" charset="0"/>
                </a:rPr>
                <a:t>Layout, design</a:t>
              </a:r>
            </a:p>
            <a:p>
              <a:pPr algn="ctr" defTabSz="762000" eaLnBrk="0" hangingPunct="0"/>
              <a:r>
                <a:rPr lang="en-GB" sz="1600" b="1" dirty="0">
                  <a:solidFill>
                    <a:schemeClr val="tx2"/>
                  </a:solidFill>
                  <a:latin typeface="Times New Roman" charset="0"/>
                </a:rPr>
                <a:t>Channels of distribution</a:t>
              </a:r>
            </a:p>
            <a:p>
              <a:pPr algn="ctr" defTabSz="762000" eaLnBrk="0" hangingPunct="0"/>
              <a:r>
                <a:rPr lang="en-GB" sz="1600" b="1" dirty="0">
                  <a:solidFill>
                    <a:schemeClr val="tx2"/>
                  </a:solidFill>
                  <a:latin typeface="Times New Roman" charset="0"/>
                </a:rPr>
                <a:t>Routes to market: telephone, internet, post</a:t>
              </a:r>
            </a:p>
          </p:txBody>
        </p:sp>
        <p:sp>
          <p:nvSpPr>
            <p:cNvPr id="157707" name="Arc 11"/>
            <p:cNvSpPr>
              <a:spLocks/>
            </p:cNvSpPr>
            <p:nvPr/>
          </p:nvSpPr>
          <p:spPr bwMode="auto">
            <a:xfrm>
              <a:off x="4236" y="2931"/>
              <a:ext cx="970" cy="46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sp>
        <p:nvSpPr>
          <p:cNvPr id="157708" name="Rectangle 12"/>
          <p:cNvSpPr>
            <a:spLocks noChangeArrowheads="1"/>
          </p:cNvSpPr>
          <p:nvPr/>
        </p:nvSpPr>
        <p:spPr bwMode="auto">
          <a:xfrm>
            <a:off x="3049588" y="981075"/>
            <a:ext cx="2944812" cy="1327150"/>
          </a:xfrm>
          <a:prstGeom prst="rect">
            <a:avLst/>
          </a:prstGeom>
          <a:solidFill>
            <a:schemeClr val="bg1"/>
          </a:solidFill>
          <a:ln w="12700">
            <a:solidFill>
              <a:schemeClr val="tx1"/>
            </a:solidFill>
            <a:miter lim="800000"/>
            <a:headEnd/>
            <a:tailEnd/>
          </a:ln>
          <a:effectLst/>
        </p:spPr>
        <p:txBody>
          <a:bodyPr lIns="92075" tIns="46038" rIns="92075" bIns="46038">
            <a:spAutoFit/>
          </a:bodyPr>
          <a:lstStyle/>
          <a:p>
            <a:pPr algn="ctr" defTabSz="762000" eaLnBrk="0" hangingPunct="0"/>
            <a:r>
              <a:rPr lang="en-GB" sz="1600" b="1" dirty="0">
                <a:solidFill>
                  <a:srgbClr val="FF0000"/>
                </a:solidFill>
                <a:latin typeface="Times New Roman" charset="0"/>
              </a:rPr>
              <a:t>Product</a:t>
            </a:r>
          </a:p>
          <a:p>
            <a:pPr algn="ctr" defTabSz="762000" eaLnBrk="0" hangingPunct="0"/>
            <a:r>
              <a:rPr lang="en-GB" sz="1600" b="1" dirty="0">
                <a:solidFill>
                  <a:schemeClr val="tx2"/>
                </a:solidFill>
                <a:latin typeface="Times New Roman" charset="0"/>
              </a:rPr>
              <a:t>Design, sizes, colours</a:t>
            </a:r>
          </a:p>
          <a:p>
            <a:pPr algn="ctr" defTabSz="762000" eaLnBrk="0" hangingPunct="0"/>
            <a:r>
              <a:rPr lang="en-GB" sz="1600" b="1" dirty="0">
                <a:solidFill>
                  <a:schemeClr val="tx2"/>
                </a:solidFill>
                <a:latin typeface="Times New Roman" charset="0"/>
              </a:rPr>
              <a:t>Materials, quality</a:t>
            </a:r>
          </a:p>
          <a:p>
            <a:pPr algn="ctr" defTabSz="762000" eaLnBrk="0" hangingPunct="0"/>
            <a:r>
              <a:rPr lang="en-GB" sz="1600" b="1" dirty="0">
                <a:solidFill>
                  <a:schemeClr val="tx2"/>
                </a:solidFill>
                <a:latin typeface="Times New Roman" charset="0"/>
              </a:rPr>
              <a:t>Specification</a:t>
            </a:r>
          </a:p>
          <a:p>
            <a:pPr algn="ctr" defTabSz="762000" eaLnBrk="0" hangingPunct="0"/>
            <a:r>
              <a:rPr lang="en-GB" sz="1600" b="1" dirty="0">
                <a:solidFill>
                  <a:schemeClr val="tx2"/>
                </a:solidFill>
                <a:latin typeface="Times New Roman" charset="0"/>
              </a:rPr>
              <a:t>After-sales service</a:t>
            </a:r>
          </a:p>
        </p:txBody>
      </p:sp>
      <p:grpSp>
        <p:nvGrpSpPr>
          <p:cNvPr id="5" name="Group 13"/>
          <p:cNvGrpSpPr>
            <a:grpSpLocks/>
          </p:cNvGrpSpPr>
          <p:nvPr/>
        </p:nvGrpSpPr>
        <p:grpSpPr bwMode="auto">
          <a:xfrm>
            <a:off x="6234113" y="1700213"/>
            <a:ext cx="2630487" cy="2652712"/>
            <a:chOff x="4253" y="1071"/>
            <a:chExt cx="1794" cy="1671"/>
          </a:xfrm>
        </p:grpSpPr>
        <p:sp>
          <p:nvSpPr>
            <p:cNvPr id="157710" name="Rectangle 14"/>
            <p:cNvSpPr>
              <a:spLocks noChangeArrowheads="1"/>
            </p:cNvSpPr>
            <p:nvPr/>
          </p:nvSpPr>
          <p:spPr bwMode="auto">
            <a:xfrm>
              <a:off x="4321" y="1752"/>
              <a:ext cx="1726" cy="990"/>
            </a:xfrm>
            <a:prstGeom prst="rect">
              <a:avLst/>
            </a:prstGeom>
            <a:noFill/>
            <a:ln w="12700">
              <a:solidFill>
                <a:schemeClr val="tx1"/>
              </a:solidFill>
              <a:miter lim="800000"/>
              <a:headEnd/>
              <a:tailEnd/>
            </a:ln>
            <a:effectLst/>
          </p:spPr>
          <p:txBody>
            <a:bodyPr lIns="92075" tIns="46038" rIns="92075" bIns="46038">
              <a:spAutoFit/>
            </a:bodyPr>
            <a:lstStyle/>
            <a:p>
              <a:pPr algn="ctr" defTabSz="762000" eaLnBrk="0" hangingPunct="0"/>
              <a:r>
                <a:rPr lang="en-GB" sz="1600" b="1" dirty="0">
                  <a:solidFill>
                    <a:srgbClr val="FF0000"/>
                  </a:solidFill>
                  <a:latin typeface="Times New Roman" charset="0"/>
                </a:rPr>
                <a:t>Promotion</a:t>
              </a:r>
            </a:p>
            <a:p>
              <a:pPr algn="ctr" defTabSz="762000" eaLnBrk="0" hangingPunct="0"/>
              <a:r>
                <a:rPr lang="en-GB" sz="1600" b="1" dirty="0">
                  <a:solidFill>
                    <a:schemeClr val="tx2"/>
                  </a:solidFill>
                  <a:latin typeface="Times New Roman" charset="0"/>
                </a:rPr>
                <a:t>Advertising</a:t>
              </a:r>
            </a:p>
            <a:p>
              <a:pPr algn="ctr" defTabSz="762000" eaLnBrk="0" hangingPunct="0"/>
              <a:r>
                <a:rPr lang="en-GB" sz="1600" b="1" dirty="0">
                  <a:solidFill>
                    <a:schemeClr val="tx2"/>
                  </a:solidFill>
                  <a:latin typeface="Times New Roman" charset="0"/>
                </a:rPr>
                <a:t>Point-of-sale displays</a:t>
              </a:r>
            </a:p>
            <a:p>
              <a:pPr algn="ctr" defTabSz="762000" eaLnBrk="0" hangingPunct="0"/>
              <a:r>
                <a:rPr lang="en-GB" sz="1600" b="1" dirty="0">
                  <a:solidFill>
                    <a:schemeClr val="tx2"/>
                  </a:solidFill>
                  <a:latin typeface="Times New Roman" charset="0"/>
                </a:rPr>
                <a:t>Leaflets, brochures etc.</a:t>
              </a:r>
            </a:p>
            <a:p>
              <a:pPr algn="ctr" defTabSz="762000" eaLnBrk="0" hangingPunct="0"/>
              <a:r>
                <a:rPr lang="en-GB" sz="1600" b="1" dirty="0">
                  <a:solidFill>
                    <a:schemeClr val="tx2"/>
                  </a:solidFill>
                  <a:latin typeface="Times New Roman" charset="0"/>
                </a:rPr>
                <a:t>Personal selling</a:t>
              </a:r>
            </a:p>
            <a:p>
              <a:pPr algn="ctr" defTabSz="762000" eaLnBrk="0" hangingPunct="0"/>
              <a:r>
                <a:rPr lang="en-GB" sz="1600" b="1" dirty="0">
                  <a:solidFill>
                    <a:schemeClr val="tx2"/>
                  </a:solidFill>
                  <a:latin typeface="Times New Roman" charset="0"/>
                </a:rPr>
                <a:t>Telephone, internet, post</a:t>
              </a:r>
            </a:p>
          </p:txBody>
        </p:sp>
        <p:sp>
          <p:nvSpPr>
            <p:cNvPr id="157711" name="Arc 15"/>
            <p:cNvSpPr>
              <a:spLocks/>
            </p:cNvSpPr>
            <p:nvPr/>
          </p:nvSpPr>
          <p:spPr bwMode="auto">
            <a:xfrm>
              <a:off x="4253" y="1071"/>
              <a:ext cx="970" cy="468"/>
            </a:xfrm>
            <a:custGeom>
              <a:avLst/>
              <a:gdLst>
                <a:gd name="G0" fmla="+- 0 0 0"/>
                <a:gd name="G1" fmla="+- 21600 0 0"/>
                <a:gd name="G2" fmla="+- 21600 0 0"/>
                <a:gd name="T0" fmla="*/ 22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21" y="0"/>
                  </a:moveTo>
                  <a:cubicBezTo>
                    <a:pt x="11942" y="12"/>
                    <a:pt x="21600" y="9679"/>
                    <a:pt x="21600" y="21600"/>
                  </a:cubicBezTo>
                </a:path>
                <a:path w="21600" h="21600" stroke="0" extrusionOk="0">
                  <a:moveTo>
                    <a:pt x="21" y="0"/>
                  </a:moveTo>
                  <a:cubicBezTo>
                    <a:pt x="11942" y="12"/>
                    <a:pt x="21600" y="9679"/>
                    <a:pt x="21600" y="21600"/>
                  </a:cubicBezTo>
                  <a:lnTo>
                    <a:pt x="0" y="21600"/>
                  </a:lnTo>
                  <a:close/>
                </a:path>
              </a:pathLst>
            </a:custGeom>
            <a:noFill/>
            <a:ln w="76200" cap="rnd">
              <a:solidFill>
                <a:srgbClr val="FF0000"/>
              </a:solidFill>
              <a:round/>
              <a:headEnd type="triangle" w="lg" len="lg"/>
              <a:tailEnd type="triangle" w="lg" len="lg"/>
            </a:ln>
            <a:effectLst/>
          </p:spPr>
          <p:txBody>
            <a:bodyPr wrap="none" anchor="ctr"/>
            <a:lstStyle/>
            <a:p>
              <a:endParaRPr lang="cs-CZ"/>
            </a:p>
          </p:txBody>
        </p:sp>
      </p:grpSp>
    </p:spTree>
    <p:extLst>
      <p:ext uri="{BB962C8B-B14F-4D97-AF65-F5344CB8AC3E}">
        <p14:creationId xmlns:p14="http://schemas.microsoft.com/office/powerpoint/2010/main" val="93777409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7708"/>
                                        </p:tgtEl>
                                        <p:attrNameLst>
                                          <p:attrName>style.visibility</p:attrName>
                                        </p:attrNameLst>
                                      </p:cBhvr>
                                      <p:to>
                                        <p:strVal val="visible"/>
                                      </p:to>
                                    </p:set>
                                    <p:animEffect transition="in" filter="wheel(4)">
                                      <p:cBhvr>
                                        <p:cTn id="7" dur="2000"/>
                                        <p:tgtEl>
                                          <p:spTgt spid="15770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4)">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heel(4)">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57699"/>
                                        </p:tgtEl>
                                        <p:attrNameLst>
                                          <p:attrName>style.visibility</p:attrName>
                                        </p:attrNameLst>
                                      </p:cBhvr>
                                      <p:to>
                                        <p:strVal val="visible"/>
                                      </p:to>
                                    </p:set>
                                    <p:animEffect transition="in" filter="diamond(in)">
                                      <p:cBhvr>
                                        <p:cTn id="27" dur="20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animBg="1"/>
      <p:bldP spid="15770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en-GB" b="1" dirty="0"/>
              <a:t>Marketing plan</a:t>
            </a:r>
            <a:r>
              <a:rPr lang="cs-CZ" b="1" dirty="0"/>
              <a:t> </a:t>
            </a:r>
            <a:r>
              <a:rPr lang="cs-CZ" b="1" dirty="0" err="1"/>
              <a:t>based</a:t>
            </a:r>
            <a:r>
              <a:rPr lang="cs-CZ" b="1" dirty="0"/>
              <a:t> on </a:t>
            </a:r>
            <a:r>
              <a:rPr lang="cs-CZ" b="1" dirty="0" err="1"/>
              <a:t>Environmental</a:t>
            </a:r>
            <a:r>
              <a:rPr lang="cs-CZ" b="1" dirty="0"/>
              <a:t> </a:t>
            </a:r>
            <a:r>
              <a:rPr lang="cs-CZ" b="1" dirty="0" err="1"/>
              <a:t>Analysis</a:t>
            </a:r>
            <a:endParaRPr lang="cs-CZ" dirty="0"/>
          </a:p>
        </p:txBody>
      </p:sp>
      <p:sp>
        <p:nvSpPr>
          <p:cNvPr id="4" name="Zástupný symbol pro text 3"/>
          <p:cNvSpPr>
            <a:spLocks noGrp="1"/>
          </p:cNvSpPr>
          <p:nvPr>
            <p:ph type="body" idx="1"/>
          </p:nvPr>
        </p:nvSpPr>
        <p:spPr/>
        <p:txBody>
          <a:bodyPr/>
          <a:lstStyle/>
          <a:p>
            <a:r>
              <a:rPr lang="en-GB" dirty="0"/>
              <a:t>Part I </a:t>
            </a:r>
            <a:endParaRPr lang="cs-CZ" dirty="0"/>
          </a:p>
        </p:txBody>
      </p:sp>
      <p:sp>
        <p:nvSpPr>
          <p:cNvPr id="3" name="Zástupný symbol pro obsah 2"/>
          <p:cNvSpPr>
            <a:spLocks noGrp="1"/>
          </p:cNvSpPr>
          <p:nvPr>
            <p:ph sz="half" idx="2"/>
          </p:nvPr>
        </p:nvSpPr>
        <p:spPr/>
        <p:txBody>
          <a:bodyPr>
            <a:normAutofit fontScale="92500" lnSpcReduction="10000"/>
          </a:bodyPr>
          <a:lstStyle/>
          <a:p>
            <a:r>
              <a:rPr lang="cs-CZ" dirty="0" err="1"/>
              <a:t>Based</a:t>
            </a:r>
            <a:r>
              <a:rPr lang="cs-CZ" dirty="0"/>
              <a:t> on </a:t>
            </a:r>
            <a:r>
              <a:rPr lang="cs-CZ" dirty="0" err="1"/>
              <a:t>analysis</a:t>
            </a:r>
            <a:r>
              <a:rPr lang="cs-CZ" dirty="0"/>
              <a:t> </a:t>
            </a:r>
            <a:r>
              <a:rPr lang="cs-CZ" dirty="0" err="1"/>
              <a:t>of</a:t>
            </a:r>
            <a:r>
              <a:rPr lang="cs-CZ" dirty="0"/>
              <a:t> Business </a:t>
            </a:r>
            <a:r>
              <a:rPr lang="cs-CZ" dirty="0" err="1"/>
              <a:t>environment</a:t>
            </a:r>
            <a:endParaRPr lang="cs-CZ" dirty="0"/>
          </a:p>
          <a:p>
            <a:r>
              <a:rPr lang="en-GB" b="1" dirty="0"/>
              <a:t>Market analysis (Environment, Competition, Customer, Company analysis). We need to go through those analyses</a:t>
            </a:r>
            <a:r>
              <a:rPr lang="en-GB" dirty="0"/>
              <a:t>:</a:t>
            </a:r>
            <a:endParaRPr lang="cs-CZ" dirty="0"/>
          </a:p>
          <a:p>
            <a:pPr lvl="1"/>
            <a:r>
              <a:rPr lang="en-GB" b="1" i="1" dirty="0"/>
              <a:t>The situation in external environment – PEST analysis</a:t>
            </a:r>
            <a:endParaRPr lang="cs-CZ" dirty="0"/>
          </a:p>
          <a:p>
            <a:pPr lvl="1"/>
            <a:r>
              <a:rPr lang="en-GB" b="1" dirty="0"/>
              <a:t>Competition Analysis</a:t>
            </a:r>
            <a:endParaRPr lang="cs-CZ" dirty="0"/>
          </a:p>
          <a:p>
            <a:pPr lvl="1"/>
            <a:r>
              <a:rPr lang="en-GB" b="1" dirty="0"/>
              <a:t>SWOT analysis</a:t>
            </a:r>
            <a:r>
              <a:rPr lang="en-GB" dirty="0"/>
              <a:t> </a:t>
            </a:r>
            <a:endParaRPr lang="cs-CZ" dirty="0"/>
          </a:p>
          <a:p>
            <a:pPr lvl="1"/>
            <a:r>
              <a:rPr lang="en-GB" b="1" dirty="0"/>
              <a:t>Customer definition</a:t>
            </a:r>
            <a:endParaRPr lang="cs-CZ" dirty="0"/>
          </a:p>
          <a:p>
            <a:endParaRPr lang="cs-CZ" dirty="0"/>
          </a:p>
        </p:txBody>
      </p:sp>
      <p:sp>
        <p:nvSpPr>
          <p:cNvPr id="5" name="Zástupný symbol pro text 4"/>
          <p:cNvSpPr>
            <a:spLocks noGrp="1"/>
          </p:cNvSpPr>
          <p:nvPr>
            <p:ph type="body" sz="quarter" idx="3"/>
          </p:nvPr>
        </p:nvSpPr>
        <p:spPr/>
        <p:txBody>
          <a:bodyPr/>
          <a:lstStyle/>
          <a:p>
            <a:r>
              <a:rPr lang="cs-CZ" dirty="0"/>
              <a:t>Part II</a:t>
            </a:r>
          </a:p>
        </p:txBody>
      </p:sp>
      <p:sp>
        <p:nvSpPr>
          <p:cNvPr id="6" name="Zástupný symbol pro obsah 5"/>
          <p:cNvSpPr>
            <a:spLocks noGrp="1"/>
          </p:cNvSpPr>
          <p:nvPr>
            <p:ph sz="quarter" idx="4"/>
          </p:nvPr>
        </p:nvSpPr>
        <p:spPr/>
        <p:txBody>
          <a:bodyPr/>
          <a:lstStyle/>
          <a:p>
            <a:r>
              <a:rPr lang="en-GB" b="1" dirty="0"/>
              <a:t>Marketing goals, Marketing Mix (product, price, promotion, place)</a:t>
            </a:r>
            <a:endParaRPr lang="cs-CZ" dirty="0"/>
          </a:p>
          <a:p>
            <a:pPr lvl="0"/>
            <a:r>
              <a:rPr lang="cs-CZ" dirty="0" err="1"/>
              <a:t>Conclusion</a:t>
            </a:r>
            <a:r>
              <a:rPr lang="cs-CZ" dirty="0"/>
              <a:t> : </a:t>
            </a:r>
            <a:r>
              <a:rPr lang="en-GB" b="1" dirty="0"/>
              <a:t>Part III- Strategy, sales plan (quantity of items, customers)</a:t>
            </a:r>
            <a:endParaRPr lang="cs-CZ" dirty="0"/>
          </a:p>
          <a:p>
            <a:endParaRPr lang="cs-CZ" dirty="0"/>
          </a:p>
        </p:txBody>
      </p:sp>
    </p:spTree>
    <p:extLst>
      <p:ext uri="{BB962C8B-B14F-4D97-AF65-F5344CB8AC3E}">
        <p14:creationId xmlns:p14="http://schemas.microsoft.com/office/powerpoint/2010/main" val="542613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Case study: Mobile </a:t>
            </a:r>
            <a:r>
              <a:rPr lang="cs-CZ" dirty="0" err="1"/>
              <a:t>application</a:t>
            </a:r>
            <a:r>
              <a:rPr lang="cs-CZ" dirty="0"/>
              <a:t> in </a:t>
            </a:r>
            <a:r>
              <a:rPr lang="cs-CZ" dirty="0" err="1"/>
              <a:t>Poland</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118340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PEST</a:t>
            </a:r>
          </a:p>
        </p:txBody>
      </p:sp>
      <p:sp>
        <p:nvSpPr>
          <p:cNvPr id="11" name="Podnadpis 10"/>
          <p:cNvSpPr>
            <a:spLocks noGrp="1"/>
          </p:cNvSpPr>
          <p:nvPr>
            <p:ph type="subTitle" idx="1"/>
          </p:nvPr>
        </p:nvSpPr>
        <p:spPr/>
        <p:txBody>
          <a:bodyPr/>
          <a:lstStyle/>
          <a:p>
            <a:r>
              <a:rPr lang="cs-CZ" dirty="0"/>
              <a:t>-</a:t>
            </a:r>
            <a:r>
              <a:rPr lang="cs-CZ" dirty="0" err="1"/>
              <a:t>weights</a:t>
            </a:r>
            <a:r>
              <a:rPr lang="cs-CZ" dirty="0"/>
              <a:t>, </a:t>
            </a:r>
            <a:r>
              <a:rPr lang="cs-CZ" dirty="0" err="1"/>
              <a:t>ratings</a:t>
            </a:r>
            <a:r>
              <a:rPr lang="cs-CZ" dirty="0"/>
              <a:t>…</a:t>
            </a:r>
          </a:p>
        </p:txBody>
      </p:sp>
    </p:spTree>
    <p:extLst>
      <p:ext uri="{BB962C8B-B14F-4D97-AF65-F5344CB8AC3E}">
        <p14:creationId xmlns:p14="http://schemas.microsoft.com/office/powerpoint/2010/main" val="2902435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CHARACTERISTICS OF BUSINESS ENVIRONMENT</a:t>
            </a:r>
          </a:p>
          <a:p>
            <a:pPr algn="ctr" eaLnBrk="1" hangingPunct="1">
              <a:spcBef>
                <a:spcPct val="0"/>
              </a:spcBef>
              <a:buFontTx/>
              <a:buNone/>
            </a:pP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i="1" dirty="0">
                <a:latin typeface="Arial" panose="020B0604020202020204" pitchFamily="34" charset="0"/>
              </a:rPr>
              <a:t>Business environment as an „open system“ </a:t>
            </a:r>
            <a:r>
              <a:rPr lang="en-US"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business organization is in constant interaction with its environment.</a:t>
            </a:r>
          </a:p>
          <a:p>
            <a:pPr marL="285750" indent="-285750" eaLnBrk="1" hangingPunct="1">
              <a:spcBef>
                <a:spcPct val="0"/>
              </a:spcBef>
              <a:defRPr/>
            </a:pPr>
            <a:r>
              <a:rPr lang="en-US" altLang="cs-CZ" sz="2200" b="1" i="1" dirty="0">
                <a:latin typeface="Arial" panose="020B0604020202020204" pitchFamily="34" charset="0"/>
              </a:rPr>
              <a:t>Interaction between the internal and external environments </a:t>
            </a:r>
            <a:r>
              <a:rPr lang="en-US" altLang="cs-CZ" sz="2200" dirty="0">
                <a:latin typeface="Arial" panose="020B0604020202020204" pitchFamily="34" charset="0"/>
              </a:rPr>
              <a:t>– various external influences affecting organizations are also frequently interrelated.</a:t>
            </a:r>
          </a:p>
          <a:p>
            <a:pPr marL="285750" indent="-285750" eaLnBrk="1" hangingPunct="1">
              <a:spcBef>
                <a:spcPct val="0"/>
              </a:spcBef>
              <a:defRPr/>
            </a:pPr>
            <a:r>
              <a:rPr lang="en-US" altLang="cs-CZ" sz="2200" b="1" i="1" dirty="0">
                <a:latin typeface="Arial" panose="020B0604020202020204" pitchFamily="34" charset="0"/>
              </a:rPr>
              <a:t>The complexity of business environment </a:t>
            </a:r>
            <a:r>
              <a:rPr lang="en-US" altLang="cs-CZ" sz="2200" dirty="0">
                <a:latin typeface="Arial" panose="020B0604020202020204" pitchFamily="34" charset="0"/>
              </a:rPr>
              <a:t>– external and internal influences are almost infinite in number and variety and no study could hope to consider them all.</a:t>
            </a:r>
          </a:p>
          <a:p>
            <a:pPr marL="285750" indent="-285750" eaLnBrk="1" hangingPunct="1">
              <a:spcBef>
                <a:spcPct val="0"/>
              </a:spcBef>
              <a:defRPr/>
            </a:pPr>
            <a:r>
              <a:rPr lang="en-US" altLang="cs-CZ" sz="2200" b="1" i="1" dirty="0">
                <a:latin typeface="Arial" panose="020B0604020202020204" pitchFamily="34" charset="0"/>
              </a:rPr>
              <a:t>Environmental volatility and change </a:t>
            </a:r>
            <a:r>
              <a:rPr lang="en-US" altLang="cs-CZ" sz="2200" dirty="0">
                <a:latin typeface="Arial" panose="020B0604020202020204" pitchFamily="34" charset="0"/>
              </a:rPr>
              <a:t>– the business environment is further complicated by the tendency towards environmental change. This volatility may be particularly prevalent in some areas or in some markets or in some types of industry or organization.</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nvGraphicFramePr>
        <p:xfrm>
          <a:off x="0" y="0"/>
          <a:ext cx="5107940" cy="1787652"/>
        </p:xfrm>
        <a:graphic>
          <a:graphicData uri="http://schemas.openxmlformats.org/drawingml/2006/table">
            <a:tbl>
              <a:tblPr/>
              <a:tblGrid>
                <a:gridCol w="294640">
                  <a:extLst>
                    <a:ext uri="{9D8B030D-6E8A-4147-A177-3AD203B41FA5}">
                      <a16:colId xmlns:a16="http://schemas.microsoft.com/office/drawing/2014/main" val="20000"/>
                    </a:ext>
                  </a:extLst>
                </a:gridCol>
                <a:gridCol w="3442335">
                  <a:extLst>
                    <a:ext uri="{9D8B030D-6E8A-4147-A177-3AD203B41FA5}">
                      <a16:colId xmlns:a16="http://schemas.microsoft.com/office/drawing/2014/main" val="20001"/>
                    </a:ext>
                  </a:extLst>
                </a:gridCol>
                <a:gridCol w="539750">
                  <a:extLst>
                    <a:ext uri="{9D8B030D-6E8A-4147-A177-3AD203B41FA5}">
                      <a16:colId xmlns:a16="http://schemas.microsoft.com/office/drawing/2014/main" val="20002"/>
                    </a:ext>
                  </a:extLst>
                </a:gridCol>
                <a:gridCol w="492760">
                  <a:extLst>
                    <a:ext uri="{9D8B030D-6E8A-4147-A177-3AD203B41FA5}">
                      <a16:colId xmlns:a16="http://schemas.microsoft.com/office/drawing/2014/main" val="20003"/>
                    </a:ext>
                  </a:extLst>
                </a:gridCol>
                <a:gridCol w="338455">
                  <a:extLst>
                    <a:ext uri="{9D8B030D-6E8A-4147-A177-3AD203B41FA5}">
                      <a16:colId xmlns:a16="http://schemas.microsoft.com/office/drawing/2014/main" val="20004"/>
                    </a:ext>
                  </a:extLst>
                </a:gridCol>
              </a:tblGrid>
              <a:tr h="180975">
                <a:tc gridSpan="5">
                  <a:txBody>
                    <a:bodyPr/>
                    <a:lstStyle/>
                    <a:p>
                      <a:pPr algn="ctr">
                        <a:lnSpc>
                          <a:spcPct val="115000"/>
                        </a:lnSpc>
                        <a:spcAft>
                          <a:spcPts val="0"/>
                        </a:spcAft>
                      </a:pPr>
                      <a:r>
                        <a:rPr lang="en-US" sz="1200" b="1" dirty="0">
                          <a:solidFill>
                            <a:srgbClr val="000000"/>
                          </a:solidFill>
                          <a:latin typeface="Times New Roman"/>
                          <a:ea typeface="Times New Roman"/>
                          <a:cs typeface="Times New Roman"/>
                        </a:rPr>
                        <a:t>Political factors</a:t>
                      </a:r>
                      <a:endParaRPr lang="cs-CZ" sz="1200" dirty="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B2A1C7"/>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90500">
                <a:tc>
                  <a:txBody>
                    <a:bodyPr/>
                    <a:lstStyle/>
                    <a:p>
                      <a:pPr algn="ctr">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Factor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1"/>
                  </a:ext>
                </a:extLst>
              </a:tr>
              <a:tr h="158115">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Assistance programs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0,9</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2"/>
                  </a:ext>
                </a:extLst>
              </a:tr>
              <a:tr h="170180">
                <a:tc>
                  <a:txBody>
                    <a:bodyPr/>
                    <a:lstStyle/>
                    <a:p>
                      <a:pPr algn="ctr">
                        <a:lnSpc>
                          <a:spcPct val="115000"/>
                        </a:lnSpc>
                        <a:spcAft>
                          <a:spcPts val="0"/>
                        </a:spcAft>
                      </a:pPr>
                      <a:r>
                        <a:rPr lang="en-US" sz="1100" b="1">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EU donations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3"/>
                  </a:ext>
                </a:extLst>
              </a:tr>
              <a:tr h="81915">
                <a:tc>
                  <a:txBody>
                    <a:bodyPr/>
                    <a:lstStyle/>
                    <a:p>
                      <a:pPr algn="ctr">
                        <a:lnSpc>
                          <a:spcPct val="115000"/>
                        </a:lnSpc>
                        <a:spcAft>
                          <a:spcPts val="0"/>
                        </a:spcAft>
                      </a:pPr>
                      <a:r>
                        <a:rPr lang="en-US" sz="1100" b="1">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Local regulations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4"/>
                  </a:ext>
                </a:extLst>
              </a:tr>
              <a:tr h="93345">
                <a:tc>
                  <a:txBody>
                    <a:bodyPr/>
                    <a:lstStyle/>
                    <a:p>
                      <a:pPr algn="ctr">
                        <a:lnSpc>
                          <a:spcPct val="115000"/>
                        </a:lnSpc>
                        <a:spcAft>
                          <a:spcPts val="0"/>
                        </a:spcAft>
                      </a:pPr>
                      <a:r>
                        <a:rPr lang="en-US" sz="1100" b="1">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Complicated and high taxation</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-1,2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5"/>
                  </a:ext>
                </a:extLst>
              </a:tr>
              <a:tr h="113030">
                <a:tc>
                  <a:txBody>
                    <a:bodyPr/>
                    <a:lstStyle/>
                    <a:p>
                      <a:pPr algn="ctr">
                        <a:lnSpc>
                          <a:spcPct val="115000"/>
                        </a:lnSpc>
                        <a:spcAft>
                          <a:spcPts val="0"/>
                        </a:spcAft>
                      </a:pPr>
                      <a:r>
                        <a:rPr lang="en-US" sz="1100" b="1">
                          <a:solidFill>
                            <a:srgbClr val="000000"/>
                          </a:solidFill>
                          <a:latin typeface="Times New Roman"/>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Constantly changing and complicated law related to SMEs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-0,6</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6"/>
                  </a:ext>
                </a:extLst>
              </a:tr>
              <a:tr h="72390">
                <a:tc gridSpan="2">
                  <a:txBody>
                    <a:bodyPr/>
                    <a:lstStyle/>
                    <a:p>
                      <a:pPr algn="r">
                        <a:lnSpc>
                          <a:spcPct val="115000"/>
                        </a:lnSpc>
                        <a:spcAft>
                          <a:spcPts val="0"/>
                        </a:spcAft>
                      </a:pPr>
                      <a:r>
                        <a:rPr lang="en-US" sz="1100" b="1">
                          <a:solidFill>
                            <a:srgbClr val="000000"/>
                          </a:solidFill>
                          <a:latin typeface="Times New Roman"/>
                          <a:ea typeface="Times New Roman"/>
                          <a:cs typeface="Times New Roman"/>
                        </a:rPr>
                        <a:t>SUM</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b="1" dirty="0">
                          <a:solidFill>
                            <a:srgbClr val="000000"/>
                          </a:solidFill>
                          <a:latin typeface="Times New Roman"/>
                          <a:ea typeface="Times New Roman"/>
                          <a:cs typeface="Times New Roman"/>
                        </a:rPr>
                        <a:t>-0,5</a:t>
                      </a:r>
                      <a:endParaRPr lang="cs-CZ" sz="12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7"/>
                  </a:ext>
                </a:extLst>
              </a:tr>
            </a:tbl>
          </a:graphicData>
        </a:graphic>
      </p:graphicFrame>
      <p:graphicFrame>
        <p:nvGraphicFramePr>
          <p:cNvPr id="5" name="Tabulka 4"/>
          <p:cNvGraphicFramePr>
            <a:graphicFrameLocks noGrp="1"/>
          </p:cNvGraphicFramePr>
          <p:nvPr/>
        </p:nvGraphicFramePr>
        <p:xfrm>
          <a:off x="3851920" y="1772816"/>
          <a:ext cx="5149215" cy="1787652"/>
        </p:xfrm>
        <a:graphic>
          <a:graphicData uri="http://schemas.openxmlformats.org/drawingml/2006/table">
            <a:tbl>
              <a:tblPr/>
              <a:tblGrid>
                <a:gridCol w="336550">
                  <a:extLst>
                    <a:ext uri="{9D8B030D-6E8A-4147-A177-3AD203B41FA5}">
                      <a16:colId xmlns:a16="http://schemas.microsoft.com/office/drawing/2014/main" val="20000"/>
                    </a:ext>
                  </a:extLst>
                </a:gridCol>
                <a:gridCol w="3340100">
                  <a:extLst>
                    <a:ext uri="{9D8B030D-6E8A-4147-A177-3AD203B41FA5}">
                      <a16:colId xmlns:a16="http://schemas.microsoft.com/office/drawing/2014/main" val="20001"/>
                    </a:ext>
                  </a:extLst>
                </a:gridCol>
                <a:gridCol w="570230">
                  <a:extLst>
                    <a:ext uri="{9D8B030D-6E8A-4147-A177-3AD203B41FA5}">
                      <a16:colId xmlns:a16="http://schemas.microsoft.com/office/drawing/2014/main" val="20002"/>
                    </a:ext>
                  </a:extLst>
                </a:gridCol>
                <a:gridCol w="492760">
                  <a:extLst>
                    <a:ext uri="{9D8B030D-6E8A-4147-A177-3AD203B41FA5}">
                      <a16:colId xmlns:a16="http://schemas.microsoft.com/office/drawing/2014/main" val="20003"/>
                    </a:ext>
                  </a:extLst>
                </a:gridCol>
                <a:gridCol w="409575">
                  <a:extLst>
                    <a:ext uri="{9D8B030D-6E8A-4147-A177-3AD203B41FA5}">
                      <a16:colId xmlns:a16="http://schemas.microsoft.com/office/drawing/2014/main" val="20004"/>
                    </a:ext>
                  </a:extLst>
                </a:gridCol>
              </a:tblGrid>
              <a:tr h="180975">
                <a:tc gridSpan="5">
                  <a:txBody>
                    <a:bodyPr/>
                    <a:lstStyle/>
                    <a:p>
                      <a:pPr algn="ctr">
                        <a:lnSpc>
                          <a:spcPct val="115000"/>
                        </a:lnSpc>
                        <a:spcAft>
                          <a:spcPts val="0"/>
                        </a:spcAft>
                      </a:pPr>
                      <a:r>
                        <a:rPr lang="en-US" sz="1200" b="1">
                          <a:solidFill>
                            <a:srgbClr val="000000"/>
                          </a:solidFill>
                          <a:latin typeface="Times New Roman"/>
                          <a:ea typeface="Times New Roman"/>
                          <a:cs typeface="Times New Roman"/>
                        </a:rPr>
                        <a:t>Economic factors</a:t>
                      </a:r>
                      <a:endParaRPr lang="cs-CZ" sz="120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93CDDD"/>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90500">
                <a:tc>
                  <a:txBody>
                    <a:bodyPr/>
                    <a:lstStyle/>
                    <a:p>
                      <a:pPr algn="ctr">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Factor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Czcionka tekstu podstawowego"/>
                          <a:ea typeface="Times New Roman"/>
                          <a:cs typeface="Arial"/>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Czcionka tekstu podstawowego"/>
                          <a:ea typeface="Times New Roman"/>
                          <a:cs typeface="Arial"/>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Czcionka tekstu podstawowego"/>
                          <a:ea typeface="Times New Roman"/>
                          <a:cs typeface="Arial"/>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1"/>
                  </a:ext>
                </a:extLst>
              </a:tr>
              <a:tr h="150495">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Possibilities of getting external capital</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1,4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2"/>
                  </a:ext>
                </a:extLst>
              </a:tr>
              <a:tr h="161290">
                <a:tc>
                  <a:txBody>
                    <a:bodyPr/>
                    <a:lstStyle/>
                    <a:p>
                      <a:pPr algn="ctr">
                        <a:lnSpc>
                          <a:spcPct val="115000"/>
                        </a:lnSpc>
                        <a:spcAft>
                          <a:spcPts val="0"/>
                        </a:spcAft>
                      </a:pPr>
                      <a:r>
                        <a:rPr lang="en-US" sz="1100" b="1">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High costs of running a business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-0,6</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3"/>
                  </a:ext>
                </a:extLst>
              </a:tr>
              <a:tr h="83185">
                <a:tc>
                  <a:txBody>
                    <a:bodyPr/>
                    <a:lstStyle/>
                    <a:p>
                      <a:pPr algn="ctr">
                        <a:lnSpc>
                          <a:spcPct val="115000"/>
                        </a:lnSpc>
                        <a:spcAft>
                          <a:spcPts val="0"/>
                        </a:spcAft>
                      </a:pPr>
                      <a:r>
                        <a:rPr lang="en-US" sz="1100" b="1">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High costs of capital</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4"/>
                  </a:ext>
                </a:extLst>
              </a:tr>
              <a:tr h="102870">
                <a:tc>
                  <a:txBody>
                    <a:bodyPr/>
                    <a:lstStyle/>
                    <a:p>
                      <a:pPr algn="ctr">
                        <a:lnSpc>
                          <a:spcPct val="115000"/>
                        </a:lnSpc>
                        <a:spcAft>
                          <a:spcPts val="0"/>
                        </a:spcAft>
                      </a:pPr>
                      <a:r>
                        <a:rPr lang="en-US" sz="1100" b="1">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Possibilities for taking a bank credit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5"/>
                  </a:ext>
                </a:extLst>
              </a:tr>
              <a:tr h="114300">
                <a:tc>
                  <a:txBody>
                    <a:bodyPr/>
                    <a:lstStyle/>
                    <a:p>
                      <a:pPr algn="ctr">
                        <a:lnSpc>
                          <a:spcPct val="115000"/>
                        </a:lnSpc>
                        <a:spcAft>
                          <a:spcPts val="0"/>
                        </a:spcAft>
                      </a:pPr>
                      <a:r>
                        <a:rPr lang="en-US" sz="1100" b="1">
                          <a:solidFill>
                            <a:srgbClr val="000000"/>
                          </a:solidFill>
                          <a:latin typeface="Times New Roman"/>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Structure of investments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6"/>
                  </a:ext>
                </a:extLst>
              </a:tr>
              <a:tr h="103505">
                <a:tc gridSpan="2">
                  <a:txBody>
                    <a:bodyPr/>
                    <a:lstStyle/>
                    <a:p>
                      <a:pPr algn="r">
                        <a:lnSpc>
                          <a:spcPct val="115000"/>
                        </a:lnSpc>
                        <a:spcAft>
                          <a:spcPts val="0"/>
                        </a:spcAft>
                      </a:pPr>
                      <a:r>
                        <a:rPr lang="en-US" sz="1100" b="1">
                          <a:solidFill>
                            <a:srgbClr val="000000"/>
                          </a:solidFill>
                          <a:latin typeface="Times New Roman"/>
                          <a:ea typeface="Times New Roman"/>
                          <a:cs typeface="Times New Roman"/>
                        </a:rPr>
                        <a:t>SUM</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b="1" dirty="0">
                          <a:solidFill>
                            <a:srgbClr val="000000"/>
                          </a:solidFill>
                          <a:latin typeface="Times New Roman"/>
                          <a:ea typeface="Times New Roman"/>
                          <a:cs typeface="Times New Roman"/>
                        </a:rPr>
                        <a:t>0,8</a:t>
                      </a:r>
                      <a:endParaRPr lang="cs-CZ" sz="12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7"/>
                  </a:ext>
                </a:extLst>
              </a:tr>
            </a:tbl>
          </a:graphicData>
        </a:graphic>
      </p:graphicFrame>
      <p:graphicFrame>
        <p:nvGraphicFramePr>
          <p:cNvPr id="6" name="Tabulka 5"/>
          <p:cNvGraphicFramePr>
            <a:graphicFrameLocks noGrp="1"/>
          </p:cNvGraphicFramePr>
          <p:nvPr/>
        </p:nvGraphicFramePr>
        <p:xfrm>
          <a:off x="0" y="3356992"/>
          <a:ext cx="5133975" cy="1787652"/>
        </p:xfrm>
        <a:graphic>
          <a:graphicData uri="http://schemas.openxmlformats.org/drawingml/2006/table">
            <a:tbl>
              <a:tblPr/>
              <a:tblGrid>
                <a:gridCol w="294640">
                  <a:extLst>
                    <a:ext uri="{9D8B030D-6E8A-4147-A177-3AD203B41FA5}">
                      <a16:colId xmlns:a16="http://schemas.microsoft.com/office/drawing/2014/main" val="20000"/>
                    </a:ext>
                  </a:extLst>
                </a:gridCol>
                <a:gridCol w="3382645">
                  <a:extLst>
                    <a:ext uri="{9D8B030D-6E8A-4147-A177-3AD203B41FA5}">
                      <a16:colId xmlns:a16="http://schemas.microsoft.com/office/drawing/2014/main" val="20001"/>
                    </a:ext>
                  </a:extLst>
                </a:gridCol>
                <a:gridCol w="523875">
                  <a:extLst>
                    <a:ext uri="{9D8B030D-6E8A-4147-A177-3AD203B41FA5}">
                      <a16:colId xmlns:a16="http://schemas.microsoft.com/office/drawing/2014/main" val="20002"/>
                    </a:ext>
                  </a:extLst>
                </a:gridCol>
                <a:gridCol w="492760">
                  <a:extLst>
                    <a:ext uri="{9D8B030D-6E8A-4147-A177-3AD203B41FA5}">
                      <a16:colId xmlns:a16="http://schemas.microsoft.com/office/drawing/2014/main" val="20003"/>
                    </a:ext>
                  </a:extLst>
                </a:gridCol>
                <a:gridCol w="440055">
                  <a:extLst>
                    <a:ext uri="{9D8B030D-6E8A-4147-A177-3AD203B41FA5}">
                      <a16:colId xmlns:a16="http://schemas.microsoft.com/office/drawing/2014/main" val="20004"/>
                    </a:ext>
                  </a:extLst>
                </a:gridCol>
              </a:tblGrid>
              <a:tr h="180975">
                <a:tc gridSpan="5">
                  <a:txBody>
                    <a:bodyPr/>
                    <a:lstStyle/>
                    <a:p>
                      <a:pPr algn="ctr">
                        <a:lnSpc>
                          <a:spcPct val="115000"/>
                        </a:lnSpc>
                        <a:spcAft>
                          <a:spcPts val="0"/>
                        </a:spcAft>
                      </a:pPr>
                      <a:r>
                        <a:rPr lang="en-US" sz="1200" b="1">
                          <a:solidFill>
                            <a:srgbClr val="000000"/>
                          </a:solidFill>
                          <a:latin typeface="Times New Roman"/>
                          <a:ea typeface="Times New Roman"/>
                          <a:cs typeface="Times New Roman"/>
                        </a:rPr>
                        <a:t>Social factors</a:t>
                      </a:r>
                      <a:endParaRPr lang="cs-CZ" sz="120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93CDDD"/>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90500">
                <a:tc>
                  <a:txBody>
                    <a:bodyPr/>
                    <a:lstStyle/>
                    <a:p>
                      <a:pPr algn="ctr">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Factor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Czcionka tekstu podstawowego"/>
                          <a:ea typeface="Times New Roman"/>
                          <a:cs typeface="Times New Roman"/>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Czcionka tekstu podstawowego"/>
                          <a:ea typeface="Times New Roman"/>
                          <a:cs typeface="Times New Roman"/>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200" b="1">
                          <a:solidFill>
                            <a:srgbClr val="000000"/>
                          </a:solidFill>
                          <a:latin typeface="Czcionka tekstu podstawowego"/>
                          <a:ea typeface="Times New Roman"/>
                          <a:cs typeface="Times New Roman"/>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1"/>
                  </a:ext>
                </a:extLst>
              </a:tr>
              <a:tr h="151130">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Society's lifestyle</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2"/>
                  </a:ext>
                </a:extLst>
              </a:tr>
              <a:tr h="73025">
                <a:tc>
                  <a:txBody>
                    <a:bodyPr/>
                    <a:lstStyle/>
                    <a:p>
                      <a:pPr algn="ctr">
                        <a:lnSpc>
                          <a:spcPct val="115000"/>
                        </a:lnSpc>
                        <a:spcAft>
                          <a:spcPts val="0"/>
                        </a:spcAft>
                      </a:pPr>
                      <a:r>
                        <a:rPr lang="en-US" sz="1100" b="1">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Age structure</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3"/>
                  </a:ext>
                </a:extLst>
              </a:tr>
              <a:tr h="92710">
                <a:tc>
                  <a:txBody>
                    <a:bodyPr/>
                    <a:lstStyle/>
                    <a:p>
                      <a:pPr algn="ctr">
                        <a:lnSpc>
                          <a:spcPct val="115000"/>
                        </a:lnSpc>
                        <a:spcAft>
                          <a:spcPts val="0"/>
                        </a:spcAft>
                      </a:pPr>
                      <a:r>
                        <a:rPr lang="en-US" sz="1100" b="1">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Quality of relationships between people</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0,9</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4"/>
                  </a:ext>
                </a:extLst>
              </a:tr>
              <a:tr h="104140">
                <a:tc>
                  <a:txBody>
                    <a:bodyPr/>
                    <a:lstStyle/>
                    <a:p>
                      <a:pPr algn="ctr">
                        <a:lnSpc>
                          <a:spcPct val="115000"/>
                        </a:lnSpc>
                        <a:spcAft>
                          <a:spcPts val="0"/>
                        </a:spcAft>
                      </a:pPr>
                      <a:r>
                        <a:rPr lang="en-US" sz="1100" b="1">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Dependence on technology</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5"/>
                  </a:ext>
                </a:extLst>
              </a:tr>
              <a:tr h="115570">
                <a:tc>
                  <a:txBody>
                    <a:bodyPr/>
                    <a:lstStyle/>
                    <a:p>
                      <a:pPr algn="ctr">
                        <a:lnSpc>
                          <a:spcPct val="115000"/>
                        </a:lnSpc>
                        <a:spcAft>
                          <a:spcPts val="0"/>
                        </a:spcAft>
                      </a:pPr>
                      <a:r>
                        <a:rPr lang="en-US" sz="1100" b="1">
                          <a:solidFill>
                            <a:srgbClr val="000000"/>
                          </a:solidFill>
                          <a:latin typeface="Times New Roman"/>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Willingness to take part in entertainment events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0,6</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6"/>
                  </a:ext>
                </a:extLst>
              </a:tr>
              <a:tr h="52705">
                <a:tc gridSpan="2">
                  <a:txBody>
                    <a:bodyPr/>
                    <a:lstStyle/>
                    <a:p>
                      <a:pPr algn="r">
                        <a:lnSpc>
                          <a:spcPct val="115000"/>
                        </a:lnSpc>
                        <a:spcAft>
                          <a:spcPts val="0"/>
                        </a:spcAft>
                      </a:pPr>
                      <a:r>
                        <a:rPr lang="en-US" sz="1100" b="1">
                          <a:solidFill>
                            <a:srgbClr val="000000"/>
                          </a:solidFill>
                          <a:latin typeface="Times New Roman"/>
                          <a:ea typeface="Times New Roman"/>
                          <a:cs typeface="Times New Roman"/>
                        </a:rPr>
                        <a:t>SUM</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n-US" sz="1100" b="1" dirty="0">
                          <a:solidFill>
                            <a:srgbClr val="000000"/>
                          </a:solidFill>
                          <a:latin typeface="Times New Roman"/>
                          <a:ea typeface="Times New Roman"/>
                          <a:cs typeface="Times New Roman"/>
                        </a:rPr>
                        <a:t>1,8</a:t>
                      </a:r>
                      <a:endParaRPr lang="cs-CZ" sz="12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007"/>
                  </a:ext>
                </a:extLst>
              </a:tr>
            </a:tbl>
          </a:graphicData>
        </a:graphic>
      </p:graphicFrame>
      <p:graphicFrame>
        <p:nvGraphicFramePr>
          <p:cNvPr id="7" name="Tabulka 6"/>
          <p:cNvGraphicFramePr>
            <a:graphicFrameLocks noGrp="1"/>
          </p:cNvGraphicFramePr>
          <p:nvPr/>
        </p:nvGraphicFramePr>
        <p:xfrm>
          <a:off x="3995936" y="5157192"/>
          <a:ext cx="5148064" cy="1787652"/>
        </p:xfrm>
        <a:graphic>
          <a:graphicData uri="http://schemas.openxmlformats.org/drawingml/2006/table">
            <a:tbl>
              <a:tblPr/>
              <a:tblGrid>
                <a:gridCol w="287587">
                  <a:extLst>
                    <a:ext uri="{9D8B030D-6E8A-4147-A177-3AD203B41FA5}">
                      <a16:colId xmlns:a16="http://schemas.microsoft.com/office/drawing/2014/main" val="20000"/>
                    </a:ext>
                  </a:extLst>
                </a:gridCol>
                <a:gridCol w="3346304">
                  <a:extLst>
                    <a:ext uri="{9D8B030D-6E8A-4147-A177-3AD203B41FA5}">
                      <a16:colId xmlns:a16="http://schemas.microsoft.com/office/drawing/2014/main" val="20001"/>
                    </a:ext>
                  </a:extLst>
                </a:gridCol>
                <a:gridCol w="526831">
                  <a:extLst>
                    <a:ext uri="{9D8B030D-6E8A-4147-A177-3AD203B41FA5}">
                      <a16:colId xmlns:a16="http://schemas.microsoft.com/office/drawing/2014/main" val="20002"/>
                    </a:ext>
                  </a:extLst>
                </a:gridCol>
                <a:gridCol w="480965">
                  <a:extLst>
                    <a:ext uri="{9D8B030D-6E8A-4147-A177-3AD203B41FA5}">
                      <a16:colId xmlns:a16="http://schemas.microsoft.com/office/drawing/2014/main" val="20003"/>
                    </a:ext>
                  </a:extLst>
                </a:gridCol>
                <a:gridCol w="506377">
                  <a:extLst>
                    <a:ext uri="{9D8B030D-6E8A-4147-A177-3AD203B41FA5}">
                      <a16:colId xmlns:a16="http://schemas.microsoft.com/office/drawing/2014/main" val="20004"/>
                    </a:ext>
                  </a:extLst>
                </a:gridCol>
              </a:tblGrid>
              <a:tr h="200095">
                <a:tc gridSpan="5">
                  <a:txBody>
                    <a:bodyPr/>
                    <a:lstStyle/>
                    <a:p>
                      <a:pPr algn="ctr">
                        <a:lnSpc>
                          <a:spcPct val="115000"/>
                        </a:lnSpc>
                        <a:spcAft>
                          <a:spcPts val="0"/>
                        </a:spcAft>
                      </a:pPr>
                      <a:r>
                        <a:rPr lang="en-US" sz="1200" b="1">
                          <a:solidFill>
                            <a:srgbClr val="000000"/>
                          </a:solidFill>
                          <a:latin typeface="Times New Roman"/>
                          <a:ea typeface="Times New Roman"/>
                          <a:cs typeface="Times New Roman"/>
                        </a:rPr>
                        <a:t>Technological factors</a:t>
                      </a:r>
                      <a:endParaRPr lang="cs-CZ" sz="120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B2A1C7"/>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400190">
                <a:tc>
                  <a:txBody>
                    <a:bodyPr/>
                    <a:lstStyle/>
                    <a:p>
                      <a:pPr algn="ctr">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Times New Roman"/>
                          <a:ea typeface="Times New Roman"/>
                          <a:cs typeface="Times New Roman"/>
                        </a:rPr>
                        <a:t>Factor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Czcionka tekstu podstawowego"/>
                          <a:ea typeface="Times New Roman"/>
                          <a:cs typeface="Times New Roman"/>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200" b="1">
                          <a:solidFill>
                            <a:srgbClr val="000000"/>
                          </a:solidFill>
                          <a:latin typeface="Czcionka tekstu podstawowego"/>
                          <a:ea typeface="Times New Roman"/>
                          <a:cs typeface="Times New Roman"/>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200" b="1">
                          <a:solidFill>
                            <a:srgbClr val="000000"/>
                          </a:solidFill>
                          <a:latin typeface="Czcionka tekstu podstawowego"/>
                          <a:ea typeface="Times New Roman"/>
                          <a:cs typeface="Times New Roman"/>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1"/>
                  </a:ext>
                </a:extLst>
              </a:tr>
              <a:tr h="183420">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Speeding the process of information exchange</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0,8</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2"/>
                  </a:ext>
                </a:extLst>
              </a:tr>
              <a:tr h="183420">
                <a:tc>
                  <a:txBody>
                    <a:bodyPr/>
                    <a:lstStyle/>
                    <a:p>
                      <a:pPr algn="ctr">
                        <a:lnSpc>
                          <a:spcPct val="115000"/>
                        </a:lnSpc>
                        <a:spcAft>
                          <a:spcPts val="0"/>
                        </a:spcAft>
                      </a:pPr>
                      <a:r>
                        <a:rPr lang="en-US" sz="1100" b="1">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Changing possibilities of capitalization</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0,6</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3"/>
                  </a:ext>
                </a:extLst>
              </a:tr>
              <a:tr h="183420">
                <a:tc>
                  <a:txBody>
                    <a:bodyPr/>
                    <a:lstStyle/>
                    <a:p>
                      <a:pPr algn="ctr">
                        <a:lnSpc>
                          <a:spcPct val="115000"/>
                        </a:lnSpc>
                        <a:spcAft>
                          <a:spcPts val="0"/>
                        </a:spcAft>
                      </a:pPr>
                      <a:r>
                        <a:rPr lang="en-US" sz="1100" b="1">
                          <a:solidFill>
                            <a:srgbClr val="000000"/>
                          </a:solidFill>
                          <a:latin typeface="Times New Roman"/>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Facilitations in creating smart phone application</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4"/>
                  </a:ext>
                </a:extLst>
              </a:tr>
              <a:tr h="183420">
                <a:tc>
                  <a:txBody>
                    <a:bodyPr/>
                    <a:lstStyle/>
                    <a:p>
                      <a:pPr algn="ctr">
                        <a:lnSpc>
                          <a:spcPct val="115000"/>
                        </a:lnSpc>
                        <a:spcAft>
                          <a:spcPts val="0"/>
                        </a:spcAft>
                      </a:pPr>
                      <a:r>
                        <a:rPr lang="en-US" sz="1100" b="1">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Common habit of using every-day technological utilities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1,2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5"/>
                  </a:ext>
                </a:extLst>
              </a:tr>
              <a:tr h="183420">
                <a:tc>
                  <a:txBody>
                    <a:bodyPr/>
                    <a:lstStyle/>
                    <a:p>
                      <a:pPr algn="ctr">
                        <a:lnSpc>
                          <a:spcPct val="115000"/>
                        </a:lnSpc>
                        <a:spcAft>
                          <a:spcPts val="0"/>
                        </a:spcAft>
                      </a:pPr>
                      <a:r>
                        <a:rPr lang="en-US" sz="1100" b="1">
                          <a:solidFill>
                            <a:srgbClr val="000000"/>
                          </a:solidFill>
                          <a:latin typeface="Times New Roman"/>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nSpc>
                          <a:spcPct val="115000"/>
                        </a:lnSpc>
                        <a:spcAft>
                          <a:spcPts val="0"/>
                        </a:spcAft>
                      </a:pPr>
                      <a:r>
                        <a:rPr lang="en-US" sz="1100">
                          <a:solidFill>
                            <a:srgbClr val="000000"/>
                          </a:solidFill>
                          <a:latin typeface="Times New Roman"/>
                          <a:ea typeface="Times New Roman"/>
                          <a:cs typeface="Times New Roman"/>
                        </a:rPr>
                        <a:t>Evaluating models of smart phones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-0,4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6"/>
                  </a:ext>
                </a:extLst>
              </a:tr>
              <a:tr h="183420">
                <a:tc gridSpan="2">
                  <a:txBody>
                    <a:bodyPr/>
                    <a:lstStyle/>
                    <a:p>
                      <a:pPr algn="r">
                        <a:lnSpc>
                          <a:spcPct val="115000"/>
                        </a:lnSpc>
                        <a:spcAft>
                          <a:spcPts val="0"/>
                        </a:spcAft>
                      </a:pPr>
                      <a:r>
                        <a:rPr lang="en-US" sz="1100" b="1">
                          <a:solidFill>
                            <a:srgbClr val="000000"/>
                          </a:solidFill>
                          <a:latin typeface="Times New Roman"/>
                          <a:ea typeface="Times New Roman"/>
                          <a:cs typeface="Times New Roman"/>
                        </a:rPr>
                        <a:t>SUM</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Times New Roman"/>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a:solidFill>
                            <a:srgbClr val="000000"/>
                          </a:solidFill>
                          <a:latin typeface="Times New Roman"/>
                          <a:ea typeface="Times New Roman"/>
                          <a:cs typeface="Times New Roman"/>
                        </a:rPr>
                        <a: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tc>
                  <a:txBody>
                    <a:bodyPr/>
                    <a:lstStyle/>
                    <a:p>
                      <a:pPr algn="ctr">
                        <a:lnSpc>
                          <a:spcPct val="115000"/>
                        </a:lnSpc>
                        <a:spcAft>
                          <a:spcPts val="0"/>
                        </a:spcAft>
                      </a:pPr>
                      <a:r>
                        <a:rPr lang="en-US" sz="1100" b="1" dirty="0">
                          <a:solidFill>
                            <a:srgbClr val="000000"/>
                          </a:solidFill>
                          <a:latin typeface="Times New Roman"/>
                          <a:ea typeface="Times New Roman"/>
                          <a:cs typeface="Times New Roman"/>
                        </a:rPr>
                        <a:t>2,3</a:t>
                      </a:r>
                      <a:endParaRPr lang="cs-CZ" sz="12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44473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r>
              <a:rPr lang="cs-CZ" dirty="0"/>
              <a:t>SWOT</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54671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nvGraphicFramePr>
        <p:xfrm>
          <a:off x="0" y="0"/>
          <a:ext cx="5130800" cy="1787652"/>
        </p:xfrm>
        <a:graphic>
          <a:graphicData uri="http://schemas.openxmlformats.org/drawingml/2006/table">
            <a:tbl>
              <a:tblPr/>
              <a:tblGrid>
                <a:gridCol w="294640">
                  <a:extLst>
                    <a:ext uri="{9D8B030D-6E8A-4147-A177-3AD203B41FA5}">
                      <a16:colId xmlns:a16="http://schemas.microsoft.com/office/drawing/2014/main" val="20000"/>
                    </a:ext>
                  </a:extLst>
                </a:gridCol>
                <a:gridCol w="3395980">
                  <a:extLst>
                    <a:ext uri="{9D8B030D-6E8A-4147-A177-3AD203B41FA5}">
                      <a16:colId xmlns:a16="http://schemas.microsoft.com/office/drawing/2014/main" val="20001"/>
                    </a:ext>
                  </a:extLst>
                </a:gridCol>
                <a:gridCol w="523875">
                  <a:extLst>
                    <a:ext uri="{9D8B030D-6E8A-4147-A177-3AD203B41FA5}">
                      <a16:colId xmlns:a16="http://schemas.microsoft.com/office/drawing/2014/main" val="20002"/>
                    </a:ext>
                  </a:extLst>
                </a:gridCol>
                <a:gridCol w="492760">
                  <a:extLst>
                    <a:ext uri="{9D8B030D-6E8A-4147-A177-3AD203B41FA5}">
                      <a16:colId xmlns:a16="http://schemas.microsoft.com/office/drawing/2014/main" val="20003"/>
                    </a:ext>
                  </a:extLst>
                </a:gridCol>
                <a:gridCol w="423545">
                  <a:extLst>
                    <a:ext uri="{9D8B030D-6E8A-4147-A177-3AD203B41FA5}">
                      <a16:colId xmlns:a16="http://schemas.microsoft.com/office/drawing/2014/main" val="20004"/>
                    </a:ext>
                  </a:extLst>
                </a:gridCol>
              </a:tblGrid>
              <a:tr h="190500">
                <a:tc gridSpan="5">
                  <a:txBody>
                    <a:bodyPr/>
                    <a:lstStyle/>
                    <a:p>
                      <a:pPr algn="ctr">
                        <a:lnSpc>
                          <a:spcPct val="115000"/>
                        </a:lnSpc>
                        <a:spcAft>
                          <a:spcPts val="0"/>
                        </a:spcAft>
                      </a:pPr>
                      <a:r>
                        <a:rPr lang="en-US" sz="1200" b="1">
                          <a:solidFill>
                            <a:srgbClr val="000000"/>
                          </a:solidFill>
                          <a:latin typeface="Times New Roman"/>
                          <a:ea typeface="Times New Roman"/>
                          <a:cs typeface="Times New Roman"/>
                        </a:rPr>
                        <a:t>Strengths</a:t>
                      </a:r>
                      <a:endParaRPr lang="cs-CZ" sz="120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2D69A"/>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80975">
                <a:tc>
                  <a:txBody>
                    <a:bodyPr/>
                    <a:lstStyle/>
                    <a:p>
                      <a:pPr algn="just">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Factor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extLst>
                  <a:ext uri="{0D108BD9-81ED-4DB2-BD59-A6C34878D82A}">
                    <a16:rowId xmlns:a16="http://schemas.microsoft.com/office/drawing/2014/main" val="10001"/>
                  </a:ext>
                </a:extLst>
              </a:tr>
              <a:tr h="15621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Innovative idea</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7747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"Fresh look"</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3"/>
                  </a:ext>
                </a:extLst>
              </a:tr>
              <a:tr h="8890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Proposed solution based on social media network</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0,6</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4"/>
                  </a:ext>
                </a:extLst>
              </a:tr>
              <a:tr h="10033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Motivated team</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0,8</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5"/>
                  </a:ext>
                </a:extLst>
              </a:tr>
              <a:tr h="12065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Independence in decision making process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6"/>
                  </a:ext>
                </a:extLst>
              </a:tr>
              <a:tr h="190500">
                <a:tc gridSpan="2">
                  <a:txBody>
                    <a:bodyPr/>
                    <a:lstStyle/>
                    <a:p>
                      <a:pPr algn="r">
                        <a:lnSpc>
                          <a:spcPct val="115000"/>
                        </a:lnSpc>
                        <a:spcAft>
                          <a:spcPts val="0"/>
                        </a:spcAft>
                      </a:pPr>
                      <a:r>
                        <a:rPr lang="en-US" sz="1100" b="1">
                          <a:solidFill>
                            <a:srgbClr val="000000"/>
                          </a:solidFill>
                          <a:latin typeface="Czcionka tekstu podstawowego"/>
                          <a:ea typeface="Times New Roman"/>
                          <a:cs typeface="Times New Roman"/>
                        </a:rPr>
                        <a:t>Sum</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tc>
                  <a:txBody>
                    <a:bodyPr/>
                    <a:lstStyle/>
                    <a:p>
                      <a:pPr algn="ctr">
                        <a:lnSpc>
                          <a:spcPct val="115000"/>
                        </a:lnSpc>
                        <a:spcAft>
                          <a:spcPts val="0"/>
                        </a:spcAft>
                      </a:pPr>
                      <a:r>
                        <a:rPr lang="en-US" sz="1100" b="1" dirty="0">
                          <a:solidFill>
                            <a:srgbClr val="000000"/>
                          </a:solidFill>
                          <a:latin typeface="Czcionka tekstu podstawowego"/>
                          <a:ea typeface="Times New Roman"/>
                          <a:cs typeface="Times New Roman"/>
                        </a:rPr>
                        <a:t>4</a:t>
                      </a:r>
                      <a:endParaRPr lang="cs-CZ" sz="1200" dirty="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extLst>
                  <a:ext uri="{0D108BD9-81ED-4DB2-BD59-A6C34878D82A}">
                    <a16:rowId xmlns:a16="http://schemas.microsoft.com/office/drawing/2014/main" val="10007"/>
                  </a:ext>
                </a:extLst>
              </a:tr>
            </a:tbl>
          </a:graphicData>
        </a:graphic>
      </p:graphicFrame>
      <p:graphicFrame>
        <p:nvGraphicFramePr>
          <p:cNvPr id="5" name="Tabulka 4"/>
          <p:cNvGraphicFramePr>
            <a:graphicFrameLocks noGrp="1"/>
          </p:cNvGraphicFramePr>
          <p:nvPr/>
        </p:nvGraphicFramePr>
        <p:xfrm>
          <a:off x="4013200" y="1772816"/>
          <a:ext cx="5130800" cy="1787652"/>
        </p:xfrm>
        <a:graphic>
          <a:graphicData uri="http://schemas.openxmlformats.org/drawingml/2006/table">
            <a:tbl>
              <a:tblPr/>
              <a:tblGrid>
                <a:gridCol w="294640">
                  <a:extLst>
                    <a:ext uri="{9D8B030D-6E8A-4147-A177-3AD203B41FA5}">
                      <a16:colId xmlns:a16="http://schemas.microsoft.com/office/drawing/2014/main" val="20000"/>
                    </a:ext>
                  </a:extLst>
                </a:gridCol>
                <a:gridCol w="3395980">
                  <a:extLst>
                    <a:ext uri="{9D8B030D-6E8A-4147-A177-3AD203B41FA5}">
                      <a16:colId xmlns:a16="http://schemas.microsoft.com/office/drawing/2014/main" val="20001"/>
                    </a:ext>
                  </a:extLst>
                </a:gridCol>
                <a:gridCol w="540385">
                  <a:extLst>
                    <a:ext uri="{9D8B030D-6E8A-4147-A177-3AD203B41FA5}">
                      <a16:colId xmlns:a16="http://schemas.microsoft.com/office/drawing/2014/main" val="20002"/>
                    </a:ext>
                  </a:extLst>
                </a:gridCol>
                <a:gridCol w="492760">
                  <a:extLst>
                    <a:ext uri="{9D8B030D-6E8A-4147-A177-3AD203B41FA5}">
                      <a16:colId xmlns:a16="http://schemas.microsoft.com/office/drawing/2014/main" val="20003"/>
                    </a:ext>
                  </a:extLst>
                </a:gridCol>
                <a:gridCol w="407035">
                  <a:extLst>
                    <a:ext uri="{9D8B030D-6E8A-4147-A177-3AD203B41FA5}">
                      <a16:colId xmlns:a16="http://schemas.microsoft.com/office/drawing/2014/main" val="20004"/>
                    </a:ext>
                  </a:extLst>
                </a:gridCol>
              </a:tblGrid>
              <a:tr h="190500">
                <a:tc gridSpan="5">
                  <a:txBody>
                    <a:bodyPr/>
                    <a:lstStyle/>
                    <a:p>
                      <a:pPr algn="ctr">
                        <a:lnSpc>
                          <a:spcPct val="115000"/>
                        </a:lnSpc>
                        <a:spcAft>
                          <a:spcPts val="0"/>
                        </a:spcAft>
                      </a:pPr>
                      <a:r>
                        <a:rPr lang="en-US" sz="1200" b="1" dirty="0">
                          <a:solidFill>
                            <a:srgbClr val="000000"/>
                          </a:solidFill>
                          <a:latin typeface="Times New Roman"/>
                          <a:ea typeface="Times New Roman"/>
                          <a:cs typeface="Times New Roman"/>
                        </a:rPr>
                        <a:t>Weaknesses</a:t>
                      </a:r>
                      <a:endParaRPr lang="cs-CZ" sz="1200" dirty="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FAC090"/>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80975">
                <a:tc>
                  <a:txBody>
                    <a:bodyPr/>
                    <a:lstStyle/>
                    <a:p>
                      <a:pPr algn="just">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just">
                        <a:lnSpc>
                          <a:spcPct val="115000"/>
                        </a:lnSpc>
                        <a:spcAft>
                          <a:spcPts val="0"/>
                        </a:spcAft>
                      </a:pPr>
                      <a:r>
                        <a:rPr lang="en-US" sz="1200" b="1" dirty="0">
                          <a:solidFill>
                            <a:srgbClr val="000000"/>
                          </a:solidFill>
                          <a:latin typeface="Times New Roman"/>
                          <a:ea typeface="Times New Roman"/>
                          <a:cs typeface="Times New Roman"/>
                        </a:rPr>
                        <a:t>Factor</a:t>
                      </a:r>
                      <a:endParaRPr lang="cs-CZ" sz="12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0001"/>
                  </a:ext>
                </a:extLst>
              </a:tr>
              <a:tr h="12700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Lack of experience in running a business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2"/>
                  </a:ext>
                </a:extLst>
              </a:tr>
              <a:tr h="139065">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Huge responsibility and commitment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3"/>
                  </a:ext>
                </a:extLst>
              </a:tr>
              <a:tr h="14986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Need for external capital/investments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0,8</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4"/>
                  </a:ext>
                </a:extLst>
              </a:tr>
              <a:tr h="80645">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Dependence on potential investor's conditions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0,15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0,45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5"/>
                  </a:ext>
                </a:extLst>
              </a:tr>
              <a:tr h="82550">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Lack of technical knowledge</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1,2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6"/>
                  </a:ext>
                </a:extLst>
              </a:tr>
              <a:tr h="190500">
                <a:tc gridSpan="2">
                  <a:txBody>
                    <a:bodyPr/>
                    <a:lstStyle/>
                    <a:p>
                      <a:pPr algn="r">
                        <a:lnSpc>
                          <a:spcPct val="115000"/>
                        </a:lnSpc>
                        <a:spcAft>
                          <a:spcPts val="0"/>
                        </a:spcAft>
                      </a:pPr>
                      <a:r>
                        <a:rPr lang="en-US" sz="1100" b="1">
                          <a:solidFill>
                            <a:srgbClr val="000000"/>
                          </a:solidFill>
                          <a:latin typeface="Czcionka tekstu podstawowego"/>
                          <a:ea typeface="Times New Roman"/>
                          <a:cs typeface="Times New Roman"/>
                        </a:rPr>
                        <a:t>Sum</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DE9D9"/>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DE9D9"/>
                    </a:solidFill>
                  </a:tcPr>
                </a:tc>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DE9D9"/>
                    </a:solidFill>
                  </a:tcPr>
                </a:tc>
                <a:tc>
                  <a:txBody>
                    <a:bodyPr/>
                    <a:lstStyle/>
                    <a:p>
                      <a:pPr algn="ctr">
                        <a:lnSpc>
                          <a:spcPct val="115000"/>
                        </a:lnSpc>
                        <a:spcAft>
                          <a:spcPts val="0"/>
                        </a:spcAft>
                      </a:pPr>
                      <a:r>
                        <a:rPr lang="en-US" sz="1100" b="1" dirty="0">
                          <a:solidFill>
                            <a:srgbClr val="000000"/>
                          </a:solidFill>
                          <a:latin typeface="Czcionka tekstu podstawowego"/>
                          <a:ea typeface="Times New Roman"/>
                          <a:cs typeface="Times New Roman"/>
                        </a:rPr>
                        <a:t>3,75</a:t>
                      </a:r>
                      <a:endParaRPr lang="cs-CZ" sz="1200" dirty="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10007"/>
                  </a:ext>
                </a:extLst>
              </a:tr>
            </a:tbl>
          </a:graphicData>
        </a:graphic>
      </p:graphicFrame>
      <p:graphicFrame>
        <p:nvGraphicFramePr>
          <p:cNvPr id="6" name="Tabulka 5"/>
          <p:cNvGraphicFramePr>
            <a:graphicFrameLocks noGrp="1"/>
          </p:cNvGraphicFramePr>
          <p:nvPr/>
        </p:nvGraphicFramePr>
        <p:xfrm>
          <a:off x="0" y="3385818"/>
          <a:ext cx="5170170" cy="1787652"/>
        </p:xfrm>
        <a:graphic>
          <a:graphicData uri="http://schemas.openxmlformats.org/drawingml/2006/table">
            <a:tbl>
              <a:tblPr/>
              <a:tblGrid>
                <a:gridCol w="294640">
                  <a:extLst>
                    <a:ext uri="{9D8B030D-6E8A-4147-A177-3AD203B41FA5}">
                      <a16:colId xmlns:a16="http://schemas.microsoft.com/office/drawing/2014/main" val="20000"/>
                    </a:ext>
                  </a:extLst>
                </a:gridCol>
                <a:gridCol w="3395980">
                  <a:extLst>
                    <a:ext uri="{9D8B030D-6E8A-4147-A177-3AD203B41FA5}">
                      <a16:colId xmlns:a16="http://schemas.microsoft.com/office/drawing/2014/main" val="20001"/>
                    </a:ext>
                  </a:extLst>
                </a:gridCol>
                <a:gridCol w="540385">
                  <a:extLst>
                    <a:ext uri="{9D8B030D-6E8A-4147-A177-3AD203B41FA5}">
                      <a16:colId xmlns:a16="http://schemas.microsoft.com/office/drawing/2014/main" val="20002"/>
                    </a:ext>
                  </a:extLst>
                </a:gridCol>
                <a:gridCol w="539750">
                  <a:extLst>
                    <a:ext uri="{9D8B030D-6E8A-4147-A177-3AD203B41FA5}">
                      <a16:colId xmlns:a16="http://schemas.microsoft.com/office/drawing/2014/main" val="20003"/>
                    </a:ext>
                  </a:extLst>
                </a:gridCol>
                <a:gridCol w="399415">
                  <a:extLst>
                    <a:ext uri="{9D8B030D-6E8A-4147-A177-3AD203B41FA5}">
                      <a16:colId xmlns:a16="http://schemas.microsoft.com/office/drawing/2014/main" val="20004"/>
                    </a:ext>
                  </a:extLst>
                </a:gridCol>
              </a:tblGrid>
              <a:tr h="192956">
                <a:tc gridSpan="5">
                  <a:txBody>
                    <a:bodyPr/>
                    <a:lstStyle/>
                    <a:p>
                      <a:pPr algn="ctr">
                        <a:lnSpc>
                          <a:spcPct val="115000"/>
                        </a:lnSpc>
                        <a:spcAft>
                          <a:spcPts val="0"/>
                        </a:spcAft>
                      </a:pPr>
                      <a:r>
                        <a:rPr lang="en-US" sz="1200" b="1" dirty="0">
                          <a:solidFill>
                            <a:srgbClr val="000000"/>
                          </a:solidFill>
                          <a:latin typeface="Times New Roman"/>
                          <a:ea typeface="Times New Roman"/>
                          <a:cs typeface="Times New Roman"/>
                        </a:rPr>
                        <a:t>Opportunities</a:t>
                      </a:r>
                      <a:endParaRPr lang="cs-CZ" sz="1200" dirty="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2D69A"/>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89423">
                <a:tc>
                  <a:txBody>
                    <a:bodyPr/>
                    <a:lstStyle/>
                    <a:p>
                      <a:pPr algn="just">
                        <a:lnSpc>
                          <a:spcPct val="115000"/>
                        </a:lnSpc>
                        <a:spcAft>
                          <a:spcPts val="0"/>
                        </a:spcAft>
                      </a:pPr>
                      <a:r>
                        <a:rPr lang="en-US" sz="1200" b="1">
                          <a:solidFill>
                            <a:srgbClr val="000000"/>
                          </a:solidFill>
                          <a:latin typeface="Times New Roman"/>
                          <a:ea typeface="Times New Roman"/>
                          <a:cs typeface="Times New Roman"/>
                        </a:rPr>
                        <a:t>No.</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Factor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Weight</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Rating</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tc>
                  <a:txBody>
                    <a:bodyPr/>
                    <a:lstStyle/>
                    <a:p>
                      <a:pPr algn="just">
                        <a:lnSpc>
                          <a:spcPct val="115000"/>
                        </a:lnSpc>
                        <a:spcAft>
                          <a:spcPts val="0"/>
                        </a:spcAft>
                      </a:pPr>
                      <a:r>
                        <a:rPr lang="en-US" sz="1200" b="1">
                          <a:solidFill>
                            <a:srgbClr val="000000"/>
                          </a:solidFill>
                          <a:latin typeface="Times New Roman"/>
                          <a:ea typeface="Times New Roman"/>
                          <a:cs typeface="Times New Roman"/>
                        </a:rPr>
                        <a:t>W*R</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A"/>
                    </a:solidFill>
                  </a:tcPr>
                </a:tc>
                <a:extLst>
                  <a:ext uri="{0D108BD9-81ED-4DB2-BD59-A6C34878D82A}">
                    <a16:rowId xmlns:a16="http://schemas.microsoft.com/office/drawing/2014/main" val="10001"/>
                  </a:ext>
                </a:extLst>
              </a:tr>
              <a:tr h="176876">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Growing market of smart phone applications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0,8</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176876">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Different possibilities to arise the capital</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0,6</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3"/>
                  </a:ext>
                </a:extLst>
              </a:tr>
              <a:tr h="176876">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Market niche</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4"/>
                  </a:ext>
                </a:extLst>
              </a:tr>
              <a:tr h="176876">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4</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Growing number of smart phones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0,2</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5"/>
                  </a:ext>
                </a:extLst>
              </a:tr>
              <a:tr h="176876">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0"/>
                        </a:spcAft>
                      </a:pPr>
                      <a:r>
                        <a:rPr lang="en-US" sz="1100">
                          <a:solidFill>
                            <a:srgbClr val="000000"/>
                          </a:solidFill>
                          <a:latin typeface="Czcionka tekstu podstawowego"/>
                          <a:ea typeface="Times New Roman"/>
                          <a:cs typeface="Times New Roman"/>
                        </a:rPr>
                        <a:t>Contests for start-up plans</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0,15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3</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ct val="115000"/>
                        </a:lnSpc>
                        <a:spcAft>
                          <a:spcPts val="0"/>
                        </a:spcAft>
                      </a:pPr>
                      <a:r>
                        <a:rPr lang="en-US" sz="1100">
                          <a:solidFill>
                            <a:srgbClr val="000000"/>
                          </a:solidFill>
                          <a:latin typeface="Czcionka tekstu podstawowego"/>
                          <a:ea typeface="Times New Roman"/>
                          <a:cs typeface="Times New Roman"/>
                        </a:rPr>
                        <a:t>0,45</a:t>
                      </a:r>
                      <a:endParaRPr lang="cs-CZ" sz="12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6"/>
                  </a:ext>
                </a:extLst>
              </a:tr>
              <a:tr h="176876">
                <a:tc gridSpan="2">
                  <a:txBody>
                    <a:bodyPr/>
                    <a:lstStyle/>
                    <a:p>
                      <a:pPr algn="r">
                        <a:lnSpc>
                          <a:spcPct val="115000"/>
                        </a:lnSpc>
                        <a:spcAft>
                          <a:spcPts val="0"/>
                        </a:spcAft>
                      </a:pPr>
                      <a:r>
                        <a:rPr lang="en-US" sz="1100" b="1">
                          <a:solidFill>
                            <a:srgbClr val="000000"/>
                          </a:solidFill>
                          <a:latin typeface="Czcionka tekstu podstawowego"/>
                          <a:ea typeface="Times New Roman"/>
                          <a:cs typeface="Times New Roman"/>
                        </a:rPr>
                        <a:t>Sum</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tc hMerge="1">
                  <a:txBody>
                    <a:bodyPr/>
                    <a:lstStyle/>
                    <a:p>
                      <a:endParaRPr lang="cs-CZ"/>
                    </a:p>
                  </a:txBody>
                  <a:tcPr/>
                </a:tc>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1</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tc>
                  <a:txBody>
                    <a:bodyPr/>
                    <a:lstStyle/>
                    <a:p>
                      <a:pPr algn="ctr">
                        <a:lnSpc>
                          <a:spcPct val="115000"/>
                        </a:lnSpc>
                        <a:spcAft>
                          <a:spcPts val="0"/>
                        </a:spcAft>
                      </a:pPr>
                      <a:r>
                        <a:rPr lang="en-US" sz="1100" b="1">
                          <a:solidFill>
                            <a:srgbClr val="000000"/>
                          </a:solidFill>
                          <a:latin typeface="Czcionka tekstu podstawowego"/>
                          <a:ea typeface="Times New Roman"/>
                          <a:cs typeface="Times New Roman"/>
                        </a:rPr>
                        <a:t>-</a:t>
                      </a:r>
                      <a:endParaRPr lang="cs-CZ" sz="12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tc>
                  <a:txBody>
                    <a:bodyPr/>
                    <a:lstStyle/>
                    <a:p>
                      <a:pPr algn="ctr">
                        <a:lnSpc>
                          <a:spcPct val="115000"/>
                        </a:lnSpc>
                        <a:spcAft>
                          <a:spcPts val="0"/>
                        </a:spcAft>
                      </a:pPr>
                      <a:r>
                        <a:rPr lang="en-US" sz="1100" b="1" dirty="0">
                          <a:solidFill>
                            <a:srgbClr val="000000"/>
                          </a:solidFill>
                          <a:latin typeface="Czcionka tekstu podstawowego"/>
                          <a:ea typeface="Times New Roman"/>
                          <a:cs typeface="Times New Roman"/>
                        </a:rPr>
                        <a:t>3,85</a:t>
                      </a:r>
                      <a:endParaRPr lang="cs-CZ" sz="1200" dirty="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EAF1DD"/>
                    </a:solidFill>
                  </a:tcPr>
                </a:tc>
                <a:extLst>
                  <a:ext uri="{0D108BD9-81ED-4DB2-BD59-A6C34878D82A}">
                    <a16:rowId xmlns:a16="http://schemas.microsoft.com/office/drawing/2014/main" val="10007"/>
                  </a:ext>
                </a:extLst>
              </a:tr>
            </a:tbl>
          </a:graphicData>
        </a:graphic>
      </p:graphicFrame>
      <p:pic>
        <p:nvPicPr>
          <p:cNvPr id="47105" name="Picture 1"/>
          <p:cNvPicPr>
            <a:picLocks noChangeAspect="1" noChangeArrowheads="1"/>
          </p:cNvPicPr>
          <p:nvPr/>
        </p:nvPicPr>
        <p:blipFill>
          <a:blip r:embed="rId3" cstate="print"/>
          <a:srcRect/>
          <a:stretch>
            <a:fillRect/>
          </a:stretch>
        </p:blipFill>
        <p:spPr bwMode="auto">
          <a:xfrm>
            <a:off x="3682478" y="5085184"/>
            <a:ext cx="5461522" cy="1772816"/>
          </a:xfrm>
          <a:prstGeom prst="rect">
            <a:avLst/>
          </a:prstGeom>
          <a:noFill/>
          <a:ln w="9525">
            <a:noFill/>
            <a:miter lim="800000"/>
            <a:headEnd/>
            <a:tailEnd/>
          </a:ln>
        </p:spPr>
      </p:pic>
    </p:spTree>
    <p:extLst>
      <p:ext uri="{BB962C8B-B14F-4D97-AF65-F5344CB8AC3E}">
        <p14:creationId xmlns:p14="http://schemas.microsoft.com/office/powerpoint/2010/main" val="2901441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nvGraphicFramePr>
        <p:xfrm>
          <a:off x="611560" y="260648"/>
          <a:ext cx="7848872" cy="3195819"/>
        </p:xfrm>
        <a:graphic>
          <a:graphicData uri="http://schemas.openxmlformats.org/drawingml/2006/table">
            <a:tbl>
              <a:tblPr/>
              <a:tblGrid>
                <a:gridCol w="6120680">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tblGrid>
              <a:tr h="672075">
                <a:tc gridSpan="2">
                  <a:txBody>
                    <a:bodyPr/>
                    <a:lstStyle/>
                    <a:p>
                      <a:pPr algn="just">
                        <a:lnSpc>
                          <a:spcPct val="115000"/>
                        </a:lnSpc>
                        <a:spcAft>
                          <a:spcPts val="0"/>
                        </a:spcAft>
                      </a:pPr>
                      <a:r>
                        <a:rPr lang="en-US" sz="1200" b="1" dirty="0">
                          <a:solidFill>
                            <a:srgbClr val="000000"/>
                          </a:solidFill>
                          <a:latin typeface="Times New Roman"/>
                          <a:ea typeface="Times New Roman"/>
                          <a:cs typeface="Times New Roman"/>
                        </a:rPr>
                        <a:t>Algebraic method of defining the strategy</a:t>
                      </a:r>
                      <a:endParaRPr lang="cs-CZ" sz="1200" dirty="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cs-CZ"/>
                    </a:p>
                  </a:txBody>
                  <a:tcPr/>
                </a:tc>
                <a:extLst>
                  <a:ext uri="{0D108BD9-81ED-4DB2-BD59-A6C34878D82A}">
                    <a16:rowId xmlns:a16="http://schemas.microsoft.com/office/drawing/2014/main" val="10000"/>
                  </a:ext>
                </a:extLst>
              </a:tr>
              <a:tr h="672075">
                <a:tc>
                  <a:txBody>
                    <a:bodyPr/>
                    <a:lstStyle/>
                    <a:p>
                      <a:pPr algn="r">
                        <a:lnSpc>
                          <a:spcPct val="115000"/>
                        </a:lnSpc>
                        <a:spcAft>
                          <a:spcPts val="0"/>
                        </a:spcAft>
                      </a:pPr>
                      <a:r>
                        <a:rPr lang="en-US" sz="3600" b="1" dirty="0">
                          <a:solidFill>
                            <a:srgbClr val="000000"/>
                          </a:solidFill>
                          <a:latin typeface="Times New Roman"/>
                          <a:ea typeface="Times New Roman"/>
                          <a:cs typeface="Times New Roman"/>
                        </a:rPr>
                        <a:t>PR [S/(S+W)]</a:t>
                      </a:r>
                      <a:r>
                        <a:rPr lang="en-US" sz="3600" dirty="0">
                          <a:solidFill>
                            <a:srgbClr val="000000"/>
                          </a:solidFill>
                          <a:latin typeface="Times New Roman"/>
                          <a:ea typeface="Times New Roman"/>
                          <a:cs typeface="Times New Roman"/>
                        </a:rPr>
                        <a:t>- market's position =</a:t>
                      </a:r>
                      <a:r>
                        <a:rPr lang="cs-CZ" sz="3600" dirty="0">
                          <a:solidFill>
                            <a:srgbClr val="000000"/>
                          </a:solidFill>
                          <a:latin typeface="Times New Roman"/>
                          <a:ea typeface="Times New Roman"/>
                          <a:cs typeface="Times New Roman"/>
                        </a:rPr>
                        <a:t>4/(4+3,75)</a:t>
                      </a:r>
                      <a:endParaRPr lang="cs-CZ" sz="3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just">
                        <a:lnSpc>
                          <a:spcPct val="115000"/>
                        </a:lnSpc>
                        <a:spcAft>
                          <a:spcPts val="0"/>
                        </a:spcAft>
                      </a:pPr>
                      <a:r>
                        <a:rPr lang="en-US" sz="3600" b="1">
                          <a:solidFill>
                            <a:srgbClr val="000000"/>
                          </a:solidFill>
                          <a:latin typeface="Times New Roman"/>
                          <a:ea typeface="Times New Roman"/>
                          <a:cs typeface="Times New Roman"/>
                        </a:rPr>
                        <a:t>0,5161</a:t>
                      </a:r>
                      <a:endParaRPr lang="cs-CZ" sz="36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672075">
                <a:tc>
                  <a:txBody>
                    <a:bodyPr/>
                    <a:lstStyle/>
                    <a:p>
                      <a:pPr algn="r">
                        <a:lnSpc>
                          <a:spcPct val="115000"/>
                        </a:lnSpc>
                        <a:spcAft>
                          <a:spcPts val="0"/>
                        </a:spcAft>
                      </a:pPr>
                      <a:r>
                        <a:rPr lang="en-US" sz="3600" b="1" dirty="0">
                          <a:solidFill>
                            <a:srgbClr val="000000"/>
                          </a:solidFill>
                          <a:latin typeface="Times New Roman"/>
                          <a:ea typeface="Times New Roman"/>
                          <a:cs typeface="Times New Roman"/>
                        </a:rPr>
                        <a:t>AR [O/(O+T)]</a:t>
                      </a:r>
                      <a:r>
                        <a:rPr lang="en-US" sz="3600" dirty="0">
                          <a:solidFill>
                            <a:srgbClr val="000000"/>
                          </a:solidFill>
                          <a:latin typeface="Times New Roman"/>
                          <a:ea typeface="Times New Roman"/>
                          <a:cs typeface="Times New Roman"/>
                        </a:rPr>
                        <a:t>- market's attractiveness =</a:t>
                      </a:r>
                      <a:r>
                        <a:rPr lang="cs-CZ" sz="3600" dirty="0">
                          <a:solidFill>
                            <a:srgbClr val="000000"/>
                          </a:solidFill>
                          <a:latin typeface="Times New Roman"/>
                          <a:ea typeface="Times New Roman"/>
                          <a:cs typeface="Times New Roman"/>
                        </a:rPr>
                        <a:t>(3,85/3,85+3,6)</a:t>
                      </a:r>
                      <a:endParaRPr lang="cs-CZ" sz="3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just">
                        <a:lnSpc>
                          <a:spcPct val="115000"/>
                        </a:lnSpc>
                        <a:spcAft>
                          <a:spcPts val="0"/>
                        </a:spcAft>
                      </a:pPr>
                      <a:r>
                        <a:rPr lang="en-US" sz="3600" b="1" dirty="0">
                          <a:solidFill>
                            <a:srgbClr val="000000"/>
                          </a:solidFill>
                          <a:latin typeface="Times New Roman"/>
                          <a:ea typeface="Times New Roman"/>
                          <a:cs typeface="Times New Roman"/>
                        </a:rPr>
                        <a:t>0,5168</a:t>
                      </a:r>
                      <a:endParaRPr lang="cs-CZ" sz="3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bl>
          </a:graphicData>
        </a:graphic>
      </p:graphicFrame>
      <p:graphicFrame>
        <p:nvGraphicFramePr>
          <p:cNvPr id="3" name="Tabulka 2"/>
          <p:cNvGraphicFramePr>
            <a:graphicFrameLocks noGrp="1"/>
          </p:cNvGraphicFramePr>
          <p:nvPr/>
        </p:nvGraphicFramePr>
        <p:xfrm>
          <a:off x="899592" y="3789040"/>
          <a:ext cx="7704856" cy="1222248"/>
        </p:xfrm>
        <a:graphic>
          <a:graphicData uri="http://schemas.openxmlformats.org/drawingml/2006/table">
            <a:tbl>
              <a:tblPr/>
              <a:tblGrid>
                <a:gridCol w="115212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190500">
                <a:tc>
                  <a:txBody>
                    <a:bodyPr/>
                    <a:lstStyle/>
                    <a:p>
                      <a:pPr>
                        <a:lnSpc>
                          <a:spcPct val="115000"/>
                        </a:lnSpc>
                      </a:pPr>
                      <a:endParaRPr lang="cs-CZ" sz="1600" dirty="0">
                        <a:latin typeface="Constantia"/>
                      </a:endParaRPr>
                    </a:p>
                  </a:txBody>
                  <a:tcPr marL="44450" marR="44450" marT="0" marB="0" anchor="b">
                    <a:lnL>
                      <a:noFill/>
                    </a:lnL>
                    <a:lnR>
                      <a:noFill/>
                    </a:lnR>
                    <a:lnT>
                      <a:noFill/>
                    </a:lnT>
                    <a:lnB>
                      <a:noFill/>
                    </a:lnB>
                  </a:tcPr>
                </a:tc>
                <a:tc gridSpan="4">
                  <a:txBody>
                    <a:bodyPr/>
                    <a:lstStyle/>
                    <a:p>
                      <a:pPr algn="ctr">
                        <a:lnSpc>
                          <a:spcPct val="115000"/>
                        </a:lnSpc>
                        <a:spcAft>
                          <a:spcPts val="0"/>
                        </a:spcAft>
                      </a:pPr>
                      <a:r>
                        <a:rPr lang="en-US" sz="1600" b="1">
                          <a:solidFill>
                            <a:srgbClr val="000000"/>
                          </a:solidFill>
                          <a:latin typeface="Times New Roman"/>
                          <a:ea typeface="Times New Roman"/>
                          <a:cs typeface="Times New Roman"/>
                        </a:rPr>
                        <a:t>Competitiveness strategy</a:t>
                      </a:r>
                      <a:endParaRPr lang="cs-CZ" sz="1600">
                        <a:latin typeface="Constantia"/>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5D9F1"/>
                    </a:solidFill>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81000">
                <a:tc>
                  <a:txBody>
                    <a:bodyPr/>
                    <a:lstStyle/>
                    <a:p>
                      <a:pPr>
                        <a:lnSpc>
                          <a:spcPct val="115000"/>
                        </a:lnSpc>
                      </a:pPr>
                      <a:endParaRPr lang="cs-CZ" sz="1600" dirty="0">
                        <a:latin typeface="Constantia"/>
                      </a:endParaRPr>
                    </a:p>
                  </a:txBody>
                  <a:tcPr marL="44450" marR="4445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600" dirty="0">
                          <a:solidFill>
                            <a:srgbClr val="000000"/>
                          </a:solidFill>
                          <a:latin typeface="Times New Roman"/>
                          <a:ea typeface="Times New Roman"/>
                          <a:cs typeface="Times New Roman"/>
                        </a:rPr>
                        <a:t>maxi-maxi</a:t>
                      </a:r>
                      <a:r>
                        <a:rPr lang="cs-CZ" sz="1600" dirty="0">
                          <a:solidFill>
                            <a:srgbClr val="000000"/>
                          </a:solidFill>
                          <a:latin typeface="Times New Roman"/>
                          <a:ea typeface="Times New Roman"/>
                          <a:cs typeface="Times New Roman"/>
                        </a:rPr>
                        <a:t> (S-O)</a:t>
                      </a:r>
                      <a:endParaRPr lang="cs-CZ" sz="1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just">
                        <a:lnSpc>
                          <a:spcPct val="115000"/>
                        </a:lnSpc>
                        <a:spcAft>
                          <a:spcPts val="0"/>
                        </a:spcAft>
                      </a:pPr>
                      <a:r>
                        <a:rPr lang="en-US" sz="1600" dirty="0">
                          <a:solidFill>
                            <a:srgbClr val="000000"/>
                          </a:solidFill>
                          <a:latin typeface="Times New Roman"/>
                          <a:ea typeface="Times New Roman"/>
                          <a:cs typeface="Times New Roman"/>
                        </a:rPr>
                        <a:t>mini-maxi</a:t>
                      </a:r>
                      <a:r>
                        <a:rPr lang="cs-CZ" sz="1600" dirty="0">
                          <a:solidFill>
                            <a:srgbClr val="000000"/>
                          </a:solidFill>
                          <a:latin typeface="Times New Roman"/>
                          <a:ea typeface="Times New Roman"/>
                          <a:cs typeface="Times New Roman"/>
                        </a:rPr>
                        <a:t> (W-O)</a:t>
                      </a:r>
                      <a:endParaRPr lang="cs-CZ" sz="1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just">
                        <a:lnSpc>
                          <a:spcPct val="115000"/>
                        </a:lnSpc>
                        <a:spcAft>
                          <a:spcPts val="0"/>
                        </a:spcAft>
                      </a:pPr>
                      <a:r>
                        <a:rPr lang="en-US" sz="1600" dirty="0">
                          <a:solidFill>
                            <a:srgbClr val="000000"/>
                          </a:solidFill>
                          <a:latin typeface="Times New Roman"/>
                          <a:ea typeface="Times New Roman"/>
                          <a:cs typeface="Times New Roman"/>
                        </a:rPr>
                        <a:t>maxi-mini</a:t>
                      </a:r>
                      <a:r>
                        <a:rPr lang="cs-CZ" sz="1600" dirty="0">
                          <a:solidFill>
                            <a:srgbClr val="000000"/>
                          </a:solidFill>
                          <a:latin typeface="Times New Roman"/>
                          <a:ea typeface="Times New Roman"/>
                          <a:cs typeface="Times New Roman"/>
                        </a:rPr>
                        <a:t> (S-T)</a:t>
                      </a:r>
                      <a:endParaRPr lang="cs-CZ" sz="1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just">
                        <a:lnSpc>
                          <a:spcPct val="115000"/>
                        </a:lnSpc>
                        <a:spcAft>
                          <a:spcPts val="0"/>
                        </a:spcAft>
                      </a:pPr>
                      <a:r>
                        <a:rPr lang="en-US" sz="1600" dirty="0">
                          <a:solidFill>
                            <a:srgbClr val="000000"/>
                          </a:solidFill>
                          <a:latin typeface="Times New Roman"/>
                          <a:ea typeface="Times New Roman"/>
                          <a:cs typeface="Times New Roman"/>
                        </a:rPr>
                        <a:t>mini-mini</a:t>
                      </a:r>
                      <a:r>
                        <a:rPr lang="cs-CZ" sz="1600" dirty="0">
                          <a:solidFill>
                            <a:srgbClr val="000000"/>
                          </a:solidFill>
                          <a:latin typeface="Times New Roman"/>
                          <a:ea typeface="Times New Roman"/>
                          <a:cs typeface="Times New Roman"/>
                        </a:rPr>
                        <a:t> (W-T)</a:t>
                      </a:r>
                      <a:endParaRPr lang="cs-CZ" sz="1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0001"/>
                  </a:ext>
                </a:extLst>
              </a:tr>
              <a:tr h="180975">
                <a:tc>
                  <a:txBody>
                    <a:bodyPr/>
                    <a:lstStyle/>
                    <a:p>
                      <a:pPr>
                        <a:lnSpc>
                          <a:spcPct val="115000"/>
                        </a:lnSpc>
                        <a:spcAft>
                          <a:spcPts val="0"/>
                        </a:spcAft>
                      </a:pPr>
                      <a:r>
                        <a:rPr lang="en-US" sz="1600" b="1">
                          <a:solidFill>
                            <a:srgbClr val="000000"/>
                          </a:solidFill>
                          <a:latin typeface="Times New Roman"/>
                          <a:ea typeface="Times New Roman"/>
                          <a:cs typeface="Times New Roman"/>
                        </a:rPr>
                        <a:t>PR's value</a:t>
                      </a:r>
                      <a:endParaRPr lang="cs-CZ" sz="16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n-US" sz="1600" dirty="0">
                          <a:solidFill>
                            <a:srgbClr val="006100"/>
                          </a:solidFill>
                          <a:latin typeface="Czcionka tekstu podstawowego"/>
                          <a:ea typeface="Times New Roman"/>
                          <a:cs typeface="Times New Roman"/>
                        </a:rPr>
                        <a:t>&gt; 0,5</a:t>
                      </a:r>
                      <a:endParaRPr lang="cs-CZ" sz="1600" dirty="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a:lnSpc>
                          <a:spcPct val="115000"/>
                        </a:lnSpc>
                        <a:spcAft>
                          <a:spcPts val="0"/>
                        </a:spcAft>
                      </a:pPr>
                      <a:r>
                        <a:rPr lang="en-US" sz="1600">
                          <a:solidFill>
                            <a:srgbClr val="9C0006"/>
                          </a:solidFill>
                          <a:latin typeface="Czcionka tekstu podstawowego"/>
                          <a:ea typeface="Times New Roman"/>
                          <a:cs typeface="Times New Roman"/>
                        </a:rPr>
                        <a:t>&lt; 0,5</a:t>
                      </a:r>
                      <a:endParaRPr lang="cs-CZ" sz="160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C7CE"/>
                    </a:solidFill>
                  </a:tcPr>
                </a:tc>
                <a:tc>
                  <a:txBody>
                    <a:bodyPr/>
                    <a:lstStyle/>
                    <a:p>
                      <a:pPr algn="ctr">
                        <a:lnSpc>
                          <a:spcPct val="115000"/>
                        </a:lnSpc>
                        <a:spcAft>
                          <a:spcPts val="0"/>
                        </a:spcAft>
                      </a:pPr>
                      <a:r>
                        <a:rPr lang="en-US" sz="1600" dirty="0">
                          <a:solidFill>
                            <a:srgbClr val="9C0006"/>
                          </a:solidFill>
                          <a:latin typeface="Czcionka tekstu podstawowego"/>
                          <a:ea typeface="Times New Roman"/>
                          <a:cs typeface="Times New Roman"/>
                        </a:rPr>
                        <a:t>&gt; 0,5</a:t>
                      </a:r>
                      <a:endParaRPr lang="cs-CZ" sz="1600" dirty="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C7CE"/>
                    </a:solidFill>
                  </a:tcPr>
                </a:tc>
                <a:tc>
                  <a:txBody>
                    <a:bodyPr/>
                    <a:lstStyle/>
                    <a:p>
                      <a:pPr algn="ctr">
                        <a:lnSpc>
                          <a:spcPct val="115000"/>
                        </a:lnSpc>
                        <a:spcAft>
                          <a:spcPts val="0"/>
                        </a:spcAft>
                      </a:pPr>
                      <a:r>
                        <a:rPr lang="en-US" sz="1600" dirty="0">
                          <a:solidFill>
                            <a:srgbClr val="9C0006"/>
                          </a:solidFill>
                          <a:latin typeface="Czcionka tekstu podstawowego"/>
                          <a:ea typeface="Times New Roman"/>
                          <a:cs typeface="Times New Roman"/>
                        </a:rPr>
                        <a:t>&lt; 0,5</a:t>
                      </a:r>
                      <a:endParaRPr lang="cs-CZ" sz="1600" dirty="0">
                        <a:latin typeface="Constantia"/>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C7CE"/>
                    </a:solidFill>
                  </a:tcPr>
                </a:tc>
                <a:extLst>
                  <a:ext uri="{0D108BD9-81ED-4DB2-BD59-A6C34878D82A}">
                    <a16:rowId xmlns:a16="http://schemas.microsoft.com/office/drawing/2014/main" val="10002"/>
                  </a:ext>
                </a:extLst>
              </a:tr>
              <a:tr h="180975">
                <a:tc>
                  <a:txBody>
                    <a:bodyPr/>
                    <a:lstStyle/>
                    <a:p>
                      <a:pPr>
                        <a:lnSpc>
                          <a:spcPct val="115000"/>
                        </a:lnSpc>
                        <a:spcAft>
                          <a:spcPts val="0"/>
                        </a:spcAft>
                      </a:pPr>
                      <a:r>
                        <a:rPr lang="en-US" sz="1600" b="1">
                          <a:solidFill>
                            <a:srgbClr val="000000"/>
                          </a:solidFill>
                          <a:latin typeface="Times New Roman"/>
                          <a:ea typeface="Times New Roman"/>
                          <a:cs typeface="Times New Roman"/>
                        </a:rPr>
                        <a:t>AR's value</a:t>
                      </a:r>
                      <a:endParaRPr lang="cs-CZ" sz="16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n-US" sz="1600">
                          <a:solidFill>
                            <a:srgbClr val="006100"/>
                          </a:solidFill>
                          <a:latin typeface="Czcionka tekstu podstawowego"/>
                          <a:ea typeface="Times New Roman"/>
                          <a:cs typeface="Times New Roman"/>
                        </a:rPr>
                        <a:t>&gt; 0,5</a:t>
                      </a:r>
                      <a:endParaRPr lang="cs-CZ" sz="1600">
                        <a:latin typeface="Constantia"/>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a:lnSpc>
                          <a:spcPct val="115000"/>
                        </a:lnSpc>
                        <a:spcAft>
                          <a:spcPts val="0"/>
                        </a:spcAft>
                      </a:pPr>
                      <a:r>
                        <a:rPr lang="en-US" sz="1600">
                          <a:solidFill>
                            <a:srgbClr val="9C0006"/>
                          </a:solidFill>
                          <a:latin typeface="Czcionka tekstu podstawowego"/>
                          <a:ea typeface="Times New Roman"/>
                          <a:cs typeface="Times New Roman"/>
                        </a:rPr>
                        <a:t>&gt; 0,5</a:t>
                      </a:r>
                      <a:endParaRPr lang="cs-CZ" sz="1600">
                        <a:latin typeface="Constantia"/>
                        <a:ea typeface="Times New Roman"/>
                        <a:cs typeface="Times New Roman"/>
                      </a:endParaRPr>
                    </a:p>
                  </a:txBody>
                  <a:tcPr marL="44450" marR="44450" marT="0" marB="0" anchor="b">
                    <a:lnL>
                      <a:noFill/>
                    </a:lnL>
                    <a:lnR>
                      <a:noFill/>
                    </a:lnR>
                    <a:lnT>
                      <a:noFill/>
                    </a:lnT>
                    <a:lnB>
                      <a:noFill/>
                    </a:lnB>
                    <a:solidFill>
                      <a:srgbClr val="FFC7CE"/>
                    </a:solidFill>
                  </a:tcPr>
                </a:tc>
                <a:tc>
                  <a:txBody>
                    <a:bodyPr/>
                    <a:lstStyle/>
                    <a:p>
                      <a:pPr algn="ctr">
                        <a:lnSpc>
                          <a:spcPct val="115000"/>
                        </a:lnSpc>
                        <a:spcAft>
                          <a:spcPts val="0"/>
                        </a:spcAft>
                      </a:pPr>
                      <a:r>
                        <a:rPr lang="en-US" sz="1600">
                          <a:solidFill>
                            <a:srgbClr val="9C0006"/>
                          </a:solidFill>
                          <a:latin typeface="Czcionka tekstu podstawowego"/>
                          <a:ea typeface="Times New Roman"/>
                          <a:cs typeface="Times New Roman"/>
                        </a:rPr>
                        <a:t>&lt; 0,5</a:t>
                      </a:r>
                      <a:endParaRPr lang="cs-CZ" sz="1600">
                        <a:latin typeface="Constantia"/>
                        <a:ea typeface="Times New Roman"/>
                        <a:cs typeface="Times New Roman"/>
                      </a:endParaRPr>
                    </a:p>
                  </a:txBody>
                  <a:tcPr marL="44450" marR="44450" marT="0" marB="0" anchor="b">
                    <a:lnL>
                      <a:noFill/>
                    </a:lnL>
                    <a:lnR>
                      <a:noFill/>
                    </a:lnR>
                    <a:lnT>
                      <a:noFill/>
                    </a:lnT>
                    <a:lnB>
                      <a:noFill/>
                    </a:lnB>
                    <a:solidFill>
                      <a:srgbClr val="FFC7CE"/>
                    </a:solidFill>
                  </a:tcPr>
                </a:tc>
                <a:tc>
                  <a:txBody>
                    <a:bodyPr/>
                    <a:lstStyle/>
                    <a:p>
                      <a:pPr algn="ctr">
                        <a:lnSpc>
                          <a:spcPct val="115000"/>
                        </a:lnSpc>
                        <a:spcAft>
                          <a:spcPts val="0"/>
                        </a:spcAft>
                      </a:pPr>
                      <a:r>
                        <a:rPr lang="en-US" sz="1600" dirty="0">
                          <a:solidFill>
                            <a:srgbClr val="9C0006"/>
                          </a:solidFill>
                          <a:latin typeface="Czcionka tekstu podstawowego"/>
                          <a:ea typeface="Times New Roman"/>
                          <a:cs typeface="Times New Roman"/>
                        </a:rPr>
                        <a:t>&lt; 0,5</a:t>
                      </a:r>
                      <a:endParaRPr lang="cs-CZ" sz="1600" dirty="0">
                        <a:latin typeface="Constantia"/>
                        <a:ea typeface="Times New Roman"/>
                        <a:cs typeface="Times New Roman"/>
                      </a:endParaRPr>
                    </a:p>
                  </a:txBody>
                  <a:tcPr marL="44450" marR="44450" marT="0" marB="0" anchor="b">
                    <a:lnL>
                      <a:noFill/>
                    </a:lnL>
                    <a:lnR>
                      <a:noFill/>
                    </a:lnR>
                    <a:lnT>
                      <a:noFill/>
                    </a:lnT>
                    <a:lnB>
                      <a:noFill/>
                    </a:lnB>
                    <a:solidFill>
                      <a:srgbClr val="FFC7CE"/>
                    </a:solidFill>
                  </a:tcPr>
                </a:tc>
                <a:extLst>
                  <a:ext uri="{0D108BD9-81ED-4DB2-BD59-A6C34878D82A}">
                    <a16:rowId xmlns:a16="http://schemas.microsoft.com/office/drawing/2014/main" val="10003"/>
                  </a:ext>
                </a:extLst>
              </a:tr>
            </a:tbl>
          </a:graphicData>
        </a:graphic>
      </p:graphicFrame>
      <p:sp>
        <p:nvSpPr>
          <p:cNvPr id="4915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2" cstate="print"/>
          <a:srcRect/>
          <a:stretch>
            <a:fillRect/>
          </a:stretch>
        </p:blipFill>
        <p:spPr bwMode="auto">
          <a:xfrm>
            <a:off x="971600" y="5373216"/>
            <a:ext cx="1971675" cy="590550"/>
          </a:xfrm>
          <a:prstGeom prst="rect">
            <a:avLst/>
          </a:prstGeom>
          <a:noFill/>
          <a:ln w="9525">
            <a:noFill/>
            <a:miter lim="800000"/>
            <a:headEnd/>
            <a:tailEnd/>
          </a:ln>
        </p:spPr>
      </p:pic>
      <p:sp>
        <p:nvSpPr>
          <p:cNvPr id="6" name="TextovéPole 5"/>
          <p:cNvSpPr txBox="1"/>
          <p:nvPr/>
        </p:nvSpPr>
        <p:spPr>
          <a:xfrm>
            <a:off x="3203848" y="5229200"/>
            <a:ext cx="5760640" cy="1477328"/>
          </a:xfrm>
          <a:prstGeom prst="rect">
            <a:avLst/>
          </a:prstGeom>
          <a:solidFill>
            <a:srgbClr val="FFFF00"/>
          </a:solidFill>
        </p:spPr>
        <p:txBody>
          <a:bodyPr wrap="square" rtlCol="0">
            <a:spAutoFit/>
          </a:bodyPr>
          <a:lstStyle/>
          <a:p>
            <a:r>
              <a:rPr lang="cs-CZ" dirty="0">
                <a:solidFill>
                  <a:srgbClr val="FF0000"/>
                </a:solidFill>
              </a:rPr>
              <a:t>Probability </a:t>
            </a:r>
            <a:r>
              <a:rPr lang="cs-CZ" dirty="0" err="1">
                <a:solidFill>
                  <a:srgbClr val="FF0000"/>
                </a:solidFill>
              </a:rPr>
              <a:t>of</a:t>
            </a:r>
            <a:r>
              <a:rPr lang="cs-CZ" dirty="0">
                <a:solidFill>
                  <a:srgbClr val="FF0000"/>
                </a:solidFill>
              </a:rPr>
              <a:t> </a:t>
            </a:r>
            <a:r>
              <a:rPr lang="cs-CZ" dirty="0" err="1">
                <a:solidFill>
                  <a:srgbClr val="FF0000"/>
                </a:solidFill>
              </a:rPr>
              <a:t>strategy</a:t>
            </a:r>
            <a:r>
              <a:rPr lang="cs-CZ" dirty="0">
                <a:solidFill>
                  <a:srgbClr val="FF0000"/>
                </a:solidFill>
              </a:rPr>
              <a:t> </a:t>
            </a:r>
            <a:r>
              <a:rPr lang="cs-CZ" dirty="0" err="1">
                <a:solidFill>
                  <a:srgbClr val="FF0000"/>
                </a:solidFill>
              </a:rPr>
              <a:t>success</a:t>
            </a:r>
            <a:r>
              <a:rPr lang="cs-CZ" dirty="0">
                <a:solidFill>
                  <a:srgbClr val="FF0000"/>
                </a:solidFill>
              </a:rPr>
              <a:t> </a:t>
            </a:r>
            <a:r>
              <a:rPr lang="en-US" dirty="0">
                <a:solidFill>
                  <a:srgbClr val="006100"/>
                </a:solidFill>
                <a:latin typeface="Czcionka tekstu podstawowego"/>
                <a:ea typeface="Times New Roman"/>
                <a:cs typeface="Times New Roman"/>
              </a:rPr>
              <a:t>&gt; 0,5</a:t>
            </a:r>
            <a:r>
              <a:rPr lang="cs-CZ" dirty="0">
                <a:solidFill>
                  <a:srgbClr val="006100"/>
                </a:solidFill>
                <a:latin typeface="Czcionka tekstu podstawowego"/>
                <a:ea typeface="Times New Roman"/>
                <a:cs typeface="Times New Roman"/>
              </a:rPr>
              <a:t>;</a:t>
            </a:r>
          </a:p>
          <a:p>
            <a:r>
              <a:rPr lang="cs-CZ" dirty="0">
                <a:solidFill>
                  <a:srgbClr val="006100"/>
                </a:solidFill>
                <a:latin typeface="Czcionka tekstu podstawowego"/>
                <a:ea typeface="Times New Roman"/>
                <a:cs typeface="Times New Roman"/>
              </a:rPr>
              <a:t>0,5168+0,5161/2= 0,51645</a:t>
            </a:r>
          </a:p>
          <a:p>
            <a:r>
              <a:rPr lang="cs-CZ" dirty="0" err="1">
                <a:solidFill>
                  <a:srgbClr val="006100"/>
                </a:solidFill>
                <a:latin typeface="Czcionka tekstu podstawowego"/>
                <a:ea typeface="Times New Roman"/>
                <a:cs typeface="Times New Roman"/>
              </a:rPr>
              <a:t>Means</a:t>
            </a:r>
            <a:r>
              <a:rPr lang="cs-CZ" dirty="0">
                <a:solidFill>
                  <a:srgbClr val="006100"/>
                </a:solidFill>
                <a:latin typeface="Czcionka tekstu podstawowego"/>
                <a:ea typeface="Times New Roman"/>
                <a:cs typeface="Times New Roman"/>
              </a:rPr>
              <a:t> 51.645% probability </a:t>
            </a:r>
            <a:r>
              <a:rPr lang="cs-CZ" dirty="0" err="1">
                <a:solidFill>
                  <a:srgbClr val="006100"/>
                </a:solidFill>
                <a:latin typeface="Czcionka tekstu podstawowego"/>
                <a:ea typeface="Times New Roman"/>
                <a:cs typeface="Times New Roman"/>
              </a:rPr>
              <a:t>of</a:t>
            </a:r>
            <a:r>
              <a:rPr lang="cs-CZ" dirty="0">
                <a:solidFill>
                  <a:srgbClr val="006100"/>
                </a:solidFill>
                <a:latin typeface="Czcionka tekstu podstawowego"/>
                <a:ea typeface="Times New Roman"/>
                <a:cs typeface="Times New Roman"/>
              </a:rPr>
              <a:t> </a:t>
            </a:r>
            <a:r>
              <a:rPr lang="cs-CZ" dirty="0" err="1">
                <a:solidFill>
                  <a:srgbClr val="006100"/>
                </a:solidFill>
                <a:latin typeface="Czcionka tekstu podstawowego"/>
                <a:ea typeface="Times New Roman"/>
                <a:cs typeface="Times New Roman"/>
              </a:rPr>
              <a:t>success</a:t>
            </a:r>
            <a:endParaRPr lang="cs-CZ" dirty="0">
              <a:solidFill>
                <a:srgbClr val="006100"/>
              </a:solidFill>
              <a:latin typeface="Czcionka tekstu podstawowego"/>
              <a:ea typeface="Times New Roman"/>
              <a:cs typeface="Times New Roman"/>
            </a:endParaRPr>
          </a:p>
          <a:p>
            <a:endParaRPr lang="cs-CZ" dirty="0">
              <a:latin typeface="Constantia"/>
              <a:ea typeface="Times New Roman"/>
              <a:cs typeface="Times New Roman"/>
            </a:endParaRPr>
          </a:p>
          <a:p>
            <a:endParaRPr lang="cs-CZ" dirty="0"/>
          </a:p>
        </p:txBody>
      </p:sp>
    </p:spTree>
    <p:extLst>
      <p:ext uri="{BB962C8B-B14F-4D97-AF65-F5344CB8AC3E}">
        <p14:creationId xmlns:p14="http://schemas.microsoft.com/office/powerpoint/2010/main" val="760009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ENVIRONMENT</a:t>
            </a:r>
            <a:endParaRPr lang="en-GB" b="1" dirty="0">
              <a:latin typeface="Arial" pitchFamily="34" charset="0"/>
              <a:cs typeface="Arial" pitchFamily="34" charset="0"/>
            </a:endParaRPr>
          </a:p>
        </p:txBody>
      </p:sp>
      <p:sp>
        <p:nvSpPr>
          <p:cNvPr id="6150" name="TextovéPole 8"/>
          <p:cNvSpPr txBox="1">
            <a:spLocks noChangeArrowheads="1"/>
          </p:cNvSpPr>
          <p:nvPr/>
        </p:nvSpPr>
        <p:spPr bwMode="auto">
          <a:xfrm>
            <a:off x="342106" y="726247"/>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TYPOLOGY OF BUSINESS ENVIRONMENT</a:t>
            </a:r>
            <a:endParaRPr lang="en-GB" altLang="cs-CZ" sz="2400" b="1" dirty="0">
              <a:latin typeface="Arial" panose="020B0604020202020204" pitchFamily="34" charset="0"/>
            </a:endParaRPr>
          </a:p>
          <a:p>
            <a:pPr algn="ctr" eaLnBrk="1" hangingPunct="1">
              <a:spcBef>
                <a:spcPct val="0"/>
              </a:spcBef>
              <a:buFontTx/>
              <a:buNone/>
            </a:pPr>
            <a:endParaRPr lang="en-GB" altLang="cs-CZ" sz="2400" b="1" dirty="0">
              <a:latin typeface="Arial" panose="020B0604020202020204" pitchFamily="34" charset="0"/>
            </a:endParaRPr>
          </a:p>
        </p:txBody>
      </p:sp>
      <p:sp>
        <p:nvSpPr>
          <p:cNvPr id="6151" name="Nadpis 1"/>
          <p:cNvSpPr>
            <a:spLocks noGrp="1"/>
          </p:cNvSpPr>
          <p:nvPr>
            <p:ph type="title"/>
          </p:nvPr>
        </p:nvSpPr>
        <p:spPr>
          <a:xfrm>
            <a:off x="558800" y="1308100"/>
            <a:ext cx="2870200" cy="793750"/>
          </a:xfrm>
        </p:spPr>
        <p:txBody>
          <a:bodyPr>
            <a:normAutofit fontScale="90000"/>
          </a:bodyPr>
          <a:lstStyle/>
          <a:p>
            <a:pPr lvl="0" algn="ctr">
              <a:spcBef>
                <a:spcPct val="20000"/>
              </a:spcBef>
            </a:pPr>
            <a:r>
              <a:rPr lang="en-US" altLang="cs-CZ" sz="2400" dirty="0">
                <a:solidFill>
                  <a:prstClr val="black"/>
                </a:solidFill>
                <a:latin typeface="Arial" panose="020B0604020202020204" pitchFamily="34" charset="0"/>
                <a:ea typeface="+mn-ea"/>
                <a:cs typeface="+mn-cs"/>
              </a:rPr>
              <a:t>Types of Business Environment</a:t>
            </a:r>
            <a:endParaRPr lang="en-US" altLang="cs-CZ" sz="1800" dirty="0">
              <a:latin typeface="Arial" panose="020B0604020202020204" pitchFamily="34" charset="0"/>
              <a:cs typeface="Arial" panose="020B0604020202020204" pitchFamily="34" charset="0"/>
            </a:endParaRPr>
          </a:p>
        </p:txBody>
      </p:sp>
      <p:graphicFrame>
        <p:nvGraphicFramePr>
          <p:cNvPr id="7" name="Zástupný symbol pro obsah 6"/>
          <p:cNvGraphicFramePr>
            <a:graphicFrameLocks noGrp="1"/>
          </p:cNvGraphicFramePr>
          <p:nvPr>
            <p:ph idx="1"/>
          </p:nvPr>
        </p:nvGraphicFramePr>
        <p:xfrm>
          <a:off x="2857498" y="2146300"/>
          <a:ext cx="5981702" cy="4046190"/>
        </p:xfrm>
        <a:graphic>
          <a:graphicData uri="http://schemas.openxmlformats.org/drawingml/2006/table">
            <a:tbl>
              <a:tblPr firstRow="1" bandRow="1">
                <a:tableStyleId>{5C22544A-7EE6-4342-B048-85BDC9FD1C3A}</a:tableStyleId>
              </a:tblPr>
              <a:tblGrid>
                <a:gridCol w="708361">
                  <a:extLst>
                    <a:ext uri="{9D8B030D-6E8A-4147-A177-3AD203B41FA5}">
                      <a16:colId xmlns:a16="http://schemas.microsoft.com/office/drawing/2014/main" val="20000"/>
                    </a:ext>
                  </a:extLst>
                </a:gridCol>
                <a:gridCol w="1233069">
                  <a:extLst>
                    <a:ext uri="{9D8B030D-6E8A-4147-A177-3AD203B41FA5}">
                      <a16:colId xmlns:a16="http://schemas.microsoft.com/office/drawing/2014/main" val="20001"/>
                    </a:ext>
                  </a:extLst>
                </a:gridCol>
                <a:gridCol w="2230019">
                  <a:extLst>
                    <a:ext uri="{9D8B030D-6E8A-4147-A177-3AD203B41FA5}">
                      <a16:colId xmlns:a16="http://schemas.microsoft.com/office/drawing/2014/main" val="20002"/>
                    </a:ext>
                  </a:extLst>
                </a:gridCol>
                <a:gridCol w="1810253">
                  <a:extLst>
                    <a:ext uri="{9D8B030D-6E8A-4147-A177-3AD203B41FA5}">
                      <a16:colId xmlns:a16="http://schemas.microsoft.com/office/drawing/2014/main" val="20003"/>
                    </a:ext>
                  </a:extLst>
                </a:gridCol>
              </a:tblGrid>
              <a:tr h="560055">
                <a:tc>
                  <a:txBody>
                    <a:bodyPr/>
                    <a:lstStyle/>
                    <a:p>
                      <a:endParaRPr lang="en-US" sz="2000" noProof="0" dirty="0">
                        <a:latin typeface="Arial" pitchFamily="34" charset="0"/>
                        <a:cs typeface="Arial" pitchFamily="34" charset="0"/>
                      </a:endParaRPr>
                    </a:p>
                  </a:txBody>
                  <a:tcPr/>
                </a:tc>
                <a:tc>
                  <a:txBody>
                    <a:bodyPr/>
                    <a:lstStyle/>
                    <a:p>
                      <a:endParaRPr lang="en-US" sz="2000" noProof="0">
                        <a:latin typeface="Arial" pitchFamily="34" charset="0"/>
                        <a:cs typeface="Arial" pitchFamily="34" charset="0"/>
                      </a:endParaRPr>
                    </a:p>
                  </a:txBody>
                  <a:tcPr/>
                </a:tc>
                <a:tc gridSpan="2">
                  <a:txBody>
                    <a:bodyPr/>
                    <a:lstStyle/>
                    <a:p>
                      <a:pPr algn="ctr"/>
                      <a:r>
                        <a:rPr lang="en-US" sz="2000" noProof="0">
                          <a:latin typeface="Arial" pitchFamily="34" charset="0"/>
                          <a:cs typeface="Arial" pitchFamily="34" charset="0"/>
                        </a:rPr>
                        <a:t>Degree of dynamics</a:t>
                      </a: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Arial" pitchFamily="34" charset="0"/>
                        <a:cs typeface="Arial" pitchFamily="34" charset="0"/>
                      </a:endParaRPr>
                    </a:p>
                  </a:txBody>
                  <a:tcPr/>
                </a:tc>
                <a:tc>
                  <a:txBody>
                    <a:bodyPr/>
                    <a:lstStyle/>
                    <a:p>
                      <a:endParaRPr lang="en-US" sz="2000" noProof="0">
                        <a:latin typeface="Arial" pitchFamily="34" charset="0"/>
                        <a:cs typeface="Arial" pitchFamily="34" charset="0"/>
                      </a:endParaRPr>
                    </a:p>
                  </a:txBody>
                  <a:tcPr/>
                </a:tc>
                <a:tc>
                  <a:txBody>
                    <a:bodyPr/>
                    <a:lstStyle/>
                    <a:p>
                      <a:r>
                        <a:rPr lang="en-US" sz="2000" noProof="0">
                          <a:latin typeface="Arial" pitchFamily="34" charset="0"/>
                          <a:cs typeface="Arial" pitchFamily="34" charset="0"/>
                        </a:rPr>
                        <a:t>Stable </a:t>
                      </a:r>
                    </a:p>
                  </a:txBody>
                  <a:tcPr/>
                </a:tc>
                <a:tc>
                  <a:txBody>
                    <a:bodyPr/>
                    <a:lstStyle/>
                    <a:p>
                      <a:r>
                        <a:rPr lang="en-US" sz="2000" noProof="0">
                          <a:latin typeface="Arial" pitchFamily="34" charset="0"/>
                          <a:cs typeface="Arial" pitchFamily="34" charset="0"/>
                        </a:rPr>
                        <a:t>Dynamic </a:t>
                      </a:r>
                    </a:p>
                  </a:txBody>
                  <a:tcPr/>
                </a:tc>
                <a:extLst>
                  <a:ext uri="{0D108BD9-81ED-4DB2-BD59-A6C34878D82A}">
                    <a16:rowId xmlns:a16="http://schemas.microsoft.com/office/drawing/2014/main" val="10001"/>
                  </a:ext>
                </a:extLst>
              </a:tr>
              <a:tr h="1065545">
                <a:tc rowSpan="2">
                  <a:txBody>
                    <a:bodyPr/>
                    <a:lstStyle/>
                    <a:p>
                      <a:pPr algn="ctr"/>
                      <a:r>
                        <a:rPr lang="en-US" sz="2000" noProof="0" dirty="0">
                          <a:latin typeface="Arial" pitchFamily="34" charset="0"/>
                          <a:cs typeface="Arial" pitchFamily="34" charset="0"/>
                        </a:rPr>
                        <a:t>Degree of complexity</a:t>
                      </a:r>
                    </a:p>
                  </a:txBody>
                  <a:tcPr vert="vert270"/>
                </a:tc>
                <a:tc>
                  <a:txBody>
                    <a:bodyPr/>
                    <a:lstStyle/>
                    <a:p>
                      <a:r>
                        <a:rPr lang="en-US" sz="2000" noProof="0">
                          <a:latin typeface="Arial" pitchFamily="34" charset="0"/>
                          <a:cs typeface="Arial" pitchFamily="34" charset="0"/>
                        </a:rPr>
                        <a:t>Simple</a:t>
                      </a:r>
                    </a:p>
                  </a:txBody>
                  <a:tcPr/>
                </a:tc>
                <a:tc>
                  <a:txBody>
                    <a:bodyPr/>
                    <a:lstStyle/>
                    <a:p>
                      <a:pPr>
                        <a:buFontTx/>
                        <a:buChar char="-"/>
                      </a:pPr>
                      <a:r>
                        <a:rPr lang="en-US" sz="2000" noProof="0">
                          <a:latin typeface="Arial" pitchFamily="34" charset="0"/>
                          <a:cs typeface="Arial" pitchFamily="34" charset="0"/>
                        </a:rPr>
                        <a:t>Stability</a:t>
                      </a:r>
                    </a:p>
                    <a:p>
                      <a:pPr>
                        <a:buFontTx/>
                        <a:buChar char="-"/>
                      </a:pPr>
                      <a:r>
                        <a:rPr lang="en-US" sz="2000" noProof="0">
                          <a:latin typeface="Arial" pitchFamily="34" charset="0"/>
                          <a:cs typeface="Arial" pitchFamily="34" charset="0"/>
                        </a:rPr>
                        <a:t>Small</a:t>
                      </a:r>
                      <a:r>
                        <a:rPr lang="en-US" sz="2000" baseline="0" noProof="0">
                          <a:latin typeface="Arial" pitchFamily="34" charset="0"/>
                          <a:cs typeface="Arial" pitchFamily="34" charset="0"/>
                        </a:rPr>
                        <a:t> degree of uncertainty</a:t>
                      </a:r>
                      <a:endParaRPr lang="en-US" sz="2000" noProof="0">
                        <a:latin typeface="Arial" pitchFamily="34" charset="0"/>
                        <a:cs typeface="Arial" pitchFamily="34" charset="0"/>
                      </a:endParaRPr>
                    </a:p>
                  </a:txBody>
                  <a:tcPr/>
                </a:tc>
                <a:tc>
                  <a:txBody>
                    <a:bodyPr/>
                    <a:lstStyle/>
                    <a:p>
                      <a:pPr>
                        <a:buFontTx/>
                        <a:buChar char="-"/>
                      </a:pPr>
                      <a:r>
                        <a:rPr lang="en-US" sz="2000" noProof="0">
                          <a:latin typeface="Arial" pitchFamily="34" charset="0"/>
                          <a:cs typeface="Arial" pitchFamily="34" charset="0"/>
                        </a:rPr>
                        <a:t>High dynamics of changes</a:t>
                      </a:r>
                    </a:p>
                    <a:p>
                      <a:pPr>
                        <a:buFontTx/>
                        <a:buChar char="-"/>
                      </a:pPr>
                      <a:r>
                        <a:rPr lang="en-US" sz="2000" noProof="0">
                          <a:latin typeface="Arial" pitchFamily="34" charset="0"/>
                          <a:cs typeface="Arial" pitchFamily="34" charset="0"/>
                        </a:rPr>
                        <a:t>High</a:t>
                      </a:r>
                      <a:r>
                        <a:rPr lang="en-US" sz="2000" baseline="0" noProof="0">
                          <a:latin typeface="Arial" pitchFamily="34" charset="0"/>
                          <a:cs typeface="Arial" pitchFamily="34" charset="0"/>
                        </a:rPr>
                        <a:t> degree of uncertainty</a:t>
                      </a:r>
                      <a:endParaRPr lang="en-US" sz="2000" noProof="0">
                        <a:latin typeface="Arial" pitchFamily="34" charset="0"/>
                        <a:cs typeface="Arial" pitchFamily="34" charset="0"/>
                      </a:endParaRPr>
                    </a:p>
                  </a:txBody>
                  <a:tcPr/>
                </a:tc>
                <a:extLst>
                  <a:ext uri="{0D108BD9-81ED-4DB2-BD59-A6C34878D82A}">
                    <a16:rowId xmlns:a16="http://schemas.microsoft.com/office/drawing/2014/main" val="10002"/>
                  </a:ext>
                </a:extLst>
              </a:tr>
              <a:tr h="1065545">
                <a:tc vMerge="1">
                  <a:txBody>
                    <a:bodyPr/>
                    <a:lstStyle/>
                    <a:p>
                      <a:endParaRPr lang="en-US" noProof="0" dirty="0"/>
                    </a:p>
                  </a:txBody>
                  <a:tcPr/>
                </a:tc>
                <a:tc>
                  <a:txBody>
                    <a:bodyPr/>
                    <a:lstStyle/>
                    <a:p>
                      <a:r>
                        <a:rPr lang="en-US" sz="2000" noProof="0">
                          <a:latin typeface="Arial" pitchFamily="34" charset="0"/>
                          <a:cs typeface="Arial" pitchFamily="34" charset="0"/>
                        </a:rPr>
                        <a:t>Complex</a:t>
                      </a:r>
                    </a:p>
                  </a:txBody>
                  <a:tcPr/>
                </a:tc>
                <a:tc>
                  <a:txBody>
                    <a:bodyPr/>
                    <a:lstStyle/>
                    <a:p>
                      <a:pPr>
                        <a:buFontTx/>
                        <a:buChar char="-"/>
                      </a:pPr>
                      <a:r>
                        <a:rPr lang="en-US" sz="2000" noProof="0">
                          <a:latin typeface="Arial" pitchFamily="34" charset="0"/>
                          <a:cs typeface="Arial" pitchFamily="34" charset="0"/>
                        </a:rPr>
                        <a:t>Stability</a:t>
                      </a:r>
                    </a:p>
                    <a:p>
                      <a:pPr>
                        <a:buFontTx/>
                        <a:buChar char="-"/>
                      </a:pPr>
                      <a:r>
                        <a:rPr lang="en-US" sz="2000" noProof="0">
                          <a:latin typeface="Arial" pitchFamily="34" charset="0"/>
                          <a:cs typeface="Arial" pitchFamily="34" charset="0"/>
                        </a:rPr>
                        <a:t>Middle degree</a:t>
                      </a:r>
                      <a:r>
                        <a:rPr lang="en-US" sz="2000" baseline="0" noProof="0">
                          <a:latin typeface="Arial" pitchFamily="34" charset="0"/>
                          <a:cs typeface="Arial" pitchFamily="34" charset="0"/>
                        </a:rPr>
                        <a:t> of uncertainty</a:t>
                      </a:r>
                      <a:endParaRPr lang="en-US" sz="2000" noProof="0">
                        <a:latin typeface="Arial" pitchFamily="34" charset="0"/>
                        <a:cs typeface="Arial" pitchFamily="34" charset="0"/>
                      </a:endParaRPr>
                    </a:p>
                  </a:txBody>
                  <a:tcPr/>
                </a:tc>
                <a:tc>
                  <a:txBody>
                    <a:bodyPr/>
                    <a:lstStyle/>
                    <a:p>
                      <a:r>
                        <a:rPr lang="en-US" sz="2000" noProof="0" dirty="0">
                          <a:latin typeface="Arial" pitchFamily="34" charset="0"/>
                          <a:cs typeface="Arial" pitchFamily="34" charset="0"/>
                        </a:rPr>
                        <a:t>-Turbulent</a:t>
                      </a:r>
                      <a:r>
                        <a:rPr lang="en-US" sz="2000" baseline="0" noProof="0" dirty="0">
                          <a:latin typeface="Arial" pitchFamily="34" charset="0"/>
                          <a:cs typeface="Arial" pitchFamily="34" charset="0"/>
                        </a:rPr>
                        <a:t> environment</a:t>
                      </a:r>
                    </a:p>
                    <a:p>
                      <a:r>
                        <a:rPr lang="en-US" sz="2000" baseline="0" noProof="0" dirty="0">
                          <a:latin typeface="Arial" pitchFamily="34" charset="0"/>
                          <a:cs typeface="Arial" pitchFamily="34" charset="0"/>
                        </a:rPr>
                        <a:t>-High degree of uncertainty</a:t>
                      </a:r>
                      <a:endParaRPr lang="en-US" sz="2000" noProof="0" dirty="0">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sp>
        <p:nvSpPr>
          <p:cNvPr id="5" name="Zástupný symbol pro text 4"/>
          <p:cNvSpPr>
            <a:spLocks noGrp="1"/>
          </p:cNvSpPr>
          <p:nvPr>
            <p:ph type="body" sz="half" idx="2"/>
          </p:nvPr>
        </p:nvSpPr>
        <p:spPr>
          <a:xfrm>
            <a:off x="457200" y="2327275"/>
            <a:ext cx="3008313" cy="3798888"/>
          </a:xfrm>
        </p:spPr>
        <p:txBody>
          <a:bodyPr/>
          <a:lstStyle/>
          <a:p>
            <a:pPr marL="285750" indent="-285750" eaLnBrk="1" hangingPunct="1">
              <a:spcBef>
                <a:spcPct val="0"/>
              </a:spcBef>
              <a:buFont typeface="Arial" panose="020B0604020202020204" pitchFamily="34" charset="0"/>
              <a:buChar char="•"/>
              <a:defRPr/>
            </a:pPr>
            <a:r>
              <a:rPr lang="en-US" altLang="cs-CZ" sz="2200" dirty="0">
                <a:latin typeface="Arial" panose="020B0604020202020204" pitchFamily="34" charset="0"/>
              </a:rPr>
              <a:t>The degree of complexity</a:t>
            </a:r>
          </a:p>
          <a:p>
            <a:pPr marL="742950" lvl="1" indent="-285750" eaLnBrk="1" hangingPunct="1">
              <a:spcBef>
                <a:spcPct val="0"/>
              </a:spcBef>
              <a:buFont typeface="Symbol" panose="05050102010706020507" pitchFamily="18" charset="2"/>
              <a:buChar char=""/>
              <a:defRPr/>
            </a:pPr>
            <a:r>
              <a:rPr lang="en-US" altLang="cs-CZ" sz="2000" dirty="0">
                <a:latin typeface="Arial" panose="020B0604020202020204" pitchFamily="34" charset="0"/>
              </a:rPr>
              <a:t>Simple</a:t>
            </a:r>
          </a:p>
          <a:p>
            <a:pPr marL="742950" lvl="1" indent="-285750" eaLnBrk="1" hangingPunct="1">
              <a:spcBef>
                <a:spcPct val="0"/>
              </a:spcBef>
              <a:buFont typeface="Symbol" panose="05050102010706020507" pitchFamily="18" charset="2"/>
              <a:buChar char=""/>
              <a:defRPr/>
            </a:pPr>
            <a:r>
              <a:rPr lang="en-US" altLang="cs-CZ" sz="2000" dirty="0">
                <a:latin typeface="Arial" panose="020B0604020202020204" pitchFamily="34" charset="0"/>
              </a:rPr>
              <a:t>Complex </a:t>
            </a:r>
          </a:p>
          <a:p>
            <a:pPr marL="285750" lvl="0" indent="-285750">
              <a:spcBef>
                <a:spcPct val="0"/>
              </a:spcBef>
              <a:buFont typeface="Arial" panose="020B0604020202020204" pitchFamily="34" charset="0"/>
              <a:buChar char="•"/>
              <a:defRPr/>
            </a:pPr>
            <a:r>
              <a:rPr lang="en-US" altLang="cs-CZ" sz="2200" dirty="0">
                <a:solidFill>
                  <a:prstClr val="black"/>
                </a:solidFill>
                <a:latin typeface="Arial" panose="020B0604020202020204" pitchFamily="34" charset="0"/>
              </a:rPr>
              <a:t>The degree of dynamics of changes in environment</a:t>
            </a:r>
            <a:endParaRPr lang="cs-CZ" altLang="cs-CZ" sz="2200" dirty="0">
              <a:solidFill>
                <a:prstClr val="black"/>
              </a:solidFill>
              <a:latin typeface="Arial" panose="020B0604020202020204" pitchFamily="34" charset="0"/>
            </a:endParaRPr>
          </a:p>
          <a:p>
            <a:pPr marL="742950" lvl="1" indent="-285750">
              <a:spcBef>
                <a:spcPct val="0"/>
              </a:spcBef>
              <a:buFont typeface="Symbol" panose="05050102010706020507" pitchFamily="18" charset="2"/>
              <a:buChar char=""/>
              <a:defRPr/>
            </a:pPr>
            <a:r>
              <a:rPr lang="en-US" altLang="cs-CZ" sz="2000" dirty="0">
                <a:latin typeface="Arial" panose="020B0604020202020204" pitchFamily="34" charset="0"/>
              </a:rPr>
              <a:t>Stable</a:t>
            </a:r>
          </a:p>
          <a:p>
            <a:pPr marL="742950" lvl="1" indent="-285750">
              <a:spcBef>
                <a:spcPct val="0"/>
              </a:spcBef>
              <a:buFont typeface="Symbol" panose="05050102010706020507" pitchFamily="18" charset="2"/>
              <a:buChar char=""/>
              <a:defRPr/>
            </a:pPr>
            <a:r>
              <a:rPr lang="en-US" altLang="cs-CZ" sz="2000" dirty="0">
                <a:latin typeface="Arial" panose="020B0604020202020204" pitchFamily="34" charset="0"/>
              </a:rPr>
              <a:t>Dynamic</a:t>
            </a:r>
            <a:r>
              <a:rPr lang="cs-CZ" altLang="cs-CZ" sz="2000" dirty="0">
                <a:latin typeface="Arial" panose="020B0604020202020204" pitchFamily="34" charset="0"/>
              </a:rPr>
              <a:t> </a:t>
            </a:r>
            <a:endParaRPr lang="cs-CZ" altLang="cs-CZ" sz="2200" dirty="0">
              <a:solidFill>
                <a:prstClr val="black"/>
              </a:solidFill>
              <a:latin typeface="Arial" panose="020B0604020202020204" pitchFamily="34" charset="0"/>
            </a:endParaRPr>
          </a:p>
          <a:p>
            <a:pPr marL="742950" lvl="1" indent="-285750">
              <a:spcBef>
                <a:spcPct val="0"/>
              </a:spcBef>
              <a:buFont typeface="Arial" panose="020B0604020202020204" pitchFamily="34" charset="0"/>
              <a:buChar char="•"/>
              <a:defRPr/>
            </a:pPr>
            <a:endParaRPr lang="en-US" altLang="cs-CZ" sz="2000" dirty="0">
              <a:solidFill>
                <a:prstClr val="black"/>
              </a:solidFill>
              <a:latin typeface="Arial" panose="020B0604020202020204" pitchFamily="34" charset="0"/>
            </a:endParaRPr>
          </a:p>
          <a:p>
            <a:pP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CONCEPTUALIZING OF THE BUSINESS ENVIRONMENT</a:t>
            </a:r>
          </a:p>
        </p:txBody>
      </p:sp>
      <p:sp>
        <p:nvSpPr>
          <p:cNvPr id="3079" name="TextovéPole 10"/>
          <p:cNvSpPr txBox="1">
            <a:spLocks noChangeArrowheads="1"/>
          </p:cNvSpPr>
          <p:nvPr/>
        </p:nvSpPr>
        <p:spPr bwMode="auto">
          <a:xfrm>
            <a:off x="338138" y="1345485"/>
            <a:ext cx="847725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i="1" dirty="0">
                <a:latin typeface="Arial" panose="020B0604020202020204" pitchFamily="34" charset="0"/>
              </a:rPr>
              <a:t>Spatial level </a:t>
            </a:r>
          </a:p>
          <a:p>
            <a:pPr marL="1028700" lvl="1" eaLnBrk="1" hangingPunct="1">
              <a:spcBef>
                <a:spcPct val="0"/>
              </a:spcBef>
              <a:defRPr/>
            </a:pPr>
            <a:r>
              <a:rPr lang="en-US" altLang="cs-CZ" sz="2000" dirty="0">
                <a:latin typeface="Arial" panose="020B0604020202020204" pitchFamily="34" charset="0"/>
              </a:rPr>
              <a:t>Local level</a:t>
            </a:r>
            <a:r>
              <a:rPr lang="cs-CZ" altLang="cs-CZ" sz="2000" dirty="0">
                <a:latin typeface="Arial" panose="020B0604020202020204" pitchFamily="34" charset="0"/>
              </a:rPr>
              <a:t>;</a:t>
            </a:r>
            <a:r>
              <a:rPr lang="en-US" altLang="cs-CZ" sz="2000" dirty="0">
                <a:latin typeface="Arial" panose="020B0604020202020204" pitchFamily="34" charset="0"/>
              </a:rPr>
              <a:t> </a:t>
            </a:r>
          </a:p>
          <a:p>
            <a:pPr marL="1028700" lvl="1" eaLnBrk="1" hangingPunct="1">
              <a:spcBef>
                <a:spcPct val="0"/>
              </a:spcBef>
              <a:defRPr/>
            </a:pPr>
            <a:r>
              <a:rPr lang="en-US" altLang="cs-CZ" sz="2000" dirty="0">
                <a:latin typeface="Arial" panose="020B0604020202020204" pitchFamily="34" charset="0"/>
              </a:rPr>
              <a:t>Regional level</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National level</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Supranational</a:t>
            </a:r>
            <a:r>
              <a:rPr lang="cs-CZ" altLang="cs-CZ" sz="2000" dirty="0">
                <a:latin typeface="Arial" panose="020B0604020202020204" pitchFamily="34" charset="0"/>
              </a:rPr>
              <a:t>;</a:t>
            </a:r>
            <a:r>
              <a:rPr lang="en-US" altLang="cs-CZ" sz="2000" dirty="0">
                <a:latin typeface="Arial" panose="020B0604020202020204" pitchFamily="34" charset="0"/>
              </a:rPr>
              <a:t> </a:t>
            </a:r>
          </a:p>
          <a:p>
            <a:pPr marL="1028700" lvl="1" eaLnBrk="1" hangingPunct="1">
              <a:spcBef>
                <a:spcPct val="0"/>
              </a:spcBef>
              <a:defRPr/>
            </a:pPr>
            <a:r>
              <a:rPr lang="en-US" altLang="cs-CZ" sz="2000" dirty="0">
                <a:latin typeface="Arial" panose="020B0604020202020204" pitchFamily="34" charset="0"/>
              </a:rPr>
              <a:t>International/Global level</a:t>
            </a:r>
            <a:r>
              <a:rPr lang="cs-CZ" altLang="cs-CZ" sz="2000" dirty="0">
                <a:latin typeface="Arial" panose="020B0604020202020204" pitchFamily="34" charset="0"/>
              </a:rPr>
              <a:t>.</a:t>
            </a:r>
            <a:r>
              <a:rPr lang="en-US" altLang="cs-CZ" sz="2000" dirty="0">
                <a:latin typeface="Arial" panose="020B0604020202020204" pitchFamily="34" charset="0"/>
              </a:rPr>
              <a:t> </a:t>
            </a:r>
          </a:p>
          <a:p>
            <a:pPr marL="1028700" lvl="1" eaLnBrk="1" hangingPunct="1">
              <a:spcBef>
                <a:spcPct val="0"/>
              </a:spcBef>
              <a:buNone/>
              <a:defRPr/>
            </a:pPr>
            <a:endParaRPr lang="en-US" altLang="cs-CZ" sz="2000" dirty="0">
              <a:latin typeface="Arial" panose="020B0604020202020204" pitchFamily="34" charset="0"/>
            </a:endParaRPr>
          </a:p>
          <a:p>
            <a:pPr marL="342900" indent="-342900" eaLnBrk="1" hangingPunct="1">
              <a:spcBef>
                <a:spcPct val="0"/>
              </a:spcBef>
              <a:defRPr/>
            </a:pPr>
            <a:r>
              <a:rPr lang="en-US" altLang="cs-CZ" sz="2200" b="1" i="1" dirty="0">
                <a:solidFill>
                  <a:prstClr val="black"/>
                </a:solidFill>
                <a:latin typeface="Arial" panose="020B0604020202020204" pitchFamily="34" charset="0"/>
              </a:rPr>
              <a:t>Level of influence</a:t>
            </a:r>
          </a:p>
          <a:p>
            <a:pPr marL="1085850" lvl="1" indent="-342900" eaLnBrk="1" hangingPunct="1">
              <a:spcBef>
                <a:spcPct val="0"/>
              </a:spcBef>
              <a:defRPr/>
            </a:pPr>
            <a:r>
              <a:rPr lang="en-US" altLang="cs-CZ" sz="2000" i="1" dirty="0">
                <a:solidFill>
                  <a:prstClr val="black"/>
                </a:solidFill>
                <a:latin typeface="Arial" panose="020B0604020202020204" pitchFamily="34" charset="0"/>
              </a:rPr>
              <a:t>External environment </a:t>
            </a:r>
            <a:r>
              <a:rPr lang="en-US" altLang="cs-CZ" sz="2000" dirty="0">
                <a:solidFill>
                  <a:prstClr val="black"/>
                </a:solidFill>
                <a:latin typeface="Arial" panose="020B0604020202020204" pitchFamily="34" charset="0"/>
              </a:rPr>
              <a:t>– forces from outside</a:t>
            </a:r>
          </a:p>
          <a:p>
            <a:pPr marL="1485900" lvl="2" indent="-342900" eaLnBrk="1" hangingPunct="1">
              <a:spcBef>
                <a:spcPct val="0"/>
              </a:spcBef>
              <a:defRPr/>
            </a:pPr>
            <a:r>
              <a:rPr lang="en-US" altLang="cs-CZ" sz="1800" i="1" dirty="0">
                <a:solidFill>
                  <a:prstClr val="black"/>
                </a:solidFill>
                <a:latin typeface="Arial" panose="020B0604020202020204" pitchFamily="34" charset="0"/>
              </a:rPr>
              <a:t>General environment </a:t>
            </a:r>
            <a:r>
              <a:rPr lang="en-US" altLang="cs-CZ" sz="1800" dirty="0">
                <a:solidFill>
                  <a:prstClr val="black"/>
                </a:solidFill>
                <a:latin typeface="Arial" panose="020B0604020202020204" pitchFamily="34" charset="0"/>
              </a:rPr>
              <a:t>(also known as environment, contextual environment, macro environment) – forces from the environment have a major impact at the level of the industry. </a:t>
            </a:r>
          </a:p>
          <a:p>
            <a:pPr marL="1485900" lvl="2" indent="-342900" eaLnBrk="1" hangingPunct="1">
              <a:spcBef>
                <a:spcPct val="0"/>
              </a:spcBef>
              <a:defRPr/>
            </a:pPr>
            <a:r>
              <a:rPr lang="en-US" altLang="cs-CZ" sz="1800" i="1" dirty="0">
                <a:solidFill>
                  <a:prstClr val="black"/>
                </a:solidFill>
                <a:latin typeface="Arial" panose="020B0604020202020204" pitchFamily="34" charset="0"/>
              </a:rPr>
              <a:t>Immediate environment </a:t>
            </a:r>
            <a:r>
              <a:rPr lang="en-US" altLang="cs-CZ" sz="1800" dirty="0">
                <a:solidFill>
                  <a:prstClr val="black"/>
                </a:solidFill>
                <a:latin typeface="Arial" panose="020B0604020202020204" pitchFamily="34" charset="0"/>
              </a:rPr>
              <a:t>(also known as task environment, specific environment, near environment, operational environment, micro environment) – forces from the environment relevant to an individual organization within an industry. </a:t>
            </a:r>
          </a:p>
          <a:p>
            <a:pPr marL="1085850" lvl="1" indent="-342900" eaLnBrk="1" hangingPunct="1">
              <a:spcBef>
                <a:spcPct val="0"/>
              </a:spcBef>
              <a:defRPr/>
            </a:pPr>
            <a:r>
              <a:rPr lang="en-US" altLang="cs-CZ" sz="2000" i="1" dirty="0">
                <a:solidFill>
                  <a:prstClr val="black"/>
                </a:solidFill>
                <a:latin typeface="Arial" panose="020B0604020202020204" pitchFamily="34" charset="0"/>
              </a:rPr>
              <a:t>Internal environment </a:t>
            </a:r>
            <a:r>
              <a:rPr lang="en-US" altLang="cs-CZ" sz="2000" dirty="0">
                <a:solidFill>
                  <a:prstClr val="black"/>
                </a:solidFill>
                <a:latin typeface="Arial" panose="020B0604020202020204" pitchFamily="34" charset="0"/>
              </a:rPr>
              <a:t>– forces from inside</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ENVIRONMENT</a:t>
            </a:r>
            <a:endParaRPr lang="en-GB" b="1" dirty="0">
              <a:latin typeface="Arial" pitchFamily="34" charset="0"/>
              <a:cs typeface="Arial" pitchFamily="34" charset="0"/>
            </a:endParaRPr>
          </a:p>
        </p:txBody>
      </p:sp>
      <p:sp>
        <p:nvSpPr>
          <p:cNvPr id="6150" name="TextovéPole 8"/>
          <p:cNvSpPr txBox="1">
            <a:spLocks noChangeArrowheads="1"/>
          </p:cNvSpPr>
          <p:nvPr/>
        </p:nvSpPr>
        <p:spPr bwMode="auto">
          <a:xfrm>
            <a:off x="342106" y="726247"/>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EXTERNAL AND INTERNAL BUSINESS ENVIRONMENT</a:t>
            </a:r>
            <a:endParaRPr lang="en-GB" altLang="cs-CZ" sz="2400" b="1" dirty="0">
              <a:latin typeface="Arial" panose="020B0604020202020204" pitchFamily="34" charset="0"/>
            </a:endParaRPr>
          </a:p>
          <a:p>
            <a:pPr algn="ctr" eaLnBrk="1" hangingPunct="1">
              <a:spcBef>
                <a:spcPct val="0"/>
              </a:spcBef>
              <a:buFontTx/>
              <a:buNone/>
            </a:pPr>
            <a:endParaRPr lang="en-GB" altLang="cs-CZ" sz="2400" b="1" dirty="0">
              <a:latin typeface="Arial" panose="020B0604020202020204" pitchFamily="34" charset="0"/>
            </a:endParaRPr>
          </a:p>
        </p:txBody>
      </p:sp>
      <p:sp>
        <p:nvSpPr>
          <p:cNvPr id="6151" name="Nadpis 1"/>
          <p:cNvSpPr>
            <a:spLocks noGrp="1"/>
          </p:cNvSpPr>
          <p:nvPr>
            <p:ph type="title"/>
          </p:nvPr>
        </p:nvSpPr>
        <p:spPr>
          <a:xfrm>
            <a:off x="558800" y="1206500"/>
            <a:ext cx="6578600" cy="571500"/>
          </a:xfrm>
        </p:spPr>
        <p:txBody>
          <a:bodyPr/>
          <a:lstStyle/>
          <a:p>
            <a:pPr lvl="0" algn="ctr">
              <a:spcBef>
                <a:spcPct val="20000"/>
              </a:spcBef>
            </a:pPr>
            <a:r>
              <a:rPr lang="en-US" altLang="cs-CZ" sz="2400" dirty="0">
                <a:solidFill>
                  <a:prstClr val="black"/>
                </a:solidFill>
                <a:latin typeface="Arial" panose="020B0604020202020204" pitchFamily="34" charset="0"/>
                <a:ea typeface="+mn-ea"/>
                <a:cs typeface="+mn-cs"/>
              </a:rPr>
              <a:t>Components  of Business Environment</a:t>
            </a:r>
            <a:endParaRPr lang="en-US" altLang="cs-CZ" sz="1800" dirty="0">
              <a:latin typeface="Arial" panose="020B0604020202020204" pitchFamily="34" charset="0"/>
              <a:cs typeface="Arial" panose="020B0604020202020204" pitchFamily="34" charset="0"/>
            </a:endParaRPr>
          </a:p>
        </p:txBody>
      </p:sp>
      <p:graphicFrame>
        <p:nvGraphicFramePr>
          <p:cNvPr id="7" name="Zástupný symbol pro obsah 6"/>
          <p:cNvGraphicFramePr>
            <a:graphicFrameLocks noGrp="1"/>
          </p:cNvGraphicFramePr>
          <p:nvPr>
            <p:ph idx="1"/>
          </p:nvPr>
        </p:nvGraphicFramePr>
        <p:xfrm>
          <a:off x="2616200" y="1837705"/>
          <a:ext cx="6146801" cy="4715495"/>
        </p:xfrm>
        <a:graphic>
          <a:graphicData uri="http://schemas.openxmlformats.org/drawingml/2006/table">
            <a:tbl>
              <a:tblPr firstRow="1" bandRow="1">
                <a:tableStyleId>{5C22544A-7EE6-4342-B048-85BDC9FD1C3A}</a:tableStyleId>
              </a:tblPr>
              <a:tblGrid>
                <a:gridCol w="1820298">
                  <a:extLst>
                    <a:ext uri="{9D8B030D-6E8A-4147-A177-3AD203B41FA5}">
                      <a16:colId xmlns:a16="http://schemas.microsoft.com/office/drawing/2014/main" val="20000"/>
                    </a:ext>
                  </a:extLst>
                </a:gridCol>
                <a:gridCol w="2216406">
                  <a:extLst>
                    <a:ext uri="{9D8B030D-6E8A-4147-A177-3AD203B41FA5}">
                      <a16:colId xmlns:a16="http://schemas.microsoft.com/office/drawing/2014/main" val="20001"/>
                    </a:ext>
                  </a:extLst>
                </a:gridCol>
                <a:gridCol w="2110097">
                  <a:extLst>
                    <a:ext uri="{9D8B030D-6E8A-4147-A177-3AD203B41FA5}">
                      <a16:colId xmlns:a16="http://schemas.microsoft.com/office/drawing/2014/main" val="20002"/>
                    </a:ext>
                  </a:extLst>
                </a:gridCol>
              </a:tblGrid>
              <a:tr h="560055">
                <a:tc gridSpan="3">
                  <a:txBody>
                    <a:bodyPr/>
                    <a:lstStyle/>
                    <a:p>
                      <a:pPr algn="ctr"/>
                      <a:r>
                        <a:rPr lang="en-US" sz="2000" noProof="0">
                          <a:latin typeface="Arial" pitchFamily="34" charset="0"/>
                          <a:cs typeface="Arial" pitchFamily="34" charset="0"/>
                        </a:rPr>
                        <a:t>Components of business environment</a:t>
                      </a:r>
                    </a:p>
                  </a:txBody>
                  <a:tcPr/>
                </a:tc>
                <a:tc hMerge="1">
                  <a:txBody>
                    <a:bodyPr/>
                    <a:lstStyle/>
                    <a:p>
                      <a:pPr algn="ctr"/>
                      <a:endParaRPr lang="en-US" sz="2000" noProof="0" dirty="0">
                        <a:latin typeface="Arial" pitchFamily="34" charset="0"/>
                        <a:cs typeface="Arial" pitchFamily="34"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Arial" pitchFamily="34" charset="0"/>
                        <a:cs typeface="Arial" pitchFamily="34" charset="0"/>
                      </a:endParaRPr>
                    </a:p>
                  </a:txBody>
                  <a:tcPr/>
                </a:tc>
                <a:tc>
                  <a:txBody>
                    <a:bodyPr/>
                    <a:lstStyle/>
                    <a:p>
                      <a:r>
                        <a:rPr lang="en-US" sz="2000" noProof="0">
                          <a:latin typeface="Arial" pitchFamily="34" charset="0"/>
                          <a:cs typeface="Arial" pitchFamily="34" charset="0"/>
                        </a:rPr>
                        <a:t>External</a:t>
                      </a:r>
                    </a:p>
                  </a:txBody>
                  <a:tcPr/>
                </a:tc>
                <a:tc>
                  <a:txBody>
                    <a:bodyPr/>
                    <a:lstStyle/>
                    <a:p>
                      <a:r>
                        <a:rPr lang="en-US" sz="2000" noProof="0">
                          <a:latin typeface="Arial" pitchFamily="34" charset="0"/>
                          <a:cs typeface="Arial" pitchFamily="34" charset="0"/>
                        </a:rPr>
                        <a:t>Internal </a:t>
                      </a:r>
                    </a:p>
                  </a:txBody>
                  <a:tcPr/>
                </a:tc>
                <a:extLst>
                  <a:ext uri="{0D108BD9-81ED-4DB2-BD59-A6C34878D82A}">
                    <a16:rowId xmlns:a16="http://schemas.microsoft.com/office/drawing/2014/main" val="10001"/>
                  </a:ext>
                </a:extLst>
              </a:tr>
              <a:tr h="1065545">
                <a:tc>
                  <a:txBody>
                    <a:bodyPr/>
                    <a:lstStyle/>
                    <a:p>
                      <a:r>
                        <a:rPr lang="en-US" sz="2000" noProof="0">
                          <a:latin typeface="Arial" pitchFamily="34" charset="0"/>
                          <a:cs typeface="Arial" pitchFamily="34" charset="0"/>
                        </a:rPr>
                        <a:t>Macro</a:t>
                      </a:r>
                      <a:r>
                        <a:rPr lang="en-US" sz="2000" baseline="0" noProof="0">
                          <a:latin typeface="Arial" pitchFamily="34" charset="0"/>
                          <a:cs typeface="Arial" pitchFamily="34" charset="0"/>
                        </a:rPr>
                        <a:t> </a:t>
                      </a:r>
                      <a:r>
                        <a:rPr lang="en-US" sz="2000" noProof="0">
                          <a:latin typeface="Arial" pitchFamily="34" charset="0"/>
                          <a:cs typeface="Arial" pitchFamily="34" charset="0"/>
                        </a:rPr>
                        <a:t>environment</a:t>
                      </a:r>
                    </a:p>
                  </a:txBody>
                  <a:tcPr/>
                </a:tc>
                <a:tc>
                  <a:txBody>
                    <a:bodyPr/>
                    <a:lstStyle/>
                    <a:p>
                      <a:pPr>
                        <a:buFontTx/>
                        <a:buNone/>
                      </a:pPr>
                      <a:r>
                        <a:rPr lang="en-US" sz="2000" noProof="0">
                          <a:latin typeface="Arial" pitchFamily="34" charset="0"/>
                          <a:cs typeface="Arial" pitchFamily="34" charset="0"/>
                        </a:rPr>
                        <a:t>Micro</a:t>
                      </a:r>
                      <a:r>
                        <a:rPr lang="en-US" sz="2000" baseline="0" noProof="0">
                          <a:latin typeface="Arial" pitchFamily="34" charset="0"/>
                          <a:cs typeface="Arial" pitchFamily="34" charset="0"/>
                        </a:rPr>
                        <a:t> </a:t>
                      </a:r>
                      <a:r>
                        <a:rPr lang="en-US" sz="2000" noProof="0">
                          <a:latin typeface="Arial" pitchFamily="34" charset="0"/>
                          <a:cs typeface="Arial" pitchFamily="34" charset="0"/>
                        </a:rPr>
                        <a:t>environment</a:t>
                      </a:r>
                    </a:p>
                  </a:txBody>
                  <a:tcPr/>
                </a:tc>
                <a:tc>
                  <a:txBody>
                    <a:bodyPr/>
                    <a:lstStyle/>
                    <a:p>
                      <a:pPr>
                        <a:buFontTx/>
                        <a:buChar char="-"/>
                      </a:pPr>
                      <a:endParaRPr lang="en-US" sz="2000" noProof="0">
                        <a:latin typeface="Arial" pitchFamily="34" charset="0"/>
                        <a:cs typeface="Arial" pitchFamily="34" charset="0"/>
                      </a:endParaRPr>
                    </a:p>
                  </a:txBody>
                  <a:tcPr/>
                </a:tc>
                <a:extLst>
                  <a:ext uri="{0D108BD9-81ED-4DB2-BD59-A6C34878D82A}">
                    <a16:rowId xmlns:a16="http://schemas.microsoft.com/office/drawing/2014/main" val="10002"/>
                  </a:ext>
                </a:extLst>
              </a:tr>
              <a:tr h="1065545">
                <a:tc>
                  <a:txBody>
                    <a:bodyPr/>
                    <a:lstStyle/>
                    <a:p>
                      <a:r>
                        <a:rPr lang="en-US" sz="2000" noProof="0">
                          <a:latin typeface="Arial" pitchFamily="34" charset="0"/>
                          <a:cs typeface="Arial" pitchFamily="34" charset="0"/>
                        </a:rPr>
                        <a:t>-Economical</a:t>
                      </a:r>
                    </a:p>
                    <a:p>
                      <a:r>
                        <a:rPr lang="en-US" sz="2000" noProof="0">
                          <a:latin typeface="Arial" pitchFamily="34" charset="0"/>
                          <a:cs typeface="Arial" pitchFamily="34" charset="0"/>
                        </a:rPr>
                        <a:t>-Political</a:t>
                      </a:r>
                    </a:p>
                    <a:p>
                      <a:r>
                        <a:rPr lang="en-US" sz="2000" noProof="0">
                          <a:latin typeface="Arial" pitchFamily="34" charset="0"/>
                          <a:cs typeface="Arial" pitchFamily="34" charset="0"/>
                        </a:rPr>
                        <a:t>-Social</a:t>
                      </a:r>
                    </a:p>
                    <a:p>
                      <a:r>
                        <a:rPr lang="en-US" sz="2000" noProof="0">
                          <a:latin typeface="Arial" pitchFamily="34" charset="0"/>
                          <a:cs typeface="Arial" pitchFamily="34" charset="0"/>
                        </a:rPr>
                        <a:t>-Cultural</a:t>
                      </a:r>
                    </a:p>
                    <a:p>
                      <a:r>
                        <a:rPr lang="en-US" sz="2000" noProof="0">
                          <a:latin typeface="Arial" pitchFamily="34" charset="0"/>
                          <a:cs typeface="Arial" pitchFamily="34" charset="0"/>
                        </a:rPr>
                        <a:t>-Technological</a:t>
                      </a:r>
                    </a:p>
                    <a:p>
                      <a:r>
                        <a:rPr lang="en-US" sz="2000" noProof="0">
                          <a:latin typeface="Arial" pitchFamily="34" charset="0"/>
                          <a:cs typeface="Arial" pitchFamily="34" charset="0"/>
                        </a:rPr>
                        <a:t>-Natural</a:t>
                      </a:r>
                    </a:p>
                    <a:p>
                      <a:r>
                        <a:rPr lang="en-US" sz="2000" noProof="0">
                          <a:latin typeface="Arial" pitchFamily="34" charset="0"/>
                          <a:cs typeface="Arial" pitchFamily="34" charset="0"/>
                        </a:rPr>
                        <a:t>-Demographic</a:t>
                      </a:r>
                    </a:p>
                    <a:p>
                      <a:r>
                        <a:rPr lang="en-US" sz="2000" noProof="0">
                          <a:latin typeface="Arial" pitchFamily="34" charset="0"/>
                          <a:cs typeface="Arial" pitchFamily="34" charset="0"/>
                        </a:rPr>
                        <a:t>-Legal</a:t>
                      </a:r>
                    </a:p>
                  </a:txBody>
                  <a:tcPr/>
                </a:tc>
                <a:tc>
                  <a:txBody>
                    <a:bodyPr/>
                    <a:lstStyle/>
                    <a:p>
                      <a:pPr>
                        <a:buFontTx/>
                        <a:buChar char="-"/>
                      </a:pPr>
                      <a:r>
                        <a:rPr lang="en-US" sz="2000" noProof="0">
                          <a:latin typeface="Arial" pitchFamily="34" charset="0"/>
                          <a:cs typeface="Arial" pitchFamily="34" charset="0"/>
                        </a:rPr>
                        <a:t>Costumers</a:t>
                      </a:r>
                      <a:r>
                        <a:rPr lang="en-US" sz="2000" baseline="0" noProof="0">
                          <a:latin typeface="Arial" pitchFamily="34" charset="0"/>
                          <a:cs typeface="Arial" pitchFamily="34" charset="0"/>
                        </a:rPr>
                        <a:t> </a:t>
                      </a:r>
                      <a:endParaRPr lang="en-US" sz="2000" noProof="0">
                        <a:latin typeface="Arial" pitchFamily="34" charset="0"/>
                        <a:cs typeface="Arial" pitchFamily="34" charset="0"/>
                      </a:endParaRPr>
                    </a:p>
                    <a:p>
                      <a:pPr>
                        <a:buFontTx/>
                        <a:buChar char="-"/>
                      </a:pPr>
                      <a:r>
                        <a:rPr lang="en-US" sz="2000" noProof="0">
                          <a:latin typeface="Arial" pitchFamily="34" charset="0"/>
                          <a:cs typeface="Arial" pitchFamily="34" charset="0"/>
                        </a:rPr>
                        <a:t>Competition</a:t>
                      </a:r>
                    </a:p>
                    <a:p>
                      <a:pPr>
                        <a:buFontTx/>
                        <a:buChar char="-"/>
                      </a:pPr>
                      <a:r>
                        <a:rPr lang="en-US" sz="2000" noProof="0">
                          <a:latin typeface="Arial" pitchFamily="34" charset="0"/>
                          <a:cs typeface="Arial" pitchFamily="34" charset="0"/>
                        </a:rPr>
                        <a:t>Public</a:t>
                      </a:r>
                    </a:p>
                    <a:p>
                      <a:pPr>
                        <a:buFontTx/>
                        <a:buChar char="-"/>
                      </a:pPr>
                      <a:r>
                        <a:rPr lang="en-US" sz="2000" noProof="0">
                          <a:latin typeface="Arial" pitchFamily="34" charset="0"/>
                          <a:cs typeface="Arial" pitchFamily="34" charset="0"/>
                        </a:rPr>
                        <a:t>Intermediaries</a:t>
                      </a:r>
                    </a:p>
                    <a:p>
                      <a:pPr>
                        <a:buFontTx/>
                        <a:buChar char="-"/>
                      </a:pPr>
                      <a:r>
                        <a:rPr lang="en-US" sz="2000" noProof="0">
                          <a:latin typeface="Arial" pitchFamily="34" charset="0"/>
                          <a:cs typeface="Arial" pitchFamily="34" charset="0"/>
                        </a:rPr>
                        <a:t>suppliers</a:t>
                      </a:r>
                    </a:p>
                  </a:txBody>
                  <a:tcPr/>
                </a:tc>
                <a:tc>
                  <a:txBody>
                    <a:bodyPr/>
                    <a:lstStyle/>
                    <a:p>
                      <a:pPr>
                        <a:buFontTx/>
                        <a:buChar char="-"/>
                      </a:pPr>
                      <a:r>
                        <a:rPr lang="en-US" sz="2000" noProof="0" dirty="0">
                          <a:latin typeface="Arial" pitchFamily="34" charset="0"/>
                          <a:cs typeface="Arial" pitchFamily="34" charset="0"/>
                        </a:rPr>
                        <a:t>Resources </a:t>
                      </a:r>
                    </a:p>
                    <a:p>
                      <a:pPr>
                        <a:buFontTx/>
                        <a:buChar char="-"/>
                      </a:pPr>
                      <a:r>
                        <a:rPr lang="en-US" sz="2000" noProof="0" dirty="0">
                          <a:latin typeface="Arial" pitchFamily="34" charset="0"/>
                          <a:cs typeface="Arial" pitchFamily="34" charset="0"/>
                        </a:rPr>
                        <a:t>Management</a:t>
                      </a:r>
                    </a:p>
                    <a:p>
                      <a:pPr>
                        <a:buFontTx/>
                        <a:buChar char="-"/>
                      </a:pPr>
                      <a:r>
                        <a:rPr lang="en-US" sz="2000" noProof="0" dirty="0">
                          <a:latin typeface="Arial" pitchFamily="34" charset="0"/>
                          <a:cs typeface="Arial" pitchFamily="34" charset="0"/>
                        </a:rPr>
                        <a:t>Strategy</a:t>
                      </a:r>
                    </a:p>
                    <a:p>
                      <a:pPr>
                        <a:buFontTx/>
                        <a:buChar char="-"/>
                      </a:pPr>
                      <a:r>
                        <a:rPr lang="en-US" sz="2000" noProof="0" dirty="0">
                          <a:latin typeface="Arial" pitchFamily="34" charset="0"/>
                          <a:cs typeface="Arial" pitchFamily="34" charset="0"/>
                        </a:rPr>
                        <a:t>Business</a:t>
                      </a:r>
                      <a:r>
                        <a:rPr lang="en-US" sz="2000" baseline="0" noProof="0" dirty="0">
                          <a:latin typeface="Arial" pitchFamily="34" charset="0"/>
                          <a:cs typeface="Arial" pitchFamily="34" charset="0"/>
                        </a:rPr>
                        <a:t> </a:t>
                      </a:r>
                      <a:r>
                        <a:rPr lang="en-US" sz="2000" noProof="0" dirty="0">
                          <a:latin typeface="Arial" pitchFamily="34" charset="0"/>
                          <a:cs typeface="Arial" pitchFamily="34" charset="0"/>
                        </a:rPr>
                        <a:t>culture</a:t>
                      </a:r>
                    </a:p>
                    <a:p>
                      <a:endParaRPr lang="en-US" sz="2000" noProof="0" dirty="0">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sp>
        <p:nvSpPr>
          <p:cNvPr id="5" name="Zástupný symbol pro text 4"/>
          <p:cNvSpPr>
            <a:spLocks noGrp="1"/>
          </p:cNvSpPr>
          <p:nvPr>
            <p:ph type="body" sz="half" idx="2"/>
          </p:nvPr>
        </p:nvSpPr>
        <p:spPr>
          <a:xfrm>
            <a:off x="0" y="2301875"/>
            <a:ext cx="3008313" cy="3798888"/>
          </a:xfrm>
        </p:spPr>
        <p:txBody>
          <a:bodyPr/>
          <a:lstStyle/>
          <a:p>
            <a:pPr marL="285750" indent="-285750" eaLnBrk="1" hangingPunct="1">
              <a:spcBef>
                <a:spcPct val="0"/>
              </a:spcBef>
              <a:buFont typeface="Arial" panose="020B0604020202020204" pitchFamily="34" charset="0"/>
              <a:buChar char="•"/>
              <a:defRPr/>
            </a:pPr>
            <a:r>
              <a:rPr lang="en-US" altLang="cs-CZ" sz="2200" dirty="0">
                <a:latin typeface="Arial" panose="020B0604020202020204" pitchFamily="34" charset="0"/>
              </a:rPr>
              <a:t>External business environment</a:t>
            </a:r>
          </a:p>
          <a:p>
            <a:pPr marL="742950" lvl="1" indent="-285750" eaLnBrk="1" hangingPunct="1">
              <a:spcBef>
                <a:spcPct val="0"/>
              </a:spcBef>
              <a:buFont typeface="Symbol" panose="05050102010706020507" pitchFamily="18" charset="2"/>
              <a:buChar char=""/>
              <a:defRPr/>
            </a:pPr>
            <a:r>
              <a:rPr lang="en-US" altLang="cs-CZ" sz="2000" dirty="0">
                <a:latin typeface="Arial" panose="020B0604020202020204" pitchFamily="34" charset="0"/>
              </a:rPr>
              <a:t>Macro</a:t>
            </a:r>
            <a:r>
              <a:rPr lang="cs-CZ" altLang="cs-CZ" sz="2000" dirty="0">
                <a:latin typeface="Arial" panose="020B0604020202020204" pitchFamily="34" charset="0"/>
              </a:rPr>
              <a:t> </a:t>
            </a:r>
            <a:r>
              <a:rPr lang="en-US" altLang="cs-CZ" sz="2000" dirty="0">
                <a:latin typeface="Arial" panose="020B0604020202020204" pitchFamily="34" charset="0"/>
              </a:rPr>
              <a:t>environment</a:t>
            </a:r>
          </a:p>
          <a:p>
            <a:pPr marL="742950" lvl="1" indent="-285750" eaLnBrk="1" hangingPunct="1">
              <a:spcBef>
                <a:spcPct val="0"/>
              </a:spcBef>
              <a:buFont typeface="Symbol" panose="05050102010706020507" pitchFamily="18" charset="2"/>
              <a:buChar char=""/>
              <a:defRPr/>
            </a:pPr>
            <a:r>
              <a:rPr lang="en-US" altLang="cs-CZ" sz="2000" dirty="0">
                <a:latin typeface="Arial" panose="020B0604020202020204" pitchFamily="34" charset="0"/>
              </a:rPr>
              <a:t>Micro</a:t>
            </a:r>
            <a:r>
              <a:rPr lang="cs-CZ" altLang="cs-CZ" sz="2000" dirty="0">
                <a:latin typeface="Arial" panose="020B0604020202020204" pitchFamily="34" charset="0"/>
              </a:rPr>
              <a:t> </a:t>
            </a:r>
            <a:r>
              <a:rPr lang="en-US" altLang="cs-CZ" sz="2000" dirty="0">
                <a:latin typeface="Arial" panose="020B0604020202020204" pitchFamily="34" charset="0"/>
              </a:rPr>
              <a:t>environment </a:t>
            </a:r>
          </a:p>
          <a:p>
            <a:pPr marL="285750" lvl="0" indent="-285750">
              <a:spcBef>
                <a:spcPct val="0"/>
              </a:spcBef>
              <a:buFont typeface="Arial" panose="020B0604020202020204" pitchFamily="34" charset="0"/>
              <a:buChar char="•"/>
              <a:defRPr/>
            </a:pPr>
            <a:r>
              <a:rPr lang="en-US" altLang="cs-CZ" sz="2200" dirty="0">
                <a:solidFill>
                  <a:prstClr val="black"/>
                </a:solidFill>
                <a:latin typeface="Arial" panose="020B0604020202020204" pitchFamily="34" charset="0"/>
              </a:rPr>
              <a:t>Internal business environment</a:t>
            </a:r>
          </a:p>
          <a:p>
            <a:pPr marL="742950" lvl="1" indent="-285750">
              <a:spcBef>
                <a:spcPct val="0"/>
              </a:spcBef>
              <a:buFont typeface="Arial" panose="020B0604020202020204" pitchFamily="34" charset="0"/>
              <a:buChar char="•"/>
              <a:defRPr/>
            </a:pPr>
            <a:endParaRPr lang="en-US" altLang="cs-CZ" sz="2000" dirty="0">
              <a:solidFill>
                <a:prstClr val="black"/>
              </a:solidFill>
              <a:latin typeface="Arial" panose="020B0604020202020204" pitchFamily="34" charset="0"/>
            </a:endParaRPr>
          </a:p>
          <a:p>
            <a:pP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BUSINESS ENVIRONMENT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ENVIRONMENTAL FACTORS</a:t>
            </a:r>
          </a:p>
        </p:txBody>
      </p:sp>
      <p:sp>
        <p:nvSpPr>
          <p:cNvPr id="3079" name="TextovéPole 10"/>
          <p:cNvSpPr txBox="1">
            <a:spLocks noChangeArrowheads="1"/>
          </p:cNvSpPr>
          <p:nvPr/>
        </p:nvSpPr>
        <p:spPr bwMode="auto">
          <a:xfrm>
            <a:off x="338138" y="1345485"/>
            <a:ext cx="847725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dirty="0">
                <a:latin typeface="Arial" panose="020B0604020202020204" pitchFamily="34" charset="0"/>
              </a:rPr>
              <a:t>Environmental factors are those events or situations that can have either a positive or a negative impact on organizations. </a:t>
            </a:r>
          </a:p>
          <a:p>
            <a:pPr eaLnBrk="1" hangingPunct="1">
              <a:spcBef>
                <a:spcPct val="0"/>
              </a:spcBef>
              <a:buNone/>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i="1" dirty="0">
                <a:latin typeface="Arial" panose="020B0604020202020204" pitchFamily="34" charset="0"/>
              </a:rPr>
              <a:t>External environmental factors </a:t>
            </a:r>
            <a:r>
              <a:rPr lang="en-US" altLang="cs-CZ" sz="2200" dirty="0">
                <a:latin typeface="Arial" panose="020B0604020202020204" pitchFamily="34" charset="0"/>
              </a:rPr>
              <a:t>are events that take place outside of the organization and are harder to predict and control. Some examples of external environmental factors are:</a:t>
            </a:r>
            <a:endParaRPr lang="en-US" altLang="cs-CZ" sz="2200" b="1" i="1"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Factors from macro environment</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Factors from micro environment (market and industry).</a:t>
            </a:r>
          </a:p>
          <a:p>
            <a:pPr marL="1028700" lvl="1" eaLnBrk="1" hangingPunct="1">
              <a:spcBef>
                <a:spcPct val="0"/>
              </a:spcBef>
              <a:buNone/>
              <a:defRPr/>
            </a:pPr>
            <a:endParaRPr lang="en-US" altLang="cs-CZ" sz="2000" dirty="0">
              <a:latin typeface="Arial" panose="020B0604020202020204" pitchFamily="34" charset="0"/>
            </a:endParaRPr>
          </a:p>
          <a:p>
            <a:pPr marL="342900" indent="-342900" eaLnBrk="1" hangingPunct="1">
              <a:spcBef>
                <a:spcPct val="0"/>
              </a:spcBef>
              <a:defRPr/>
            </a:pPr>
            <a:r>
              <a:rPr lang="en-US" altLang="cs-CZ" sz="2200" b="1" i="1" dirty="0">
                <a:solidFill>
                  <a:prstClr val="black"/>
                </a:solidFill>
                <a:latin typeface="Arial" panose="020B0604020202020204" pitchFamily="34" charset="0"/>
              </a:rPr>
              <a:t>Internal environmental factors</a:t>
            </a:r>
            <a:r>
              <a:rPr lang="en-US" altLang="cs-CZ" sz="2200" dirty="0">
                <a:solidFill>
                  <a:prstClr val="black"/>
                </a:solidFill>
                <a:latin typeface="Arial" panose="020B0604020202020204" pitchFamily="34" charset="0"/>
              </a:rPr>
              <a:t> – internal environmental factors are events that occur within a organization. Some examples of internal environmental factors are:</a:t>
            </a:r>
            <a:endParaRPr lang="en-US" altLang="cs-CZ" sz="2200" b="1" i="1" dirty="0">
              <a:solidFill>
                <a:prstClr val="black"/>
              </a:solidFill>
              <a:latin typeface="Arial" panose="020B0604020202020204" pitchFamily="34" charset="0"/>
            </a:endParaRPr>
          </a:p>
          <a:p>
            <a:pPr marL="1085850" lvl="1" indent="-342900" eaLnBrk="1" hangingPunct="1">
              <a:spcBef>
                <a:spcPct val="0"/>
              </a:spcBef>
              <a:defRPr/>
            </a:pPr>
            <a:r>
              <a:rPr lang="en-US" altLang="cs-CZ" sz="2000" dirty="0">
                <a:solidFill>
                  <a:prstClr val="black"/>
                </a:solidFill>
                <a:latin typeface="Arial" panose="020B0604020202020204" pitchFamily="34" charset="0"/>
              </a:rPr>
              <a:t>Strategy</a:t>
            </a:r>
            <a:r>
              <a:rPr lang="cs-CZ" altLang="cs-CZ" sz="2000" dirty="0">
                <a:solidFill>
                  <a:prstClr val="black"/>
                </a:solidFill>
                <a:latin typeface="Arial" panose="020B0604020202020204" pitchFamily="34" charset="0"/>
              </a:rPr>
              <a:t>;</a:t>
            </a:r>
            <a:endParaRPr lang="en-US" altLang="cs-CZ" sz="2000" dirty="0">
              <a:solidFill>
                <a:prstClr val="black"/>
              </a:solidFill>
              <a:latin typeface="Arial" panose="020B0604020202020204" pitchFamily="34" charset="0"/>
            </a:endParaRPr>
          </a:p>
          <a:p>
            <a:pPr marL="1085850" lvl="1" indent="-342900" eaLnBrk="1" hangingPunct="1">
              <a:spcBef>
                <a:spcPct val="0"/>
              </a:spcBef>
              <a:defRPr/>
            </a:pPr>
            <a:r>
              <a:rPr lang="en-US" altLang="cs-CZ" sz="2000" dirty="0">
                <a:solidFill>
                  <a:prstClr val="black"/>
                </a:solidFill>
                <a:latin typeface="Arial" panose="020B0604020202020204" pitchFamily="34" charset="0"/>
              </a:rPr>
              <a:t>Management</a:t>
            </a:r>
            <a:r>
              <a:rPr lang="cs-CZ" altLang="cs-CZ" sz="2000" dirty="0">
                <a:solidFill>
                  <a:prstClr val="black"/>
                </a:solidFill>
                <a:latin typeface="Arial" panose="020B0604020202020204" pitchFamily="34" charset="0"/>
              </a:rPr>
              <a:t>;</a:t>
            </a:r>
            <a:endParaRPr lang="en-US" altLang="cs-CZ" sz="2000" dirty="0">
              <a:solidFill>
                <a:prstClr val="black"/>
              </a:solidFill>
              <a:latin typeface="Arial" panose="020B0604020202020204" pitchFamily="34" charset="0"/>
            </a:endParaRPr>
          </a:p>
          <a:p>
            <a:pPr marL="1085850" lvl="1" indent="-342900" eaLnBrk="1" hangingPunct="1">
              <a:spcBef>
                <a:spcPct val="0"/>
              </a:spcBef>
              <a:defRPr/>
            </a:pPr>
            <a:r>
              <a:rPr lang="en-US" altLang="cs-CZ" sz="2000" dirty="0">
                <a:solidFill>
                  <a:prstClr val="black"/>
                </a:solidFill>
                <a:latin typeface="Arial" panose="020B0604020202020204" pitchFamily="34" charset="0"/>
              </a:rPr>
              <a:t>Business culture.</a:t>
            </a: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US" altLang="cs-CZ" sz="2200" dirty="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Environmental</a:t>
            </a:r>
            <a:r>
              <a:rPr lang="cs-CZ" dirty="0"/>
              <a:t> </a:t>
            </a:r>
            <a:r>
              <a:rPr lang="cs-CZ" dirty="0" err="1"/>
              <a:t>analyses-External</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PEST (</a:t>
            </a:r>
            <a:r>
              <a:rPr lang="cs-CZ" b="1" dirty="0" err="1"/>
              <a:t>political</a:t>
            </a:r>
            <a:r>
              <a:rPr lang="cs-CZ" b="1" dirty="0"/>
              <a:t>, </a:t>
            </a:r>
            <a:r>
              <a:rPr lang="cs-CZ" b="1" dirty="0" err="1"/>
              <a:t>economic</a:t>
            </a:r>
            <a:r>
              <a:rPr lang="cs-CZ" b="1" dirty="0"/>
              <a:t>, </a:t>
            </a:r>
            <a:r>
              <a:rPr lang="cs-CZ" b="1" dirty="0" err="1"/>
              <a:t>socio</a:t>
            </a:r>
            <a:r>
              <a:rPr lang="cs-CZ" b="1" dirty="0"/>
              <a:t>-</a:t>
            </a:r>
            <a:r>
              <a:rPr lang="cs-CZ" b="1" dirty="0" err="1"/>
              <a:t>cultural</a:t>
            </a:r>
            <a:r>
              <a:rPr lang="cs-CZ" b="1" dirty="0"/>
              <a:t>, </a:t>
            </a:r>
            <a:r>
              <a:rPr lang="cs-CZ" b="1" dirty="0" err="1"/>
              <a:t>technological</a:t>
            </a:r>
            <a:r>
              <a:rPr lang="cs-CZ" b="1" dirty="0"/>
              <a:t>);</a:t>
            </a:r>
          </a:p>
          <a:p>
            <a:r>
              <a:rPr lang="cs-CZ" b="1" dirty="0"/>
              <a:t>PESTEL (</a:t>
            </a:r>
            <a:r>
              <a:rPr lang="cs-CZ" b="1" dirty="0" err="1"/>
              <a:t>political</a:t>
            </a:r>
            <a:r>
              <a:rPr lang="cs-CZ" b="1" dirty="0"/>
              <a:t>, </a:t>
            </a:r>
            <a:r>
              <a:rPr lang="cs-CZ" b="1" dirty="0" err="1"/>
              <a:t>economic</a:t>
            </a:r>
            <a:r>
              <a:rPr lang="cs-CZ" b="1" dirty="0"/>
              <a:t>, </a:t>
            </a:r>
            <a:r>
              <a:rPr lang="cs-CZ" b="1" dirty="0" err="1"/>
              <a:t>socio</a:t>
            </a:r>
            <a:r>
              <a:rPr lang="cs-CZ" b="1" dirty="0"/>
              <a:t>-</a:t>
            </a:r>
            <a:r>
              <a:rPr lang="cs-CZ" b="1" dirty="0" err="1"/>
              <a:t>cultural</a:t>
            </a:r>
            <a:r>
              <a:rPr lang="cs-CZ" b="1" dirty="0"/>
              <a:t>, </a:t>
            </a:r>
            <a:r>
              <a:rPr lang="cs-CZ" b="1" dirty="0" err="1"/>
              <a:t>technological</a:t>
            </a:r>
            <a:r>
              <a:rPr lang="cs-CZ" b="1" dirty="0"/>
              <a:t>, </a:t>
            </a:r>
            <a:r>
              <a:rPr lang="cs-CZ" b="1" dirty="0" err="1"/>
              <a:t>environmental</a:t>
            </a:r>
            <a:endParaRPr lang="cs-CZ" b="1" dirty="0"/>
          </a:p>
          <a:p>
            <a:r>
              <a:rPr lang="cs-CZ" dirty="0"/>
              <a:t>(</a:t>
            </a:r>
            <a:r>
              <a:rPr lang="cs-CZ" dirty="0" err="1"/>
              <a:t>or</a:t>
            </a:r>
            <a:r>
              <a:rPr lang="cs-CZ" dirty="0"/>
              <a:t> </a:t>
            </a:r>
            <a:r>
              <a:rPr lang="cs-CZ" dirty="0" err="1"/>
              <a:t>ecological</a:t>
            </a:r>
            <a:r>
              <a:rPr lang="cs-CZ" dirty="0"/>
              <a:t>), </a:t>
            </a:r>
            <a:r>
              <a:rPr lang="cs-CZ" dirty="0" err="1"/>
              <a:t>legal</a:t>
            </a:r>
            <a:r>
              <a:rPr lang="cs-CZ" dirty="0"/>
              <a:t>);</a:t>
            </a:r>
          </a:p>
          <a:p>
            <a:r>
              <a:rPr lang="cs-CZ" b="1" dirty="0"/>
              <a:t>PESTLIED (</a:t>
            </a:r>
            <a:r>
              <a:rPr lang="cs-CZ" b="1" dirty="0" err="1"/>
              <a:t>political</a:t>
            </a:r>
            <a:r>
              <a:rPr lang="cs-CZ" b="1" dirty="0"/>
              <a:t>, </a:t>
            </a:r>
            <a:r>
              <a:rPr lang="cs-CZ" b="1" dirty="0" err="1"/>
              <a:t>economic</a:t>
            </a:r>
            <a:r>
              <a:rPr lang="cs-CZ" b="1" dirty="0"/>
              <a:t>, </a:t>
            </a:r>
            <a:r>
              <a:rPr lang="cs-CZ" b="1" dirty="0" err="1"/>
              <a:t>socio</a:t>
            </a:r>
            <a:r>
              <a:rPr lang="cs-CZ" b="1" dirty="0"/>
              <a:t>-</a:t>
            </a:r>
            <a:r>
              <a:rPr lang="cs-CZ" b="1" dirty="0" err="1"/>
              <a:t>cultural</a:t>
            </a:r>
            <a:r>
              <a:rPr lang="cs-CZ" b="1" dirty="0"/>
              <a:t>, </a:t>
            </a:r>
            <a:r>
              <a:rPr lang="cs-CZ" b="1" dirty="0" err="1"/>
              <a:t>technological</a:t>
            </a:r>
            <a:r>
              <a:rPr lang="cs-CZ" b="1" dirty="0"/>
              <a:t>, </a:t>
            </a:r>
            <a:r>
              <a:rPr lang="cs-CZ" b="1" dirty="0" err="1"/>
              <a:t>legal</a:t>
            </a:r>
            <a:r>
              <a:rPr lang="cs-CZ" b="1" dirty="0"/>
              <a:t>,</a:t>
            </a:r>
            <a:r>
              <a:rPr lang="cs-CZ" dirty="0" err="1"/>
              <a:t>international</a:t>
            </a:r>
            <a:r>
              <a:rPr lang="cs-CZ" dirty="0"/>
              <a:t>, </a:t>
            </a:r>
            <a:r>
              <a:rPr lang="cs-CZ" dirty="0" err="1"/>
              <a:t>environmental</a:t>
            </a:r>
            <a:r>
              <a:rPr lang="cs-CZ" dirty="0"/>
              <a:t> (</a:t>
            </a:r>
            <a:r>
              <a:rPr lang="cs-CZ" dirty="0" err="1"/>
              <a:t>or</a:t>
            </a:r>
            <a:r>
              <a:rPr lang="cs-CZ" dirty="0"/>
              <a:t> </a:t>
            </a:r>
            <a:r>
              <a:rPr lang="cs-CZ" dirty="0" err="1"/>
              <a:t>ecological</a:t>
            </a:r>
            <a:r>
              <a:rPr lang="cs-CZ" dirty="0"/>
              <a:t>), </a:t>
            </a:r>
            <a:r>
              <a:rPr lang="cs-CZ" dirty="0" err="1"/>
              <a:t>demographic</a:t>
            </a:r>
            <a:r>
              <a:rPr lang="cs-CZ" dirty="0"/>
              <a:t>);</a:t>
            </a:r>
          </a:p>
          <a:p>
            <a:r>
              <a:rPr lang="cs-CZ" b="1" dirty="0"/>
              <a:t>STEEPLE (</a:t>
            </a:r>
            <a:r>
              <a:rPr lang="cs-CZ" b="1" dirty="0" err="1"/>
              <a:t>socio-cultural</a:t>
            </a:r>
            <a:r>
              <a:rPr lang="cs-CZ" b="1" dirty="0"/>
              <a:t>, </a:t>
            </a:r>
            <a:r>
              <a:rPr lang="cs-CZ" b="1" dirty="0" err="1"/>
              <a:t>technological</a:t>
            </a:r>
            <a:r>
              <a:rPr lang="cs-CZ" b="1" dirty="0"/>
              <a:t>, </a:t>
            </a:r>
            <a:r>
              <a:rPr lang="cs-CZ" b="1" dirty="0" err="1"/>
              <a:t>environmental</a:t>
            </a:r>
            <a:r>
              <a:rPr lang="cs-CZ" b="1" dirty="0"/>
              <a:t> (</a:t>
            </a:r>
            <a:r>
              <a:rPr lang="cs-CZ" b="1" dirty="0" err="1"/>
              <a:t>or</a:t>
            </a:r>
            <a:r>
              <a:rPr lang="cs-CZ" b="1" dirty="0"/>
              <a:t> </a:t>
            </a:r>
            <a:r>
              <a:rPr lang="cs-CZ" b="1" dirty="0" err="1"/>
              <a:t>ecological</a:t>
            </a:r>
            <a:r>
              <a:rPr lang="cs-CZ" b="1" dirty="0"/>
              <a:t>), </a:t>
            </a:r>
            <a:r>
              <a:rPr lang="cs-CZ" dirty="0" err="1"/>
              <a:t>economic</a:t>
            </a:r>
            <a:r>
              <a:rPr lang="cs-CZ" dirty="0"/>
              <a:t>, </a:t>
            </a:r>
            <a:r>
              <a:rPr lang="cs-CZ" dirty="0" err="1"/>
              <a:t>political</a:t>
            </a:r>
            <a:r>
              <a:rPr lang="cs-CZ" dirty="0"/>
              <a:t>, </a:t>
            </a:r>
            <a:r>
              <a:rPr lang="cs-CZ" dirty="0" err="1"/>
              <a:t>legal</a:t>
            </a:r>
            <a:r>
              <a:rPr lang="cs-CZ" dirty="0"/>
              <a:t>, </a:t>
            </a:r>
            <a:r>
              <a:rPr lang="cs-CZ" dirty="0" err="1"/>
              <a:t>ethical</a:t>
            </a:r>
            <a:r>
              <a:rPr lang="cs-CZ" dirty="0"/>
              <a:t>).</a:t>
            </a:r>
          </a:p>
        </p:txBody>
      </p:sp>
    </p:spTree>
    <p:extLst>
      <p:ext uri="{BB962C8B-B14F-4D97-AF65-F5344CB8AC3E}">
        <p14:creationId xmlns:p14="http://schemas.microsoft.com/office/powerpoint/2010/main" val="162112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GB"/>
              <a:t>SLEPT Analysis</a:t>
            </a:r>
          </a:p>
        </p:txBody>
      </p:sp>
      <p:sp>
        <p:nvSpPr>
          <p:cNvPr id="133123" name="Rectangle 3"/>
          <p:cNvSpPr>
            <a:spLocks noGrp="1" noChangeArrowheads="1"/>
          </p:cNvSpPr>
          <p:nvPr>
            <p:ph idx="1"/>
          </p:nvPr>
        </p:nvSpPr>
        <p:spPr>
          <a:xfrm>
            <a:off x="457200" y="1295400"/>
            <a:ext cx="8229600" cy="4525963"/>
          </a:xfrm>
        </p:spPr>
        <p:txBody>
          <a:bodyPr/>
          <a:lstStyle/>
          <a:p>
            <a:pPr>
              <a:lnSpc>
                <a:spcPct val="90000"/>
              </a:lnSpc>
              <a:buFontTx/>
              <a:buNone/>
            </a:pPr>
            <a:r>
              <a:rPr lang="en-GB" sz="5400">
                <a:solidFill>
                  <a:srgbClr val="FF0000"/>
                </a:solidFill>
              </a:rPr>
              <a:t>		S</a:t>
            </a:r>
            <a:r>
              <a:rPr lang="en-GB"/>
              <a:t>ocial</a:t>
            </a:r>
          </a:p>
          <a:p>
            <a:pPr>
              <a:lnSpc>
                <a:spcPct val="90000"/>
              </a:lnSpc>
              <a:buFontTx/>
              <a:buNone/>
            </a:pPr>
            <a:r>
              <a:rPr lang="en-GB"/>
              <a:t>			</a:t>
            </a:r>
            <a:r>
              <a:rPr lang="en-GB" sz="5400">
                <a:solidFill>
                  <a:srgbClr val="FF0000"/>
                </a:solidFill>
              </a:rPr>
              <a:t>L</a:t>
            </a:r>
            <a:r>
              <a:rPr lang="en-GB"/>
              <a:t>egal</a:t>
            </a:r>
          </a:p>
          <a:p>
            <a:pPr>
              <a:lnSpc>
                <a:spcPct val="90000"/>
              </a:lnSpc>
              <a:buFontTx/>
              <a:buNone/>
            </a:pPr>
            <a:r>
              <a:rPr lang="en-GB"/>
              <a:t>				</a:t>
            </a:r>
            <a:r>
              <a:rPr lang="en-GB" sz="5400">
                <a:solidFill>
                  <a:srgbClr val="FF0000"/>
                </a:solidFill>
              </a:rPr>
              <a:t>E</a:t>
            </a:r>
            <a:r>
              <a:rPr lang="en-GB"/>
              <a:t>conomic</a:t>
            </a:r>
          </a:p>
          <a:p>
            <a:pPr>
              <a:lnSpc>
                <a:spcPct val="90000"/>
              </a:lnSpc>
              <a:buFontTx/>
              <a:buNone/>
            </a:pPr>
            <a:r>
              <a:rPr lang="en-GB"/>
              <a:t>					</a:t>
            </a:r>
            <a:r>
              <a:rPr lang="en-GB" sz="5400">
                <a:solidFill>
                  <a:srgbClr val="FF0000"/>
                </a:solidFill>
              </a:rPr>
              <a:t>P</a:t>
            </a:r>
            <a:r>
              <a:rPr lang="en-GB"/>
              <a:t>olitical</a:t>
            </a:r>
          </a:p>
          <a:p>
            <a:pPr>
              <a:lnSpc>
                <a:spcPct val="90000"/>
              </a:lnSpc>
              <a:buFontTx/>
              <a:buNone/>
            </a:pPr>
            <a:r>
              <a:rPr lang="en-GB"/>
              <a:t>						</a:t>
            </a:r>
            <a:r>
              <a:rPr lang="en-GB" sz="5400">
                <a:solidFill>
                  <a:srgbClr val="FF0000"/>
                </a:solidFill>
              </a:rPr>
              <a:t>T</a:t>
            </a:r>
            <a:r>
              <a:rPr lang="en-GB"/>
              <a:t>echnological</a:t>
            </a:r>
          </a:p>
        </p:txBody>
      </p:sp>
      <p:sp>
        <p:nvSpPr>
          <p:cNvPr id="4" name="Zástupný symbol pro datum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138991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23">
                                            <p:txEl>
                                              <p:pRg st="1" end="1"/>
                                            </p:txEl>
                                          </p:spTgt>
                                        </p:tgtEl>
                                        <p:attrNameLst>
                                          <p:attrName>style.visibility</p:attrName>
                                        </p:attrNameLst>
                                      </p:cBhvr>
                                      <p:to>
                                        <p:strVal val="visible"/>
                                      </p:to>
                                    </p:set>
                                    <p:anim calcmode="lin" valueType="num">
                                      <p:cBhvr additive="base">
                                        <p:cTn id="13" dur="500" fill="hold"/>
                                        <p:tgtEl>
                                          <p:spTgt spid="133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23">
                                            <p:txEl>
                                              <p:pRg st="2" end="2"/>
                                            </p:txEl>
                                          </p:spTgt>
                                        </p:tgtEl>
                                        <p:attrNameLst>
                                          <p:attrName>style.visibility</p:attrName>
                                        </p:attrNameLst>
                                      </p:cBhvr>
                                      <p:to>
                                        <p:strVal val="visible"/>
                                      </p:to>
                                    </p:set>
                                    <p:anim calcmode="lin" valueType="num">
                                      <p:cBhvr additive="base">
                                        <p:cTn id="19" dur="500" fill="hold"/>
                                        <p:tgtEl>
                                          <p:spTgt spid="133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23">
                                            <p:txEl>
                                              <p:pRg st="3" end="3"/>
                                            </p:txEl>
                                          </p:spTgt>
                                        </p:tgtEl>
                                        <p:attrNameLst>
                                          <p:attrName>style.visibility</p:attrName>
                                        </p:attrNameLst>
                                      </p:cBhvr>
                                      <p:to>
                                        <p:strVal val="visible"/>
                                      </p:to>
                                    </p:set>
                                    <p:anim calcmode="lin" valueType="num">
                                      <p:cBhvr additive="base">
                                        <p:cTn id="25" dur="500" fill="hold"/>
                                        <p:tgtEl>
                                          <p:spTgt spid="133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23">
                                            <p:txEl>
                                              <p:pRg st="4" end="4"/>
                                            </p:txEl>
                                          </p:spTgt>
                                        </p:tgtEl>
                                        <p:attrNameLst>
                                          <p:attrName>style.visibility</p:attrName>
                                        </p:attrNameLst>
                                      </p:cBhvr>
                                      <p:to>
                                        <p:strVal val="visible"/>
                                      </p:to>
                                    </p:set>
                                    <p:anim calcmode="lin" valueType="num">
                                      <p:cBhvr additive="base">
                                        <p:cTn id="31" dur="500" fill="hold"/>
                                        <p:tgtEl>
                                          <p:spTgt spid="133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2003</Words>
  <Application>Microsoft Office PowerPoint</Application>
  <PresentationFormat>Předvádění na obrazovce (4:3)</PresentationFormat>
  <Paragraphs>500</Paragraphs>
  <Slides>33</Slides>
  <Notes>3</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33</vt:i4>
      </vt:variant>
    </vt:vector>
  </HeadingPairs>
  <TitlesOfParts>
    <vt:vector size="41" baseType="lpstr">
      <vt:lpstr>Arial</vt:lpstr>
      <vt:lpstr>Calibri</vt:lpstr>
      <vt:lpstr>Constantia</vt:lpstr>
      <vt:lpstr>Czcionka tekstu podstawowego</vt:lpstr>
      <vt:lpstr>Symbol</vt:lpstr>
      <vt:lpstr>Times New Roman</vt:lpstr>
      <vt:lpstr>Wingdings</vt:lpstr>
      <vt:lpstr>Motiv sady Office</vt:lpstr>
      <vt:lpstr>Small and Medium-Sized Enterpreneurship </vt:lpstr>
      <vt:lpstr>Prezentace aplikace PowerPoint</vt:lpstr>
      <vt:lpstr>Prezentace aplikace PowerPoint</vt:lpstr>
      <vt:lpstr>Types of Business Environment</vt:lpstr>
      <vt:lpstr>Prezentace aplikace PowerPoint</vt:lpstr>
      <vt:lpstr>Components  of Business Environment</vt:lpstr>
      <vt:lpstr>Prezentace aplikace PowerPoint</vt:lpstr>
      <vt:lpstr>Environmental analyses-External</vt:lpstr>
      <vt:lpstr>SLEPT Analysis</vt:lpstr>
      <vt:lpstr>Political </vt:lpstr>
      <vt:lpstr>Economic:</vt:lpstr>
      <vt:lpstr>Technological</vt:lpstr>
      <vt:lpstr>Legal:</vt:lpstr>
      <vt:lpstr>Environmental (or Ecological): </vt:lpstr>
      <vt:lpstr>Mezo-environment</vt:lpstr>
      <vt:lpstr>Prezentace aplikace PowerPoint</vt:lpstr>
      <vt:lpstr>Prezentace aplikace PowerPoint</vt:lpstr>
      <vt:lpstr>Porter´s analysis- evaluation</vt:lpstr>
      <vt:lpstr>Prezentace aplikace PowerPoint</vt:lpstr>
      <vt:lpstr>Prezentace aplikace PowerPoint</vt:lpstr>
      <vt:lpstr>Market structure</vt:lpstr>
      <vt:lpstr>Prezentace aplikace PowerPoint</vt:lpstr>
      <vt:lpstr>Prezentace aplikace PowerPoint</vt:lpstr>
      <vt:lpstr>Types of market</vt:lpstr>
      <vt:lpstr>Prezentace aplikace PowerPoint</vt:lpstr>
      <vt:lpstr>Prezentace aplikace PowerPoint</vt:lpstr>
      <vt:lpstr>Marketing plan based on Environmental Analysis</vt:lpstr>
      <vt:lpstr>Case study: Mobile application in Poland</vt:lpstr>
      <vt:lpstr>PEST</vt:lpstr>
      <vt:lpstr>Prezentace aplikace PowerPoint</vt:lpstr>
      <vt:lpstr>SWOT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MP/BPMSA Enterprising with Small and Medium Company</dc:title>
  <dc:creator>Jarka</dc:creator>
  <cp:lastModifiedBy>Jarka</cp:lastModifiedBy>
  <cp:revision>15</cp:revision>
  <dcterms:created xsi:type="dcterms:W3CDTF">2014-09-24T18:58:31Z</dcterms:created>
  <dcterms:modified xsi:type="dcterms:W3CDTF">2018-10-29T14:31:02Z</dcterms:modified>
</cp:coreProperties>
</file>