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7" r:id="rId1"/>
  </p:sldMasterIdLst>
  <p:notesMasterIdLst>
    <p:notesMasterId r:id="rId18"/>
  </p:notesMasterIdLst>
  <p:sldIdLst>
    <p:sldId id="305" r:id="rId2"/>
    <p:sldId id="315" r:id="rId3"/>
    <p:sldId id="316" r:id="rId4"/>
    <p:sldId id="273" r:id="rId5"/>
    <p:sldId id="306" r:id="rId6"/>
    <p:sldId id="307" r:id="rId7"/>
    <p:sldId id="311" r:id="rId8"/>
    <p:sldId id="312" r:id="rId9"/>
    <p:sldId id="313" r:id="rId10"/>
    <p:sldId id="314" r:id="rId11"/>
    <p:sldId id="308" r:id="rId12"/>
    <p:sldId id="309" r:id="rId13"/>
    <p:sldId id="310" r:id="rId14"/>
    <p:sldId id="296" r:id="rId15"/>
    <p:sldId id="303" r:id="rId16"/>
    <p:sldId id="304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6A8558-D1CB-42A2-AB4C-8E7FB680D465}" type="datetimeFigureOut">
              <a:rPr lang="cs-CZ" smtClean="0"/>
              <a:pPr/>
              <a:t>14. 11. 2020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556EF5-615D-4D9F-ACE9-CECB848B4F7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7657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063115" y="630937"/>
            <a:ext cx="5230368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1098388"/>
            <a:ext cx="7738814" cy="4394988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5979197"/>
            <a:ext cx="6034030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8892" y="6375679"/>
            <a:ext cx="174729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B5841B8-E67D-47BE-BAC5-45126D1244BC}" type="datetimeFigureOut">
              <a:rPr lang="cs-CZ" smtClean="0"/>
              <a:pPr/>
              <a:t>14. 11. 2020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5249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0414" y="6375679"/>
            <a:ext cx="1747292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F1A646D-7B38-4AB1-AAE1-1FBB7C2249D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61306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841B8-E67D-47BE-BAC5-45126D1244BC}" type="datetimeFigureOut">
              <a:rPr lang="cs-CZ" smtClean="0"/>
              <a:pPr/>
              <a:t>14. 11. 2020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A646D-7B38-4AB1-AAE1-1FBB7C2249D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1609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911" y="382386"/>
            <a:ext cx="1771930" cy="560040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4" y="382386"/>
            <a:ext cx="5809517" cy="560040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841B8-E67D-47BE-BAC5-45126D1244BC}" type="datetimeFigureOut">
              <a:rPr lang="cs-CZ" smtClean="0"/>
              <a:pPr/>
              <a:t>14. 11. 2020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A646D-7B38-4AB1-AAE1-1FBB7C2249D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0678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841B8-E67D-47BE-BAC5-45126D1244BC}" type="datetimeFigureOut">
              <a:rPr lang="cs-CZ" smtClean="0"/>
              <a:pPr/>
              <a:t>14. 11. 2020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A646D-7B38-4AB1-AAE1-1FBB7C2249D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3767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110979" cy="68580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1073889"/>
            <a:ext cx="6140303" cy="4064627"/>
          </a:xfrm>
        </p:spPr>
        <p:txBody>
          <a:bodyPr anchor="b">
            <a:normAutofit/>
          </a:bodyPr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5159782"/>
            <a:ext cx="5263116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7410" y="6375679"/>
            <a:ext cx="1120460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B5841B8-E67D-47BE-BAC5-45126D1244BC}" type="datetimeFigureOut">
              <a:rPr lang="cs-CZ" smtClean="0"/>
              <a:pPr/>
              <a:t>14. 11. 2020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98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6825" y="6375679"/>
            <a:ext cx="1115675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F1A646D-7B38-4AB1-AAE1-1FBB7C2249D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Freeform 11"/>
          <p:cNvSpPr/>
          <p:nvPr/>
        </p:nvSpPr>
        <p:spPr bwMode="auto">
          <a:xfrm>
            <a:off x="655786" y="0"/>
            <a:ext cx="1234679" cy="68580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110979" cy="68580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5713408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286000"/>
            <a:ext cx="3593592" cy="36195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6" y="2286000"/>
            <a:ext cx="3593592" cy="36195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841B8-E67D-47BE-BAC5-45126D1244BC}" type="datetimeFigureOut">
              <a:rPr lang="cs-CZ" smtClean="0"/>
              <a:pPr/>
              <a:t>14. 11. 2020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A646D-7B38-4AB1-AAE1-1FBB7C2249D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2611851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5" y="381001"/>
            <a:ext cx="7629525" cy="149351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1832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1832" y="2909102"/>
            <a:ext cx="3611880" cy="299639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909102"/>
            <a:ext cx="3611880" cy="299639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841B8-E67D-47BE-BAC5-45126D1244BC}" type="datetimeFigureOut">
              <a:rPr lang="cs-CZ" smtClean="0"/>
              <a:pPr/>
              <a:t>14. 11. 2020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A646D-7B38-4AB1-AAE1-1FBB7C2249D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812554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841B8-E67D-47BE-BAC5-45126D1244BC}" type="datetimeFigureOut">
              <a:rPr lang="cs-CZ" smtClean="0"/>
              <a:pPr/>
              <a:t>14. 11. 2020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A646D-7B38-4AB1-AAE1-1FBB7C2249D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3251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841B8-E67D-47BE-BAC5-45126D1244BC}" type="datetimeFigureOut">
              <a:rPr lang="cs-CZ" smtClean="0"/>
              <a:pPr/>
              <a:t>14. 11. 2020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A646D-7B38-4AB1-AAE1-1FBB7C2249D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7038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457200"/>
            <a:ext cx="2319086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920377"/>
            <a:ext cx="4618814" cy="49851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741336"/>
            <a:ext cx="2319086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3789" y="6375679"/>
            <a:ext cx="925016" cy="348462"/>
          </a:xfrm>
        </p:spPr>
        <p:txBody>
          <a:bodyPr/>
          <a:lstStyle/>
          <a:p>
            <a:fld id="{AB5841B8-E67D-47BE-BAC5-45126D1244BC}" type="datetimeFigureOut">
              <a:rPr lang="cs-CZ" smtClean="0"/>
              <a:pPr/>
              <a:t>14. 11. 2020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8261" y="6375679"/>
            <a:ext cx="924342" cy="345796"/>
          </a:xfrm>
        </p:spPr>
        <p:txBody>
          <a:bodyPr/>
          <a:lstStyle/>
          <a:p>
            <a:fld id="{BF1A646D-7B38-4AB1-AAE1-1FBB7C2249D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3097501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457200"/>
            <a:ext cx="2319088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741336"/>
            <a:ext cx="2319088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4463" y="6375679"/>
            <a:ext cx="924342" cy="348462"/>
          </a:xfrm>
        </p:spPr>
        <p:txBody>
          <a:bodyPr/>
          <a:lstStyle/>
          <a:p>
            <a:fld id="{AB5841B8-E67D-47BE-BAC5-45126D1244BC}" type="datetimeFigureOut">
              <a:rPr lang="cs-CZ" smtClean="0"/>
              <a:pPr/>
              <a:t>14. 11. 2020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56153" y="6375679"/>
            <a:ext cx="947460" cy="345796"/>
          </a:xfrm>
        </p:spPr>
        <p:txBody>
          <a:bodyPr/>
          <a:lstStyle/>
          <a:p>
            <a:fld id="{BF1A646D-7B38-4AB1-AAE1-1FBB7C2249D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107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8" y="2286002"/>
            <a:ext cx="763374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8758" y="6375679"/>
            <a:ext cx="174729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B5841B8-E67D-47BE-BAC5-45126D1244BC}" type="datetimeFigureOut">
              <a:rPr lang="cs-CZ" smtClean="0"/>
              <a:pPr/>
              <a:t>14. 11. 2020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75679"/>
            <a:ext cx="30861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75679"/>
            <a:ext cx="211454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F1A646D-7B38-4AB1-AAE1-1FBB7C2249D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Rectangle 11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right edge border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5"/>
          <p:cNvSpPr/>
          <p:nvPr/>
        </p:nvSpPr>
        <p:spPr bwMode="auto">
          <a:xfrm>
            <a:off x="1" y="0"/>
            <a:ext cx="679090" cy="6858000"/>
          </a:xfrm>
          <a:custGeom>
            <a:avLst/>
            <a:gdLst/>
            <a:ahLst/>
            <a:cxnLst/>
            <a:rect l="0" t="0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094677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5100" kern="1200" cap="all" spc="1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pos="792">
          <p15:clr>
            <a:srgbClr val="F26B43"/>
          </p15:clr>
        </p15:guide>
        <p15:guide id="4294967295" pos="7200">
          <p15:clr>
            <a:srgbClr val="F26B43"/>
          </p15:clr>
        </p15:guide>
        <p15:guide id="4294967295" pos="594">
          <p15:clr>
            <a:srgbClr val="F26B43"/>
          </p15:clr>
        </p15:guide>
        <p15:guide id="4294967295" pos="5400">
          <p15:clr>
            <a:srgbClr val="F26B43"/>
          </p15:clr>
        </p15:guide>
        <p15:guide id="4294967295" orient="horz" pos="400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720">
          <p15:clr>
            <a:srgbClr val="F26B43"/>
          </p15:clr>
        </p15:guide>
        <p15:guide id="4294967295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package" Target="../embeddings/Dokument_aplikace_Microsoft_Word1.docx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Kalkulace dělením a poměrovými čísly, přirážkové kalkulace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Kalkulační techniky</a:t>
            </a:r>
          </a:p>
          <a:p>
            <a:r>
              <a:rPr lang="cs-CZ" dirty="0" smtClean="0"/>
              <a:t>Ekonomika podniku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708920"/>
            <a:ext cx="8229600" cy="1143000"/>
          </a:xfrm>
        </p:spPr>
        <p:txBody>
          <a:bodyPr>
            <a:normAutofit/>
          </a:bodyPr>
          <a:lstStyle/>
          <a:p>
            <a:r>
              <a:rPr lang="cs-CZ" sz="1400" dirty="0" smtClean="0">
                <a:latin typeface="+mn-lt"/>
              </a:rPr>
              <a:t>Přímé náklady rozdělíme dle počtu sešitů, tj. u A20: 26 000 /10 000= 2,60 Kč/ks</a:t>
            </a:r>
            <a:br>
              <a:rPr lang="cs-CZ" sz="1400" dirty="0" smtClean="0">
                <a:latin typeface="+mn-lt"/>
              </a:rPr>
            </a:br>
            <a:r>
              <a:rPr lang="cs-CZ" sz="1400" dirty="0" smtClean="0">
                <a:latin typeface="+mn-lt"/>
              </a:rPr>
              <a:t>nepřímé dle poměrového čísla a vynásobíme sazbou: u A20 = 1*2,92=2,92 </a:t>
            </a:r>
            <a:r>
              <a:rPr lang="cs-CZ" sz="1400" dirty="0" err="1" smtClean="0">
                <a:latin typeface="+mn-lt"/>
              </a:rPr>
              <a:t>kč</a:t>
            </a:r>
            <a:r>
              <a:rPr lang="cs-CZ" sz="1400" dirty="0" smtClean="0">
                <a:latin typeface="+mn-lt"/>
              </a:rPr>
              <a:t>/ks</a:t>
            </a:r>
            <a:br>
              <a:rPr lang="cs-CZ" sz="1400" dirty="0" smtClean="0">
                <a:latin typeface="+mn-lt"/>
              </a:rPr>
            </a:br>
            <a:endParaRPr lang="cs-CZ" sz="1400" dirty="0">
              <a:latin typeface="+mn-lt"/>
            </a:endParaRPr>
          </a:p>
        </p:txBody>
      </p:sp>
      <p:pic>
        <p:nvPicPr>
          <p:cNvPr id="1208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005064"/>
            <a:ext cx="8114878" cy="1478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827584" y="476672"/>
          <a:ext cx="7848870" cy="1802130"/>
        </p:xfrm>
        <a:graphic>
          <a:graphicData uri="http://schemas.openxmlformats.org/drawingml/2006/table">
            <a:tbl>
              <a:tblPr/>
              <a:tblGrid>
                <a:gridCol w="1569774"/>
                <a:gridCol w="1569774"/>
                <a:gridCol w="1756995"/>
                <a:gridCol w="1512168"/>
                <a:gridCol w="1440159"/>
              </a:tblGrid>
              <a:tr h="2000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pč</a:t>
                      </a:r>
                      <a:endParaRPr lang="cs-CZ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A20</a:t>
                      </a:r>
                      <a:endParaRPr lang="cs-CZ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A30</a:t>
                      </a:r>
                      <a:endParaRPr lang="cs-CZ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A40</a:t>
                      </a:r>
                      <a:endParaRPr lang="cs-CZ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cs-CZ" sz="1600" dirty="0" smtClean="0">
                          <a:latin typeface="Calibri"/>
                          <a:ea typeface="Times New Roman"/>
                        </a:rPr>
                        <a:t>součet</a:t>
                      </a:r>
                      <a:endParaRPr lang="cs-CZ" sz="1600" dirty="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Rozměr=počet stránek v sešitu</a:t>
                      </a:r>
                      <a:endParaRPr lang="cs-CZ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20/20=1</a:t>
                      </a:r>
                      <a:endParaRPr lang="cs-CZ" sz="1600" dirty="0"/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30/20=1,5</a:t>
                      </a:r>
                      <a:endParaRPr lang="cs-CZ" sz="1600" dirty="0"/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40/20=2</a:t>
                      </a:r>
                      <a:endParaRPr lang="cs-CZ" sz="1600" dirty="0"/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-----</a:t>
                      </a:r>
                      <a:endParaRPr lang="cs-CZ" sz="1600" dirty="0"/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Q*= </a:t>
                      </a:r>
                      <a:r>
                        <a:rPr lang="cs-CZ" sz="16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pč</a:t>
                      </a:r>
                      <a:r>
                        <a:rPr lang="cs-CZ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*Q</a:t>
                      </a:r>
                      <a:endParaRPr lang="cs-CZ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1*10 000=10000</a:t>
                      </a:r>
                      <a:endParaRPr lang="cs-CZ" sz="1600" dirty="0"/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1,5*20000=30 000</a:t>
                      </a:r>
                      <a:endParaRPr lang="cs-CZ" sz="1600" dirty="0"/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2*16000=32000</a:t>
                      </a:r>
                      <a:endParaRPr lang="cs-CZ" sz="1600" dirty="0"/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72 000 ks</a:t>
                      </a:r>
                      <a:endParaRPr lang="cs-CZ" sz="1600" dirty="0"/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cs-CZ" sz="1600" dirty="0" smtClean="0">
                          <a:latin typeface="Calibri"/>
                          <a:ea typeface="Times New Roman"/>
                        </a:rPr>
                        <a:t>Nepřímé náklady </a:t>
                      </a:r>
                      <a:endParaRPr lang="cs-CZ" sz="1600" dirty="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210 000/72 000</a:t>
                      </a:r>
                      <a:endParaRPr lang="cs-CZ" sz="1600" dirty="0"/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600"/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6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latin typeface="Times New Roman"/>
                          <a:ea typeface="Calibri"/>
                          <a:cs typeface="Times New Roman"/>
                        </a:rPr>
                        <a:t>Sazba v </a:t>
                      </a:r>
                      <a:r>
                        <a:rPr lang="cs-CZ" sz="1600" dirty="0" err="1" smtClean="0">
                          <a:latin typeface="Times New Roman"/>
                          <a:ea typeface="Calibri"/>
                          <a:cs typeface="Times New Roman"/>
                        </a:rPr>
                        <a:t>Kč</a:t>
                      </a:r>
                      <a:r>
                        <a:rPr lang="cs-CZ" sz="1600" dirty="0" smtClean="0">
                          <a:latin typeface="Times New Roman"/>
                          <a:ea typeface="Calibri"/>
                          <a:cs typeface="Times New Roman"/>
                        </a:rPr>
                        <a:t>/Q*</a:t>
                      </a:r>
                      <a:endParaRPr lang="cs-CZ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2,92</a:t>
                      </a:r>
                      <a:endParaRPr lang="cs-CZ" sz="1600" dirty="0"/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600"/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600" dirty="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Kalkulace přirážkou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Přímé náklady - vypočítáváme přímo na kalkulační jednici,</a:t>
            </a:r>
          </a:p>
          <a:p>
            <a:r>
              <a:rPr lang="cs-CZ" dirty="0" smtClean="0"/>
              <a:t>Režijní náklady - se zjišťují pomocí zvolené základny a zúčtovací přirážky (sazby) jako přirážka k přímým nákladům.</a:t>
            </a:r>
          </a:p>
          <a:p>
            <a:pPr>
              <a:buNone/>
            </a:pPr>
            <a:r>
              <a:rPr lang="cs-CZ" dirty="0" smtClean="0"/>
              <a:t>Základna může být:</a:t>
            </a:r>
          </a:p>
          <a:p>
            <a:r>
              <a:rPr lang="cs-CZ" dirty="0" smtClean="0"/>
              <a:t> peněžní – přímý náklad</a:t>
            </a:r>
          </a:p>
          <a:p>
            <a:r>
              <a:rPr lang="cs-CZ" dirty="0" smtClean="0"/>
              <a:t>Naturální – spotřeba času, energie…v hod.,kWh</a:t>
            </a:r>
          </a:p>
          <a:p>
            <a:r>
              <a:rPr lang="cs-CZ" dirty="0" smtClean="0"/>
              <a:t>Strojové přirážky – při automatizovaném provozu, (např. pražení kávy,…) sazba na 1 hod práce stroje.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vztah:</a:t>
            </a:r>
            <a:endParaRPr lang="cs-CZ" dirty="0"/>
          </a:p>
        </p:txBody>
      </p:sp>
      <p:sp>
        <p:nvSpPr>
          <p:cNvPr id="1105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110593" name="Object 1"/>
          <p:cNvGraphicFramePr>
            <a:graphicFrameLocks noChangeAspect="1"/>
          </p:cNvGraphicFramePr>
          <p:nvPr/>
        </p:nvGraphicFramePr>
        <p:xfrm>
          <a:off x="683568" y="2708920"/>
          <a:ext cx="7392821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594" name="Rovnice" r:id="rId3" imgW="2910840" imgH="396240" progId="Equation.3">
                  <p:embed/>
                </p:oleObj>
              </mc:Choice>
              <mc:Fallback>
                <p:oleObj name="Rovnice" r:id="rId3" imgW="2910840" imgH="39624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2708920"/>
                        <a:ext cx="7392821" cy="1008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Kalkulace přirážkou</a:t>
            </a:r>
            <a:endParaRPr lang="cs-CZ" dirty="0"/>
          </a:p>
        </p:txBody>
      </p:sp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54273" name="Object 1"/>
          <p:cNvGraphicFramePr>
            <a:graphicFrameLocks noChangeAspect="1"/>
          </p:cNvGraphicFramePr>
          <p:nvPr/>
        </p:nvGraphicFramePr>
        <p:xfrm>
          <a:off x="899592" y="908720"/>
          <a:ext cx="7551737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76" name="Dokument" r:id="rId4" imgW="5895909" imgH="2855673" progId="Word.Document.12">
                  <p:embed/>
                </p:oleObj>
              </mc:Choice>
              <mc:Fallback>
                <p:oleObj name="Dokument" r:id="rId4" imgW="5895909" imgH="2855673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908720"/>
                        <a:ext cx="7551737" cy="3657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Obdélník 5"/>
          <p:cNvSpPr/>
          <p:nvPr/>
        </p:nvSpPr>
        <p:spPr>
          <a:xfrm>
            <a:off x="827584" y="4221088"/>
            <a:ext cx="741682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V minulém týdnu byly uskutečněny 3 dopravní zakázky rozvážkové služby. Vzniklé náklady jsou obsaženy v tabulce. Určete náklady na 1 ks přepraveného balíku v každé zakázce. </a:t>
            </a:r>
          </a:p>
          <a:p>
            <a:pPr>
              <a:buFont typeface="Arial" pitchFamily="34" charset="0"/>
              <a:buChar char="•"/>
            </a:pPr>
            <a:r>
              <a:rPr lang="cs-CZ" b="1" dirty="0" smtClean="0"/>
              <a:t>Režijní náklady rozvrhněte </a:t>
            </a:r>
            <a:r>
              <a:rPr lang="cs-CZ" b="1" dirty="0" smtClean="0">
                <a:solidFill>
                  <a:srgbClr val="FF0000"/>
                </a:solidFill>
              </a:rPr>
              <a:t>dle přímých nákladů celkem. </a:t>
            </a:r>
          </a:p>
          <a:p>
            <a:pPr>
              <a:buFont typeface="Arial" pitchFamily="34" charset="0"/>
              <a:buChar char="•"/>
            </a:pPr>
            <a:r>
              <a:rPr lang="cs-CZ" b="1" dirty="0" smtClean="0"/>
              <a:t>Porovnejte kalkulaci, kdyby základnou byly </a:t>
            </a:r>
            <a:r>
              <a:rPr lang="cs-CZ" b="1" dirty="0" smtClean="0">
                <a:solidFill>
                  <a:srgbClr val="FF0000"/>
                </a:solidFill>
              </a:rPr>
              <a:t>pouze přímé mzdy</a:t>
            </a:r>
            <a:r>
              <a:rPr lang="cs-CZ" b="1" dirty="0" smtClean="0"/>
              <a:t>.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323528" y="2780928"/>
          <a:ext cx="8712969" cy="3084576"/>
        </p:xfrm>
        <a:graphic>
          <a:graphicData uri="http://schemas.openxmlformats.org/drawingml/2006/table">
            <a:tbl>
              <a:tblPr/>
              <a:tblGrid>
                <a:gridCol w="2689779"/>
                <a:gridCol w="2350782"/>
                <a:gridCol w="1944216"/>
                <a:gridCol w="1728192"/>
              </a:tblGrid>
              <a:tr h="18161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spc="-30" dirty="0">
                          <a:latin typeface="Times New Roman"/>
                          <a:ea typeface="Calibri"/>
                        </a:rPr>
                        <a:t>Nákladový druh/doprava</a:t>
                      </a:r>
                      <a:endParaRPr lang="cs-CZ" sz="1600" spc="-30" dirty="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spc="-30" dirty="0">
                          <a:latin typeface="Times New Roman"/>
                          <a:ea typeface="Calibri"/>
                        </a:rPr>
                        <a:t>D1- Kč/kus</a:t>
                      </a:r>
                      <a:endParaRPr lang="cs-CZ" sz="1600" spc="-30" dirty="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spc="-30">
                          <a:latin typeface="Times New Roman"/>
                          <a:ea typeface="Calibri"/>
                        </a:rPr>
                        <a:t>D2-Kč/ks</a:t>
                      </a:r>
                      <a:endParaRPr lang="cs-CZ" sz="1600" spc="-3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spc="-30">
                          <a:latin typeface="Times New Roman"/>
                          <a:ea typeface="Calibri"/>
                        </a:rPr>
                        <a:t>D3-Kč/ks</a:t>
                      </a:r>
                      <a:endParaRPr lang="cs-CZ" sz="1600" spc="-3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2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spc="-30">
                          <a:latin typeface="Times New Roman"/>
                          <a:ea typeface="Calibri"/>
                        </a:rPr>
                        <a:t>Přímý materiál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spc="-30" dirty="0" smtClean="0">
                          <a:latin typeface="Times New Roman"/>
                          <a:ea typeface="Calibri"/>
                        </a:rPr>
                        <a:t>37000/100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spc="-30" dirty="0" smtClean="0">
                          <a:latin typeface="Times New Roman"/>
                          <a:ea typeface="Calibri"/>
                        </a:rPr>
                        <a:t>370</a:t>
                      </a:r>
                      <a:endParaRPr lang="cs-CZ" sz="1600" spc="-30" dirty="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spc="-30" dirty="0" smtClean="0">
                          <a:latin typeface="Times New Roman"/>
                          <a:ea typeface="Calibri"/>
                        </a:rPr>
                        <a:t>114,85</a:t>
                      </a:r>
                      <a:endParaRPr lang="cs-CZ" sz="1600" spc="-30" dirty="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spc="-30" dirty="0" smtClean="0">
                          <a:latin typeface="Times New Roman"/>
                          <a:ea typeface="Calibri"/>
                        </a:rPr>
                        <a:t>202,4</a:t>
                      </a:r>
                      <a:endParaRPr lang="cs-CZ" sz="1600" spc="-30" dirty="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91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spc="-30">
                          <a:latin typeface="Times New Roman"/>
                          <a:ea typeface="Calibri"/>
                        </a:rPr>
                        <a:t>Přímé mzdy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spc="-30" dirty="0" smtClean="0">
                          <a:latin typeface="Times New Roman"/>
                          <a:ea typeface="Calibri"/>
                        </a:rPr>
                        <a:t>18060/100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spc="-30" dirty="0" smtClean="0">
                          <a:latin typeface="Times New Roman"/>
                          <a:ea typeface="Calibri"/>
                        </a:rPr>
                        <a:t>180,60</a:t>
                      </a:r>
                      <a:endParaRPr lang="cs-CZ" sz="1600" spc="-30" dirty="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spc="-30" dirty="0" smtClean="0">
                          <a:latin typeface="Times New Roman"/>
                          <a:ea typeface="Calibri"/>
                        </a:rPr>
                        <a:t>279,43</a:t>
                      </a:r>
                      <a:endParaRPr lang="cs-CZ" sz="1600" spc="-30" dirty="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spc="-30" dirty="0" smtClean="0">
                          <a:latin typeface="Times New Roman"/>
                          <a:ea typeface="Calibri"/>
                        </a:rPr>
                        <a:t>345,46</a:t>
                      </a:r>
                      <a:endParaRPr lang="cs-CZ" sz="1600" spc="-30" dirty="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spc="-30">
                          <a:latin typeface="Times New Roman"/>
                          <a:ea typeface="Calibri"/>
                        </a:rPr>
                        <a:t>Ostatní přímé náklady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spc="-30" dirty="0" smtClean="0">
                          <a:latin typeface="Times New Roman"/>
                          <a:ea typeface="Calibri"/>
                        </a:rPr>
                        <a:t>11000/100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spc="-30" dirty="0" smtClean="0">
                          <a:latin typeface="Times New Roman"/>
                          <a:ea typeface="Calibri"/>
                        </a:rPr>
                        <a:t>110</a:t>
                      </a:r>
                      <a:endParaRPr lang="cs-CZ" sz="1600" spc="-30" dirty="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spc="-30">
                          <a:latin typeface="Times New Roman"/>
                          <a:ea typeface="Calibri"/>
                        </a:rPr>
                        <a:t>120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spc="-30" dirty="0" smtClean="0">
                          <a:latin typeface="Times New Roman"/>
                          <a:ea typeface="Calibri"/>
                        </a:rPr>
                        <a:t>96</a:t>
                      </a:r>
                      <a:endParaRPr lang="cs-CZ" sz="1600" spc="-30" dirty="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9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spc="-30">
                          <a:latin typeface="Times New Roman"/>
                          <a:ea typeface="Calibri"/>
                        </a:rPr>
                        <a:t>Režijní náklady celkem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spc="-30" dirty="0" smtClean="0">
                          <a:latin typeface="Times New Roman"/>
                          <a:ea typeface="Calibri"/>
                        </a:rPr>
                        <a:t>1,4*(370+180,6+110)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spc="-30" dirty="0" smtClean="0">
                          <a:latin typeface="Times New Roman"/>
                          <a:ea typeface="Calibri"/>
                        </a:rPr>
                        <a:t>924,84</a:t>
                      </a:r>
                      <a:endParaRPr lang="cs-CZ" sz="1600" spc="-30" dirty="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spc="-30" dirty="0" smtClean="0">
                          <a:latin typeface="Times New Roman"/>
                          <a:ea typeface="Calibri"/>
                        </a:rPr>
                        <a:t>1,4*(114,85+279,43+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spc="-30" dirty="0" smtClean="0">
                          <a:latin typeface="Times New Roman"/>
                          <a:ea typeface="Calibri"/>
                        </a:rPr>
                        <a:t>120)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spc="-30" dirty="0" smtClean="0">
                          <a:latin typeface="Times New Roman"/>
                          <a:ea typeface="Calibri"/>
                        </a:rPr>
                        <a:t>720</a:t>
                      </a:r>
                      <a:endParaRPr lang="cs-CZ" sz="1600" spc="-30" dirty="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spc="-30" dirty="0" smtClean="0">
                          <a:latin typeface="Times New Roman"/>
                          <a:ea typeface="Calibri"/>
                        </a:rPr>
                        <a:t>1,4*(202,4+345,46+96)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spc="-30" dirty="0" smtClean="0">
                          <a:latin typeface="Times New Roman"/>
                          <a:ea typeface="Calibri"/>
                        </a:rPr>
                        <a:t>901,41</a:t>
                      </a:r>
                      <a:endParaRPr lang="cs-CZ" sz="1600" spc="-30" dirty="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spc="-30">
                          <a:latin typeface="Times New Roman"/>
                          <a:ea typeface="Calibri"/>
                        </a:rPr>
                        <a:t>Suma Kč/ks</a:t>
                      </a:r>
                      <a:endParaRPr lang="cs-CZ" sz="1600" spc="-3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spc="-30" dirty="0">
                          <a:latin typeface="Times New Roman"/>
                          <a:ea typeface="Calibri"/>
                        </a:rPr>
                        <a:t>1 </a:t>
                      </a:r>
                      <a:r>
                        <a:rPr lang="cs-CZ" sz="1600" b="1" spc="-30" dirty="0" smtClean="0">
                          <a:latin typeface="Times New Roman"/>
                          <a:ea typeface="Calibri"/>
                        </a:rPr>
                        <a:t>585,44</a:t>
                      </a:r>
                      <a:endParaRPr lang="cs-CZ" sz="1600" spc="-30" dirty="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spc="-30" dirty="0">
                          <a:latin typeface="Times New Roman"/>
                          <a:ea typeface="Calibri"/>
                        </a:rPr>
                        <a:t>1 </a:t>
                      </a:r>
                      <a:r>
                        <a:rPr lang="cs-CZ" sz="1600" b="1" spc="-30" dirty="0" smtClean="0">
                          <a:latin typeface="Times New Roman"/>
                          <a:ea typeface="Calibri"/>
                        </a:rPr>
                        <a:t>234,28</a:t>
                      </a:r>
                      <a:endParaRPr lang="cs-CZ" sz="1600" spc="-30" dirty="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spc="-30" dirty="0" smtClean="0">
                          <a:latin typeface="Times New Roman"/>
                          <a:ea typeface="Calibri"/>
                        </a:rPr>
                        <a:t>1 545,27</a:t>
                      </a:r>
                      <a:endParaRPr lang="cs-CZ" sz="1600" spc="-30" dirty="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8849" name="Rectangle 1"/>
          <p:cNvSpPr>
            <a:spLocks noChangeArrowheads="1"/>
          </p:cNvSpPr>
          <p:nvPr/>
        </p:nvSpPr>
        <p:spPr bwMode="auto">
          <a:xfrm>
            <a:off x="323528" y="338173"/>
            <a:ext cx="842493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3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Základna celkové přímé náklady</a:t>
            </a:r>
            <a:endParaRPr lang="cs-CZ" sz="3600" b="1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611560" y="1124744"/>
            <a:ext cx="81369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Sazba RN= 819 580/ (37000+80400+50600+18060+195600+86340+11000+84000+24000=587 000 =1,396 </a:t>
            </a:r>
            <a:r>
              <a:rPr lang="cs-CZ" dirty="0" err="1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zaokr</a:t>
            </a:r>
            <a:r>
              <a:rPr lang="cs-CZ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1,4 Kč na 1Kč celkových přímých nákladů</a:t>
            </a:r>
            <a:endParaRPr lang="cs-CZ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Základna pouze mzdy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683568" y="2887662"/>
          <a:ext cx="6936431" cy="3292624"/>
        </p:xfrm>
        <a:graphic>
          <a:graphicData uri="http://schemas.openxmlformats.org/drawingml/2006/table">
            <a:tbl>
              <a:tblPr/>
              <a:tblGrid>
                <a:gridCol w="2923012"/>
                <a:gridCol w="1471911"/>
                <a:gridCol w="1270754"/>
                <a:gridCol w="1270754"/>
              </a:tblGrid>
              <a:tr h="3902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spc="-30" dirty="0">
                          <a:latin typeface="Times New Roman"/>
                          <a:ea typeface="Calibri"/>
                        </a:rPr>
                        <a:t>Nákladový druh/doprava</a:t>
                      </a:r>
                      <a:endParaRPr lang="cs-CZ" sz="1600" spc="-30" dirty="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spc="-30" dirty="0">
                          <a:latin typeface="Times New Roman"/>
                          <a:ea typeface="Calibri"/>
                        </a:rPr>
                        <a:t>D1- Kč/kus</a:t>
                      </a:r>
                      <a:endParaRPr lang="cs-CZ" sz="1600" spc="-30" dirty="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spc="-30" dirty="0">
                          <a:latin typeface="Times New Roman"/>
                          <a:ea typeface="Calibri"/>
                        </a:rPr>
                        <a:t>D2-Kč/ks</a:t>
                      </a:r>
                      <a:endParaRPr lang="cs-CZ" sz="1600" spc="-30" dirty="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spc="-30">
                          <a:latin typeface="Times New Roman"/>
                          <a:ea typeface="Calibri"/>
                        </a:rPr>
                        <a:t>D3-Kč/ks</a:t>
                      </a:r>
                      <a:endParaRPr lang="cs-CZ" sz="1600" spc="-3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2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spc="-30">
                          <a:latin typeface="Times New Roman"/>
                          <a:ea typeface="Calibri"/>
                        </a:rPr>
                        <a:t>Přímý materiál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spc="-30">
                          <a:latin typeface="Times New Roman"/>
                          <a:ea typeface="Calibri"/>
                        </a:rPr>
                        <a:t>370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spc="-30" dirty="0" smtClean="0">
                          <a:latin typeface="Times New Roman"/>
                          <a:ea typeface="Calibri"/>
                        </a:rPr>
                        <a:t>114,85</a:t>
                      </a:r>
                      <a:endParaRPr lang="cs-CZ" sz="1600" spc="-30" dirty="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spc="-30" dirty="0" smtClean="0">
                          <a:latin typeface="Times New Roman"/>
                          <a:ea typeface="Calibri"/>
                        </a:rPr>
                        <a:t>202,4</a:t>
                      </a:r>
                      <a:endParaRPr lang="cs-CZ" sz="1600" spc="-30" dirty="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2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spc="-30" dirty="0">
                          <a:latin typeface="Times New Roman"/>
                          <a:ea typeface="Calibri"/>
                        </a:rPr>
                        <a:t>Přímé mzdy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spc="-30" dirty="0" smtClean="0">
                          <a:latin typeface="Times New Roman"/>
                          <a:ea typeface="Calibri"/>
                        </a:rPr>
                        <a:t>180,6</a:t>
                      </a:r>
                      <a:endParaRPr lang="cs-CZ" sz="1600" spc="-30" dirty="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spc="-30" dirty="0" smtClean="0">
                          <a:latin typeface="Times New Roman"/>
                          <a:ea typeface="Calibri"/>
                        </a:rPr>
                        <a:t>279,43</a:t>
                      </a:r>
                      <a:endParaRPr lang="cs-CZ" sz="1600" spc="-30" dirty="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spc="-30" dirty="0" smtClean="0">
                          <a:latin typeface="Times New Roman"/>
                          <a:ea typeface="Calibri"/>
                        </a:rPr>
                        <a:t>345,46</a:t>
                      </a:r>
                      <a:endParaRPr lang="cs-CZ" sz="1600" spc="-30" dirty="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902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spc="-30">
                          <a:latin typeface="Times New Roman"/>
                          <a:ea typeface="Calibri"/>
                        </a:rPr>
                        <a:t>Ostatní přímé náklady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spc="-30">
                          <a:latin typeface="Times New Roman"/>
                          <a:ea typeface="Calibri"/>
                        </a:rPr>
                        <a:t>110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spc="-30">
                          <a:latin typeface="Times New Roman"/>
                          <a:ea typeface="Calibri"/>
                        </a:rPr>
                        <a:t>120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spc="-30" dirty="0" smtClean="0">
                          <a:latin typeface="Times New Roman"/>
                          <a:ea typeface="Calibri"/>
                        </a:rPr>
                        <a:t>96</a:t>
                      </a:r>
                      <a:endParaRPr lang="cs-CZ" sz="1600" spc="-30" dirty="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2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spc="-30">
                          <a:latin typeface="Times New Roman"/>
                          <a:ea typeface="Calibri"/>
                        </a:rPr>
                        <a:t>Režijní náklady celkem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spc="-30" dirty="0" smtClean="0">
                          <a:latin typeface="Times New Roman"/>
                          <a:ea typeface="Calibri"/>
                        </a:rPr>
                        <a:t>2,73*180,6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spc="-30" dirty="0" smtClean="0">
                          <a:latin typeface="Times New Roman"/>
                          <a:ea typeface="Calibri"/>
                        </a:rPr>
                        <a:t>493,04</a:t>
                      </a:r>
                      <a:endParaRPr lang="cs-CZ" sz="1600" spc="-30" dirty="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spc="-30" dirty="0" smtClean="0">
                          <a:latin typeface="Times New Roman"/>
                          <a:ea typeface="Calibri"/>
                        </a:rPr>
                        <a:t>2,73*279,43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spc="-30" dirty="0" smtClean="0">
                          <a:latin typeface="Times New Roman"/>
                          <a:ea typeface="Calibri"/>
                        </a:rPr>
                        <a:t>762,84</a:t>
                      </a:r>
                      <a:endParaRPr lang="cs-CZ" sz="1600" spc="-30" dirty="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spc="-30" dirty="0" smtClean="0">
                          <a:latin typeface="Times New Roman"/>
                          <a:ea typeface="Calibri"/>
                        </a:rPr>
                        <a:t>2,73*345,46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spc="-30" dirty="0" smtClean="0">
                          <a:latin typeface="Times New Roman"/>
                          <a:ea typeface="Calibri"/>
                        </a:rPr>
                        <a:t>943,16</a:t>
                      </a:r>
                      <a:endParaRPr lang="cs-CZ" sz="1600" spc="-30" dirty="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2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spc="-30">
                          <a:latin typeface="Times New Roman"/>
                          <a:ea typeface="Calibri"/>
                        </a:rPr>
                        <a:t>Suma Kč/ks</a:t>
                      </a:r>
                      <a:endParaRPr lang="cs-CZ" sz="1600" spc="-3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spc="-30" dirty="0" smtClean="0">
                          <a:latin typeface="Times New Roman"/>
                          <a:ea typeface="Calibri"/>
                        </a:rPr>
                        <a:t>1 153,64</a:t>
                      </a:r>
                      <a:endParaRPr lang="cs-CZ" sz="1600" spc="-30" dirty="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spc="-30" dirty="0">
                          <a:latin typeface="Times New Roman"/>
                          <a:ea typeface="Calibri"/>
                        </a:rPr>
                        <a:t>1 </a:t>
                      </a:r>
                      <a:r>
                        <a:rPr lang="cs-CZ" sz="1600" b="1" spc="-30" dirty="0" smtClean="0">
                          <a:latin typeface="Times New Roman"/>
                          <a:ea typeface="Calibri"/>
                        </a:rPr>
                        <a:t>277,12</a:t>
                      </a:r>
                      <a:endParaRPr lang="cs-CZ" sz="1600" spc="-30" dirty="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spc="-30" dirty="0" smtClean="0">
                          <a:latin typeface="Times New Roman"/>
                          <a:ea typeface="Calibri"/>
                        </a:rPr>
                        <a:t>1 587,02</a:t>
                      </a:r>
                      <a:endParaRPr lang="cs-CZ" sz="1600" spc="-30" dirty="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2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spc="-30" dirty="0" smtClean="0">
                          <a:latin typeface="Times New Roman"/>
                          <a:ea typeface="Calibri"/>
                        </a:rPr>
                        <a:t>Dle celkových nákladů</a:t>
                      </a:r>
                      <a:endParaRPr lang="cs-CZ" sz="1600" spc="-30" dirty="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spc="-30" dirty="0">
                          <a:latin typeface="Times New Roman"/>
                          <a:ea typeface="Calibri"/>
                        </a:rPr>
                        <a:t>1 </a:t>
                      </a:r>
                      <a:r>
                        <a:rPr lang="cs-CZ" sz="1600" b="1" spc="-30" dirty="0" smtClean="0">
                          <a:latin typeface="Times New Roman"/>
                          <a:ea typeface="Calibri"/>
                        </a:rPr>
                        <a:t>585,44</a:t>
                      </a:r>
                      <a:endParaRPr lang="cs-CZ" sz="1600" spc="-30" dirty="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spc="-30" dirty="0">
                          <a:latin typeface="Times New Roman"/>
                          <a:ea typeface="Calibri"/>
                        </a:rPr>
                        <a:t>1 </a:t>
                      </a:r>
                      <a:r>
                        <a:rPr lang="cs-CZ" sz="1600" b="1" spc="-30" dirty="0" smtClean="0">
                          <a:latin typeface="Times New Roman"/>
                          <a:ea typeface="Calibri"/>
                        </a:rPr>
                        <a:t>234,28</a:t>
                      </a:r>
                      <a:endParaRPr lang="cs-CZ" sz="1600" spc="-30" dirty="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spc="-30" dirty="0" smtClean="0">
                          <a:latin typeface="Times New Roman"/>
                          <a:ea typeface="Calibri"/>
                        </a:rPr>
                        <a:t>1 545,27</a:t>
                      </a:r>
                      <a:endParaRPr lang="cs-CZ" sz="1600" spc="-30" dirty="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2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spc="-30" dirty="0" smtClean="0">
                          <a:latin typeface="Times New Roman"/>
                          <a:ea typeface="Calibri"/>
                        </a:rPr>
                        <a:t>Rozdíl na 1 ks</a:t>
                      </a:r>
                      <a:endParaRPr lang="cs-CZ" sz="1600" spc="-30" dirty="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spc="-30" dirty="0" smtClean="0">
                          <a:latin typeface="Times New Roman"/>
                          <a:ea typeface="Calibri"/>
                        </a:rPr>
                        <a:t>-431,8</a:t>
                      </a:r>
                      <a:endParaRPr lang="cs-CZ" sz="1600" spc="-30" dirty="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spc="-30" dirty="0" smtClean="0">
                          <a:latin typeface="Times New Roman"/>
                          <a:ea typeface="Calibri"/>
                        </a:rPr>
                        <a:t>+42,84</a:t>
                      </a:r>
                      <a:endParaRPr lang="cs-CZ" sz="1600" spc="-30" dirty="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spc="-30" dirty="0" smtClean="0">
                          <a:latin typeface="Times New Roman"/>
                          <a:ea typeface="Calibri"/>
                        </a:rPr>
                        <a:t>+41,75</a:t>
                      </a:r>
                      <a:endParaRPr lang="cs-CZ" sz="1600" spc="-30" dirty="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9873" name="Rectangle 1"/>
          <p:cNvSpPr>
            <a:spLocks noChangeArrowheads="1"/>
          </p:cNvSpPr>
          <p:nvPr/>
        </p:nvSpPr>
        <p:spPr bwMode="auto">
          <a:xfrm>
            <a:off x="755576" y="1611760"/>
            <a:ext cx="806489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Sazba RN= 819 580/(18060+195600+86340=300000)=2,73 Kč na</a:t>
            </a:r>
            <a:r>
              <a:rPr kumimoji="0" lang="cs-CZ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1Kč přímých mezd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Význam kalkulací: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12776"/>
            <a:ext cx="8183880" cy="48428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/>
              <a:t>Využití kalkulace v rozhodovacích úlohách („proč“)</a:t>
            </a:r>
            <a:r>
              <a:rPr lang="cs-CZ" dirty="0" smtClean="0"/>
              <a:t> </a:t>
            </a:r>
          </a:p>
          <a:p>
            <a:pPr lvl="1"/>
            <a:r>
              <a:rPr lang="cs-CZ" dirty="0" smtClean="0"/>
              <a:t>rozhodování o změnách v </a:t>
            </a:r>
            <a:r>
              <a:rPr lang="cs-CZ" b="1" dirty="0" smtClean="0"/>
              <a:t>objemu a struktuře sortimentu</a:t>
            </a:r>
            <a:endParaRPr lang="cs-CZ" dirty="0" smtClean="0"/>
          </a:p>
          <a:p>
            <a:pPr lvl="1"/>
            <a:r>
              <a:rPr lang="cs-CZ" dirty="0" smtClean="0"/>
              <a:t>posouzení </a:t>
            </a:r>
            <a:r>
              <a:rPr lang="cs-CZ" b="1" dirty="0" smtClean="0"/>
              <a:t>dlouhodobé ziskovosti</a:t>
            </a:r>
            <a:r>
              <a:rPr lang="cs-CZ" dirty="0" smtClean="0"/>
              <a:t> výkonů</a:t>
            </a:r>
          </a:p>
          <a:p>
            <a:pPr lvl="1"/>
            <a:r>
              <a:rPr lang="cs-CZ" dirty="0" smtClean="0"/>
              <a:t>stanovení </a:t>
            </a:r>
            <a:r>
              <a:rPr lang="cs-CZ" b="1" dirty="0" smtClean="0"/>
              <a:t>hranice ceny</a:t>
            </a:r>
            <a:r>
              <a:rPr lang="cs-CZ" dirty="0" smtClean="0"/>
              <a:t> základního a doplňkového sortimentu</a:t>
            </a:r>
          </a:p>
          <a:p>
            <a:pPr lvl="1"/>
            <a:r>
              <a:rPr lang="cs-CZ" dirty="0" smtClean="0"/>
              <a:t>ocenění </a:t>
            </a:r>
            <a:r>
              <a:rPr lang="cs-CZ" b="1" dirty="0" smtClean="0"/>
              <a:t>vnitropodnikových výkonů</a:t>
            </a:r>
            <a:endParaRPr lang="cs-CZ" dirty="0" smtClean="0"/>
          </a:p>
          <a:p>
            <a:pPr lvl="1"/>
            <a:r>
              <a:rPr lang="cs-CZ" dirty="0" smtClean="0"/>
              <a:t>posouzení schopnosti výkonů </a:t>
            </a:r>
            <a:r>
              <a:rPr lang="cs-CZ" b="1" dirty="0" smtClean="0"/>
              <a:t>unést správní a strategické</a:t>
            </a:r>
            <a:r>
              <a:rPr lang="cs-CZ" dirty="0" smtClean="0"/>
              <a:t> náklady </a:t>
            </a:r>
          </a:p>
          <a:p>
            <a:pPr lvl="1"/>
            <a:r>
              <a:rPr lang="cs-CZ" b="1" dirty="0" smtClean="0"/>
              <a:t>obhajoba ceny</a:t>
            </a:r>
            <a:r>
              <a:rPr lang="cs-CZ" dirty="0" smtClean="0"/>
              <a:t> při jednání se zákazníkem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866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Přednosti a omezení kalkulace plných nákladů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>
                <a:solidFill>
                  <a:srgbClr val="CC3300"/>
                </a:solidFill>
                <a:cs typeface="Arial" charset="0"/>
                <a:sym typeface="Wingdings" pitchFamily="2" charset="2"/>
              </a:rPr>
              <a:t> </a:t>
            </a:r>
            <a:r>
              <a:rPr lang="cs-CZ" dirty="0" smtClean="0">
                <a:cs typeface="Arial" charset="0"/>
                <a:sym typeface="Wingdings" pitchFamily="2" charset="2"/>
              </a:rPr>
              <a:t>je </a:t>
            </a:r>
            <a:r>
              <a:rPr lang="cs-CZ" dirty="0" smtClean="0">
                <a:solidFill>
                  <a:srgbClr val="FF9900"/>
                </a:solidFill>
                <a:cs typeface="Arial" charset="0"/>
                <a:sym typeface="Wingdings" pitchFamily="2" charset="2"/>
              </a:rPr>
              <a:t>statická</a:t>
            </a:r>
            <a:r>
              <a:rPr lang="cs-CZ" dirty="0" smtClean="0">
                <a:cs typeface="Arial" charset="0"/>
                <a:sym typeface="Wingdings" pitchFamily="2" charset="2"/>
              </a:rPr>
              <a:t> → odpovídá pouze jedné variantě objemu a sortimentu výkonů</a:t>
            </a:r>
          </a:p>
          <a:p>
            <a:pPr>
              <a:buNone/>
            </a:pPr>
            <a:r>
              <a:rPr lang="cs-CZ" dirty="0" smtClean="0">
                <a:solidFill>
                  <a:srgbClr val="CC3300"/>
                </a:solidFill>
                <a:cs typeface="Arial" charset="0"/>
                <a:sym typeface="Wingdings" pitchFamily="2" charset="2"/>
              </a:rPr>
              <a:t> </a:t>
            </a:r>
            <a:r>
              <a:rPr lang="cs-CZ" dirty="0" smtClean="0">
                <a:cs typeface="Arial" charset="0"/>
                <a:sym typeface="Wingdings" pitchFamily="2" charset="2"/>
              </a:rPr>
              <a:t>je </a:t>
            </a:r>
            <a:r>
              <a:rPr lang="cs-CZ" dirty="0" smtClean="0">
                <a:solidFill>
                  <a:srgbClr val="FF9900"/>
                </a:solidFill>
                <a:cs typeface="Arial" charset="0"/>
                <a:sym typeface="Wingdings" pitchFamily="2" charset="2"/>
              </a:rPr>
              <a:t>arbitrární</a:t>
            </a:r>
            <a:r>
              <a:rPr lang="cs-CZ" dirty="0" smtClean="0">
                <a:cs typeface="Arial" charset="0"/>
                <a:sym typeface="Wingdings" pitchFamily="2" charset="2"/>
              </a:rPr>
              <a:t> → přiřazuje i náklady bez zřetelné příčinné vazby k výkonu</a:t>
            </a:r>
          </a:p>
          <a:p>
            <a:pPr>
              <a:buNone/>
            </a:pPr>
            <a:r>
              <a:rPr lang="cs-CZ" dirty="0" smtClean="0">
                <a:solidFill>
                  <a:srgbClr val="CC3300"/>
                </a:solidFill>
                <a:cs typeface="Arial" charset="0"/>
                <a:sym typeface="Wingdings" pitchFamily="2" charset="2"/>
              </a:rPr>
              <a:t> </a:t>
            </a:r>
            <a:r>
              <a:rPr lang="cs-CZ" dirty="0" smtClean="0">
                <a:solidFill>
                  <a:srgbClr val="FF9900"/>
                </a:solidFill>
                <a:cs typeface="Arial" charset="0"/>
                <a:sym typeface="Wingdings" pitchFamily="2" charset="2"/>
              </a:rPr>
              <a:t>skutečnou výši</a:t>
            </a:r>
            <a:r>
              <a:rPr lang="cs-CZ" dirty="0" smtClean="0">
                <a:cs typeface="Arial" charset="0"/>
                <a:sym typeface="Wingdings" pitchFamily="2" charset="2"/>
              </a:rPr>
              <a:t> nákladů je možné zjistit až se </a:t>
            </a:r>
            <a:r>
              <a:rPr lang="cs-CZ" dirty="0" smtClean="0">
                <a:solidFill>
                  <a:srgbClr val="FF9900"/>
                </a:solidFill>
                <a:cs typeface="Arial" charset="0"/>
                <a:sym typeface="Wingdings" pitchFamily="2" charset="2"/>
              </a:rPr>
              <a:t>zpožděním</a:t>
            </a:r>
            <a:r>
              <a:rPr lang="cs-CZ" dirty="0" smtClean="0">
                <a:cs typeface="Arial" charset="0"/>
                <a:sym typeface="Wingdings" pitchFamily="2" charset="2"/>
              </a:rPr>
              <a:t> → je nutná informace o objemu a struktuře výkonů vytvořených za období</a:t>
            </a:r>
            <a:endParaRPr lang="cs-CZ" dirty="0" smtClean="0">
              <a:solidFill>
                <a:srgbClr val="CC3300"/>
              </a:solidFill>
              <a:cs typeface="Arial" charset="0"/>
              <a:sym typeface="Wingdings" pitchFamily="2" charset="2"/>
            </a:endParaRPr>
          </a:p>
          <a:p>
            <a:pPr>
              <a:buNone/>
            </a:pPr>
            <a:r>
              <a:rPr lang="cs-CZ" dirty="0" smtClean="0">
                <a:solidFill>
                  <a:srgbClr val="00FF00"/>
                </a:solidFill>
                <a:sym typeface="Wingdings" pitchFamily="2" charset="2"/>
              </a:rPr>
              <a:t> </a:t>
            </a:r>
            <a:r>
              <a:rPr lang="cs-CZ" dirty="0" smtClean="0">
                <a:sym typeface="Wingdings" pitchFamily="2" charset="2"/>
              </a:rPr>
              <a:t>je východiskem pro </a:t>
            </a:r>
            <a:r>
              <a:rPr lang="cs-CZ" dirty="0" smtClean="0">
                <a:solidFill>
                  <a:srgbClr val="FF9900"/>
                </a:solidFill>
                <a:sym typeface="Wingdings" pitchFamily="2" charset="2"/>
              </a:rPr>
              <a:t>cenovou politiku</a:t>
            </a:r>
            <a:r>
              <a:rPr lang="cs-CZ" dirty="0" smtClean="0">
                <a:sym typeface="Wingdings" pitchFamily="2" charset="2"/>
              </a:rPr>
              <a:t>, zejména z dlouhodobého hlediska</a:t>
            </a:r>
          </a:p>
          <a:p>
            <a:pPr>
              <a:buNone/>
            </a:pPr>
            <a:r>
              <a:rPr lang="cs-CZ" dirty="0" smtClean="0">
                <a:solidFill>
                  <a:srgbClr val="00FF00"/>
                </a:solidFill>
                <a:sym typeface="Wingdings" pitchFamily="2" charset="2"/>
              </a:rPr>
              <a:t> </a:t>
            </a:r>
            <a:r>
              <a:rPr lang="cs-CZ" dirty="0" smtClean="0">
                <a:sym typeface="Wingdings" pitchFamily="2" charset="2"/>
              </a:rPr>
              <a:t>je podkladem pro </a:t>
            </a:r>
            <a:r>
              <a:rPr lang="cs-CZ" dirty="0" smtClean="0">
                <a:solidFill>
                  <a:srgbClr val="FF9900"/>
                </a:solidFill>
                <a:sym typeface="Wingdings" pitchFamily="2" charset="2"/>
              </a:rPr>
              <a:t>měření konkurenceschopnosti</a:t>
            </a:r>
            <a:r>
              <a:rPr lang="cs-CZ" dirty="0" smtClean="0">
                <a:sym typeface="Wingdings" pitchFamily="2" charset="2"/>
              </a:rPr>
              <a:t> podniku v rámci sektoru</a:t>
            </a:r>
          </a:p>
          <a:p>
            <a:pPr>
              <a:buNone/>
            </a:pPr>
            <a:r>
              <a:rPr lang="cs-CZ" dirty="0" smtClean="0">
                <a:solidFill>
                  <a:srgbClr val="00FF00"/>
                </a:solidFill>
                <a:sym typeface="Wingdings" pitchFamily="2" charset="2"/>
              </a:rPr>
              <a:t> </a:t>
            </a:r>
            <a:r>
              <a:rPr lang="cs-CZ" dirty="0" smtClean="0">
                <a:sym typeface="Wingdings" pitchFamily="2" charset="2"/>
              </a:rPr>
              <a:t>je nástrojem pro </a:t>
            </a:r>
            <a:r>
              <a:rPr lang="cs-CZ" dirty="0" smtClean="0">
                <a:solidFill>
                  <a:srgbClr val="FF9900"/>
                </a:solidFill>
                <a:sym typeface="Wingdings" pitchFamily="2" charset="2"/>
              </a:rPr>
              <a:t>analýzu a porovnání ziskovosti</a:t>
            </a:r>
            <a:r>
              <a:rPr lang="cs-CZ" dirty="0" smtClean="0">
                <a:sym typeface="Wingdings" pitchFamily="2" charset="2"/>
              </a:rPr>
              <a:t> výkonů a služeb</a:t>
            </a:r>
          </a:p>
          <a:p>
            <a:pPr>
              <a:buNone/>
            </a:pPr>
            <a:r>
              <a:rPr lang="cs-CZ" dirty="0" smtClean="0">
                <a:solidFill>
                  <a:srgbClr val="00FF00"/>
                </a:solidFill>
                <a:sym typeface="Wingdings" pitchFamily="2" charset="2"/>
              </a:rPr>
              <a:t> </a:t>
            </a:r>
            <a:r>
              <a:rPr lang="cs-CZ" dirty="0" smtClean="0">
                <a:sym typeface="Wingdings" pitchFamily="2" charset="2"/>
              </a:rPr>
              <a:t>je nástrojem </a:t>
            </a:r>
            <a:r>
              <a:rPr lang="cs-CZ" dirty="0" smtClean="0">
                <a:solidFill>
                  <a:srgbClr val="FF9900"/>
                </a:solidFill>
                <a:sym typeface="Wingdings" pitchFamily="2" charset="2"/>
              </a:rPr>
              <a:t>hodnotového řízení</a:t>
            </a:r>
            <a:r>
              <a:rPr lang="cs-CZ" dirty="0" smtClean="0">
                <a:sym typeface="Wingdings" pitchFamily="2" charset="2"/>
              </a:rPr>
              <a:t> </a:t>
            </a:r>
            <a:r>
              <a:rPr lang="cs-CZ" dirty="0" smtClean="0">
                <a:cs typeface="Arial" charset="0"/>
                <a:sym typeface="Wingdings" pitchFamily="2" charset="2"/>
              </a:rPr>
              <a:t>→</a:t>
            </a:r>
            <a:r>
              <a:rPr lang="cs-CZ" dirty="0" smtClean="0">
                <a:sym typeface="Wingdings" pitchFamily="2" charset="2"/>
              </a:rPr>
              <a:t> umožňuje kvantifikovat vliv využití fixních nákladů na vývoj zisku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115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0" name="Picture 2" descr="G:\2013_vyuka\NP_PNKS\seminare\s2\vseobecnyKalk_vzore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38" y="452438"/>
            <a:ext cx="6715125" cy="5953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Kalkulace poměrovými čísly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Využití techniky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Rozdělujeme JEN náklady režijní!</a:t>
            </a:r>
          </a:p>
          <a:p>
            <a:r>
              <a:rPr lang="cs-CZ" dirty="0" smtClean="0"/>
              <a:t>Používá se  zejména u „sériové“ produkce, kdy se poskytuje několik druhů obdobných služeb, výrobků, které se liší velikostí, výkonem, rozměrem, hmotností…. </a:t>
            </a:r>
          </a:p>
          <a:p>
            <a:r>
              <a:rPr lang="cs-CZ" dirty="0" smtClean="0"/>
              <a:t>Jeden výrobek, který považujeme rozhodující, zvolíme jako základnu a na tento výrobek přepočteme režijní náklady na ostatní výrobky/služby pomocí poměrových čísel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Postup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vypočteme poměrová čísla (</a:t>
            </a:r>
            <a:r>
              <a:rPr lang="cs-CZ" dirty="0" err="1" smtClean="0"/>
              <a:t>Pč</a:t>
            </a:r>
            <a:r>
              <a:rPr lang="cs-CZ" dirty="0" smtClean="0"/>
              <a:t>)</a:t>
            </a:r>
          </a:p>
          <a:p>
            <a:r>
              <a:rPr lang="cs-CZ" dirty="0" smtClean="0"/>
              <a:t>Přepočteme objem celé produkce (Q*)</a:t>
            </a:r>
          </a:p>
          <a:p>
            <a:r>
              <a:rPr lang="cs-CZ" dirty="0" smtClean="0"/>
              <a:t>objem režijních nákladů (RN) vydělíme rozvrhovou základnou tj. objemem produkce přepočteným přes poměrová čísla (Q*)</a:t>
            </a:r>
          </a:p>
          <a:p>
            <a:r>
              <a:rPr lang="cs-CZ" dirty="0" smtClean="0"/>
              <a:t>vypočítáme sazbu režijních nákladů na přepočítaný výkon v </a:t>
            </a:r>
            <a:r>
              <a:rPr lang="cs-CZ" dirty="0" err="1" smtClean="0"/>
              <a:t>Kč</a:t>
            </a:r>
            <a:r>
              <a:rPr lang="cs-CZ" dirty="0" smtClean="0"/>
              <a:t>/Q*</a:t>
            </a:r>
          </a:p>
          <a:p>
            <a:r>
              <a:rPr lang="cs-CZ" dirty="0" smtClean="0"/>
              <a:t>zjistíme režijní náklady na skutečné výkony (</a:t>
            </a:r>
            <a:r>
              <a:rPr lang="cs-CZ" dirty="0" err="1" smtClean="0"/>
              <a:t>Pč</a:t>
            </a:r>
            <a:r>
              <a:rPr lang="cs-CZ" dirty="0" smtClean="0"/>
              <a:t> x sazba)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Tvorba poměrových čísel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Liší-li se výkonem: (km/h; počet/hod…)</a:t>
            </a:r>
          </a:p>
          <a:p>
            <a:pPr lvl="1"/>
            <a:r>
              <a:rPr lang="cs-CZ" dirty="0" err="1" smtClean="0">
                <a:solidFill>
                  <a:srgbClr val="FF0000"/>
                </a:solidFill>
              </a:rPr>
              <a:t>Pč</a:t>
            </a:r>
            <a:r>
              <a:rPr lang="cs-CZ" dirty="0" smtClean="0">
                <a:solidFill>
                  <a:srgbClr val="FF0000"/>
                </a:solidFill>
              </a:rPr>
              <a:t>=Výkon A/výkon jiného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  <a:p>
            <a:r>
              <a:rPr lang="cs-CZ" dirty="0" smtClean="0"/>
              <a:t>Liší—li se pracností, rozměrem, hmotností (km, kg,…)</a:t>
            </a:r>
          </a:p>
          <a:p>
            <a:pPr lvl="1"/>
            <a:r>
              <a:rPr lang="cs-CZ" dirty="0" err="1" smtClean="0">
                <a:solidFill>
                  <a:srgbClr val="FF0000"/>
                </a:solidFill>
              </a:rPr>
              <a:t>pč</a:t>
            </a:r>
            <a:r>
              <a:rPr lang="cs-CZ" dirty="0" smtClean="0">
                <a:solidFill>
                  <a:srgbClr val="FF0000"/>
                </a:solidFill>
              </a:rPr>
              <a:t> pracnost= </a:t>
            </a:r>
            <a:r>
              <a:rPr lang="cs-CZ" dirty="0" err="1" smtClean="0">
                <a:solidFill>
                  <a:srgbClr val="FF0000"/>
                </a:solidFill>
              </a:rPr>
              <a:t>pracnost</a:t>
            </a:r>
            <a:r>
              <a:rPr lang="cs-CZ" dirty="0" smtClean="0">
                <a:solidFill>
                  <a:srgbClr val="FF0000"/>
                </a:solidFill>
              </a:rPr>
              <a:t> jiného/pracnost A</a:t>
            </a: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7761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17762" name="Rectangle 2"/>
          <p:cNvSpPr>
            <a:spLocks noChangeArrowheads="1"/>
          </p:cNvSpPr>
          <p:nvPr/>
        </p:nvSpPr>
        <p:spPr bwMode="auto">
          <a:xfrm>
            <a:off x="608013" y="181268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  <a:cs typeface="Arial" pitchFamily="34" charset="0"/>
              </a:rPr>
              <a:t>Společnost Superpap, s .r. o. vyrábí školní sešity formátu A5:</a:t>
            </a:r>
            <a:endParaRPr kumimoji="0" lang="cs-CZ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7763" name="Rectangle 3"/>
          <p:cNvSpPr>
            <a:spLocks noChangeArrowheads="1"/>
          </p:cNvSpPr>
          <p:nvPr/>
        </p:nvSpPr>
        <p:spPr bwMode="auto">
          <a:xfrm>
            <a:off x="665163" y="1815560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9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  <a:cs typeface="Arial" pitchFamily="34" charset="0"/>
              </a:rPr>
              <a:t>Typ sešitu</a:t>
            </a:r>
            <a:endParaRPr kumimoji="0" lang="cs-CZ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7764" name="Rectangle 4"/>
          <p:cNvSpPr>
            <a:spLocks noChangeArrowheads="1"/>
          </p:cNvSpPr>
          <p:nvPr/>
        </p:nvSpPr>
        <p:spPr bwMode="auto">
          <a:xfrm>
            <a:off x="3571875" y="1815560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9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  <a:cs typeface="Arial" pitchFamily="34" charset="0"/>
              </a:rPr>
              <a:t>A20</a:t>
            </a:r>
            <a:endParaRPr kumimoji="0" lang="cs-CZ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7765" name="Rectangle 5"/>
          <p:cNvSpPr>
            <a:spLocks noChangeArrowheads="1"/>
          </p:cNvSpPr>
          <p:nvPr/>
        </p:nvSpPr>
        <p:spPr bwMode="auto">
          <a:xfrm>
            <a:off x="4579938" y="1815560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9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  <a:cs typeface="Arial" pitchFamily="34" charset="0"/>
              </a:rPr>
              <a:t>A30</a:t>
            </a:r>
            <a:endParaRPr kumimoji="0" lang="cs-CZ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7766" name="Rectangle 6"/>
          <p:cNvSpPr>
            <a:spLocks noChangeArrowheads="1"/>
          </p:cNvSpPr>
          <p:nvPr/>
        </p:nvSpPr>
        <p:spPr bwMode="auto">
          <a:xfrm>
            <a:off x="5580063" y="1815560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9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  <a:cs typeface="Arial" pitchFamily="34" charset="0"/>
              </a:rPr>
              <a:t>A40</a:t>
            </a:r>
            <a:endParaRPr kumimoji="0" lang="cs-CZ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7767" name="Rectangle 7"/>
          <p:cNvSpPr>
            <a:spLocks noChangeArrowheads="1"/>
          </p:cNvSpPr>
          <p:nvPr/>
        </p:nvSpPr>
        <p:spPr bwMode="auto">
          <a:xfrm>
            <a:off x="665163" y="181676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  <a:cs typeface="Arial" pitchFamily="34" charset="0"/>
              </a:rPr>
              <a:t>Počet listů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7768" name="Rectangle 8"/>
          <p:cNvSpPr>
            <a:spLocks noChangeArrowheads="1"/>
          </p:cNvSpPr>
          <p:nvPr/>
        </p:nvSpPr>
        <p:spPr bwMode="auto">
          <a:xfrm>
            <a:off x="3629025" y="181676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  <a:cs typeface="Arial" pitchFamily="34" charset="0"/>
              </a:rPr>
              <a:t>20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7769" name="Rectangle 9"/>
          <p:cNvSpPr>
            <a:spLocks noChangeArrowheads="1"/>
          </p:cNvSpPr>
          <p:nvPr/>
        </p:nvSpPr>
        <p:spPr bwMode="auto">
          <a:xfrm>
            <a:off x="4637088" y="181676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  <a:cs typeface="Arial" pitchFamily="34" charset="0"/>
              </a:rPr>
              <a:t>30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7770" name="Rectangle 10"/>
          <p:cNvSpPr>
            <a:spLocks noChangeArrowheads="1"/>
          </p:cNvSpPr>
          <p:nvPr/>
        </p:nvSpPr>
        <p:spPr bwMode="auto">
          <a:xfrm>
            <a:off x="5637213" y="181676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  <a:cs typeface="Arial" pitchFamily="34" charset="0"/>
              </a:rPr>
              <a:t>40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7771" name="Rectangle 11"/>
          <p:cNvSpPr>
            <a:spLocks noChangeArrowheads="1"/>
          </p:cNvSpPr>
          <p:nvPr/>
        </p:nvSpPr>
        <p:spPr bwMode="auto">
          <a:xfrm>
            <a:off x="665163" y="181803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  <a:cs typeface="Arial" pitchFamily="34" charset="0"/>
              </a:rPr>
              <a:t>Objem výroby (ks)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7772" name="Rectangle 12"/>
          <p:cNvSpPr>
            <a:spLocks noChangeArrowheads="1"/>
          </p:cNvSpPr>
          <p:nvPr/>
        </p:nvSpPr>
        <p:spPr bwMode="auto">
          <a:xfrm>
            <a:off x="3429000" y="181803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  <a:cs typeface="Arial" pitchFamily="34" charset="0"/>
              </a:rPr>
              <a:t>10 000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7773" name="Rectangle 13"/>
          <p:cNvSpPr>
            <a:spLocks noChangeArrowheads="1"/>
          </p:cNvSpPr>
          <p:nvPr/>
        </p:nvSpPr>
        <p:spPr bwMode="auto">
          <a:xfrm>
            <a:off x="4429125" y="181803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  <a:cs typeface="Arial" pitchFamily="34" charset="0"/>
              </a:rPr>
              <a:t>20 000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7774" name="Rectangle 14"/>
          <p:cNvSpPr>
            <a:spLocks noChangeArrowheads="1"/>
          </p:cNvSpPr>
          <p:nvPr/>
        </p:nvSpPr>
        <p:spPr bwMode="auto">
          <a:xfrm>
            <a:off x="5437188" y="181803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  <a:cs typeface="Arial" pitchFamily="34" charset="0"/>
              </a:rPr>
              <a:t>16 000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7775" name="Rectangle 15"/>
          <p:cNvSpPr>
            <a:spLocks noChangeArrowheads="1"/>
          </p:cNvSpPr>
          <p:nvPr/>
        </p:nvSpPr>
        <p:spPr bwMode="auto">
          <a:xfrm>
            <a:off x="665163" y="181924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  <a:cs typeface="Arial" pitchFamily="34" charset="0"/>
              </a:rPr>
              <a:t>Náklady na přímý materiál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7776" name="Rectangle 16"/>
          <p:cNvSpPr>
            <a:spLocks noChangeArrowheads="1"/>
          </p:cNvSpPr>
          <p:nvPr/>
        </p:nvSpPr>
        <p:spPr bwMode="auto">
          <a:xfrm>
            <a:off x="3286125" y="181924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  <a:cs typeface="Arial" pitchFamily="34" charset="0"/>
              </a:rPr>
              <a:t>26 000 Kč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7777" name="Rectangle 17"/>
          <p:cNvSpPr>
            <a:spLocks noChangeArrowheads="1"/>
          </p:cNvSpPr>
          <p:nvPr/>
        </p:nvSpPr>
        <p:spPr bwMode="auto">
          <a:xfrm>
            <a:off x="4294188" y="181924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  <a:cs typeface="Arial" pitchFamily="34" charset="0"/>
              </a:rPr>
              <a:t>78 000 Kč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7778" name="Rectangle 18"/>
          <p:cNvSpPr>
            <a:spLocks noChangeArrowheads="1"/>
          </p:cNvSpPr>
          <p:nvPr/>
        </p:nvSpPr>
        <p:spPr bwMode="auto">
          <a:xfrm>
            <a:off x="5300663" y="181924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  <a:cs typeface="Arial" pitchFamily="34" charset="0"/>
              </a:rPr>
              <a:t>72 000 Kč</a:t>
            </a:r>
            <a:endParaRPr kumimoji="0" lang="cs-CZ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7779" name="Rectangle 19"/>
          <p:cNvSpPr>
            <a:spLocks noChangeArrowheads="1"/>
          </p:cNvSpPr>
          <p:nvPr/>
        </p:nvSpPr>
        <p:spPr bwMode="auto">
          <a:xfrm>
            <a:off x="608013" y="1821926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  <a:cs typeface="Arial" pitchFamily="34" charset="0"/>
              </a:rPr>
              <a:t>Kromě přímých nákladů spotřeboval podnik 210 000 Kč nepřímých nákladů</a:t>
            </a: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7780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17781" name="Rectangle 21"/>
          <p:cNvSpPr>
            <a:spLocks noChangeArrowheads="1"/>
          </p:cNvSpPr>
          <p:nvPr/>
        </p:nvSpPr>
        <p:spPr bwMode="auto">
          <a:xfrm>
            <a:off x="608013" y="181268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  <a:cs typeface="Arial" pitchFamily="34" charset="0"/>
              </a:rPr>
              <a:t>Společnost Superpap, s .r. o. vyrábí školní sešity formátu A5:</a:t>
            </a:r>
            <a:endParaRPr kumimoji="0" lang="cs-CZ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7782" name="Rectangle 22"/>
          <p:cNvSpPr>
            <a:spLocks noChangeArrowheads="1"/>
          </p:cNvSpPr>
          <p:nvPr/>
        </p:nvSpPr>
        <p:spPr bwMode="auto">
          <a:xfrm>
            <a:off x="665163" y="1815560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9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  <a:cs typeface="Arial" pitchFamily="34" charset="0"/>
              </a:rPr>
              <a:t>Typ sešitu</a:t>
            </a:r>
            <a:endParaRPr kumimoji="0" lang="cs-CZ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7783" name="Rectangle 23"/>
          <p:cNvSpPr>
            <a:spLocks noChangeArrowheads="1"/>
          </p:cNvSpPr>
          <p:nvPr/>
        </p:nvSpPr>
        <p:spPr bwMode="auto">
          <a:xfrm>
            <a:off x="3571875" y="1815560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9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  <a:cs typeface="Arial" pitchFamily="34" charset="0"/>
              </a:rPr>
              <a:t>A20</a:t>
            </a:r>
            <a:endParaRPr kumimoji="0" lang="cs-CZ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7784" name="Rectangle 24"/>
          <p:cNvSpPr>
            <a:spLocks noChangeArrowheads="1"/>
          </p:cNvSpPr>
          <p:nvPr/>
        </p:nvSpPr>
        <p:spPr bwMode="auto">
          <a:xfrm>
            <a:off x="4579938" y="1815560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9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  <a:cs typeface="Arial" pitchFamily="34" charset="0"/>
              </a:rPr>
              <a:t>A30</a:t>
            </a:r>
            <a:endParaRPr kumimoji="0" lang="cs-CZ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7785" name="Rectangle 25"/>
          <p:cNvSpPr>
            <a:spLocks noChangeArrowheads="1"/>
          </p:cNvSpPr>
          <p:nvPr/>
        </p:nvSpPr>
        <p:spPr bwMode="auto">
          <a:xfrm>
            <a:off x="5580063" y="1815560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9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  <a:cs typeface="Arial" pitchFamily="34" charset="0"/>
              </a:rPr>
              <a:t>A40</a:t>
            </a:r>
            <a:endParaRPr kumimoji="0" lang="cs-CZ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7786" name="Rectangle 26"/>
          <p:cNvSpPr>
            <a:spLocks noChangeArrowheads="1"/>
          </p:cNvSpPr>
          <p:nvPr/>
        </p:nvSpPr>
        <p:spPr bwMode="auto">
          <a:xfrm>
            <a:off x="665163" y="181676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  <a:cs typeface="Arial" pitchFamily="34" charset="0"/>
              </a:rPr>
              <a:t>Počet listů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7787" name="Rectangle 27"/>
          <p:cNvSpPr>
            <a:spLocks noChangeArrowheads="1"/>
          </p:cNvSpPr>
          <p:nvPr/>
        </p:nvSpPr>
        <p:spPr bwMode="auto">
          <a:xfrm>
            <a:off x="3629025" y="181676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  <a:cs typeface="Arial" pitchFamily="34" charset="0"/>
              </a:rPr>
              <a:t>20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7788" name="Rectangle 28"/>
          <p:cNvSpPr>
            <a:spLocks noChangeArrowheads="1"/>
          </p:cNvSpPr>
          <p:nvPr/>
        </p:nvSpPr>
        <p:spPr bwMode="auto">
          <a:xfrm>
            <a:off x="4637088" y="181676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  <a:cs typeface="Arial" pitchFamily="34" charset="0"/>
              </a:rPr>
              <a:t>30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7789" name="Rectangle 29"/>
          <p:cNvSpPr>
            <a:spLocks noChangeArrowheads="1"/>
          </p:cNvSpPr>
          <p:nvPr/>
        </p:nvSpPr>
        <p:spPr bwMode="auto">
          <a:xfrm>
            <a:off x="5637213" y="181676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  <a:cs typeface="Arial" pitchFamily="34" charset="0"/>
              </a:rPr>
              <a:t>40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7790" name="Rectangle 30"/>
          <p:cNvSpPr>
            <a:spLocks noChangeArrowheads="1"/>
          </p:cNvSpPr>
          <p:nvPr/>
        </p:nvSpPr>
        <p:spPr bwMode="auto">
          <a:xfrm>
            <a:off x="665163" y="181803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  <a:cs typeface="Arial" pitchFamily="34" charset="0"/>
              </a:rPr>
              <a:t>Objem výroby (ks)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7791" name="Rectangle 31"/>
          <p:cNvSpPr>
            <a:spLocks noChangeArrowheads="1"/>
          </p:cNvSpPr>
          <p:nvPr/>
        </p:nvSpPr>
        <p:spPr bwMode="auto">
          <a:xfrm>
            <a:off x="3429000" y="181803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  <a:cs typeface="Arial" pitchFamily="34" charset="0"/>
              </a:rPr>
              <a:t>10 000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7792" name="Rectangle 32"/>
          <p:cNvSpPr>
            <a:spLocks noChangeArrowheads="1"/>
          </p:cNvSpPr>
          <p:nvPr/>
        </p:nvSpPr>
        <p:spPr bwMode="auto">
          <a:xfrm>
            <a:off x="4429125" y="181803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  <a:cs typeface="Arial" pitchFamily="34" charset="0"/>
              </a:rPr>
              <a:t>20 000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7793" name="Rectangle 33"/>
          <p:cNvSpPr>
            <a:spLocks noChangeArrowheads="1"/>
          </p:cNvSpPr>
          <p:nvPr/>
        </p:nvSpPr>
        <p:spPr bwMode="auto">
          <a:xfrm>
            <a:off x="5437188" y="181803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  <a:cs typeface="Arial" pitchFamily="34" charset="0"/>
              </a:rPr>
              <a:t>16 000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7794" name="Rectangle 34"/>
          <p:cNvSpPr>
            <a:spLocks noChangeArrowheads="1"/>
          </p:cNvSpPr>
          <p:nvPr/>
        </p:nvSpPr>
        <p:spPr bwMode="auto">
          <a:xfrm>
            <a:off x="665163" y="181924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  <a:cs typeface="Arial" pitchFamily="34" charset="0"/>
              </a:rPr>
              <a:t>Náklady na přímý materiál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7795" name="Rectangle 35"/>
          <p:cNvSpPr>
            <a:spLocks noChangeArrowheads="1"/>
          </p:cNvSpPr>
          <p:nvPr/>
        </p:nvSpPr>
        <p:spPr bwMode="auto">
          <a:xfrm>
            <a:off x="3286125" y="181924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  <a:cs typeface="Arial" pitchFamily="34" charset="0"/>
              </a:rPr>
              <a:t>26 000 Kč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7796" name="Rectangle 36"/>
          <p:cNvSpPr>
            <a:spLocks noChangeArrowheads="1"/>
          </p:cNvSpPr>
          <p:nvPr/>
        </p:nvSpPr>
        <p:spPr bwMode="auto">
          <a:xfrm>
            <a:off x="4294188" y="181924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  <a:cs typeface="Arial" pitchFamily="34" charset="0"/>
              </a:rPr>
              <a:t>78 000 Kč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7797" name="Rectangle 37"/>
          <p:cNvSpPr>
            <a:spLocks noChangeArrowheads="1"/>
          </p:cNvSpPr>
          <p:nvPr/>
        </p:nvSpPr>
        <p:spPr bwMode="auto">
          <a:xfrm>
            <a:off x="5300663" y="181924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  <a:cs typeface="Arial" pitchFamily="34" charset="0"/>
              </a:rPr>
              <a:t>72 000 Kč</a:t>
            </a:r>
            <a:endParaRPr kumimoji="0" lang="cs-CZ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7798" name="Rectangle 38"/>
          <p:cNvSpPr>
            <a:spLocks noChangeArrowheads="1"/>
          </p:cNvSpPr>
          <p:nvPr/>
        </p:nvSpPr>
        <p:spPr bwMode="auto">
          <a:xfrm>
            <a:off x="608013" y="1821926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  <a:cs typeface="Arial" pitchFamily="34" charset="0"/>
              </a:rPr>
              <a:t>Kromě přímých nákladů spotřeboval podnik 210 000 Kč nepřímých nákladů</a:t>
            </a: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7799" name="Picture 39"/>
          <p:cNvPicPr>
            <a:picLocks noChangeAspect="1" noChangeArrowheads="1"/>
          </p:cNvPicPr>
          <p:nvPr/>
        </p:nvPicPr>
        <p:blipFill>
          <a:blip r:embed="rId2" cstate="print"/>
          <a:srcRect b="6001"/>
          <a:stretch>
            <a:fillRect/>
          </a:stretch>
        </p:blipFill>
        <p:spPr bwMode="auto">
          <a:xfrm>
            <a:off x="755576" y="1628800"/>
            <a:ext cx="8100392" cy="3384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" name="TextovéPole 42"/>
          <p:cNvSpPr txBox="1"/>
          <p:nvPr/>
        </p:nvSpPr>
        <p:spPr>
          <a:xfrm>
            <a:off x="899592" y="5229200"/>
            <a:ext cx="6696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Sešity se liší rozměrem.  Poměrové číslo sestavíme:  vyberu-li sešit  A20, bude ve jmenovateli jeho počet listů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TM10001106[[fn=Značka]]</Template>
  <TotalTime>329</TotalTime>
  <Words>690</Words>
  <Application>Microsoft Office PowerPoint</Application>
  <PresentationFormat>Předvádění na obrazovce (4:3)</PresentationFormat>
  <Paragraphs>174</Paragraphs>
  <Slides>16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16</vt:i4>
      </vt:variant>
    </vt:vector>
  </HeadingPairs>
  <TitlesOfParts>
    <vt:vector size="26" baseType="lpstr">
      <vt:lpstr>Arial</vt:lpstr>
      <vt:lpstr>Calibri</vt:lpstr>
      <vt:lpstr>Gill Sans MT</vt:lpstr>
      <vt:lpstr>Impact</vt:lpstr>
      <vt:lpstr>Times</vt:lpstr>
      <vt:lpstr>Times New Roman</vt:lpstr>
      <vt:lpstr>Wingdings</vt:lpstr>
      <vt:lpstr>Badge</vt:lpstr>
      <vt:lpstr>Rovnice</vt:lpstr>
      <vt:lpstr>Dokument</vt:lpstr>
      <vt:lpstr>Kalkulace dělením a poměrovými čísly, přirážkové kalkulace </vt:lpstr>
      <vt:lpstr>Význam kalkulací:</vt:lpstr>
      <vt:lpstr>Přednosti a omezení kalkulace plných nákladů</vt:lpstr>
      <vt:lpstr>Prezentace aplikace PowerPoint</vt:lpstr>
      <vt:lpstr>Kalkulace poměrovými čísly</vt:lpstr>
      <vt:lpstr>Využití techniky</vt:lpstr>
      <vt:lpstr>Postup </vt:lpstr>
      <vt:lpstr>Tvorba poměrových čísel</vt:lpstr>
      <vt:lpstr>Prezentace aplikace PowerPoint</vt:lpstr>
      <vt:lpstr>Přímé náklady rozdělíme dle počtu sešitů, tj. u A20: 26 000 /10 000= 2,60 Kč/ks nepřímé dle poměrového čísla a vynásobíme sazbou: u A20 = 1*2,92=2,92 kč/ks </vt:lpstr>
      <vt:lpstr>Kalkulace přirážkou</vt:lpstr>
      <vt:lpstr>Prezentace aplikace PowerPoint</vt:lpstr>
      <vt:lpstr>Základní vztah:</vt:lpstr>
      <vt:lpstr>Kalkulace přirážkou</vt:lpstr>
      <vt:lpstr>Prezentace aplikace PowerPoint</vt:lpstr>
      <vt:lpstr>Základna pouze mzdy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Nabídkové kalkulace ve službách</dc:title>
  <dc:creator>Jarka</dc:creator>
  <cp:lastModifiedBy>uzivatel</cp:lastModifiedBy>
  <cp:revision>29</cp:revision>
  <dcterms:created xsi:type="dcterms:W3CDTF">2012-09-24T18:17:15Z</dcterms:created>
  <dcterms:modified xsi:type="dcterms:W3CDTF">2020-11-14T15:26:33Z</dcterms:modified>
</cp:coreProperties>
</file>