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18"/>
  </p:notesMasterIdLst>
  <p:sldIdLst>
    <p:sldId id="305" r:id="rId2"/>
    <p:sldId id="315" r:id="rId3"/>
    <p:sldId id="316" r:id="rId4"/>
    <p:sldId id="273" r:id="rId5"/>
    <p:sldId id="306" r:id="rId6"/>
    <p:sldId id="307" r:id="rId7"/>
    <p:sldId id="311" r:id="rId8"/>
    <p:sldId id="312" r:id="rId9"/>
    <p:sldId id="313" r:id="rId10"/>
    <p:sldId id="314" r:id="rId11"/>
    <p:sldId id="308" r:id="rId12"/>
    <p:sldId id="309" r:id="rId13"/>
    <p:sldId id="310" r:id="rId14"/>
    <p:sldId id="296" r:id="rId15"/>
    <p:sldId id="303" r:id="rId16"/>
    <p:sldId id="30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A8558-D1CB-42A2-AB4C-8E7FB680D465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56EF5-615D-4D9F-ACE9-CECB848B4F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65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130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7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76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1340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6118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1255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25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03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09750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B5841B8-E67D-47BE-BAC5-45126D1244BC}" type="datetimeFigureOut">
              <a:rPr lang="cs-CZ" smtClean="0"/>
              <a:pPr/>
              <a:t>14. 11. 2020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9467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594">
          <p15:clr>
            <a:srgbClr val="F26B43"/>
          </p15:clr>
        </p15:guide>
        <p15:guide id="4294967295" pos="54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Dokument_aplikace_Microsoft_Word1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Kalkulace dělením a poměrovými čísly, přirážkové kalkulace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Kalkulační techniky</a:t>
            </a:r>
          </a:p>
          <a:p>
            <a:r>
              <a:rPr lang="cs-CZ" dirty="0" smtClean="0"/>
              <a:t>Ekonomika podniku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8229600" cy="1143000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+mn-lt"/>
              </a:rPr>
              <a:t>Přímé náklady rozdělíme dle počtu sešitů, tj. u A20: 26 000 /10 000= 2,60 Kč/ks</a:t>
            </a:r>
            <a:br>
              <a:rPr lang="cs-CZ" sz="1400" dirty="0" smtClean="0">
                <a:latin typeface="+mn-lt"/>
              </a:rPr>
            </a:br>
            <a:r>
              <a:rPr lang="cs-CZ" sz="1400" dirty="0" smtClean="0">
                <a:latin typeface="+mn-lt"/>
              </a:rPr>
              <a:t>nepřímé dle poměrového čísla a vynásobíme sazbou: u A20 = 1*2,92=2,92 </a:t>
            </a:r>
            <a:r>
              <a:rPr lang="cs-CZ" sz="1400" dirty="0" err="1" smtClean="0">
                <a:latin typeface="+mn-lt"/>
              </a:rPr>
              <a:t>kč</a:t>
            </a:r>
            <a:r>
              <a:rPr lang="cs-CZ" sz="1400" dirty="0" smtClean="0">
                <a:latin typeface="+mn-lt"/>
              </a:rPr>
              <a:t>/ks</a:t>
            </a:r>
            <a:br>
              <a:rPr lang="cs-CZ" sz="1400" dirty="0" smtClean="0">
                <a:latin typeface="+mn-lt"/>
              </a:rPr>
            </a:br>
            <a:endParaRPr lang="cs-CZ" sz="1400" dirty="0">
              <a:latin typeface="+mn-lt"/>
            </a:endParaRPr>
          </a:p>
        </p:txBody>
      </p:sp>
      <p:pic>
        <p:nvPicPr>
          <p:cNvPr id="1208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8114878" cy="147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4" y="476672"/>
          <a:ext cx="7848870" cy="1802130"/>
        </p:xfrm>
        <a:graphic>
          <a:graphicData uri="http://schemas.openxmlformats.org/drawingml/2006/table">
            <a:tbl>
              <a:tblPr/>
              <a:tblGrid>
                <a:gridCol w="1569774"/>
                <a:gridCol w="1569774"/>
                <a:gridCol w="1756995"/>
                <a:gridCol w="1512168"/>
                <a:gridCol w="1440159"/>
              </a:tblGrid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pč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A20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A30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A40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600" dirty="0" smtClean="0">
                          <a:latin typeface="Calibri"/>
                          <a:ea typeface="Times New Roman"/>
                        </a:rPr>
                        <a:t>součet</a:t>
                      </a:r>
                      <a:endParaRPr lang="cs-CZ" sz="16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Rozměr=počet stránek v sešitu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20/20=1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30/20=1,5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40/20=2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-----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Q*= </a:t>
                      </a:r>
                      <a:r>
                        <a:rPr lang="cs-CZ" sz="16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pč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*Q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1*10 000=10000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1,5*20000=30 000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2*16000=32000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72 000 ks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600" dirty="0" smtClean="0">
                          <a:latin typeface="Calibri"/>
                          <a:ea typeface="Times New Roman"/>
                        </a:rPr>
                        <a:t>Nepřímé náklady </a:t>
                      </a:r>
                      <a:endParaRPr lang="cs-CZ" sz="16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210 000/72 000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Sazba v </a:t>
                      </a:r>
                      <a:r>
                        <a:rPr lang="cs-CZ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Kč</a:t>
                      </a: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/Q*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2,92</a:t>
                      </a:r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Kalkulace přirážkou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Přímé náklady - vypočítáváme přímo na kalkulační jednici,</a:t>
            </a:r>
          </a:p>
          <a:p>
            <a:r>
              <a:rPr lang="cs-CZ" dirty="0" smtClean="0"/>
              <a:t>Režijní náklady - se zjišťují pomocí zvolené základny a zúčtovací přirážky (sazby) jako přirážka k přímým nákladům.</a:t>
            </a:r>
          </a:p>
          <a:p>
            <a:pPr>
              <a:buNone/>
            </a:pPr>
            <a:r>
              <a:rPr lang="cs-CZ" dirty="0" smtClean="0"/>
              <a:t>Základna může být:</a:t>
            </a:r>
          </a:p>
          <a:p>
            <a:r>
              <a:rPr lang="cs-CZ" dirty="0" smtClean="0"/>
              <a:t> peněžní – přímý náklad</a:t>
            </a:r>
          </a:p>
          <a:p>
            <a:r>
              <a:rPr lang="cs-CZ" dirty="0" smtClean="0"/>
              <a:t>Naturální – spotřeba času, energie…v hod.,kWh</a:t>
            </a:r>
          </a:p>
          <a:p>
            <a:r>
              <a:rPr lang="cs-CZ" dirty="0" smtClean="0"/>
              <a:t>Strojové přirážky – při automatizovaném provozu, (např. pražení kávy,…) sazba na 1 hod práce stroje.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vztah:</a:t>
            </a:r>
            <a:endParaRPr lang="cs-CZ" dirty="0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0593" name="Object 1"/>
          <p:cNvGraphicFramePr>
            <a:graphicFrameLocks noChangeAspect="1"/>
          </p:cNvGraphicFramePr>
          <p:nvPr/>
        </p:nvGraphicFramePr>
        <p:xfrm>
          <a:off x="683568" y="2708920"/>
          <a:ext cx="739282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4" name="Rovnice" r:id="rId3" imgW="2910840" imgH="396240" progId="Equation.3">
                  <p:embed/>
                </p:oleObj>
              </mc:Choice>
              <mc:Fallback>
                <p:oleObj name="Rovnice" r:id="rId3" imgW="2910840" imgH="396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08920"/>
                        <a:ext cx="739282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Kalkulace přirážkou</a:t>
            </a:r>
            <a:endParaRPr lang="cs-CZ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899592" y="908720"/>
          <a:ext cx="7551737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Dokument" r:id="rId4" imgW="5895909" imgH="2855673" progId="Word.Document.12">
                  <p:embed/>
                </p:oleObj>
              </mc:Choice>
              <mc:Fallback>
                <p:oleObj name="Dokument" r:id="rId4" imgW="5895909" imgH="2855673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8720"/>
                        <a:ext cx="7551737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827584" y="4221088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minulém týdnu byly uskutečněny 3 dopravní zakázky rozvážkové služby. Vzniklé náklady jsou obsaženy v tabulce. Určete náklady na 1 ks přepraveného balíku v každé zakázce.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Režijní náklady rozvrhněte </a:t>
            </a:r>
            <a:r>
              <a:rPr lang="cs-CZ" b="1" dirty="0" smtClean="0">
                <a:solidFill>
                  <a:srgbClr val="FF0000"/>
                </a:solidFill>
              </a:rPr>
              <a:t>dle přímých nákladů celkem.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Porovnejte kalkulaci, kdyby základnou byly </a:t>
            </a:r>
            <a:r>
              <a:rPr lang="cs-CZ" b="1" dirty="0" smtClean="0">
                <a:solidFill>
                  <a:srgbClr val="FF0000"/>
                </a:solidFill>
              </a:rPr>
              <a:t>pouze přímé mzdy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8" y="2780928"/>
          <a:ext cx="8712969" cy="3084576"/>
        </p:xfrm>
        <a:graphic>
          <a:graphicData uri="http://schemas.openxmlformats.org/drawingml/2006/table">
            <a:tbl>
              <a:tblPr/>
              <a:tblGrid>
                <a:gridCol w="2689779"/>
                <a:gridCol w="2350782"/>
                <a:gridCol w="1944216"/>
                <a:gridCol w="1728192"/>
              </a:tblGrid>
              <a:tr h="1816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Nákladový druh/doprava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D1- Kč/kus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latin typeface="Times New Roman"/>
                          <a:ea typeface="Calibri"/>
                        </a:rPr>
                        <a:t>D2-Kč/ks</a:t>
                      </a:r>
                      <a:endParaRPr lang="cs-CZ" sz="1600" spc="-3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latin typeface="Times New Roman"/>
                          <a:ea typeface="Calibri"/>
                        </a:rPr>
                        <a:t>D3-Kč/ks</a:t>
                      </a:r>
                      <a:endParaRPr lang="cs-CZ" sz="1600" spc="-3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Přímý materiál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37000/100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370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114,85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202,4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Přímé mzdy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18060/100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180,60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279,43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345,46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Ostatní přímé náklady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11000/100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110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120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96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Režijní náklady celkem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1,4*(370+180,6+110)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924,84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1,4*(114,85+279,43+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120)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720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1,4*(202,4+345,46+96)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901,41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latin typeface="Times New Roman"/>
                          <a:ea typeface="Calibri"/>
                        </a:rPr>
                        <a:t>Suma Kč/ks</a:t>
                      </a:r>
                      <a:endParaRPr lang="cs-CZ" sz="1600" spc="-3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1 </a:t>
                      </a: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585,44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1 </a:t>
                      </a: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234,28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1 545,27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323528" y="338173"/>
            <a:ext cx="84249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Základna celkové přímé náklady</a:t>
            </a:r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112474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Sazba RN= 819 580/ (37000+80400+50600+18060+195600+86340+11000+84000+24000=587 000 =1,396 </a:t>
            </a:r>
            <a:r>
              <a:rPr lang="cs-CZ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zaokr</a:t>
            </a: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1,4 Kč na 1Kč celkových přímých nákladů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Základna pouze mzdy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2887662"/>
          <a:ext cx="6936431" cy="3292624"/>
        </p:xfrm>
        <a:graphic>
          <a:graphicData uri="http://schemas.openxmlformats.org/drawingml/2006/table">
            <a:tbl>
              <a:tblPr/>
              <a:tblGrid>
                <a:gridCol w="2923012"/>
                <a:gridCol w="1471911"/>
                <a:gridCol w="1270754"/>
                <a:gridCol w="1270754"/>
              </a:tblGrid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Nákladový druh/doprava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D1- Kč/kus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D2-Kč/ks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latin typeface="Times New Roman"/>
                          <a:ea typeface="Calibri"/>
                        </a:rPr>
                        <a:t>D3-Kč/ks</a:t>
                      </a:r>
                      <a:endParaRPr lang="cs-CZ" sz="1600" spc="-3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Přímý materiál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370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114,85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202,4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latin typeface="Times New Roman"/>
                          <a:ea typeface="Calibri"/>
                        </a:rPr>
                        <a:t>Přímé mzdy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180,6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279,43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345,46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Ostatní přímé náklady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110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120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96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latin typeface="Times New Roman"/>
                          <a:ea typeface="Calibri"/>
                        </a:rPr>
                        <a:t>Režijní náklady celkem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2,73*180,6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493,04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2,73*279,43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762,84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2,73*345,46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943,16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latin typeface="Times New Roman"/>
                          <a:ea typeface="Calibri"/>
                        </a:rPr>
                        <a:t>Suma Kč/ks</a:t>
                      </a:r>
                      <a:endParaRPr lang="cs-CZ" sz="1600" spc="-3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1 153,64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1 </a:t>
                      </a: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277,12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1 587,02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Dle celkových nákladů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1 </a:t>
                      </a: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585,44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latin typeface="Times New Roman"/>
                          <a:ea typeface="Calibri"/>
                        </a:rPr>
                        <a:t>1 </a:t>
                      </a: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234,28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 smtClean="0">
                          <a:latin typeface="Times New Roman"/>
                          <a:ea typeface="Calibri"/>
                        </a:rPr>
                        <a:t>1 545,27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Rozdíl na 1 ks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-431,8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+42,84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 smtClean="0">
                          <a:latin typeface="Times New Roman"/>
                          <a:ea typeface="Calibri"/>
                        </a:rPr>
                        <a:t>+41,75</a:t>
                      </a:r>
                      <a:endParaRPr lang="cs-CZ" sz="1600" spc="-3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755576" y="1611760"/>
            <a:ext cx="80648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Sazba RN= 819 580/(18060+195600+86340=300000)=2,73 Kč na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1Kč přímých mezd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kalkulací: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842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Využití kalkulace v rozhodovacích úlohách („proč“)</a:t>
            </a:r>
            <a:r>
              <a:rPr lang="cs-CZ" dirty="0" smtClean="0"/>
              <a:t> </a:t>
            </a:r>
          </a:p>
          <a:p>
            <a:pPr lvl="1"/>
            <a:r>
              <a:rPr lang="cs-CZ" dirty="0" smtClean="0"/>
              <a:t>rozhodování o změnách v </a:t>
            </a:r>
            <a:r>
              <a:rPr lang="cs-CZ" b="1" dirty="0" smtClean="0"/>
              <a:t>objemu a struktuře sortimentu</a:t>
            </a:r>
            <a:endParaRPr lang="cs-CZ" dirty="0" smtClean="0"/>
          </a:p>
          <a:p>
            <a:pPr lvl="1"/>
            <a:r>
              <a:rPr lang="cs-CZ" dirty="0" smtClean="0"/>
              <a:t>posouzení </a:t>
            </a:r>
            <a:r>
              <a:rPr lang="cs-CZ" b="1" dirty="0" smtClean="0"/>
              <a:t>dlouhodobé ziskovosti</a:t>
            </a:r>
            <a:r>
              <a:rPr lang="cs-CZ" dirty="0" smtClean="0"/>
              <a:t> výkonů</a:t>
            </a:r>
          </a:p>
          <a:p>
            <a:pPr lvl="1"/>
            <a:r>
              <a:rPr lang="cs-CZ" dirty="0" smtClean="0"/>
              <a:t>stanovení </a:t>
            </a:r>
            <a:r>
              <a:rPr lang="cs-CZ" b="1" dirty="0" smtClean="0"/>
              <a:t>hranice ceny</a:t>
            </a:r>
            <a:r>
              <a:rPr lang="cs-CZ" dirty="0" smtClean="0"/>
              <a:t> základního a doplňkového sortimentu</a:t>
            </a:r>
          </a:p>
          <a:p>
            <a:pPr lvl="1"/>
            <a:r>
              <a:rPr lang="cs-CZ" dirty="0" smtClean="0"/>
              <a:t>ocenění </a:t>
            </a:r>
            <a:r>
              <a:rPr lang="cs-CZ" b="1" dirty="0" smtClean="0"/>
              <a:t>vnitropodnikových výkonů</a:t>
            </a:r>
            <a:endParaRPr lang="cs-CZ" dirty="0" smtClean="0"/>
          </a:p>
          <a:p>
            <a:pPr lvl="1"/>
            <a:r>
              <a:rPr lang="cs-CZ" dirty="0" smtClean="0"/>
              <a:t>posouzení schopnosti výkonů </a:t>
            </a:r>
            <a:r>
              <a:rPr lang="cs-CZ" b="1" dirty="0" smtClean="0"/>
              <a:t>unést správní a strategické</a:t>
            </a:r>
            <a:r>
              <a:rPr lang="cs-CZ" dirty="0" smtClean="0"/>
              <a:t> náklady </a:t>
            </a:r>
          </a:p>
          <a:p>
            <a:pPr lvl="1"/>
            <a:r>
              <a:rPr lang="cs-CZ" b="1" dirty="0" smtClean="0"/>
              <a:t>obhajoba ceny</a:t>
            </a:r>
            <a:r>
              <a:rPr lang="cs-CZ" dirty="0" smtClean="0"/>
              <a:t> při jednání se zákazníkem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66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Přednosti a omezení kalkulace plných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CC3300"/>
                </a:solidFill>
                <a:cs typeface="Arial" charset="0"/>
                <a:sym typeface="Wingdings" pitchFamily="2" charset="2"/>
              </a:rPr>
              <a:t> </a:t>
            </a:r>
            <a:r>
              <a:rPr lang="cs-CZ" dirty="0" smtClean="0">
                <a:cs typeface="Arial" charset="0"/>
                <a:sym typeface="Wingdings" pitchFamily="2" charset="2"/>
              </a:rPr>
              <a:t>je </a:t>
            </a:r>
            <a:r>
              <a:rPr lang="cs-CZ" dirty="0" smtClean="0">
                <a:solidFill>
                  <a:srgbClr val="FF9900"/>
                </a:solidFill>
                <a:cs typeface="Arial" charset="0"/>
                <a:sym typeface="Wingdings" pitchFamily="2" charset="2"/>
              </a:rPr>
              <a:t>statická</a:t>
            </a:r>
            <a:r>
              <a:rPr lang="cs-CZ" dirty="0" smtClean="0">
                <a:cs typeface="Arial" charset="0"/>
                <a:sym typeface="Wingdings" pitchFamily="2" charset="2"/>
              </a:rPr>
              <a:t> → odpovídá pouze jedné variantě objemu a sortimentu výkonů</a:t>
            </a:r>
          </a:p>
          <a:p>
            <a:pPr>
              <a:buNone/>
            </a:pPr>
            <a:r>
              <a:rPr lang="cs-CZ" dirty="0" smtClean="0">
                <a:solidFill>
                  <a:srgbClr val="CC3300"/>
                </a:solidFill>
                <a:cs typeface="Arial" charset="0"/>
                <a:sym typeface="Wingdings" pitchFamily="2" charset="2"/>
              </a:rPr>
              <a:t> </a:t>
            </a:r>
            <a:r>
              <a:rPr lang="cs-CZ" dirty="0" smtClean="0">
                <a:cs typeface="Arial" charset="0"/>
                <a:sym typeface="Wingdings" pitchFamily="2" charset="2"/>
              </a:rPr>
              <a:t>je </a:t>
            </a:r>
            <a:r>
              <a:rPr lang="cs-CZ" dirty="0" smtClean="0">
                <a:solidFill>
                  <a:srgbClr val="FF9900"/>
                </a:solidFill>
                <a:cs typeface="Arial" charset="0"/>
                <a:sym typeface="Wingdings" pitchFamily="2" charset="2"/>
              </a:rPr>
              <a:t>arbitrární</a:t>
            </a:r>
            <a:r>
              <a:rPr lang="cs-CZ" dirty="0" smtClean="0">
                <a:cs typeface="Arial" charset="0"/>
                <a:sym typeface="Wingdings" pitchFamily="2" charset="2"/>
              </a:rPr>
              <a:t> → přiřazuje i náklady bez zřetelné příčinné vazby k výkonu</a:t>
            </a:r>
          </a:p>
          <a:p>
            <a:pPr>
              <a:buNone/>
            </a:pPr>
            <a:r>
              <a:rPr lang="cs-CZ" dirty="0" smtClean="0">
                <a:solidFill>
                  <a:srgbClr val="CC3300"/>
                </a:solidFill>
                <a:cs typeface="Arial" charset="0"/>
                <a:sym typeface="Wingdings" pitchFamily="2" charset="2"/>
              </a:rPr>
              <a:t> </a:t>
            </a:r>
            <a:r>
              <a:rPr lang="cs-CZ" dirty="0" smtClean="0">
                <a:solidFill>
                  <a:srgbClr val="FF9900"/>
                </a:solidFill>
                <a:cs typeface="Arial" charset="0"/>
                <a:sym typeface="Wingdings" pitchFamily="2" charset="2"/>
              </a:rPr>
              <a:t>skutečnou výši</a:t>
            </a:r>
            <a:r>
              <a:rPr lang="cs-CZ" dirty="0" smtClean="0">
                <a:cs typeface="Arial" charset="0"/>
                <a:sym typeface="Wingdings" pitchFamily="2" charset="2"/>
              </a:rPr>
              <a:t> nákladů je možné zjistit až se </a:t>
            </a:r>
            <a:r>
              <a:rPr lang="cs-CZ" dirty="0" smtClean="0">
                <a:solidFill>
                  <a:srgbClr val="FF9900"/>
                </a:solidFill>
                <a:cs typeface="Arial" charset="0"/>
                <a:sym typeface="Wingdings" pitchFamily="2" charset="2"/>
              </a:rPr>
              <a:t>zpožděním</a:t>
            </a:r>
            <a:r>
              <a:rPr lang="cs-CZ" dirty="0" smtClean="0">
                <a:cs typeface="Arial" charset="0"/>
                <a:sym typeface="Wingdings" pitchFamily="2" charset="2"/>
              </a:rPr>
              <a:t> → je nutná informace o objemu a struktuře výkonů vytvořených za období</a:t>
            </a:r>
            <a:endParaRPr lang="cs-CZ" dirty="0" smtClean="0">
              <a:solidFill>
                <a:srgbClr val="CC3300"/>
              </a:solidFill>
              <a:cs typeface="Arial" charset="0"/>
              <a:sym typeface="Wingdings" pitchFamily="2" charset="2"/>
            </a:endParaRPr>
          </a:p>
          <a:p>
            <a:pPr>
              <a:buNone/>
            </a:pPr>
            <a:r>
              <a:rPr lang="cs-CZ" dirty="0" smtClean="0">
                <a:solidFill>
                  <a:srgbClr val="00FF00"/>
                </a:solidFill>
                <a:sym typeface="Wingdings" pitchFamily="2" charset="2"/>
              </a:rPr>
              <a:t> </a:t>
            </a:r>
            <a:r>
              <a:rPr lang="cs-CZ" dirty="0" smtClean="0">
                <a:sym typeface="Wingdings" pitchFamily="2" charset="2"/>
              </a:rPr>
              <a:t>je východiskem pro </a:t>
            </a:r>
            <a:r>
              <a:rPr lang="cs-CZ" dirty="0" smtClean="0">
                <a:solidFill>
                  <a:srgbClr val="FF9900"/>
                </a:solidFill>
                <a:sym typeface="Wingdings" pitchFamily="2" charset="2"/>
              </a:rPr>
              <a:t>cenovou politiku</a:t>
            </a:r>
            <a:r>
              <a:rPr lang="cs-CZ" dirty="0" smtClean="0">
                <a:sym typeface="Wingdings" pitchFamily="2" charset="2"/>
              </a:rPr>
              <a:t>, zejména z dlouhodobého hlediska</a:t>
            </a:r>
          </a:p>
          <a:p>
            <a:pPr>
              <a:buNone/>
            </a:pPr>
            <a:r>
              <a:rPr lang="cs-CZ" dirty="0" smtClean="0">
                <a:solidFill>
                  <a:srgbClr val="00FF00"/>
                </a:solidFill>
                <a:sym typeface="Wingdings" pitchFamily="2" charset="2"/>
              </a:rPr>
              <a:t> </a:t>
            </a:r>
            <a:r>
              <a:rPr lang="cs-CZ" dirty="0" smtClean="0">
                <a:sym typeface="Wingdings" pitchFamily="2" charset="2"/>
              </a:rPr>
              <a:t>je podkladem pro </a:t>
            </a:r>
            <a:r>
              <a:rPr lang="cs-CZ" dirty="0" smtClean="0">
                <a:solidFill>
                  <a:srgbClr val="FF9900"/>
                </a:solidFill>
                <a:sym typeface="Wingdings" pitchFamily="2" charset="2"/>
              </a:rPr>
              <a:t>měření konkurenceschopnosti</a:t>
            </a:r>
            <a:r>
              <a:rPr lang="cs-CZ" dirty="0" smtClean="0">
                <a:sym typeface="Wingdings" pitchFamily="2" charset="2"/>
              </a:rPr>
              <a:t> podniku v rámci sektoru</a:t>
            </a:r>
          </a:p>
          <a:p>
            <a:pPr>
              <a:buNone/>
            </a:pPr>
            <a:r>
              <a:rPr lang="cs-CZ" dirty="0" smtClean="0">
                <a:solidFill>
                  <a:srgbClr val="00FF00"/>
                </a:solidFill>
                <a:sym typeface="Wingdings" pitchFamily="2" charset="2"/>
              </a:rPr>
              <a:t> </a:t>
            </a:r>
            <a:r>
              <a:rPr lang="cs-CZ" dirty="0" smtClean="0">
                <a:sym typeface="Wingdings" pitchFamily="2" charset="2"/>
              </a:rPr>
              <a:t>je nástrojem pro </a:t>
            </a:r>
            <a:r>
              <a:rPr lang="cs-CZ" dirty="0" smtClean="0">
                <a:solidFill>
                  <a:srgbClr val="FF9900"/>
                </a:solidFill>
                <a:sym typeface="Wingdings" pitchFamily="2" charset="2"/>
              </a:rPr>
              <a:t>analýzu a porovnání ziskovosti</a:t>
            </a:r>
            <a:r>
              <a:rPr lang="cs-CZ" dirty="0" smtClean="0">
                <a:sym typeface="Wingdings" pitchFamily="2" charset="2"/>
              </a:rPr>
              <a:t> výkonů a služeb</a:t>
            </a:r>
          </a:p>
          <a:p>
            <a:pPr>
              <a:buNone/>
            </a:pPr>
            <a:r>
              <a:rPr lang="cs-CZ" dirty="0" smtClean="0">
                <a:solidFill>
                  <a:srgbClr val="00FF00"/>
                </a:solidFill>
                <a:sym typeface="Wingdings" pitchFamily="2" charset="2"/>
              </a:rPr>
              <a:t> </a:t>
            </a:r>
            <a:r>
              <a:rPr lang="cs-CZ" dirty="0" smtClean="0">
                <a:sym typeface="Wingdings" pitchFamily="2" charset="2"/>
              </a:rPr>
              <a:t>je nástrojem </a:t>
            </a:r>
            <a:r>
              <a:rPr lang="cs-CZ" dirty="0" smtClean="0">
                <a:solidFill>
                  <a:srgbClr val="FF9900"/>
                </a:solidFill>
                <a:sym typeface="Wingdings" pitchFamily="2" charset="2"/>
              </a:rPr>
              <a:t>hodnotového řízení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smtClean="0">
                <a:cs typeface="Arial" charset="0"/>
                <a:sym typeface="Wingdings" pitchFamily="2" charset="2"/>
              </a:rPr>
              <a:t>→</a:t>
            </a:r>
            <a:r>
              <a:rPr lang="cs-CZ" dirty="0" smtClean="0">
                <a:sym typeface="Wingdings" pitchFamily="2" charset="2"/>
              </a:rPr>
              <a:t> umožňuje kvantifikovat vliv využití fixních nákladů na vývoj zisku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15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G:\2013_vyuka\NP_PNKS\seminare\s2\vseobecnyKalk_vzor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452438"/>
            <a:ext cx="6715125" cy="595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Kalkulace poměrovými čísly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techniky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Rozdělujeme JEN náklady režijní!</a:t>
            </a:r>
          </a:p>
          <a:p>
            <a:r>
              <a:rPr lang="cs-CZ" dirty="0" smtClean="0"/>
              <a:t>Používá se  zejména u „sériové“ produkce, kdy se poskytuje několik druhů obdobných služeb, výrobků, které se liší velikostí, výkonem, rozměrem, hmotností…. </a:t>
            </a:r>
          </a:p>
          <a:p>
            <a:r>
              <a:rPr lang="cs-CZ" dirty="0" smtClean="0"/>
              <a:t>Jeden výrobek, který považujeme rozhodující, zvolíme jako základnu a na tento výrobek přepočteme režijní náklady na ostatní výrobky/služby pomocí poměrových čísel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vypočteme poměrová čísla (</a:t>
            </a:r>
            <a:r>
              <a:rPr lang="cs-CZ" dirty="0" err="1" smtClean="0"/>
              <a:t>Pč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Přepočteme objem celé produkce (Q*)</a:t>
            </a:r>
          </a:p>
          <a:p>
            <a:r>
              <a:rPr lang="cs-CZ" dirty="0" smtClean="0"/>
              <a:t>objem režijních nákladů (RN) vydělíme rozvrhovou základnou tj. objemem produkce přepočteným přes poměrová čísla (Q*)</a:t>
            </a:r>
          </a:p>
          <a:p>
            <a:r>
              <a:rPr lang="cs-CZ" dirty="0" smtClean="0"/>
              <a:t>vypočítáme sazbu režijních nákladů na přepočítaný výkon v </a:t>
            </a:r>
            <a:r>
              <a:rPr lang="cs-CZ" dirty="0" err="1" smtClean="0"/>
              <a:t>Kč</a:t>
            </a:r>
            <a:r>
              <a:rPr lang="cs-CZ" dirty="0" smtClean="0"/>
              <a:t>/Q*</a:t>
            </a:r>
          </a:p>
          <a:p>
            <a:r>
              <a:rPr lang="cs-CZ" dirty="0" smtClean="0"/>
              <a:t>zjistíme režijní náklady na skutečné výkony (</a:t>
            </a:r>
            <a:r>
              <a:rPr lang="cs-CZ" dirty="0" err="1" smtClean="0"/>
              <a:t>Pč</a:t>
            </a:r>
            <a:r>
              <a:rPr lang="cs-CZ" dirty="0" smtClean="0"/>
              <a:t> x sazba)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poměrových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Liší-li se výkonem: (km/h; počet/hod…)</a:t>
            </a: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Pč</a:t>
            </a:r>
            <a:r>
              <a:rPr lang="cs-CZ" dirty="0" smtClean="0">
                <a:solidFill>
                  <a:srgbClr val="FF0000"/>
                </a:solidFill>
              </a:rPr>
              <a:t>=Výkon A/výkon jiného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Liší—li se pracností, rozměrem, hmotností (km, kg,…)</a:t>
            </a: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pč</a:t>
            </a:r>
            <a:r>
              <a:rPr lang="cs-CZ" dirty="0" smtClean="0">
                <a:solidFill>
                  <a:srgbClr val="FF0000"/>
                </a:solidFill>
              </a:rPr>
              <a:t> pracnost= </a:t>
            </a:r>
            <a:r>
              <a:rPr lang="cs-CZ" dirty="0" err="1" smtClean="0">
                <a:solidFill>
                  <a:srgbClr val="FF0000"/>
                </a:solidFill>
              </a:rPr>
              <a:t>pracnost</a:t>
            </a:r>
            <a:r>
              <a:rPr lang="cs-CZ" dirty="0" smtClean="0">
                <a:solidFill>
                  <a:srgbClr val="FF0000"/>
                </a:solidFill>
              </a:rPr>
              <a:t> jiného/pracnost A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608013" y="181268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Společnost Superpap, s .r. o. vyrábí školní sešity formátu A5: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665163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Typ sešitu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571875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A20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4579938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A30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5580063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A40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665163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Počet listů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3629025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4637088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30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5637213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40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665163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Objem výroby (ks)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3429000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10 000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4429125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20 000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5437188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16 000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665163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Náklady na přímý materiál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3286125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26 000 Kč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4294188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78 000 Kč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5300663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72 000 Kč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608013" y="182192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Kromě přímých nákladů spotřeboval podnik 210 000 Kč nepřímých nákladů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608013" y="181268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Společnost Superpap, s .r. o. vyrábí školní sešity formátu A5: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2" name="Rectangle 22"/>
          <p:cNvSpPr>
            <a:spLocks noChangeArrowheads="1"/>
          </p:cNvSpPr>
          <p:nvPr/>
        </p:nvSpPr>
        <p:spPr bwMode="auto">
          <a:xfrm>
            <a:off x="665163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Typ sešitu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3571875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A20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4" name="Rectangle 24"/>
          <p:cNvSpPr>
            <a:spLocks noChangeArrowheads="1"/>
          </p:cNvSpPr>
          <p:nvPr/>
        </p:nvSpPr>
        <p:spPr bwMode="auto">
          <a:xfrm>
            <a:off x="4579938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A30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5" name="Rectangle 25"/>
          <p:cNvSpPr>
            <a:spLocks noChangeArrowheads="1"/>
          </p:cNvSpPr>
          <p:nvPr/>
        </p:nvSpPr>
        <p:spPr bwMode="auto">
          <a:xfrm>
            <a:off x="5580063" y="18155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A40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665163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Počet listů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7" name="Rectangle 27"/>
          <p:cNvSpPr>
            <a:spLocks noChangeArrowheads="1"/>
          </p:cNvSpPr>
          <p:nvPr/>
        </p:nvSpPr>
        <p:spPr bwMode="auto">
          <a:xfrm>
            <a:off x="3629025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8" name="Rectangle 28"/>
          <p:cNvSpPr>
            <a:spLocks noChangeArrowheads="1"/>
          </p:cNvSpPr>
          <p:nvPr/>
        </p:nvSpPr>
        <p:spPr bwMode="auto">
          <a:xfrm>
            <a:off x="4637088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30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9" name="Rectangle 29"/>
          <p:cNvSpPr>
            <a:spLocks noChangeArrowheads="1"/>
          </p:cNvSpPr>
          <p:nvPr/>
        </p:nvSpPr>
        <p:spPr bwMode="auto">
          <a:xfrm>
            <a:off x="5637213" y="1816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40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0" name="Rectangle 30"/>
          <p:cNvSpPr>
            <a:spLocks noChangeArrowheads="1"/>
          </p:cNvSpPr>
          <p:nvPr/>
        </p:nvSpPr>
        <p:spPr bwMode="auto">
          <a:xfrm>
            <a:off x="665163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Objem výroby (ks)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1" name="Rectangle 31"/>
          <p:cNvSpPr>
            <a:spLocks noChangeArrowheads="1"/>
          </p:cNvSpPr>
          <p:nvPr/>
        </p:nvSpPr>
        <p:spPr bwMode="auto">
          <a:xfrm>
            <a:off x="3429000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10 000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2" name="Rectangle 32"/>
          <p:cNvSpPr>
            <a:spLocks noChangeArrowheads="1"/>
          </p:cNvSpPr>
          <p:nvPr/>
        </p:nvSpPr>
        <p:spPr bwMode="auto">
          <a:xfrm>
            <a:off x="4429125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20 000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3" name="Rectangle 33"/>
          <p:cNvSpPr>
            <a:spLocks noChangeArrowheads="1"/>
          </p:cNvSpPr>
          <p:nvPr/>
        </p:nvSpPr>
        <p:spPr bwMode="auto">
          <a:xfrm>
            <a:off x="5437188" y="18180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16 000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4" name="Rectangle 34"/>
          <p:cNvSpPr>
            <a:spLocks noChangeArrowheads="1"/>
          </p:cNvSpPr>
          <p:nvPr/>
        </p:nvSpPr>
        <p:spPr bwMode="auto">
          <a:xfrm>
            <a:off x="665163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Náklady na přímý materiál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5" name="Rectangle 35"/>
          <p:cNvSpPr>
            <a:spLocks noChangeArrowheads="1"/>
          </p:cNvSpPr>
          <p:nvPr/>
        </p:nvSpPr>
        <p:spPr bwMode="auto">
          <a:xfrm>
            <a:off x="3286125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26 000 Kč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6" name="Rectangle 36"/>
          <p:cNvSpPr>
            <a:spLocks noChangeArrowheads="1"/>
          </p:cNvSpPr>
          <p:nvPr/>
        </p:nvSpPr>
        <p:spPr bwMode="auto">
          <a:xfrm>
            <a:off x="4294188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78 000 Kč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7" name="Rectangle 37"/>
          <p:cNvSpPr>
            <a:spLocks noChangeArrowheads="1"/>
          </p:cNvSpPr>
          <p:nvPr/>
        </p:nvSpPr>
        <p:spPr bwMode="auto">
          <a:xfrm>
            <a:off x="5300663" y="1819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72 000 Kč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8" name="Rectangle 38"/>
          <p:cNvSpPr>
            <a:spLocks noChangeArrowheads="1"/>
          </p:cNvSpPr>
          <p:nvPr/>
        </p:nvSpPr>
        <p:spPr bwMode="auto">
          <a:xfrm>
            <a:off x="608013" y="182192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Kromě přímých nákladů spotřeboval podnik 210 000 Kč nepřímých nákladů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7799" name="Picture 39"/>
          <p:cNvPicPr>
            <a:picLocks noChangeAspect="1" noChangeArrowheads="1"/>
          </p:cNvPicPr>
          <p:nvPr/>
        </p:nvPicPr>
        <p:blipFill>
          <a:blip r:embed="rId2" cstate="print"/>
          <a:srcRect b="6001"/>
          <a:stretch>
            <a:fillRect/>
          </a:stretch>
        </p:blipFill>
        <p:spPr bwMode="auto">
          <a:xfrm>
            <a:off x="755576" y="1628800"/>
            <a:ext cx="8100392" cy="338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ovéPole 42"/>
          <p:cNvSpPr txBox="1"/>
          <p:nvPr/>
        </p:nvSpPr>
        <p:spPr>
          <a:xfrm>
            <a:off x="899592" y="522920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Sešity se liší rozměrem.  Poměrové číslo sestavíme:  vyberu-li sešit  A20, bude ve jmenovateli jeho počet listů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329</TotalTime>
  <Words>690</Words>
  <Application>Microsoft Office PowerPoint</Application>
  <PresentationFormat>Předvádění na obrazovce (4:3)</PresentationFormat>
  <Paragraphs>174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Arial</vt:lpstr>
      <vt:lpstr>Calibri</vt:lpstr>
      <vt:lpstr>Gill Sans MT</vt:lpstr>
      <vt:lpstr>Impact</vt:lpstr>
      <vt:lpstr>Times</vt:lpstr>
      <vt:lpstr>Times New Roman</vt:lpstr>
      <vt:lpstr>Wingdings</vt:lpstr>
      <vt:lpstr>Badge</vt:lpstr>
      <vt:lpstr>Rovnice</vt:lpstr>
      <vt:lpstr>Dokument</vt:lpstr>
      <vt:lpstr>Kalkulace dělením a poměrovými čísly, přirážkové kalkulace </vt:lpstr>
      <vt:lpstr>Význam kalkulací:</vt:lpstr>
      <vt:lpstr>Přednosti a omezení kalkulace plných nákladů</vt:lpstr>
      <vt:lpstr>Prezentace aplikace PowerPoint</vt:lpstr>
      <vt:lpstr>Kalkulace poměrovými čísly</vt:lpstr>
      <vt:lpstr>Využití techniky</vt:lpstr>
      <vt:lpstr>Postup </vt:lpstr>
      <vt:lpstr>Tvorba poměrových čísel</vt:lpstr>
      <vt:lpstr>Prezentace aplikace PowerPoint</vt:lpstr>
      <vt:lpstr>Přímé náklady rozdělíme dle počtu sešitů, tj. u A20: 26 000 /10 000= 2,60 Kč/ks nepřímé dle poměrového čísla a vynásobíme sazbou: u A20 = 1*2,92=2,92 kč/ks </vt:lpstr>
      <vt:lpstr>Kalkulace přirážkou</vt:lpstr>
      <vt:lpstr>Prezentace aplikace PowerPoint</vt:lpstr>
      <vt:lpstr>Základní vztah:</vt:lpstr>
      <vt:lpstr>Kalkulace přirážkou</vt:lpstr>
      <vt:lpstr>Prezentace aplikace PowerPoint</vt:lpstr>
      <vt:lpstr>Základna pouze mzdy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Nabídkové kalkulace ve službách</dc:title>
  <dc:creator>Jarka</dc:creator>
  <cp:lastModifiedBy>uzivatel</cp:lastModifiedBy>
  <cp:revision>29</cp:revision>
  <dcterms:created xsi:type="dcterms:W3CDTF">2012-09-24T18:17:15Z</dcterms:created>
  <dcterms:modified xsi:type="dcterms:W3CDTF">2020-11-14T15:26:33Z</dcterms:modified>
</cp:coreProperties>
</file>