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3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278" r:id="rId20"/>
    <p:sldId id="279" r:id="rId21"/>
    <p:sldId id="280" r:id="rId22"/>
    <p:sldId id="322" r:id="rId23"/>
    <p:sldId id="323" r:id="rId2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56" d="100"/>
          <a:sy n="56" d="100"/>
        </p:scale>
        <p:origin x="93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90DD-68E3-452C-9AFE-33AEBE217297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011A-7948-4664-9CDA-5B7F06D08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85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90DD-68E3-452C-9AFE-33AEBE217297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011A-7948-4664-9CDA-5B7F06D08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68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90DD-68E3-452C-9AFE-33AEBE217297}" type="datetimeFigureOut">
              <a:rPr lang="cs-CZ" smtClean="0"/>
              <a:t>7. 10. 2020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011A-7948-4664-9CDA-5B7F06D08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00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E50D-318D-491E-9AEC-08928223D33F}" type="datetimeFigureOut">
              <a:rPr lang="cs-CZ" smtClean="0"/>
              <a:pPr/>
              <a:t>7. 10. 2020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CC5-0FD6-4A34-A61D-EF20112F54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23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Základní manažerské funkce v podnicích </a:t>
            </a:r>
            <a:r>
              <a:rPr lang="cs-CZ" dirty="0" err="1"/>
              <a:t>soc.služeb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xmlns="" id="{CE6CC33E-C79C-4930-B61D-6A09996900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588A9F-F536-4AAB-A986-B20B9D64A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435350"/>
            <a:ext cx="6172200" cy="1158875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cs-CZ" dirty="0"/>
              <a:t>Vytvoření hierarchie organizace</a:t>
            </a:r>
          </a:p>
          <a:p>
            <a:r>
              <a:rPr lang="cs-CZ" dirty="0"/>
              <a:t>Vytvoření pravidel</a:t>
            </a:r>
          </a:p>
          <a:p>
            <a:r>
              <a:rPr lang="cs-CZ" dirty="0"/>
              <a:t>síť rolí a vztahů</a:t>
            </a:r>
          </a:p>
          <a:p>
            <a:r>
              <a:rPr lang="cs-CZ" dirty="0"/>
              <a:t>Popis rolí</a:t>
            </a:r>
          </a:p>
          <a:p>
            <a:endParaRPr lang="cs-CZ" dirty="0"/>
          </a:p>
        </p:txBody>
      </p:sp>
      <p:pic>
        <p:nvPicPr>
          <p:cNvPr id="2050" name="Picture 2" descr="Související obráze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56"/>
          <a:stretch/>
        </p:blipFill>
        <p:spPr bwMode="auto">
          <a:xfrm>
            <a:off x="3911203" y="1131590"/>
            <a:ext cx="4521994" cy="277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5AA281A6-E65B-47CA-A7CB-4C10523D1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Výsledkem organizování je organizační struktura, která představuje vnitřní uspořádání organizace (vnitřní hierarchii).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manažerské funkce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sz="3200" dirty="0">
                <a:highlight>
                  <a:srgbClr val="FFFF00"/>
                </a:highlight>
              </a:rPr>
              <a:t>Vedení lidí, řízení lidských zdrojů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9CB4EB-C2CE-460D-BCE7-28B7FB41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4294967295"/>
          </p:nvPr>
        </p:nvSpPr>
        <p:spPr>
          <a:xfrm>
            <a:off x="5105400" y="1200150"/>
            <a:ext cx="4038600" cy="3394075"/>
          </a:xfrm>
        </p:spPr>
        <p:txBody>
          <a:bodyPr/>
          <a:lstStyle/>
          <a:p>
            <a:r>
              <a:rPr lang="cs-CZ" dirty="0"/>
              <a:t>Motivace</a:t>
            </a:r>
          </a:p>
          <a:p>
            <a:r>
              <a:rPr lang="cs-CZ" dirty="0"/>
              <a:t>Komunikace</a:t>
            </a:r>
          </a:p>
          <a:p>
            <a:r>
              <a:rPr lang="cs-CZ" dirty="0"/>
              <a:t>Kritika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0885" y="710804"/>
            <a:ext cx="3481145" cy="372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DDDFA0-D356-40B8-B030-6AEF83C3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cs-CZ" dirty="0"/>
              <a:t>Výběr, rozmisťování a hodnocení pracovníků</a:t>
            </a:r>
          </a:p>
          <a:p>
            <a:r>
              <a:rPr lang="cs-CZ" dirty="0"/>
              <a:t>Vedení a motivace</a:t>
            </a:r>
          </a:p>
          <a:p>
            <a:r>
              <a:rPr lang="cs-CZ" b="1" dirty="0"/>
              <a:t>Složitá personální situace</a:t>
            </a:r>
            <a:r>
              <a:rPr lang="cs-CZ" dirty="0"/>
              <a:t> je také jeden z důvodů rozvoje managementu, souvisí to především s tím, že v neziskovém sektoru je často boj o dobrovolníky, některé organizace jsou dokonce na dobrovolnicích závislé, tudíž je opět nutným úkolem managementu uvažovat o tom, jak motivovat pracovníky k jejich aktivitě a činnosti.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Situační vedení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4873625" y="3165475"/>
            <a:ext cx="4270375" cy="164465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Respektuje osobnost a situaci pracovníka</a:t>
            </a:r>
          </a:p>
          <a:p>
            <a:r>
              <a:rPr lang="cs-CZ" dirty="0"/>
              <a:t>Cílená práce s podřízenými</a:t>
            </a:r>
          </a:p>
          <a:p>
            <a:r>
              <a:rPr lang="cs-CZ" dirty="0"/>
              <a:t>Rozvoj pracovníků</a:t>
            </a:r>
          </a:p>
          <a:p>
            <a:r>
              <a:rPr lang="cs-CZ" dirty="0"/>
              <a:t>Nástroj motivace</a:t>
            </a:r>
          </a:p>
          <a:p>
            <a:r>
              <a:rPr lang="cs-CZ"/>
              <a:t>Zvyšování </a:t>
            </a:r>
            <a:r>
              <a:rPr lang="cs-CZ" dirty="0"/>
              <a:t>efektivity</a:t>
            </a:r>
          </a:p>
          <a:p>
            <a:endParaRPr lang="cs-CZ" dirty="0"/>
          </a:p>
        </p:txBody>
      </p:sp>
      <p:pic>
        <p:nvPicPr>
          <p:cNvPr id="4098" name="Picture 2" descr="http://docplayer.cz/docs-images/25/5612436/images/8-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00" y="681540"/>
            <a:ext cx="491454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57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manažerské funkce IV.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sz="4000" dirty="0">
                <a:highlight>
                  <a:srgbClr val="FFFF00"/>
                </a:highlight>
              </a:rPr>
              <a:t>Kontrola </a:t>
            </a:r>
            <a:r>
              <a:rPr lang="cs-CZ" sz="4000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kontrol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předběžná</a:t>
            </a:r>
          </a:p>
          <a:p>
            <a:r>
              <a:rPr lang="cs-CZ" dirty="0"/>
              <a:t>průběžná</a:t>
            </a:r>
          </a:p>
        </p:txBody>
      </p:sp>
      <p:pic>
        <p:nvPicPr>
          <p:cNvPr id="3080" name="Picture 8" descr="http://www.vedeme.cz/images/stories/kapitoly/proc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176" y="1329612"/>
            <a:ext cx="3593972" cy="232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dirty="0"/>
              <a:t>stanovení cílů kontroly (účel kontroly), </a:t>
            </a:r>
          </a:p>
          <a:p>
            <a:r>
              <a:rPr lang="cs-CZ" dirty="0"/>
              <a:t>stanovení standardů (kontrolních kritérií/norem) za účelem zjištění odchylek, </a:t>
            </a:r>
          </a:p>
          <a:p>
            <a:r>
              <a:rPr lang="cs-CZ" dirty="0"/>
              <a:t>porovnání dosažených výsledků se standardy (hodnotí se účelnost, kvalita, hospodárnost), </a:t>
            </a:r>
          </a:p>
          <a:p>
            <a:r>
              <a:rPr lang="cs-CZ" dirty="0"/>
              <a:t>korekce odchylek (přijetí závěrů a zajištění jejich realizace) </a:t>
            </a:r>
          </a:p>
          <a:p>
            <a:r>
              <a:rPr lang="cs-CZ" dirty="0"/>
              <a:t>nová kontrola (kontrola kontroly, náměty ke zlepšení budoucích činností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kompetence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sz="3200" dirty="0">
                <a:highlight>
                  <a:srgbClr val="FFFF00"/>
                </a:highlight>
              </a:rPr>
              <a:t>pomáhají k výkonu manažerských funkcí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>
            <a:extLst>
              <a:ext uri="{FF2B5EF4-FFF2-40B4-BE49-F238E27FC236}">
                <a16:creationId xmlns:a16="http://schemas.microsoft.com/office/drawing/2014/main" xmlns="" id="{6DDC0450-6551-4E7E-B974-FDE067183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43075" y="1933575"/>
          <a:ext cx="5692469" cy="1599891"/>
        </p:xfrm>
        <a:graphic>
          <a:graphicData uri="http://schemas.openxmlformats.org/drawingml/2006/table">
            <a:tbl>
              <a:tblPr/>
              <a:tblGrid>
                <a:gridCol w="1395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57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27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42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42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173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Plánování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Organizování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Řízení lidských zdrojů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Kontrola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Analýza problémů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Rozhodování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0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Implementace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082404" y="1927622"/>
            <a:ext cx="1096565" cy="46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825" dirty="0">
                <a:cs typeface="Times New Roman" pitchFamily="18" charset="0"/>
              </a:rPr>
              <a:t> Základní typy                                </a:t>
            </a:r>
          </a:p>
          <a:p>
            <a:pPr eaLnBrk="0" hangingPunct="0"/>
            <a:r>
              <a:rPr lang="cs-CZ" sz="825" dirty="0">
                <a:cs typeface="Times New Roman" pitchFamily="18" charset="0"/>
              </a:rPr>
              <a:t>         manažerských                    </a:t>
            </a:r>
          </a:p>
          <a:p>
            <a:pPr eaLnBrk="0" hangingPunct="0"/>
            <a:r>
              <a:rPr lang="cs-CZ" sz="825" dirty="0">
                <a:cs typeface="Times New Roman" pitchFamily="18" charset="0"/>
              </a:rPr>
              <a:t>                      funkcí</a:t>
            </a:r>
          </a:p>
        </p:txBody>
      </p:sp>
      <p:grpSp>
        <p:nvGrpSpPr>
          <p:cNvPr id="6" name="Group 10"/>
          <p:cNvGrpSpPr>
            <a:grpSpLocks noChangeAspect="1"/>
          </p:cNvGrpSpPr>
          <p:nvPr/>
        </p:nvGrpSpPr>
        <p:grpSpPr bwMode="auto">
          <a:xfrm>
            <a:off x="1746648" y="1932385"/>
            <a:ext cx="5693569" cy="1600200"/>
            <a:chOff x="1308" y="1785"/>
            <a:chExt cx="9289" cy="2193"/>
          </a:xfrm>
        </p:grpSpPr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1308" y="1785"/>
              <a:ext cx="9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rgbClr val="000000"/>
              </a:extrusionClr>
            </a:sp3d>
          </p:spPr>
          <p:txBody>
            <a:bodyPr>
              <a:flatTx/>
            </a:bodyPr>
            <a:lstStyle/>
            <a:p>
              <a:endParaRPr lang="cs-CZ" sz="1350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 flipV="1">
              <a:off x="10597" y="1787"/>
              <a:ext cx="0" cy="2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rgbClr val="000000"/>
              </a:extrusionClr>
            </a:sp3d>
          </p:spPr>
          <p:txBody>
            <a:bodyPr>
              <a:flatTx/>
            </a:bodyPr>
            <a:lstStyle/>
            <a:p>
              <a:endParaRPr lang="cs-CZ" sz="1350"/>
            </a:p>
          </p:txBody>
        </p:sp>
      </p:grpSp>
      <p:sp>
        <p:nvSpPr>
          <p:cNvPr id="9" name="TextovéPole 8"/>
          <p:cNvSpPr txBox="1"/>
          <p:nvPr/>
        </p:nvSpPr>
        <p:spPr>
          <a:xfrm>
            <a:off x="1743076" y="2216689"/>
            <a:ext cx="891591" cy="3462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825" dirty="0">
                <a:cs typeface="Times New Roman" pitchFamily="18" charset="0"/>
              </a:rPr>
              <a:t>Průběžné funkce</a:t>
            </a:r>
            <a:endParaRPr lang="en-US" sz="825" dirty="0">
              <a:cs typeface="Times New Roman" pitchFamily="18" charset="0"/>
            </a:endParaRPr>
          </a:p>
          <a:p>
            <a:pPr>
              <a:defRPr/>
            </a:pPr>
            <a:endParaRPr lang="en-US" sz="825" dirty="0"/>
          </a:p>
        </p:txBody>
      </p:sp>
      <p:cxnSp>
        <p:nvCxnSpPr>
          <p:cNvPr id="10" name="Přímá spojovací čára 15"/>
          <p:cNvCxnSpPr>
            <a:cxnSpLocks noChangeShapeType="1"/>
          </p:cNvCxnSpPr>
          <p:nvPr/>
        </p:nvCxnSpPr>
        <p:spPr bwMode="auto">
          <a:xfrm>
            <a:off x="1743076" y="1932385"/>
            <a:ext cx="1393031" cy="61079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128B15D-9984-46CB-88C7-9FCB879C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cs-CZ" i="1" dirty="0"/>
              <a:t>kompetence definována jako trs znalostí, dovedností a zkušeností, který podporuje dosažení cíle (</a:t>
            </a:r>
            <a:r>
              <a:rPr lang="cs-CZ" i="1" dirty="0" err="1"/>
              <a:t>Hroník</a:t>
            </a:r>
            <a:r>
              <a:rPr lang="cs-CZ" i="1" dirty="0"/>
              <a:t>, 2006)</a:t>
            </a:r>
          </a:p>
          <a:p>
            <a:r>
              <a:rPr lang="cs-CZ" b="1" dirty="0"/>
              <a:t>americký model – </a:t>
            </a:r>
            <a:r>
              <a:rPr lang="cs-CZ" dirty="0"/>
              <a:t>osobnostní charakteristiky nositele profese, tedy „měkké“ dovednosti, </a:t>
            </a:r>
          </a:p>
          <a:p>
            <a:r>
              <a:rPr lang="cs-CZ" b="1" dirty="0"/>
              <a:t>britský model – </a:t>
            </a:r>
            <a:r>
              <a:rPr lang="cs-CZ" dirty="0"/>
              <a:t>funkční dovednosti – </a:t>
            </a:r>
            <a:r>
              <a:rPr lang="cs-CZ" dirty="0" err="1"/>
              <a:t>dovednosti</a:t>
            </a:r>
            <a:r>
              <a:rPr lang="cs-CZ" dirty="0"/>
              <a:t> „tvrdé“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- COPA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cs-CZ" dirty="0"/>
              <a:t>COPA (</a:t>
            </a:r>
            <a:r>
              <a:rPr lang="en-US" dirty="0"/>
              <a:t>Competency Outcomes and Performance Assessment</a:t>
            </a:r>
            <a:r>
              <a:rPr lang="cs-CZ" dirty="0"/>
              <a:t>; </a:t>
            </a:r>
            <a:r>
              <a:rPr lang="cs-CZ" dirty="0" err="1"/>
              <a:t>Lenburgová</a:t>
            </a:r>
            <a:r>
              <a:rPr lang="cs-CZ" dirty="0"/>
              <a:t>, 2009) </a:t>
            </a:r>
            <a:r>
              <a:rPr lang="cs-CZ" b="1" dirty="0"/>
              <a:t>dovednosti pro stanovení závažnosti situace , komunikační dovednosti, kritické myšlení, péče a budování vztahů, manažerské dovednosti , vůdcovské (</a:t>
            </a:r>
            <a:r>
              <a:rPr lang="cs-CZ" b="1" dirty="0" err="1"/>
              <a:t>leadership</a:t>
            </a:r>
            <a:r>
              <a:rPr lang="cs-CZ" b="1" dirty="0"/>
              <a:t>) dovednosti, učitelské dovednosti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FACETS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6172200" cy="353536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 </a:t>
            </a:r>
            <a:r>
              <a:rPr lang="cs-CZ" b="1" i="1" dirty="0" err="1"/>
              <a:t>Focus</a:t>
            </a:r>
            <a:r>
              <a:rPr lang="cs-CZ" b="1" i="1" dirty="0"/>
              <a:t> (Zaměření) </a:t>
            </a:r>
          </a:p>
          <a:p>
            <a:r>
              <a:rPr lang="cs-CZ" dirty="0"/>
              <a:t> </a:t>
            </a:r>
            <a:r>
              <a:rPr lang="cs-CZ" b="1" i="1" dirty="0" err="1"/>
              <a:t>Advantage</a:t>
            </a:r>
            <a:r>
              <a:rPr lang="cs-CZ" b="1" i="1" dirty="0"/>
              <a:t> (Výhoda ) </a:t>
            </a:r>
            <a:r>
              <a:rPr lang="cs-CZ" dirty="0"/>
              <a:t>Schopnost využít příležitosti</a:t>
            </a:r>
          </a:p>
          <a:p>
            <a:r>
              <a:rPr lang="cs-CZ" dirty="0"/>
              <a:t> </a:t>
            </a:r>
            <a:r>
              <a:rPr lang="cs-CZ" b="1" i="1" dirty="0" err="1"/>
              <a:t>Creativity</a:t>
            </a:r>
            <a:r>
              <a:rPr lang="cs-CZ" b="1" i="1" dirty="0"/>
              <a:t> (Kreativita) </a:t>
            </a:r>
            <a:r>
              <a:rPr lang="cs-CZ" dirty="0"/>
              <a:t>Schopnost přicházet s novými nápady</a:t>
            </a:r>
            <a:endParaRPr lang="cs-CZ" b="1" i="1" dirty="0"/>
          </a:p>
          <a:p>
            <a:r>
              <a:rPr lang="cs-CZ" dirty="0"/>
              <a:t> </a:t>
            </a:r>
            <a:r>
              <a:rPr lang="cs-CZ" b="1" i="1" dirty="0"/>
              <a:t>Ego </a:t>
            </a:r>
            <a:r>
              <a:rPr lang="cs-CZ" dirty="0"/>
              <a:t>, být iniciátorem </a:t>
            </a:r>
            <a:endParaRPr lang="cs-CZ" b="1" i="1" dirty="0"/>
          </a:p>
          <a:p>
            <a:r>
              <a:rPr lang="cs-CZ" dirty="0"/>
              <a:t> </a:t>
            </a:r>
            <a:r>
              <a:rPr lang="cs-CZ" b="1" i="1" dirty="0"/>
              <a:t>Team (Tým) </a:t>
            </a:r>
            <a:r>
              <a:rPr lang="cs-CZ" dirty="0"/>
              <a:t>Schopnost najít správné lidi</a:t>
            </a:r>
          </a:p>
          <a:p>
            <a:r>
              <a:rPr lang="cs-CZ" b="1" i="1" dirty="0" err="1"/>
              <a:t>Social</a:t>
            </a:r>
            <a:r>
              <a:rPr lang="cs-CZ" b="1" i="1" dirty="0"/>
              <a:t> (Sociální)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Delegování</a:t>
            </a:r>
          </a:p>
          <a:p>
            <a:r>
              <a:rPr lang="cs-CZ" dirty="0"/>
              <a:t>Asertivita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91461BC7-72FB-467B-8B04-FE7A30BF1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i="1" dirty="0"/>
              <a:t>Management v sociální práci je nástrojem, který umožňuje organizacím a institucím poskytujícím sociální služby dosahovat svých cílu respektive plnit svá poslání</a:t>
            </a:r>
          </a:p>
          <a:p>
            <a:r>
              <a:rPr lang="cs-CZ" dirty="0"/>
              <a:t>Matoušek, 2003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manažerské funkce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sz="4000" dirty="0">
                <a:highlight>
                  <a:srgbClr val="FFFF00"/>
                </a:highlight>
              </a:rPr>
              <a:t>Plánování</a:t>
            </a:r>
            <a:r>
              <a:rPr lang="cs-CZ" sz="4000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je stanovení cíle dané organizace a vymezení postupu, jak vytyčených cílů dosáhnout</a:t>
            </a:r>
          </a:p>
          <a:p>
            <a:r>
              <a:rPr lang="cs-CZ" sz="2800" dirty="0"/>
              <a:t>vychází z formulace poslání a z potřeb daného kraje i obce, které jsou formulovány v rámci komunitního plánování sociálních služeb</a:t>
            </a:r>
          </a:p>
          <a:p>
            <a:r>
              <a:rPr lang="cs-CZ" sz="2800" dirty="0"/>
              <a:t>Zohledňuje zdroje, které má k dispozici</a:t>
            </a:r>
          </a:p>
          <a:p>
            <a:r>
              <a:rPr lang="cs-CZ" sz="2800" dirty="0"/>
              <a:t>Zohledňuje cílovou skupinu (segment)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C408B6-289B-4473-8763-080E89C3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plánování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609C0A5-772E-41C6-BAB1-213BA0087D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Zvolit takové aktivity, které jsou zaměřeny na určování cílů a stanovení postupů pro jejich dosažení </a:t>
            </a:r>
          </a:p>
          <a:p>
            <a:r>
              <a:rPr lang="cs-CZ" sz="2400" dirty="0"/>
              <a:t>Výsledkem plánování je stanovení plánu</a:t>
            </a:r>
          </a:p>
          <a:p>
            <a:r>
              <a:rPr lang="cs-CZ" sz="2400" dirty="0"/>
              <a:t>Plán musí obsahovat: </a:t>
            </a:r>
          </a:p>
          <a:p>
            <a:pPr lvl="1"/>
            <a:r>
              <a:rPr lang="cs-CZ" sz="2400" dirty="0"/>
              <a:t>čeho chceme dosáhnout </a:t>
            </a:r>
          </a:p>
          <a:p>
            <a:pPr lvl="1"/>
            <a:r>
              <a:rPr lang="cs-CZ" sz="2400" dirty="0"/>
              <a:t> jak toho chceme dosáhnout</a:t>
            </a:r>
          </a:p>
        </p:txBody>
      </p:sp>
    </p:spTree>
    <p:extLst>
      <p:ext uri="{BB962C8B-B14F-4D97-AF65-F5344CB8AC3E}">
        <p14:creationId xmlns:p14="http://schemas.microsoft.com/office/powerpoint/2010/main" val="2529869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Proces plánování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0" y="3070225"/>
            <a:ext cx="3028950" cy="1774825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1. Východiska (příležitosti, potřeby)</a:t>
            </a:r>
          </a:p>
          <a:p>
            <a:r>
              <a:rPr lang="cs-CZ" dirty="0"/>
              <a:t>2. Stanovení cílů</a:t>
            </a:r>
          </a:p>
          <a:p>
            <a:r>
              <a:rPr lang="cs-CZ" dirty="0"/>
              <a:t>3. Přijetí plánovacích předpokladů</a:t>
            </a:r>
          </a:p>
          <a:p>
            <a:r>
              <a:rPr lang="cs-CZ" dirty="0"/>
              <a:t>4. Produkce alternativních postupů</a:t>
            </a:r>
          </a:p>
          <a:p>
            <a:r>
              <a:rPr lang="cs-CZ" dirty="0"/>
              <a:t>5. Hodnocení alternativ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6115050" y="3070225"/>
            <a:ext cx="3028950" cy="1524000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6. Výběr postupu</a:t>
            </a:r>
          </a:p>
          <a:p>
            <a:r>
              <a:rPr lang="cs-CZ" dirty="0"/>
              <a:t>7. Formulování návazných plánů</a:t>
            </a:r>
          </a:p>
          <a:p>
            <a:r>
              <a:rPr lang="cs-CZ" dirty="0"/>
              <a:t>8. Realizace a sledování</a:t>
            </a:r>
          </a:p>
          <a:p>
            <a:r>
              <a:rPr lang="cs-CZ" dirty="0"/>
              <a:t>9. Přijímání nápravných opatření</a:t>
            </a:r>
          </a:p>
          <a:p>
            <a:r>
              <a:rPr lang="cs-CZ" dirty="0"/>
              <a:t>10. Vyhodnocení</a:t>
            </a:r>
          </a:p>
          <a:p>
            <a:endParaRPr lang="cs-CZ" dirty="0"/>
          </a:p>
        </p:txBody>
      </p:sp>
      <p:sp>
        <p:nvSpPr>
          <p:cNvPr id="4" name="AutoShape 2" descr="Výsledek obrázku pro proces plánování"/>
          <p:cNvSpPr>
            <a:spLocks noChangeAspect="1" noChangeArrowheads="1"/>
          </p:cNvSpPr>
          <p:nvPr/>
        </p:nvSpPr>
        <p:spPr bwMode="auto">
          <a:xfrm>
            <a:off x="1259681" y="-1125141"/>
            <a:ext cx="6043613" cy="235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  <p:sp>
        <p:nvSpPr>
          <p:cNvPr id="5" name="AutoShape 4" descr="Výsledek obrázku pro proces plánování"/>
          <p:cNvSpPr>
            <a:spLocks noChangeAspect="1" noChangeArrowheads="1"/>
          </p:cNvSpPr>
          <p:nvPr/>
        </p:nvSpPr>
        <p:spPr bwMode="auto">
          <a:xfrm>
            <a:off x="1373981" y="-1010841"/>
            <a:ext cx="6043613" cy="235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194" y="720587"/>
            <a:ext cx="6043613" cy="235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62AD3EB0-1724-4E98-ACF0-A6A19D86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494E53"/>
                </a:solidFill>
                <a:latin typeface="Palanquin"/>
              </a:rPr>
              <a:t>Plánování sociálních služeb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7BD7A378-BC3D-4A56-9163-3C3C7BF1AB37}"/>
              </a:ext>
            </a:extLst>
          </p:cNvPr>
          <p:cNvSpPr/>
          <p:nvPr/>
        </p:nvSpPr>
        <p:spPr>
          <a:xfrm>
            <a:off x="1485900" y="1653648"/>
            <a:ext cx="627245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rgbClr val="494E53"/>
                </a:solidFill>
                <a:latin typeface="Palanquin"/>
              </a:rPr>
              <a:t>zajišťuje efektivní fungování sociálních služeb a umožňuje účelně využívat finančních prostředků.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rgbClr val="494E53"/>
                </a:solidFill>
                <a:latin typeface="Palanquin"/>
              </a:rPr>
              <a:t>Hlavním charakteristickým znakem plánování je důraz kladený na zapojování všech, kterých se zpracovaná oblast týká - na partnerství, dialogu a vyjednávání a na dosažení výsledku, který je přijat a podporován většinou účastníků.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rgbClr val="494E53"/>
                </a:solidFill>
                <a:latin typeface="Palanquin"/>
              </a:rPr>
              <a:t>Plánování sociálních služeb se účastní zejména obec nebo kraj, jako zadavatelé služby a dále poskytovatelé, uživatelé sociálních služeb a veřejnost.</a:t>
            </a:r>
          </a:p>
        </p:txBody>
      </p:sp>
    </p:spTree>
    <p:extLst>
      <p:ext uri="{BB962C8B-B14F-4D97-AF65-F5344CB8AC3E}">
        <p14:creationId xmlns:p14="http://schemas.microsoft.com/office/powerpoint/2010/main" val="3151947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manažerské funkce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sz="3200" dirty="0">
                <a:highlight>
                  <a:srgbClr val="FFFF00"/>
                </a:highlight>
              </a:rPr>
              <a:t>Organizování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</TotalTime>
  <Words>548</Words>
  <Application>Microsoft Office PowerPoint</Application>
  <PresentationFormat>Předvádění na obrazovce (16:9)</PresentationFormat>
  <Paragraphs>92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Palanquin</vt:lpstr>
      <vt:lpstr>Times New Roman</vt:lpstr>
      <vt:lpstr>SLU</vt:lpstr>
      <vt:lpstr> Základní manažerské funkce v podnicích soc.služeb </vt:lpstr>
      <vt:lpstr>Prezentace aplikace PowerPoint</vt:lpstr>
      <vt:lpstr>Prezentace aplikace PowerPoint</vt:lpstr>
      <vt:lpstr>Základní manažerské funkce I.</vt:lpstr>
      <vt:lpstr>Podstata </vt:lpstr>
      <vt:lpstr>Cíle plánování</vt:lpstr>
      <vt:lpstr>Proces plánování</vt:lpstr>
      <vt:lpstr>Plánování sociálních služeb</vt:lpstr>
      <vt:lpstr>Základní manažerské funkce II.</vt:lpstr>
      <vt:lpstr>Prezentace aplikace PowerPoint</vt:lpstr>
      <vt:lpstr>Prezentace aplikace PowerPoint</vt:lpstr>
      <vt:lpstr>Základní manažerské funkce III.</vt:lpstr>
      <vt:lpstr>Prezentace aplikace PowerPoint</vt:lpstr>
      <vt:lpstr>Prezentace aplikace PowerPoint</vt:lpstr>
      <vt:lpstr>Situační vedení </vt:lpstr>
      <vt:lpstr>Základní manažerské funkce IV.</vt:lpstr>
      <vt:lpstr>Typy kontrol</vt:lpstr>
      <vt:lpstr>Fáze </vt:lpstr>
      <vt:lpstr>Manažerské kompetence</vt:lpstr>
      <vt:lpstr>Prezentace aplikace PowerPoint</vt:lpstr>
      <vt:lpstr>Modely - COPA</vt:lpstr>
      <vt:lpstr>MODEL FACETS</vt:lpstr>
      <vt:lpstr>Další dovednosti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62</cp:revision>
  <cp:lastPrinted>2018-03-27T09:30:31Z</cp:lastPrinted>
  <dcterms:created xsi:type="dcterms:W3CDTF">2016-07-06T15:42:34Z</dcterms:created>
  <dcterms:modified xsi:type="dcterms:W3CDTF">2020-10-07T09:01:39Z</dcterms:modified>
</cp:coreProperties>
</file>