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79" r:id="rId4"/>
    <p:sldId id="315" r:id="rId5"/>
    <p:sldId id="346" r:id="rId6"/>
    <p:sldId id="280" r:id="rId7"/>
    <p:sldId id="335" r:id="rId8"/>
    <p:sldId id="281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360" r:id="rId18"/>
    <p:sldId id="361" r:id="rId19"/>
    <p:sldId id="364" r:id="rId20"/>
    <p:sldId id="292" r:id="rId21"/>
    <p:sldId id="365" r:id="rId22"/>
    <p:sldId id="310" r:id="rId23"/>
    <p:sldId id="312" r:id="rId24"/>
    <p:sldId id="311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14" r:id="rId42"/>
    <p:sldId id="309" r:id="rId43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08" y="11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14.09.2020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26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416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8882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0447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617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453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755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375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x.cz/prince2/metodik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x.cz/prince2/metodik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763688" y="3219822"/>
            <a:ext cx="3888432" cy="1368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projektového managementu</a:t>
            </a:r>
          </a:p>
          <a:p>
            <a:pPr marL="0" indent="0" algn="r">
              <a:buNone/>
            </a:pPr>
            <a:r>
              <a:rPr lang="cs-CZ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Trojimperativ</a:t>
            </a: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 3E</a:t>
            </a: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Úrovně implementace projektového řízení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156176" y="3723878"/>
            <a:ext cx="2816095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cs-CZ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Pavel Adámek, Ph.D.</a:t>
            </a:r>
          </a:p>
          <a:p>
            <a:pPr algn="r"/>
            <a:r>
              <a:rPr lang="pl-PL" altLang="cs-CZ" sz="9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adamek@opf.slu.cz</a:t>
            </a:r>
          </a:p>
          <a:p>
            <a:pPr algn="r"/>
            <a:r>
              <a:rPr lang="pl-PL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 podnikové ekonomiky a managementu</a:t>
            </a:r>
          </a:p>
          <a:p>
            <a:pPr algn="r"/>
            <a:endParaRPr lang="cs-CZ" altLang="cs-CZ" sz="9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času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zahrnuje procesy zaměřené na včasnou ukončení projektu v souladu se schváleným harmonogramem:</a:t>
            </a:r>
          </a:p>
          <a:p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definice činností (rozpracování detailního rozkladu činností nezbytných pro dosaženích projektových cílů, a to na úroveň základních pracovních kroků aplikací metody WBS /workbreakdown structure/,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sekvenční uspořádání činností (využitím technik síťových diagramů - Gantt diagramů atd.),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odhady druhu, kvality a kvantity potřebných zdrojů,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odhady trvání, resp. pracnosti jednotlivých aktivit (na základě expertních odhadů, příp. zkušeností z minulých projektů),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vytvoření harmonogramu (vč. aplikace metody Critical path aj.), doporučuje se použití softwarových nástrojů např. typu Microsoft Project),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harmonogramu</a:t>
            </a:r>
            <a:r>
              <a:rPr lang="cs-CZ" sz="10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5412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nákladů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oblast zaměřená na plánování a řízení nákladů projektu. Procesy obsahují také správu zdrojů „resources pool“, které zahrnují přehled všech zdrojových potřeb (materiál, finance a pracovníci). Mezi hlavní vstupy patří opět zmiňovaná WBS, na které se náklady naváží a také výkazy nákladů v organizaci. Procesy této znalostní oblasti jsou následující: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zdrojů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Odhadování nákladů - proces je zaměřen opět jen na expertní odhadování nákladů.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Rozvržení nákladů - výhody použití počítačové podpory, která je v současné době téměř nezbytná.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nákladů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kvality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zajištění kvality v průběhu projektu ve smyslu plánování, monitoringu, kontroly a měřící úkolů, a to takovým způsobem, aby bylo zajištěno naplnění potřeb, pro které je projekt realizován.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kvality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realizace kontrolních mechanismů v souladu s připraveným plánem,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kvality výstupů projektu v souladu s vybranými standardy.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3946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lidských zdrojů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zabývá aplikací relevantních metod personálního managementu v projektovém prostředí a je rozdělena na následující procesy:</a:t>
            </a:r>
          </a:p>
          <a:p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lidských zdrojů (identifikace a dokumentace rolí v rámci projektu, přiřazení zodpovědnosti za vymezené části projektu a zejména stanovení vazeb mezi těmito prvky),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získávání lidských zdrojů (získávání a školení nových členů týmu, zajištění předání a dostupnosti všech potřebných zdrojů a informací nutných pro snadnou integraci do projektového týmu),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ustanovení projektového týmu (posílení kompetencí členů projektových týmů za účelem zvýšení efektivity a výkonnosti projektového týmu),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vedení týmu (monitoring výkonnosti, poskytování zpětné vazby, řešení konfliktů atd.).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7418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komunikace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definovány způsoby nastavení komunikačních toků nejen v rámci projektových týmů, ale vůči všem zúčastněným stranám, a to prostřednictvím formalizovaných komunikačních procedur. 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Zároveň stanovuje pravidla reportingu (zpracování zpráv o stavu projektu). V rámci této oblasti jsou definovány procesy:plánování komunikace, distribuce informací, reportování a monitoring stavu projektu, řízení vztahů se zadavateli, investory.</a:t>
            </a:r>
          </a:p>
          <a:p>
            <a:endParaRPr lang="cs-CZ" sz="14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rizik projektu –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procesy souvisejícími s tvorbou plánu řízení rizik, a to zejména s identifikací rizik, kvantitativní a kvalitativní analýzou rizik a jejich ohodnocením, vytvořením strategie pro zvládnutí rizik (zajištění, snížení dopadu či eliminaci rizik) a jejich následnou kontrolu.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5353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obstarávání projektu –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stanovení postupů pro řízení dodavatelských vztahů za účelem zajištění včasné a úplné dodávky od subdodavatelů. Zahrnuty jsou procesy: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vytvoření plánu nákupů a akvizic - výstupem tohoto procesu je soupis oblastí, které bylo rozhodnuto zajistit prostřednictvím dalších partnerů,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příprava smluvních ujednání - dokumentace požadavků na výsledný produkt, identifikace potenciálních dodavatelů,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žádostí o předložení nabídky,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výběrové řízení, vyhodnocení nabídek, výběr dodavatele a vyjednání smluvních podmínek,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administrace smluv, vč. monitoringu a dokumentace způsobu zajištění dodávky, řešení změnových požadavků atd.,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uzavírání smluv - kompletace dodávky v souladu se smluvními podmínkami, ukončení smlouvy v souladu s nastavenými předávacími procesy.</a:t>
            </a:r>
          </a:p>
          <a:p>
            <a:endParaRPr lang="cs-CZ" sz="14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zainteresovaných stran projektu –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spolupráce a identifikace všech klíčových stakeholderů a jejich participace na projektu, jejich potřeby, zájmy, úkoly, výstupy… (zákazník, projektový tým, management,…)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3599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17575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Certifikaci je možno získat na základě hodnocení kompetencí v typických aktivitách projektového řízení, které se vyskytují v každodenním pracovním životě. 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Certifikační systém Společnosti pro projektové řízení (SPŘ) vychází z certifikačního systému IPMA®, který určuje následující čtyři kategorie osob, pro které platí stejné příslušné standardy: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ředitel projektů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na této pozici je schopen řídit důležité portfolio nebo program, s odpovídajícími zdroji, metodologií a nástroji, který je, spíše než řízení jednotlivého projektu, samotným předmětem certifikace. Aby bylo možné převzít tuto zodpovědnost, jsou požadovány pokročilé znalosti a zkušenosti.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senior manažer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Senior Project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je schopen řídit komplexní projekt. Často jsou používány vedlejší projekty, tzn. projektový manažer řídí projekt spíše než přímým řízením projektového týmu pomocí manažerů vedlejších projektů.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 </a:t>
            </a:r>
          </a:p>
          <a:p>
            <a:pPr algn="l"/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(www.ipma.ch, www.ipma.cz)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88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17575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Certifikaci je možno získat na základě hodnocení kompetencí v typických aktivitách projektového řízení, které se vyskytují v každodenním pracovním životě. </a:t>
            </a:r>
          </a:p>
          <a:p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Certifikační systém Společnosti pro projektové řízení (SPŘ) vychází z certifikačního systému IPMA®, který určuje následující čtyři kategorie osob, pro které platí stejné příslušné standardy: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manažer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je schopen vést projekt s omezenou složitostí, což znamená, že již prokázal mimo schopnosti použít znalosti projektového řízení i odpovídající úroveň zkušeností.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praktikant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 Management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je schopný použít znalosti projektového řízení při účasti na projektu na jakékoli úrovni, ale obecné znalosti nedostačují k vykonávání kompetencí na dostatečné úrovni.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 </a:t>
            </a:r>
          </a:p>
          <a:p>
            <a:pPr algn="l"/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(www.ipma.ch, www.ipma.cz)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24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cs-CZ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5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2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None/>
            </a:pP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3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 defTabSz="914378"/>
            <a:endParaRPr lang="pl-PL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761" y="1239603"/>
            <a:ext cx="5240404" cy="341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43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cs-CZ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5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r>
              <a:rPr lang="cs-CZ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</a:t>
            </a: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2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None/>
            </a:pP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3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 defTabSz="914378"/>
            <a:endParaRPr lang="pl-PL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428" y="1116946"/>
            <a:ext cx="5119760" cy="37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7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3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7"/>
            <a:ext cx="5832648" cy="507703"/>
          </a:xfrm>
        </p:spPr>
        <p:txBody>
          <a:bodyPr/>
          <a:lstStyle/>
          <a:p>
            <a:r>
              <a:rPr lang="cs-CZ" dirty="0"/>
              <a:t>Standardizace v projektovém managementu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750890"/>
            <a:ext cx="5544616" cy="39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31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1059582"/>
            <a:ext cx="8280920" cy="21602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Přínosy standardizace v projektovém řízení</a:t>
            </a: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Představení standardů: </a:t>
            </a:r>
          </a:p>
          <a:p>
            <a:pPr lvl="1"/>
            <a:r>
              <a:rPr lang="cs-CZ" sz="1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PMBOK®, </a:t>
            </a:r>
          </a:p>
          <a:p>
            <a:pPr lvl="1"/>
            <a:r>
              <a:rPr lang="cs-CZ" sz="1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IN </a:t>
            </a:r>
            <a:r>
              <a:rPr lang="cs-CZ" sz="10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cs-CZ" sz="1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Environment PRINCE2, </a:t>
            </a:r>
          </a:p>
          <a:p>
            <a:pPr lvl="1"/>
            <a:r>
              <a:rPr lang="cs-CZ" sz="1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</a:t>
            </a:r>
          </a:p>
          <a:p>
            <a:pPr lvl="1"/>
            <a:r>
              <a:rPr lang="cs-CZ" sz="1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ČSN ISO 10 006 </a:t>
            </a: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Úrovně implementace projektového řízení</a:t>
            </a: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464496" cy="507703"/>
          </a:xfrm>
        </p:spPr>
        <p:txBody>
          <a:bodyPr/>
          <a:lstStyle/>
          <a:p>
            <a:r>
              <a:rPr lang="cs-CZ"/>
              <a:t>Obsahové zaměření přednášky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543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Procesní pojetí, které vzniklo na základě zadání Office of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Commerce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(GB) - nutnost pro státní zakázky – rychlost v používání a následné rozšíření do „obecné“ uplatnitelnosti.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1FD408D-6B00-4EBD-B678-A7DCC7AA3A4A}"/>
              </a:ext>
            </a:extLst>
          </p:cNvPr>
          <p:cNvSpPr/>
          <p:nvPr/>
        </p:nvSpPr>
        <p:spPr>
          <a:xfrm>
            <a:off x="3844516" y="599795"/>
            <a:ext cx="38880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(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Enviroment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je nejrozšířenější metodika pro řízení projektů.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Díky flexibilitě a univerzálnosti se využívá napříč obory pro řízení velkých i malých projektů.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 PRINCE2 se stala globálním standardem nejenom na pozicích projektového manažera.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Jedná o metodiku obecnou, kterou lze užít na jakýkoliv projekt bez ohledu na rozsah, typ, organizaci, místo a kulturu.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82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Procesní pojetí, které vzniklo na základě zadání Office of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Commerce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(GB) - nutnost pro státní zakázky – rychlost v používání a následné rozšíření do „obecné“ uplatnitelnosti.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1FD408D-6B00-4EBD-B678-A7DCC7AA3A4A}"/>
              </a:ext>
            </a:extLst>
          </p:cNvPr>
          <p:cNvSpPr/>
          <p:nvPr/>
        </p:nvSpPr>
        <p:spPr>
          <a:xfrm>
            <a:off x="3844516" y="599795"/>
            <a:ext cx="38880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Jedním z nejrozšířenějších standardů na světě (cca více než 250 000 držitelů certifikace).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Využívá ji např. NATO, Program OSN pro rozvoj, DHL, Sun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Microsystems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Philips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vlády Velké Británie, Holandska a Dánska, ČR a jiné…, které používají tuto certifikaci či z něj odvozují své projekty.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Možno certifikovat: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Fundation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Practitioner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Agile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Professional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8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 </a:t>
            </a:r>
            <a:r>
              <a:rPr lang="cs-CZ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https://www.tx.cz/prince2/metodika</a:t>
            </a: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DE40B89-72AB-4649-A546-C932E317D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89" t="31800" r="20075" b="16400"/>
          <a:stretch/>
        </p:blipFill>
        <p:spPr>
          <a:xfrm>
            <a:off x="3782784" y="1631855"/>
            <a:ext cx="5157416" cy="24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80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prochází tzv. </a:t>
            </a:r>
            <a:r>
              <a:rPr lang="cs-CZ" sz="1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tailoringem</a:t>
            </a:r>
            <a:r>
              <a:rPr lang="cs-CZ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(přizpůsobením) pro potřeby organizace, podmínkám a konkrétnímu projektu</a:t>
            </a: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B8481B9-6AA6-4428-B106-71E3F7F54412}"/>
              </a:ext>
            </a:extLst>
          </p:cNvPr>
          <p:cNvSpPr/>
          <p:nvPr/>
        </p:nvSpPr>
        <p:spPr>
          <a:xfrm>
            <a:off x="3844516" y="599795"/>
            <a:ext cx="3888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přizpůsobení (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DDF6514-A975-4310-897B-14FE362C11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r="22000"/>
          <a:stretch/>
        </p:blipFill>
        <p:spPr>
          <a:xfrm rot="5400000">
            <a:off x="5076655" y="280570"/>
            <a:ext cx="26792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75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 </a:t>
            </a:r>
            <a:r>
              <a:rPr lang="cs-CZ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https://www.tx.cz/prince2/metodika</a:t>
            </a: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2CC256B-06D3-43B3-A83F-A6792902E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32899" y="-779416"/>
            <a:ext cx="5076785" cy="676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22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ISO 10006 není metoda řízení, je to standard, který slouží jako referenční model pro nastavení řízení projektů v organizaci.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Směrnice jakosti managementu projektu (není samostatnou normou).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 21500:2012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Guidance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management – není certifikační standard – pouze soubor doporučení.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Certifikovat pak lze systém řízení projektů jako součást systému řízení kvality organizace podle normy ISO 9001:2015.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 má doporučující povahu, a proto nebyla původně zamýšlena k certifikaci. 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ČSN ISO 10 006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41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275606"/>
            <a:ext cx="3175756" cy="331236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Tři imperativy (základny) projektového managementu, které definují prostor, v němž se podle vytyčených cílů vytváří určitá nová hodnota – produkt projektu definovaný jako výstup nebo výsledek projektu. </a:t>
            </a:r>
          </a:p>
          <a:p>
            <a:pPr marL="0" indent="0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pojetí projektového </a:t>
            </a:r>
            <a:r>
              <a:rPr lang="cs-CZ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managemnetu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jedná: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53752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Čas,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který je limitní pro plánování sledu jednotlivých dílčích aktivit projektu;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Zdroje,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které jsou projektu přiděleny a které budou průběžně užívány a čerpány, představují vstupní prvky materiálních hodnot a lidské pracovní síly, které jsou pod přímou kontrolou manažera projektu.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Náklady,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které jsou finančním projevem užití zdrojů v časovém rozložení. </a:t>
            </a:r>
          </a:p>
          <a:p>
            <a:pPr marL="0" indent="0">
              <a:buNone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400" b="1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Limity dimenzí trojimperativu – maximální provedení, minimální čas, minimální náklady.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Trojimperativ projektu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458553"/>
            <a:ext cx="1926484" cy="118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89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trojúhelník stanovuje současné dosažení tří cílů projektu, přičemž jednotlivé cíle jsou měřitelné a ověřitelné.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53752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Úspěšnost projektu je dána splněním trojimperativu (kvalita (cíl), čas, náklady), ale praxe projektového řízení používá, tzv. kritéria úspěchu projektu, podle kterých projektový manažer posuzuje poměrný úspěch nebo neúspěch projektu.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Trojimperativ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817" y="2320238"/>
            <a:ext cx="4223759" cy="2286976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2771800" y="3952677"/>
            <a:ext cx="4285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/>
          </a:p>
          <a:p>
            <a:r>
              <a:rPr lang="cs-CZ"/>
              <a:t>					</a:t>
            </a:r>
            <a:r>
              <a:rPr lang="cs-CZ" sz="1000"/>
              <a:t>	</a:t>
            </a:r>
            <a:r>
              <a:rPr lang="cs-CZ" sz="900"/>
              <a:t>Zdroj: ROSENAU, M. D.: Řízení projektů</a:t>
            </a:r>
          </a:p>
        </p:txBody>
      </p:sp>
    </p:spTree>
    <p:extLst>
      <p:ext uri="{BB962C8B-B14F-4D97-AF65-F5344CB8AC3E}">
        <p14:creationId xmlns:p14="http://schemas.microsoft.com/office/powerpoint/2010/main" val="765948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Mulchary (2005) rozšířil „magický trojúhelník“ o další tři charakteristiky a definoval „magický šestiúhelník“. Dimenze šestiúhelníku jsou: náklady, čas, rozsah, spokojenost zákazníka, riziko.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53752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Trojimperativ projektu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327" y="1261383"/>
            <a:ext cx="3290902" cy="305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11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Problémy – 1. provedení: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53752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neúplná definice požadavků,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nejednoznačná definice požadavků (design bude atraktivní, odezva bude rychlá, … – měřitelnost požadavků!),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chybná interpretace požadavků ze strany dodavatele a odběratele (definice společného „jazyka“),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neřízené změny požadavků (požadavky musejí být důsledně analyzovány a posuzovány z hlediska trojimperativu),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příliš ambiciózní požadavky.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Trojimperativ projektu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84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projektového managementu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představují doporučení, osvědčené metody, filozofii řízení. </a:t>
            </a: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Tématu řízení projektů na mezinárodní úrovni se věnují různé profesní organizace nebo organizace vydávající standardy.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1707654"/>
            <a:ext cx="3888052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Přínos certifikačních programů (příklady):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zaměstnance projektu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získání mezinárodně uznávaného certifikátu, který stvrzuje jejich kompetence pro projektové řízení,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dodavatele služeb projektového řízení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ukázka profesionálních kompetencí jejich zaměstnanců,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zákazníky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větší jistota, že obdrží od projektového manažera ty nejmodernější služby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a standardizace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7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Problémy – 2. čas: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53752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nadměrný důraz na kvalitu provedení na úkor ostatních složek trojimperativu,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nedostatek zdrojů (náhradní zdroje – méně kvalifikovaní pracovníci, outsourcing, …),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nedostatečná motivace pracovníků realizujících projekt (upřednostňování jiných činností),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neřízené změny požadavků (požadavky musejí být důsledně analyzovány a posuzovány z hlediska trojimperativu),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příliš optimistické předpoklady.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Trojimperativ projektu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84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Problémy – 3. náklady: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31712" y="764088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úzce souvisí s časovou dimenzí, neefektivní využití zdrojů,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sjednávání a uzavírání smluv za každou cenu (požadavek na redukci nákladů není adekvátně promítnut do ostatních dimenzí trojimperativu, projekt není v souladu s dlouhodobými cíli organizace, na realizaci projektu nemá organizace dostupné zdroje, …),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příliš optimistické předpoklady,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chyby při kalkulaci nákladů – chyba manažera projektu (režie, inflace, …),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chybné rozvržení nebo nedodržení platebního kalendáře.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Trojimperativ projektu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46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6230" y="339501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31712" y="764088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Hospodárnost (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Minimalizace výdajů při respektování cílů projektu.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Takové použití prostředků, kdy dojde k dodržení požadavků na kvalitu s co nejnižším vynaložením těchto prostředků.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Dochází k minimalizaci nákladů na zdroje (lidské, finanční, časové) při současném dodržení kvality zdrojů z hlediska potřeb dané činnosti/aktivity/cílů.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 hospodárnost vyžaduje, aby zdroje vynakládané subjektem na zajištění dané činnosti byly k dispozici ve správnou dobu, na správném místě, v dostatečném množství, v odpovídající kvalitě a za nejvýhodnější cenu.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Týká se primárně vstupů, ovšem při zohlednění stanovených cílů projektu.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09"/>
            <a:ext cx="3183160" cy="19442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 3E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  <a:endParaRPr lang="cs-CZ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endParaRPr lang="cs-CZ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Effectiveness</a:t>
            </a:r>
            <a:endParaRPr lang="cs-CZ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41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6230" y="339501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31712" y="483518"/>
            <a:ext cx="3888052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Účelnost (Efficiency)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Takové použití prostředků, které zajistí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optimální míru dosažení cílů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(tj. dosažení účelu, pro kterou je daná aktivita/projekt realizován). To ovšem předpokládá, že je také správně nastaven vztah mezi aktivitami projektu a jeho výstupy, výsledky a dopady. Jinými slovy je účelností chápán stupeň dosažení cílů a vztah mezi zamýšlenými a skutečnými dopady dané činnosti.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Účelnost je třeba chápat primárně z pohledu, zda byla danou aktivitou/projektem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uspokojena potřeba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která danou aktivitu/projekt vyvolala.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 účelnosti je naplněn tehdy, jsou – li naplněny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stanovené cíle a ty mají předpokládané účinky/dopady.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Týká se primárně výstupů, respektive provazby mezi dosaženými výstupy, cíli a jejich dopady.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09"/>
            <a:ext cx="3183160" cy="19442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 3E</a:t>
            </a: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Effectiveness</a:t>
            </a: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50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6230" y="339501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31712" y="483518"/>
            <a:ext cx="3888052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Efektivnost (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Effectiveness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Jedná se o takové použití prostředků, kdy je dosaženo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nejlepších možných výstupů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(např. rozsah, kvalita) ve srovnání s objemem prostředků na zajištění těchto výstupů vynaložených.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Efektivní je taková činnost, kdy dochází k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optimalizaci zdrojů organizace/projektu/činnosti při tvorbě výstupů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tj. jsou zajištěny maximální výstupy z daných zdrojů, či dojde k dosažení daného výstupu s minimem zdrojů při zachování kvality výstupu.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Týká se vstupů i výstupů projektu.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09"/>
            <a:ext cx="3183160" cy="19442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 3E</a:t>
            </a: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Effectiveness</a:t>
            </a: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286544" y="247266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 3E – příklady:</a:t>
            </a: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Hospodárnost - </a:t>
            </a:r>
            <a:r>
              <a:rPr lang="cs-CZ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nejnižší nabídková cena, minimální provozní, náklady v průběhu životního cyklu.</a:t>
            </a:r>
          </a:p>
          <a:p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Efektivnost - </a:t>
            </a:r>
            <a:r>
              <a:rPr lang="cs-CZ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návratnost nákladů, náklady na jednotku výstupu.</a:t>
            </a:r>
          </a:p>
          <a:p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Účelnost - </a:t>
            </a:r>
            <a:r>
              <a:rPr lang="cs-CZ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případě kvantitativních kritérií nejlepší hodnota dané nabídky.</a:t>
            </a: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367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6230" y="339501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31712" y="483518"/>
            <a:ext cx="3888052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úroveň 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této úrovni se sice ve společnostech mluví o projektech, ale způsob jejich řízení je totožný s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každodenní operativou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To znamená, že máme nějaké „projekty“, ale neexistují jejich definice, plány, rozpočty atd.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 se říct, že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vedoucí pracovník rozdá na pravidelné poradě úkoly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související s projektem stejně jako jakékoliv jiné a na další poradě zkontroluje jejich plnění. </a:t>
            </a:r>
          </a:p>
          <a:p>
            <a:endParaRPr lang="cs-CZ" sz="1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Neexistují specifické dovednosti, procesy a ani nástroje pro podporu projektového řízení.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Řízení je reaktivní a ve většině případů se skládá pouze z „hašení požárů“.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09"/>
            <a:ext cx="3183160" cy="1944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Úrovně implementace projektového řízení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286544" y="247266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Projektové řízení neexistuje</a:t>
            </a: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613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6230" y="339501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31712" y="483518"/>
            <a:ext cx="3888052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úroveň 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Existují jednotliví vedoucí projektů, ale každý z nich si volí svůj vlastní způsob vedení projektu. 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má své vlastní procesy a tím i své vlastní nástroje. 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většině případů se jedná o softwarové nástroje pro individuální použití bez možnosti sdílení informací, koordinace či společného reportování. 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takové situaci je možné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dostat informace o jednotlivých projektech, ale není možné si udělat celkový obrázek o stavu proj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ektů ve společnosti. 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Jakékoliv společné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reportování je velmi pracné. 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řadě případů pak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dochází k porovnávání neporovnatelných informací a tím i ke zkresleným výsledkům.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09"/>
            <a:ext cx="3183160" cy="1944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Úrovně implementace projektového řízení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286544" y="247266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Individuální řízení projektů</a:t>
            </a: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827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6230" y="339501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31712" y="483518"/>
            <a:ext cx="3888052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úroveň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Jednotliví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vedoucí projektů pracují stejným způsobem.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Mají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obdobné dovednosti a využívají společné procesy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které jsou podporovány stejnými nástroji.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Rozdíl je v tom, že se řízení projektů ve společnosti opírá 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společná pravidla hry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To znamená, že je možné si vyměňovat informace, koordinovat projekty mezi sebou, ale hlavně je možné jednoduše vytvářet společné reporty, které ukážou, jaký je stav projektů v celé společnosti.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základě takových reportů je pak možné dělat kvalifikovaná rozhodnutí.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této úrovni je možné se přesunout od řešení otázky, jak dělat věci správně, k otázce,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zda děláme správné věci.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09"/>
            <a:ext cx="3183160" cy="1944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Úrovně implementace projektového řízení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286544" y="247266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Společné řízení projektů</a:t>
            </a: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332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6230" y="339501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31712" y="483518"/>
            <a:ext cx="3888052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úroveň 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Všichni řídí projekty jednotným způsobem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využívají k tomu jeden společný nástroj.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Umožňuje nejen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zaměřit se na správné věci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ale hlavně automaticky propojit procesy projektového řízení s ostatními procesy ve společnosti a efektivně si vyměňovat informace.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 k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zvyšování produktivity práce vedoucích projektů a manažerů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všech úrovních řízení.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 k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efektivnímu využívání dostupných zdrojů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Dá se říci, že se stejnými zdroji dokážeme přinést firmě mnohem více. 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09"/>
            <a:ext cx="3183160" cy="1944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Úrovně implementace projektového řízení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286544" y="247266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Integrace projektového řízení a řízení společnosti</a:t>
            </a: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082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6230" y="339501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31712" y="483518"/>
            <a:ext cx="3888052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integrace –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integrace jednotlivých součástí projektu,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rozsahu projektu –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definice rozsahu projektu a řízení jeho změny,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času –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časové plánování a jeho kontrola,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nákladů –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příprava rozpočtu a kontrola jeho využívání,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kvality –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ověření kvality produktů projektu a kvality vlastního řízení projektu,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lidských zdrojů –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přidělování a využívání lidských zdrojů v rámci projektu,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komunikace –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komunikace s jednotlivými zainteresovanými stranami,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rizik –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identifikace, analýza a eliminace rizik spojených s projektem,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nákupu –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specifikace požadavků na nákup a jeho realizace.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09"/>
            <a:ext cx="3183160" cy="1944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Implementace projektového řízení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286544" y="1347614"/>
            <a:ext cx="3175756" cy="306926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 výběrem a implementací jakéhokoliv nástroje je potřeba si ujasnit, jaké procesy ve společnosti používáme. </a:t>
            </a:r>
          </a:p>
          <a:p>
            <a:pPr marL="0" indent="0">
              <a:buNone/>
            </a:pPr>
            <a:endParaRPr lang="cs-CZ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oblasti projektového řízení existuje několik doporučení. Jedno z nejrozšířenějších doporučení je </a:t>
            </a: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PMBOK (Project Management Body of Knowledge) od PMI </a:t>
            </a:r>
            <a:r>
              <a:rPr lang="cs-CZ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 Management Institute – www.pmi.org).</a:t>
            </a:r>
          </a:p>
          <a:p>
            <a:r>
              <a:rPr lang="cs-CZ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Doporučení definuje p</a:t>
            </a: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ět základních skupin procesů</a:t>
            </a:r>
            <a:r>
              <a:rPr lang="cs-CZ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iniciace, plánování, realizace, monitorování a kontrola, ukončení </a:t>
            </a:r>
            <a:r>
              <a:rPr lang="cs-CZ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 devíti oblastech znalostí:</a:t>
            </a: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241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1203598"/>
            <a:ext cx="3888052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mohou být znakem určité kvality a vyspělosti v projektovém řízení (spolupráce v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managementu, získávání zakázek – konkurenční výhoda, zákazník si vybírá – máme jednotné procesy, mluvíme jedním projektovým jazykem a máme to garantované).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projektového managementu představují doporučení, osvědčené metody, filozofii řízení.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Tématu řízení projektů na mezinárodní úrovni se věnují různé profesní organizace nebo organizace vydávající standardy.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a standardizace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001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6230" y="339501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31712" y="483518"/>
            <a:ext cx="3888052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Další potenciální problém je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komplikovanost jednotlivých procesů, workflow, šablon a formulářů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vede, vedle vícenákladů na technické řešení, místo k úsporám a zrychlení k prodražování a zdržování vykonávání jednotlivých procesů.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Způsobeno tím, že se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jednotlivé procesy, přestože byly navrženy v té nejjednodušší možné podobě, postupem času „zaplevelí“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zbytečnými činnostmi a údaji, které nepřinášejí žádnou přidanou hodnotu.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Přidávají se způsobem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„co kdyby to bylo potřeba“. Jediným řešením je pravidelné vyhodnocování využití a následné čištění procesů, formulářů a šablon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všeho zbytečného a nepotřebného.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09"/>
            <a:ext cx="3183160" cy="1944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Implementace projektového řízení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286544" y="2283718"/>
            <a:ext cx="3175756" cy="213316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Příklady problémových oblastí v rámci implementace projektového řízení</a:t>
            </a:r>
          </a:p>
          <a:p>
            <a:pPr marL="0" indent="0">
              <a:buNone/>
            </a:pPr>
            <a:endParaRPr lang="cs-CZ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6596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má své pro i proti. Je na organizaci, který standard využívá a lépe se s ním „</a:t>
            </a:r>
            <a:r>
              <a:rPr lang="cs-CZ" sz="14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zžije</a:t>
            </a: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umožňuje jednotný přístup k řízení projektu v celé organizaci a umožňuje mluvit „jedním jazykem“ pro všechny zainteresované strany.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Každá standardizace prochází procesem </a:t>
            </a:r>
            <a:r>
              <a:rPr lang="cs-CZ" sz="14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tailoringu</a:t>
            </a: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(přizpůsobení) tak, aby byla vhodně implementována a využívaná.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vyšší úrovní implementace projektového řízení je spojeno efektivnější využívání zdrojů, také často vede k vyšší efektivitě procesů a rychlejšímu dosahování cílů organizace.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jsou vhodné pro jakékoliv typy projektů (neziskové/ziskové).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Požadavek na certifikaci projektových manažerů zvyšuje jejich odbornost a také kompetenční bázi znalostí projektového řízení (může být podmínkou v rámci zahraniční projektové spolupráce). 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Závěr</a:t>
            </a:r>
          </a:p>
        </p:txBody>
      </p:sp>
    </p:spTree>
    <p:extLst>
      <p:ext uri="{BB962C8B-B14F-4D97-AF65-F5344CB8AC3E}">
        <p14:creationId xmlns:p14="http://schemas.microsoft.com/office/powerpoint/2010/main" val="21469293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</a:t>
            </a: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763688" y="3219822"/>
            <a:ext cx="3888432" cy="1368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přeji Vám úspěšný den </a:t>
            </a:r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cs-CZ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228184" y="3723878"/>
            <a:ext cx="2744087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cs-CZ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Pavel Adámek, Ph.D.</a:t>
            </a:r>
          </a:p>
          <a:p>
            <a:pPr algn="r"/>
            <a:r>
              <a:rPr lang="pl-PL" altLang="cs-CZ" sz="9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adamek@opf.slu.cz</a:t>
            </a:r>
          </a:p>
          <a:p>
            <a:pPr algn="r"/>
            <a:r>
              <a:rPr lang="pl-PL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 podnikové ekonomiky a managementu</a:t>
            </a:r>
          </a:p>
        </p:txBody>
      </p:sp>
    </p:spTree>
    <p:extLst>
      <p:ext uri="{BB962C8B-B14F-4D97-AF65-F5344CB8AC3E}">
        <p14:creationId xmlns:p14="http://schemas.microsoft.com/office/powerpoint/2010/main" val="820920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cs-CZ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5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r>
              <a:rPr lang="cs-CZ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Mezinárodní standardy projektového řízení</a:t>
            </a:r>
          </a:p>
          <a:p>
            <a:pPr marL="0" indent="0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2"/>
            <a:ext cx="410445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PMI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„návod na vedení kuchyně“ – vytvoření prostředí pro „vaření“.</a:t>
            </a: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IPMA 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„ingredience“ -  suroviny, přísady a nástroje, které potřebuje projektový manažer k úspěšnému „upečení projektu“.</a:t>
            </a: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 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„kuchařka“ technologický postup přípravy „jídla“.</a:t>
            </a:r>
          </a:p>
          <a:p>
            <a:pPr marL="342892" indent="-342892" defTabSz="914378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3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 defTabSz="914378"/>
            <a:endParaRPr lang="pl-PL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52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627534"/>
            <a:ext cx="3888052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pracuje s většinou možných vazeb s okolím firmy (zákazník, uživatel, sub-dodavatel atp.).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PMBOK je primárně zaměřen na firmy dodávající produkty/služby pomocí projektů.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Řeší soužití liniové a projektové struktury v organizaci, což je velmi výhodné i pro implementaci metodiky v jakémkoliv odvětví a stylu řízení.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28083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(www.pmi.org)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7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5403115" y="1054383"/>
            <a:ext cx="3767394" cy="23517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 defTabSz="914378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378">
              <a:buNone/>
            </a:pPr>
            <a:endParaRPr lang="cs-CZ" sz="12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3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7"/>
            <a:ext cx="5832648" cy="507703"/>
          </a:xfrm>
        </p:spPr>
        <p:txBody>
          <a:bodyPr/>
          <a:lstStyle/>
          <a:p>
            <a:r>
              <a:rPr lang="cs-CZ" dirty="0"/>
              <a:t>Standardizace v projektovém managementu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599" y="1282650"/>
            <a:ext cx="5295610" cy="286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34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Certifikace: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Management Professional (PgMP)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Professional (PMP)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 Associate in Project Management (CAPM)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PMI-Scheduling Professional (PMI-SP)</a:t>
            </a:r>
            <a:endParaRPr lang="cs-CZ" sz="12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Metodika a příručka pro projektové řízení vyvíjena neziskovou organizací zaměřující se na projektové řízení PMI.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Základem je shromažďování nejlepších praxí z oboru a uvedení jich ve standard pro řízení projektů.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Metodiku tvoří 5 skupin procesů a 10 znalostních oblastí:</a:t>
            </a:r>
          </a:p>
          <a:p>
            <a:pPr lvl="1"/>
            <a:r>
              <a:rPr lang="cs-CZ" sz="1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Skupiny procesů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Iniciační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Plánovací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Realizační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Monitorovací a ovládací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Ukončovací procesy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(www.pmi.org)</a:t>
            </a: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50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integrace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zaměřující se na metodiky a techniky spojené s plánováním a realizací projektu se zvláštním akcentem na provázanost jednotlivých procesů, procedur a technik v rámci projektu a na integrované řízení změn v rámci celého projektu. Řízení projektových změn je popsáno od okamžiku iniciace změny, resp. vypracování žádosti na změnu až po následnou kontrolu a koordinaci dopadů změny (do rozsahu, rozpočtu, harmonogramu, zdrojů, kvality atd.) </a:t>
            </a:r>
          </a:p>
          <a:p>
            <a:endParaRPr lang="cs-CZ" sz="14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rozsahu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definuje pět procesních fází stanovení rozsahu projektu: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způsobu stanovení rozsahu projektu (jak bude rozsah projektu plánován, verifikován, kontrolován atd.),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definování rozsahu (zpracování detailního popisu rozsahu projektu),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detailního rozkladu pracovních úkonů - tzv. WBS rozklad pracovních úkonů nutných k naplnění stanoveného rozsahu,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verifikace rozsahu (formální schválení rozsahu projektu),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změn rozsahu (vyvolaných vnitřními či vnějšími činiteli projektu).</a:t>
            </a:r>
            <a:endParaRPr lang="cs-CZ" sz="1400" dirty="0" err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1829911"/>
      </p:ext>
    </p:extLst>
  </p:cSld>
  <p:clrMapOvr>
    <a:masterClrMapping/>
  </p:clrMapOvr>
</p:sld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10160</TotalTime>
  <Words>3675</Words>
  <Application>Microsoft Office PowerPoint</Application>
  <PresentationFormat>Předvádění na obrazovce (16:9)</PresentationFormat>
  <Paragraphs>420</Paragraphs>
  <Slides>42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8" baseType="lpstr">
      <vt:lpstr>Arial</vt:lpstr>
      <vt:lpstr>Calibri</vt:lpstr>
      <vt:lpstr>Enriqueta</vt:lpstr>
      <vt:lpstr>Times New Roman</vt:lpstr>
      <vt:lpstr>Wingdings</vt:lpstr>
      <vt:lpstr>SLU</vt:lpstr>
      <vt:lpstr>Standardizace  v projektovém managementu </vt:lpstr>
      <vt:lpstr>Obsahové zaměření přednášky</vt:lpstr>
      <vt:lpstr>Prezentace aplikace PowerPoint</vt:lpstr>
      <vt:lpstr>Prezentace aplikace PowerPoint</vt:lpstr>
      <vt:lpstr>Prezentace aplikace PowerPoint</vt:lpstr>
      <vt:lpstr>Prezentace aplikace PowerPoint</vt:lpstr>
      <vt:lpstr>Standardizace v projektovém managementu</vt:lpstr>
      <vt:lpstr>Prezentace aplikace PowerPoint</vt:lpstr>
      <vt:lpstr>Znalostní oblasti PMBOK</vt:lpstr>
      <vt:lpstr>Znalostní oblasti PMBOK</vt:lpstr>
      <vt:lpstr>Znalostní oblasti PMBOK</vt:lpstr>
      <vt:lpstr>Znalostní oblasti PMBOK</vt:lpstr>
      <vt:lpstr>Znalostní oblasti PMBOK</vt:lpstr>
      <vt:lpstr>Znalostní oblasti PMBOK</vt:lpstr>
      <vt:lpstr>Prezentace aplikace PowerPoint</vt:lpstr>
      <vt:lpstr>Prezentace aplikace PowerPoint</vt:lpstr>
      <vt:lpstr>Prezentace aplikace PowerPoint</vt:lpstr>
      <vt:lpstr>Prezentace aplikace PowerPoint</vt:lpstr>
      <vt:lpstr>Standardizace v projektovém managementu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Závěr</vt:lpstr>
      <vt:lpstr> Děkuji za pozornost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Pavel Adámek</cp:lastModifiedBy>
  <cp:revision>118</cp:revision>
  <dcterms:created xsi:type="dcterms:W3CDTF">2016-07-06T15:42:34Z</dcterms:created>
  <dcterms:modified xsi:type="dcterms:W3CDTF">2020-09-14T13:06:24Z</dcterms:modified>
</cp:coreProperties>
</file>