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83" r:id="rId4"/>
    <p:sldId id="285" r:id="rId5"/>
    <p:sldId id="299" r:id="rId6"/>
    <p:sldId id="301" r:id="rId7"/>
    <p:sldId id="308" r:id="rId8"/>
    <p:sldId id="342" r:id="rId9"/>
    <p:sldId id="341" r:id="rId10"/>
    <p:sldId id="302" r:id="rId11"/>
    <p:sldId id="344" r:id="rId12"/>
    <p:sldId id="343" r:id="rId13"/>
    <p:sldId id="303" r:id="rId14"/>
    <p:sldId id="304" r:id="rId15"/>
    <p:sldId id="305" r:id="rId16"/>
    <p:sldId id="306" r:id="rId17"/>
    <p:sldId id="307" r:id="rId18"/>
    <p:sldId id="349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317" r:id="rId28"/>
    <p:sldId id="322" r:id="rId29"/>
    <p:sldId id="323" r:id="rId30"/>
    <p:sldId id="324" r:id="rId31"/>
    <p:sldId id="325" r:id="rId32"/>
    <p:sldId id="326" r:id="rId33"/>
    <p:sldId id="327" r:id="rId34"/>
    <p:sldId id="328" r:id="rId35"/>
    <p:sldId id="329" r:id="rId36"/>
    <p:sldId id="330" r:id="rId37"/>
    <p:sldId id="331" r:id="rId38"/>
    <p:sldId id="332" r:id="rId39"/>
    <p:sldId id="333" r:id="rId40"/>
    <p:sldId id="334" r:id="rId41"/>
    <p:sldId id="335" r:id="rId42"/>
    <p:sldId id="336" r:id="rId43"/>
    <p:sldId id="337" r:id="rId44"/>
    <p:sldId id="338" r:id="rId45"/>
    <p:sldId id="339" r:id="rId46"/>
    <p:sldId id="340" r:id="rId47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095">
          <p15:clr>
            <a:srgbClr val="A4A3A4"/>
          </p15:clr>
        </p15:guide>
        <p15:guide id="2" pos="21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3300"/>
    <a:srgbClr val="006600"/>
    <a:srgbClr val="336600"/>
    <a:srgbClr val="00544D"/>
    <a:srgbClr val="6B2E6E"/>
    <a:srgbClr val="265787"/>
    <a:srgbClr val="00244D"/>
    <a:srgbClr val="9C1F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Styl Tmavá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1040" y="32"/>
      </p:cViewPr>
      <p:guideLst>
        <p:guide orient="horz" pos="4095"/>
        <p:guide pos="21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DD7FA-A0FA-4012-A98F-15A09618F799}" type="datetimeFigureOut">
              <a:rPr lang="cs-CZ"/>
              <a:pPr>
                <a:defRPr/>
              </a:pPr>
              <a:t>12.10.2020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ADDDF-1264-4F28-8338-EC1E07F3DEE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77125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2B50E-3DA8-4309-9076-4D02E7FD53CC}" type="datetimeFigureOut">
              <a:rPr lang="cs-CZ"/>
              <a:pPr>
                <a:defRPr/>
              </a:pPr>
              <a:t>12.10.2020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B83C9-5B4C-4800-9FD3-945C60804B3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90214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E6D05-4501-4B0C-91E8-06A0EFE8D207}" type="datetimeFigureOut">
              <a:rPr lang="cs-CZ"/>
              <a:pPr>
                <a:defRPr/>
              </a:pPr>
              <a:t>12.10.2020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71501-7BD9-4790-9FCF-670D1CE8DC9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58189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10068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12.10.2020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60048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12.10.2020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76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12.10.2020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3283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12.10.2020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4126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12.10.2020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19465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12.10.2020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81406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12.10.2020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6805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700F2-724B-4B1E-B123-094AE7CD8C2F}" type="datetimeFigureOut">
              <a:rPr lang="cs-CZ"/>
              <a:pPr>
                <a:defRPr/>
              </a:pPr>
              <a:t>12.10.2020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F7D87-A4E6-4B6E-9D27-4FA8003DE0F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90523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12.10.2020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67621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12.10.2020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32898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12.10.2020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13881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12.10.2020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2336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BFADF-DDC1-4400-8B64-5715C51EA3D1}" type="datetimeFigureOut">
              <a:rPr lang="cs-CZ"/>
              <a:pPr>
                <a:defRPr/>
              </a:pPr>
              <a:t>12.10.2020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3CB71-E416-464C-86CB-A55091E5F12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95353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AE38D-4CF5-4C80-ABE4-FD162976B94B}" type="datetimeFigureOut">
              <a:rPr lang="cs-CZ"/>
              <a:pPr>
                <a:defRPr/>
              </a:pPr>
              <a:t>12.10.2020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58CE5-2EB2-412A-9C0F-D009C00C834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6208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6E249-19AE-459C-A3E5-D1C2CC123D00}" type="datetimeFigureOut">
              <a:rPr lang="cs-CZ"/>
              <a:pPr>
                <a:defRPr/>
              </a:pPr>
              <a:t>12.10.2020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7C48E-035A-429E-9ADF-79C48A0AD2F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58266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BDA44-4CAA-4345-A756-4703360EE242}" type="datetimeFigureOut">
              <a:rPr lang="cs-CZ"/>
              <a:pPr>
                <a:defRPr/>
              </a:pPr>
              <a:t>12.10.2020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A00D4-7926-404C-B321-BFF026D8C31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33529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782F0-DC46-4F00-81DD-2ACBA3C3B310}" type="datetimeFigureOut">
              <a:rPr lang="cs-CZ"/>
              <a:pPr>
                <a:defRPr/>
              </a:pPr>
              <a:t>12.10.2020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82D61-01CE-4948-92AE-A6ED95CD8D1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66884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43C5B-64DA-40ED-9576-975ED67AA1C3}" type="datetimeFigureOut">
              <a:rPr lang="cs-CZ"/>
              <a:pPr>
                <a:defRPr/>
              </a:pPr>
              <a:t>12.10.2020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33F4D-D45C-4D32-B9B4-4DB8B4F8A3A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55106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4C866-D28D-46D0-B7D5-63035B3504AF}" type="datetimeFigureOut">
              <a:rPr lang="cs-CZ"/>
              <a:pPr>
                <a:defRPr/>
              </a:pPr>
              <a:t>12.10.2020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3421B-2210-4A7E-ABDE-6C42E3F47FF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95317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90FB15-455F-4099-B3EC-126F10F4A8D9}" type="datetimeFigureOut">
              <a:rPr lang="cs-CZ"/>
              <a:pPr>
                <a:defRPr/>
              </a:pPr>
              <a:t>12.10.2020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F082D34-91F0-4445-8CCE-2A9DBE25484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B6CF5-6D0E-4832-A128-5D76418DBB90}" type="datetimeFigureOut">
              <a:rPr lang="cs-CZ" smtClean="0"/>
              <a:t>12.10.2020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301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zapletalova@opf.slu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2571750"/>
            <a:ext cx="9144000" cy="18002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b="1" dirty="0" err="1" smtClean="0">
                <a:latin typeface="Arial" pitchFamily="34" charset="0"/>
                <a:cs typeface="Arial" pitchFamily="34" charset="0"/>
              </a:rPr>
              <a:t>Environmental</a:t>
            </a:r>
            <a:r>
              <a:rPr lang="cs-CZ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3600" b="1" dirty="0" err="1" smtClean="0">
                <a:latin typeface="Arial" pitchFamily="34" charset="0"/>
                <a:cs typeface="Arial" pitchFamily="34" charset="0"/>
              </a:rPr>
              <a:t>Scanning</a:t>
            </a:r>
            <a:r>
              <a:rPr lang="cs-CZ" sz="3600" b="1" dirty="0" smtClean="0">
                <a:latin typeface="Arial" pitchFamily="34" charset="0"/>
                <a:cs typeface="Arial" pitchFamily="34" charset="0"/>
              </a:rPr>
              <a:t>: Market </a:t>
            </a:r>
            <a:r>
              <a:rPr lang="cs-CZ" sz="3600" b="1" dirty="0" err="1" smtClean="0">
                <a:latin typeface="Arial" pitchFamily="34" charset="0"/>
                <a:cs typeface="Arial" pitchFamily="34" charset="0"/>
              </a:rPr>
              <a:t>Analysis</a:t>
            </a:r>
            <a:r>
              <a:rPr lang="cs-CZ" sz="3600" b="1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cs-CZ" sz="3600" b="1" dirty="0" err="1" smtClean="0">
                <a:latin typeface="Arial" pitchFamily="34" charset="0"/>
                <a:cs typeface="Arial" pitchFamily="34" charset="0"/>
              </a:rPr>
              <a:t>Internal</a:t>
            </a:r>
            <a:r>
              <a:rPr lang="cs-CZ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3600" b="1" smtClean="0">
                <a:latin typeface="Arial" pitchFamily="34" charset="0"/>
                <a:cs typeface="Arial" pitchFamily="34" charset="0"/>
              </a:rPr>
              <a:t>Analysis</a:t>
            </a:r>
            <a:endParaRPr lang="en-GB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TextovéPole 7"/>
          <p:cNvSpPr txBox="1">
            <a:spLocks noChangeArrowheads="1"/>
          </p:cNvSpPr>
          <p:nvPr/>
        </p:nvSpPr>
        <p:spPr bwMode="auto">
          <a:xfrm>
            <a:off x="0" y="4811713"/>
            <a:ext cx="9144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Arial" panose="020B0604020202020204" pitchFamily="34" charset="0"/>
              </a:rPr>
              <a:t>Šárka Zapletalová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i="1" dirty="0" err="1">
                <a:latin typeface="Arial" panose="020B0604020202020204" pitchFamily="34" charset="0"/>
                <a:hlinkClick r:id="rId2"/>
              </a:rPr>
              <a:t>zapletalova</a:t>
            </a:r>
            <a:r>
              <a:rPr lang="en-US" altLang="cs-CZ" sz="1800" i="1" dirty="0">
                <a:latin typeface="Arial" panose="020B0604020202020204" pitchFamily="34" charset="0"/>
                <a:hlinkClick r:id="rId2"/>
              </a:rPr>
              <a:t>@</a:t>
            </a:r>
            <a:r>
              <a:rPr lang="cs-CZ" altLang="cs-CZ" sz="1800" i="1" dirty="0">
                <a:latin typeface="Arial" panose="020B0604020202020204" pitchFamily="34" charset="0"/>
                <a:hlinkClick r:id="rId2"/>
              </a:rPr>
              <a:t>opf.slu.cz</a:t>
            </a:r>
            <a:endParaRPr lang="cs-CZ" altLang="cs-CZ" sz="1800" i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1800" i="1" dirty="0"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728" y="185153"/>
            <a:ext cx="2668801" cy="205492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dirty="0">
                <a:latin typeface="Arial" pitchFamily="34" charset="0"/>
                <a:cs typeface="Arial" pitchFamily="34" charset="0"/>
              </a:rPr>
              <a:t>   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BASIC CONCEPTS OF STRATEGIC MANAGEMENT</a:t>
            </a:r>
            <a:endParaRPr lang="en-US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 dirty="0">
                <a:latin typeface="Arial" panose="020B0604020202020204" pitchFamily="34" charset="0"/>
              </a:rPr>
              <a:t>RESOURCES AND CAPABILITIES</a:t>
            </a:r>
            <a:endParaRPr lang="en-GB" altLang="cs-CZ" sz="1800" b="1" cap="all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b="1" i="1">
                <a:latin typeface="Arial" panose="020B0604020202020204" pitchFamily="34" charset="0"/>
              </a:rPr>
              <a:t>Barney</a:t>
            </a:r>
            <a:r>
              <a:rPr lang="en-US" altLang="cs-CZ" sz="2200">
                <a:latin typeface="Arial" panose="020B0604020202020204" pitchFamily="34" charset="0"/>
              </a:rPr>
              <a:t>, in his </a:t>
            </a:r>
            <a:r>
              <a:rPr lang="en-US" altLang="cs-CZ" sz="2200" b="1">
                <a:latin typeface="Arial" panose="020B0604020202020204" pitchFamily="34" charset="0"/>
              </a:rPr>
              <a:t>VRIO framework </a:t>
            </a:r>
            <a:r>
              <a:rPr lang="en-US" altLang="cs-CZ" sz="2200">
                <a:latin typeface="Arial" panose="020B0604020202020204" pitchFamily="34" charset="0"/>
              </a:rPr>
              <a:t>of analysis, proposes four questions to evaluate a firm’s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competencies:</a:t>
            </a:r>
            <a:endParaRPr lang="cs-CZ" altLang="cs-CZ" sz="220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2200">
              <a:latin typeface="Arial" panose="020B0604020202020204" pitchFamily="34" charset="0"/>
            </a:endParaRPr>
          </a:p>
          <a:p>
            <a:pPr marL="1200150" lvl="1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2000" b="1">
                <a:latin typeface="Arial" panose="020B0604020202020204" pitchFamily="34" charset="0"/>
              </a:rPr>
              <a:t>Value</a:t>
            </a:r>
            <a:r>
              <a:rPr lang="en-US" altLang="cs-CZ" sz="2000">
                <a:latin typeface="Arial" panose="020B0604020202020204" pitchFamily="34" charset="0"/>
              </a:rPr>
              <a:t>: Does it provide customer value and competitive advantage?</a:t>
            </a:r>
            <a:endParaRPr lang="cs-CZ" altLang="cs-CZ" sz="2000">
              <a:latin typeface="Arial" panose="020B0604020202020204" pitchFamily="34" charset="0"/>
            </a:endParaRPr>
          </a:p>
          <a:p>
            <a:pPr marL="1200150" lvl="1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US" altLang="cs-CZ" sz="2000">
              <a:latin typeface="Arial" panose="020B0604020202020204" pitchFamily="34" charset="0"/>
            </a:endParaRPr>
          </a:p>
          <a:p>
            <a:pPr marL="1200150" lvl="1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2000" b="1">
                <a:latin typeface="Arial" panose="020B0604020202020204" pitchFamily="34" charset="0"/>
              </a:rPr>
              <a:t>Rareness</a:t>
            </a:r>
            <a:r>
              <a:rPr lang="en-US" altLang="cs-CZ" sz="2000">
                <a:latin typeface="Arial" panose="020B0604020202020204" pitchFamily="34" charset="0"/>
              </a:rPr>
              <a:t>: Do no other competitors possess it?</a:t>
            </a:r>
            <a:endParaRPr lang="cs-CZ" altLang="cs-CZ" sz="2000">
              <a:latin typeface="Arial" panose="020B0604020202020204" pitchFamily="34" charset="0"/>
            </a:endParaRPr>
          </a:p>
          <a:p>
            <a:pPr marL="1200150" lvl="1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US" altLang="cs-CZ" sz="2000">
              <a:latin typeface="Arial" panose="020B0604020202020204" pitchFamily="34" charset="0"/>
            </a:endParaRPr>
          </a:p>
          <a:p>
            <a:pPr marL="1200150" lvl="1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2000" b="1">
                <a:latin typeface="Arial" panose="020B0604020202020204" pitchFamily="34" charset="0"/>
              </a:rPr>
              <a:t>Imitability</a:t>
            </a:r>
            <a:r>
              <a:rPr lang="en-US" altLang="cs-CZ" sz="2000">
                <a:latin typeface="Arial" panose="020B0604020202020204" pitchFamily="34" charset="0"/>
              </a:rPr>
              <a:t>: Is it costly for others to imitate?</a:t>
            </a:r>
            <a:endParaRPr lang="cs-CZ" altLang="cs-CZ" sz="2000">
              <a:latin typeface="Arial" panose="020B0604020202020204" pitchFamily="34" charset="0"/>
            </a:endParaRPr>
          </a:p>
          <a:p>
            <a:pPr marL="1200150" lvl="1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US" altLang="cs-CZ" sz="2000">
              <a:latin typeface="Arial" panose="020B0604020202020204" pitchFamily="34" charset="0"/>
            </a:endParaRPr>
          </a:p>
          <a:p>
            <a:pPr marL="1200150" lvl="1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2000" b="1">
                <a:latin typeface="Arial" panose="020B0604020202020204" pitchFamily="34" charset="0"/>
              </a:rPr>
              <a:t>Organization</a:t>
            </a:r>
            <a:r>
              <a:rPr lang="en-US" altLang="cs-CZ" sz="2000">
                <a:latin typeface="Arial" panose="020B0604020202020204" pitchFamily="34" charset="0"/>
              </a:rPr>
              <a:t>: Is the firm organized to exploit the resource?</a:t>
            </a:r>
            <a:endParaRPr lang="cs-CZ" altLang="cs-CZ" sz="2000">
              <a:latin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17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1844824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558924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321519"/>
            <a:ext cx="5040560" cy="507703"/>
          </a:xfrm>
        </p:spPr>
        <p:txBody>
          <a:bodyPr/>
          <a:lstStyle/>
          <a:p>
            <a:r>
              <a:rPr lang="cs-CZ" dirty="0" err="1"/>
              <a:t>Applying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VRIO</a:t>
            </a:r>
          </a:p>
        </p:txBody>
      </p:sp>
      <p:sp>
        <p:nvSpPr>
          <p:cNvPr id="5" name="Kosočtverec 4"/>
          <p:cNvSpPr/>
          <p:nvPr/>
        </p:nvSpPr>
        <p:spPr>
          <a:xfrm>
            <a:off x="1221147" y="2408574"/>
            <a:ext cx="864096" cy="864096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V</a:t>
            </a:r>
          </a:p>
        </p:txBody>
      </p:sp>
      <p:sp>
        <p:nvSpPr>
          <p:cNvPr id="6" name="Kosočtverec 5"/>
          <p:cNvSpPr/>
          <p:nvPr/>
        </p:nvSpPr>
        <p:spPr>
          <a:xfrm>
            <a:off x="2773488" y="2411067"/>
            <a:ext cx="864096" cy="864096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R</a:t>
            </a:r>
          </a:p>
        </p:txBody>
      </p:sp>
      <p:sp>
        <p:nvSpPr>
          <p:cNvPr id="7" name="Kosočtverec 6"/>
          <p:cNvSpPr/>
          <p:nvPr/>
        </p:nvSpPr>
        <p:spPr>
          <a:xfrm>
            <a:off x="4139952" y="2347602"/>
            <a:ext cx="972108" cy="950034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8" name="Kosočtverec 7"/>
          <p:cNvSpPr/>
          <p:nvPr/>
        </p:nvSpPr>
        <p:spPr>
          <a:xfrm>
            <a:off x="5530688" y="2313978"/>
            <a:ext cx="864096" cy="972108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O</a:t>
            </a:r>
          </a:p>
        </p:txBody>
      </p:sp>
      <p:sp>
        <p:nvSpPr>
          <p:cNvPr id="9" name="Obdélník 8"/>
          <p:cNvSpPr/>
          <p:nvPr/>
        </p:nvSpPr>
        <p:spPr>
          <a:xfrm>
            <a:off x="6943310" y="2470024"/>
            <a:ext cx="1593854" cy="7845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err="1">
                <a:solidFill>
                  <a:srgbClr val="000000"/>
                </a:solidFill>
              </a:rPr>
              <a:t>Sustainable</a:t>
            </a:r>
            <a:r>
              <a:rPr lang="cs-CZ" sz="1600" b="1" dirty="0">
                <a:solidFill>
                  <a:srgbClr val="000000"/>
                </a:solidFill>
              </a:rPr>
              <a:t> </a:t>
            </a:r>
            <a:r>
              <a:rPr lang="cs-CZ" sz="1600" b="1" dirty="0" err="1">
                <a:solidFill>
                  <a:srgbClr val="000000"/>
                </a:solidFill>
              </a:rPr>
              <a:t>Competitive</a:t>
            </a:r>
            <a:r>
              <a:rPr lang="cs-CZ" sz="1600" b="1" dirty="0">
                <a:solidFill>
                  <a:srgbClr val="000000"/>
                </a:solidFill>
              </a:rPr>
              <a:t> </a:t>
            </a:r>
            <a:r>
              <a:rPr lang="cs-CZ" sz="1600" b="1" dirty="0" err="1">
                <a:solidFill>
                  <a:srgbClr val="000000"/>
                </a:solidFill>
              </a:rPr>
              <a:t>Advantage</a:t>
            </a:r>
            <a:endParaRPr lang="cs-CZ" sz="1600" b="1" dirty="0">
              <a:solidFill>
                <a:srgbClr val="000000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039687" y="3711730"/>
            <a:ext cx="1342892" cy="5765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err="1">
                <a:solidFill>
                  <a:srgbClr val="000000"/>
                </a:solidFill>
              </a:rPr>
              <a:t>Competitive</a:t>
            </a:r>
            <a:r>
              <a:rPr lang="cs-CZ" sz="1600" b="1" dirty="0">
                <a:solidFill>
                  <a:srgbClr val="000000"/>
                </a:solidFill>
              </a:rPr>
              <a:t> </a:t>
            </a:r>
            <a:r>
              <a:rPr lang="cs-CZ" sz="1600" b="1" dirty="0" err="1">
                <a:solidFill>
                  <a:srgbClr val="000000"/>
                </a:solidFill>
              </a:rPr>
              <a:t>Disadvantage</a:t>
            </a:r>
            <a:endParaRPr lang="cs-CZ" sz="1600" b="1" dirty="0">
              <a:solidFill>
                <a:srgbClr val="000000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2562369" y="3737701"/>
            <a:ext cx="1368015" cy="5442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err="1">
                <a:solidFill>
                  <a:srgbClr val="000000"/>
                </a:solidFill>
              </a:rPr>
              <a:t>Competitive</a:t>
            </a:r>
            <a:r>
              <a:rPr lang="cs-CZ" sz="1600" b="1" dirty="0">
                <a:solidFill>
                  <a:srgbClr val="000000"/>
                </a:solidFill>
              </a:rPr>
              <a:t> Parity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4027982" y="3737700"/>
            <a:ext cx="1383123" cy="92727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err="1">
                <a:solidFill>
                  <a:srgbClr val="000000"/>
                </a:solidFill>
              </a:rPr>
              <a:t>Temporary</a:t>
            </a:r>
            <a:r>
              <a:rPr lang="cs-CZ" sz="1600" b="1" dirty="0">
                <a:solidFill>
                  <a:srgbClr val="000000"/>
                </a:solidFill>
              </a:rPr>
              <a:t> </a:t>
            </a:r>
            <a:r>
              <a:rPr lang="cs-CZ" sz="1600" b="1" dirty="0" err="1">
                <a:solidFill>
                  <a:srgbClr val="000000"/>
                </a:solidFill>
              </a:rPr>
              <a:t>Competitive</a:t>
            </a:r>
            <a:r>
              <a:rPr lang="cs-CZ" sz="1600" b="1" dirty="0">
                <a:solidFill>
                  <a:srgbClr val="000000"/>
                </a:solidFill>
              </a:rPr>
              <a:t> </a:t>
            </a:r>
            <a:r>
              <a:rPr lang="cs-CZ" sz="1600" b="1" dirty="0" err="1">
                <a:solidFill>
                  <a:srgbClr val="000000"/>
                </a:solidFill>
              </a:rPr>
              <a:t>Advantage</a:t>
            </a:r>
            <a:endParaRPr lang="cs-CZ" sz="1600" b="1" dirty="0">
              <a:solidFill>
                <a:srgbClr val="000000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5508702" y="3724045"/>
            <a:ext cx="1351254" cy="9409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err="1">
                <a:solidFill>
                  <a:srgbClr val="000000"/>
                </a:solidFill>
              </a:rPr>
              <a:t>Temporary</a:t>
            </a:r>
            <a:r>
              <a:rPr lang="cs-CZ" sz="1600" b="1" dirty="0">
                <a:solidFill>
                  <a:srgbClr val="000000"/>
                </a:solidFill>
              </a:rPr>
              <a:t> </a:t>
            </a:r>
            <a:r>
              <a:rPr lang="cs-CZ" sz="1600" b="1" dirty="0" err="1">
                <a:solidFill>
                  <a:srgbClr val="000000"/>
                </a:solidFill>
              </a:rPr>
              <a:t>Competitive</a:t>
            </a:r>
            <a:r>
              <a:rPr lang="cs-CZ" sz="1600" b="1" dirty="0">
                <a:solidFill>
                  <a:srgbClr val="000000"/>
                </a:solidFill>
              </a:rPr>
              <a:t> </a:t>
            </a:r>
            <a:r>
              <a:rPr lang="cs-CZ" sz="1600" b="1" dirty="0" err="1">
                <a:solidFill>
                  <a:srgbClr val="000000"/>
                </a:solidFill>
              </a:rPr>
              <a:t>Advantage</a:t>
            </a:r>
            <a:endParaRPr lang="cs-CZ" sz="1600" b="1" dirty="0">
              <a:solidFill>
                <a:srgbClr val="000000"/>
              </a:solidFill>
            </a:endParaRPr>
          </a:p>
        </p:txBody>
      </p:sp>
      <p:sp>
        <p:nvSpPr>
          <p:cNvPr id="15" name="Šipka dolů 14"/>
          <p:cNvSpPr/>
          <p:nvPr/>
        </p:nvSpPr>
        <p:spPr>
          <a:xfrm>
            <a:off x="1487595" y="3370640"/>
            <a:ext cx="223539" cy="278738"/>
          </a:xfrm>
          <a:prstGeom prst="down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7" name="Šipka dolů 16"/>
          <p:cNvSpPr/>
          <p:nvPr/>
        </p:nvSpPr>
        <p:spPr>
          <a:xfrm>
            <a:off x="3147807" y="3355131"/>
            <a:ext cx="245064" cy="278738"/>
          </a:xfrm>
          <a:prstGeom prst="down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8" name="Šipka dolů 17"/>
          <p:cNvSpPr/>
          <p:nvPr/>
        </p:nvSpPr>
        <p:spPr>
          <a:xfrm>
            <a:off x="4564719" y="3370640"/>
            <a:ext cx="223305" cy="278738"/>
          </a:xfrm>
          <a:prstGeom prst="down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9" name="Šipka dolů 18"/>
          <p:cNvSpPr/>
          <p:nvPr/>
        </p:nvSpPr>
        <p:spPr>
          <a:xfrm>
            <a:off x="5872404" y="3370640"/>
            <a:ext cx="199681" cy="278738"/>
          </a:xfrm>
          <a:prstGeom prst="down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20" name="Šipka doprava 19"/>
          <p:cNvSpPr/>
          <p:nvPr/>
        </p:nvSpPr>
        <p:spPr>
          <a:xfrm>
            <a:off x="2187130" y="2780929"/>
            <a:ext cx="479610" cy="134156"/>
          </a:xfrm>
          <a:prstGeom prst="right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21" name="Šipka doprava 20"/>
          <p:cNvSpPr/>
          <p:nvPr/>
        </p:nvSpPr>
        <p:spPr>
          <a:xfrm>
            <a:off x="3744333" y="2754783"/>
            <a:ext cx="311880" cy="160303"/>
          </a:xfrm>
          <a:prstGeom prst="right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22" name="Šipka doprava 21"/>
          <p:cNvSpPr/>
          <p:nvPr/>
        </p:nvSpPr>
        <p:spPr>
          <a:xfrm>
            <a:off x="5166066" y="2780929"/>
            <a:ext cx="295992" cy="134156"/>
          </a:xfrm>
          <a:prstGeom prst="right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23" name="Šipka doprava 22"/>
          <p:cNvSpPr/>
          <p:nvPr/>
        </p:nvSpPr>
        <p:spPr>
          <a:xfrm flipV="1">
            <a:off x="6463414" y="2754781"/>
            <a:ext cx="396542" cy="160304"/>
          </a:xfrm>
          <a:prstGeom prst="right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</p:spTree>
    <p:extLst>
      <p:ext uri="{BB962C8B-B14F-4D97-AF65-F5344CB8AC3E}">
        <p14:creationId xmlns:p14="http://schemas.microsoft.com/office/powerpoint/2010/main" val="1613353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dirty="0">
                <a:latin typeface="Arial" pitchFamily="34" charset="0"/>
                <a:cs typeface="Arial" pitchFamily="34" charset="0"/>
              </a:rPr>
              <a:t>   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BASIC CONCEPTS OF STRATEGIC MANAGEMENT</a:t>
            </a:r>
            <a:endParaRPr lang="en-US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2400" b="1" cap="all" dirty="0">
                <a:latin typeface="Arial" panose="020B0604020202020204" pitchFamily="34" charset="0"/>
              </a:rPr>
              <a:t>A Resource-Based Approach</a:t>
            </a:r>
            <a:endParaRPr lang="en-GB" altLang="cs-CZ" sz="1800" b="1" cap="all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Proposing that a company’s sustained competitive advantage is primarily determined by its resource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endowments, Grant proposes a five-step, resource-based approach to strategy analysis.</a:t>
            </a:r>
            <a:endParaRPr lang="cs-CZ" altLang="cs-CZ" sz="220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1800">
                <a:latin typeface="Arial" panose="020B0604020202020204" pitchFamily="34" charset="0"/>
              </a:rPr>
              <a:t>Identify and classify the firm’s resources in terms of strengths and weaknesses.</a:t>
            </a:r>
          </a:p>
          <a:p>
            <a:pPr marL="1085850" lvl="1" indent="-3429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1800">
                <a:latin typeface="Arial" panose="020B0604020202020204" pitchFamily="34" charset="0"/>
              </a:rPr>
              <a:t>Combine the firm’s strengths into specific capabilities and core competencies.</a:t>
            </a:r>
          </a:p>
          <a:p>
            <a:pPr marL="1085850" lvl="1" indent="-3429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1800">
                <a:latin typeface="Arial" panose="020B0604020202020204" pitchFamily="34" charset="0"/>
              </a:rPr>
              <a:t>Appraise the profit potential of these capabilities and competencies in terms of their potential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  <a:r>
              <a:rPr lang="en-US" altLang="cs-CZ" sz="1800">
                <a:latin typeface="Arial" panose="020B0604020202020204" pitchFamily="34" charset="0"/>
              </a:rPr>
              <a:t>for sustainable competitive advantage and the ability to harvest the profits resulting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  <a:r>
              <a:rPr lang="en-US" altLang="cs-CZ" sz="1800">
                <a:latin typeface="Arial" panose="020B0604020202020204" pitchFamily="34" charset="0"/>
              </a:rPr>
              <a:t>from their use. Are there any distinctive competencies?</a:t>
            </a:r>
          </a:p>
          <a:p>
            <a:pPr marL="1085850" lvl="1" indent="-3429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1800">
                <a:latin typeface="Arial" panose="020B0604020202020204" pitchFamily="34" charset="0"/>
              </a:rPr>
              <a:t>Select the strategy that best exploits the firm’s capabilities and competencies relative to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  <a:r>
              <a:rPr lang="en-US" altLang="cs-CZ" sz="1800">
                <a:latin typeface="Arial" panose="020B0604020202020204" pitchFamily="34" charset="0"/>
              </a:rPr>
              <a:t>external opportunities.</a:t>
            </a:r>
          </a:p>
          <a:p>
            <a:pPr marL="1085850" lvl="1" indent="-3429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1800">
                <a:latin typeface="Arial" panose="020B0604020202020204" pitchFamily="34" charset="0"/>
              </a:rPr>
              <a:t>Identify resource gaps and invest in upgrading weaknesses</a:t>
            </a:r>
            <a:r>
              <a:rPr lang="cs-CZ" altLang="cs-CZ" sz="1800">
                <a:latin typeface="Arial" panose="020B0604020202020204" pitchFamily="34" charset="0"/>
              </a:rPr>
              <a:t>.</a:t>
            </a:r>
            <a:endParaRPr lang="en-GB" altLang="cs-CZ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57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dirty="0">
                <a:latin typeface="Arial" pitchFamily="34" charset="0"/>
                <a:cs typeface="Arial" pitchFamily="34" charset="0"/>
              </a:rPr>
              <a:t>   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BASIC CONCEPTS OF STRATEGIC MANAGEMENT</a:t>
            </a:r>
            <a:endParaRPr lang="en-US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2400" b="1" cap="all" dirty="0">
                <a:latin typeface="Arial" panose="020B0604020202020204" pitchFamily="34" charset="0"/>
              </a:rPr>
              <a:t>A Resource-Based Approach</a:t>
            </a:r>
            <a:endParaRPr lang="en-GB" altLang="cs-CZ" sz="1800" b="1" cap="all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cs-CZ" altLang="cs-CZ" sz="2200" b="1">
                <a:latin typeface="Arial" panose="020B0604020202020204" pitchFamily="34" charset="0"/>
              </a:rPr>
              <a:t>Determining the sustainability of an advantage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Just because a firm is able to use its resources, capabilities, and competencies to develop a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competitive advantage does not mean it will be able to sustain it. </a:t>
            </a: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Two characteristics determine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the sustainability of a firm’s distinctive competency(ies): </a:t>
            </a:r>
            <a:r>
              <a:rPr lang="en-US" altLang="cs-CZ" sz="2200" b="1">
                <a:latin typeface="Arial" panose="020B0604020202020204" pitchFamily="34" charset="0"/>
              </a:rPr>
              <a:t>durability</a:t>
            </a:r>
            <a:r>
              <a:rPr lang="en-US" altLang="cs-CZ" sz="2200">
                <a:latin typeface="Arial" panose="020B0604020202020204" pitchFamily="34" charset="0"/>
              </a:rPr>
              <a:t> and </a:t>
            </a:r>
            <a:r>
              <a:rPr lang="en-US" altLang="cs-CZ" sz="2200" b="1">
                <a:latin typeface="Arial" panose="020B0604020202020204" pitchFamily="34" charset="0"/>
              </a:rPr>
              <a:t>imitability</a:t>
            </a:r>
            <a:r>
              <a:rPr lang="en-US" altLang="cs-CZ" sz="2200">
                <a:latin typeface="Arial" panose="020B0604020202020204" pitchFamily="34" charset="0"/>
              </a:rPr>
              <a:t>.</a:t>
            </a: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b="1">
                <a:latin typeface="Arial" panose="020B0604020202020204" pitchFamily="34" charset="0"/>
              </a:rPr>
              <a:t>Durability</a:t>
            </a:r>
            <a:r>
              <a:rPr lang="en-US" altLang="cs-CZ" sz="2200">
                <a:latin typeface="Arial" panose="020B0604020202020204" pitchFamily="34" charset="0"/>
              </a:rPr>
              <a:t> is the rate at which a firm’s underlying resources, capabilities, or core competencies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depreciate or become obsolete. New technology can make a company’s core competency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  <a:r>
              <a:rPr lang="en-US" altLang="cs-CZ" sz="2200" b="1" i="1">
                <a:latin typeface="Arial" panose="020B0604020202020204" pitchFamily="34" charset="0"/>
              </a:rPr>
              <a:t>obsolete or irrelevant</a:t>
            </a:r>
            <a:r>
              <a:rPr lang="en-US" altLang="cs-CZ" sz="2200">
                <a:latin typeface="Arial" panose="020B0604020202020204" pitchFamily="34" charset="0"/>
              </a:rPr>
              <a:t>. </a:t>
            </a:r>
            <a:endParaRPr lang="cs-CZ" altLang="cs-CZ" sz="220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800">
                <a:latin typeface="Arial" panose="020B0604020202020204" pitchFamily="34" charset="0"/>
              </a:rPr>
              <a:t>For example, Intel’s skills in using basic technology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  <a:r>
              <a:rPr lang="en-US" altLang="cs-CZ" sz="1800">
                <a:latin typeface="Arial" panose="020B0604020202020204" pitchFamily="34" charset="0"/>
              </a:rPr>
              <a:t>developed by others to manufacture and market quality microprocessors was a crucial capability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  <a:r>
              <a:rPr lang="en-US" altLang="cs-CZ" sz="1800">
                <a:latin typeface="Arial" panose="020B0604020202020204" pitchFamily="34" charset="0"/>
              </a:rPr>
              <a:t>until management realized that the firm had taken current technology as far as possible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  <a:r>
              <a:rPr lang="en-US" altLang="cs-CZ" sz="1800">
                <a:latin typeface="Arial" panose="020B0604020202020204" pitchFamily="34" charset="0"/>
              </a:rPr>
              <a:t>with the Pentium chip</a:t>
            </a:r>
            <a:r>
              <a:rPr lang="cs-CZ" altLang="cs-CZ" sz="1800">
                <a:latin typeface="Arial" panose="020B0604020202020204" pitchFamily="34" charset="0"/>
              </a:rPr>
              <a:t>.</a:t>
            </a:r>
            <a:endParaRPr lang="en-GB" altLang="cs-CZ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1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dirty="0">
                <a:latin typeface="Arial" pitchFamily="34" charset="0"/>
                <a:cs typeface="Arial" pitchFamily="34" charset="0"/>
              </a:rPr>
              <a:t>   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BASIC CONCEPTS OF STRATEGIC MANAGEMENT</a:t>
            </a:r>
            <a:endParaRPr lang="en-US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2400" b="1" cap="all" dirty="0">
                <a:latin typeface="Arial" panose="020B0604020202020204" pitchFamily="34" charset="0"/>
              </a:rPr>
              <a:t>A Resource-Based Approach</a:t>
            </a:r>
            <a:endParaRPr lang="en-GB" altLang="cs-CZ" sz="1800" b="1" cap="all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cs-CZ" altLang="cs-CZ" sz="2200" b="1">
                <a:latin typeface="Arial" panose="020B0604020202020204" pitchFamily="34" charset="0"/>
              </a:rPr>
              <a:t>Determining the sustainability of an advantage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b="1">
                <a:latin typeface="Arial" panose="020B0604020202020204" pitchFamily="34" charset="0"/>
              </a:rPr>
              <a:t>Imitability</a:t>
            </a:r>
            <a:r>
              <a:rPr lang="en-US" altLang="cs-CZ" sz="2200">
                <a:latin typeface="Arial" panose="020B0604020202020204" pitchFamily="34" charset="0"/>
              </a:rPr>
              <a:t> is the rate at which a firm’s underlying resources, capabilities, or core competencies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can be duplicated by others.</a:t>
            </a:r>
            <a:endParaRPr lang="cs-CZ" altLang="cs-CZ" sz="22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To the extent that a firm’s distinctive competency gives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it competitive advantage in the marketplace, competitors will do what they can to learn and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imitate that set of skills and capabilities. </a:t>
            </a: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Competitors’ efforts may </a:t>
            </a:r>
            <a:r>
              <a:rPr lang="en-US" altLang="cs-CZ" sz="2200" b="1">
                <a:latin typeface="Arial" panose="020B0604020202020204" pitchFamily="34" charset="0"/>
              </a:rPr>
              <a:t>range from reverse engineering</a:t>
            </a:r>
            <a:r>
              <a:rPr lang="cs-CZ" altLang="cs-CZ" sz="2200" b="1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(</a:t>
            </a:r>
            <a:r>
              <a:rPr lang="en-US" altLang="cs-CZ" sz="2200" i="1">
                <a:latin typeface="Arial" panose="020B0604020202020204" pitchFamily="34" charset="0"/>
              </a:rPr>
              <a:t>which involves taking apart a competitor’s product in order to find out how it works</a:t>
            </a:r>
            <a:r>
              <a:rPr lang="en-US" altLang="cs-CZ" sz="2200">
                <a:latin typeface="Arial" panose="020B0604020202020204" pitchFamily="34" charset="0"/>
              </a:rPr>
              <a:t>),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to hiring employees from the competitor, to outright patent infringement.</a:t>
            </a: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A core competency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can be easily imitated to the extent that it is </a:t>
            </a:r>
            <a:r>
              <a:rPr lang="en-US" altLang="cs-CZ" sz="2200" b="1">
                <a:latin typeface="Arial" panose="020B0604020202020204" pitchFamily="34" charset="0"/>
              </a:rPr>
              <a:t>transparent</a:t>
            </a:r>
            <a:r>
              <a:rPr lang="en-US" altLang="cs-CZ" sz="2200">
                <a:latin typeface="Arial" panose="020B0604020202020204" pitchFamily="34" charset="0"/>
              </a:rPr>
              <a:t>, </a:t>
            </a:r>
            <a:r>
              <a:rPr lang="en-US" altLang="cs-CZ" sz="2200" b="1">
                <a:latin typeface="Arial" panose="020B0604020202020204" pitchFamily="34" charset="0"/>
              </a:rPr>
              <a:t>transferable</a:t>
            </a:r>
            <a:r>
              <a:rPr lang="en-US" altLang="cs-CZ" sz="2200">
                <a:latin typeface="Arial" panose="020B0604020202020204" pitchFamily="34" charset="0"/>
              </a:rPr>
              <a:t>, and </a:t>
            </a:r>
            <a:r>
              <a:rPr lang="en-US" altLang="cs-CZ" sz="2200" b="1">
                <a:latin typeface="Arial" panose="020B0604020202020204" pitchFamily="34" charset="0"/>
              </a:rPr>
              <a:t>replicable</a:t>
            </a:r>
            <a:r>
              <a:rPr lang="en-US" altLang="cs-CZ" sz="2200">
                <a:latin typeface="Arial" panose="020B0604020202020204" pitchFamily="34" charset="0"/>
              </a:rPr>
              <a:t>.</a:t>
            </a:r>
            <a:endParaRPr lang="en-GB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15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dirty="0">
                <a:latin typeface="Arial" pitchFamily="34" charset="0"/>
                <a:cs typeface="Arial" pitchFamily="34" charset="0"/>
              </a:rPr>
              <a:t>   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BASIC CONCEPTS OF STRATEGIC MANAGEMENT</a:t>
            </a:r>
            <a:endParaRPr lang="en-US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2400" b="1" cap="all" dirty="0">
                <a:latin typeface="Arial" panose="020B0604020202020204" pitchFamily="34" charset="0"/>
              </a:rPr>
              <a:t>A Resource-Based Approach</a:t>
            </a:r>
            <a:endParaRPr lang="en-GB" altLang="cs-CZ" sz="1800" b="1" cap="all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cs-CZ" altLang="cs-CZ" sz="2200" b="1">
                <a:latin typeface="Arial" panose="020B0604020202020204" pitchFamily="34" charset="0"/>
              </a:rPr>
              <a:t>Determining the sustainability of an advantage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200" b="1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b="1">
                <a:latin typeface="Arial" panose="020B0604020202020204" pitchFamily="34" charset="0"/>
              </a:rPr>
              <a:t>Transparency</a:t>
            </a:r>
            <a:r>
              <a:rPr lang="en-US" altLang="cs-CZ" sz="2200">
                <a:latin typeface="Arial" panose="020B0604020202020204" pitchFamily="34" charset="0"/>
              </a:rPr>
              <a:t> is the speed with which other firms can understand the relationship of resources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and capabilities supporting a successful firm’s strategy. </a:t>
            </a: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800">
                <a:latin typeface="Arial" panose="020B0604020202020204" pitchFamily="34" charset="0"/>
              </a:rPr>
              <a:t>For example, Gillette has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  <a:r>
              <a:rPr lang="en-US" altLang="cs-CZ" sz="1800">
                <a:latin typeface="Arial" panose="020B0604020202020204" pitchFamily="34" charset="0"/>
              </a:rPr>
              <a:t>always supported its dominance in the marketing of razors with excellent R&amp;D. </a:t>
            </a:r>
            <a:endParaRPr lang="cs-CZ" altLang="cs-CZ" sz="180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endParaRPr lang="cs-CZ" altLang="cs-CZ" sz="180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800">
                <a:latin typeface="Arial" panose="020B0604020202020204" pitchFamily="34" charset="0"/>
              </a:rPr>
              <a:t>A competitor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  <a:r>
              <a:rPr lang="en-US" altLang="cs-CZ" sz="1800">
                <a:latin typeface="Arial" panose="020B0604020202020204" pitchFamily="34" charset="0"/>
              </a:rPr>
              <a:t>could never understand how the Sensor or Mach 3 razor was produced simply by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  <a:r>
              <a:rPr lang="en-US" altLang="cs-CZ" sz="1800">
                <a:latin typeface="Arial" panose="020B0604020202020204" pitchFamily="34" charset="0"/>
              </a:rPr>
              <a:t>taking one apart. </a:t>
            </a:r>
            <a:endParaRPr lang="cs-CZ" altLang="cs-CZ" sz="180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endParaRPr lang="cs-CZ" altLang="cs-CZ" sz="180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800">
                <a:latin typeface="Arial" panose="020B0604020202020204" pitchFamily="34" charset="0"/>
              </a:rPr>
              <a:t>Gillette’s razor design was very difficult to copy, partially because the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  <a:r>
              <a:rPr lang="en-US" altLang="cs-CZ" sz="1800">
                <a:latin typeface="Arial" panose="020B0604020202020204" pitchFamily="34" charset="0"/>
              </a:rPr>
              <a:t>manufacturing equipment needed to produce it was so expensive and complicated.</a:t>
            </a:r>
            <a:endParaRPr lang="cs-CZ" altLang="cs-CZ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5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dirty="0">
                <a:latin typeface="Arial" pitchFamily="34" charset="0"/>
                <a:cs typeface="Arial" pitchFamily="34" charset="0"/>
              </a:rPr>
              <a:t>   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BASIC CONCEPTS OF STRATEGIC MANAGEMENT</a:t>
            </a:r>
            <a:endParaRPr lang="en-US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2400" b="1" cap="all" dirty="0">
                <a:latin typeface="Arial" panose="020B0604020202020204" pitchFamily="34" charset="0"/>
              </a:rPr>
              <a:t>A Resource-Based Approach</a:t>
            </a:r>
            <a:endParaRPr lang="en-GB" altLang="cs-CZ" sz="1800" b="1" cap="all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cs-CZ" altLang="cs-CZ" sz="2200" b="1">
                <a:latin typeface="Arial" panose="020B0604020202020204" pitchFamily="34" charset="0"/>
              </a:rPr>
              <a:t>Determining the sustainability of an advantage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b="1">
                <a:latin typeface="Arial" panose="020B0604020202020204" pitchFamily="34" charset="0"/>
              </a:rPr>
              <a:t>Transferability</a:t>
            </a:r>
            <a:r>
              <a:rPr lang="en-US" altLang="cs-CZ" sz="2200">
                <a:latin typeface="Arial" panose="020B0604020202020204" pitchFamily="34" charset="0"/>
              </a:rPr>
              <a:t> is the ability of competitors to gather the resources and capabilities necessary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to support a competitive challenge. </a:t>
            </a:r>
            <a:endParaRPr lang="cs-CZ" altLang="cs-CZ" sz="220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800">
                <a:latin typeface="Arial" panose="020B0604020202020204" pitchFamily="34" charset="0"/>
              </a:rPr>
              <a:t>For example, it may be very difficult for a winemaker to duplicate a French winery’s key resources of land and climate, especially if the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  <a:r>
              <a:rPr lang="en-US" altLang="cs-CZ" sz="1800">
                <a:latin typeface="Arial" panose="020B0604020202020204" pitchFamily="34" charset="0"/>
              </a:rPr>
              <a:t>imitator is located in Iowa.</a:t>
            </a:r>
            <a:endParaRPr lang="cs-CZ" altLang="cs-CZ" sz="18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b="1">
                <a:latin typeface="Arial" panose="020B0604020202020204" pitchFamily="34" charset="0"/>
              </a:rPr>
              <a:t>Replicability</a:t>
            </a:r>
            <a:r>
              <a:rPr lang="en-US" altLang="cs-CZ" sz="2200">
                <a:latin typeface="Arial" panose="020B0604020202020204" pitchFamily="34" charset="0"/>
              </a:rPr>
              <a:t> is the ability of competitors to use duplicated resources and capabilities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to imitate the other firm’s success.</a:t>
            </a:r>
            <a:endParaRPr lang="cs-CZ" altLang="cs-CZ" sz="2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0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dirty="0">
                <a:latin typeface="Arial" pitchFamily="34" charset="0"/>
                <a:cs typeface="Arial" pitchFamily="34" charset="0"/>
              </a:rPr>
              <a:t>   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TASK 4</a:t>
            </a:r>
            <a:endParaRPr lang="en-US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Looking inside yourself: What is my competitive advantage?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Write down your own strengths and weaknesses.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Are your strengths and weaknesses different today from what they were five years ago?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Are some of your strengths valuable, rare, and costly to imitate?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What are you doing to make sure your capabilities are dynamic?</a:t>
            </a:r>
            <a:endParaRPr lang="cs-CZ" altLang="cs-CZ" sz="18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72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dirty="0">
                <a:latin typeface="Arial" pitchFamily="34" charset="0"/>
                <a:cs typeface="Arial" pitchFamily="34" charset="0"/>
              </a:rPr>
              <a:t>   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BASIC CONCEPTS OF STRATEGIC MANAGEMENT</a:t>
            </a:r>
            <a:endParaRPr lang="en-US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 dirty="0" err="1">
                <a:latin typeface="Arial" panose="020B0604020202020204" pitchFamily="34" charset="0"/>
              </a:rPr>
              <a:t>Value-Chain</a:t>
            </a:r>
            <a:r>
              <a:rPr lang="cs-CZ" altLang="cs-CZ" sz="2400" b="1" cap="all" dirty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Analysis</a:t>
            </a:r>
            <a:r>
              <a:rPr lang="cs-CZ" altLang="cs-CZ" sz="2400" b="1" cap="all" dirty="0">
                <a:latin typeface="Arial" panose="020B0604020202020204" pitchFamily="34" charset="0"/>
              </a:rPr>
              <a:t> </a:t>
            </a:r>
            <a:endParaRPr lang="en-GB" altLang="cs-CZ" sz="1800" b="1" cap="all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A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  <a:r>
              <a:rPr lang="en-US" altLang="cs-CZ" sz="2200" b="1">
                <a:latin typeface="Arial" panose="020B0604020202020204" pitchFamily="34" charset="0"/>
              </a:rPr>
              <a:t>value chain is a linked set of value-creating activities </a:t>
            </a:r>
            <a:r>
              <a:rPr lang="en-US" altLang="cs-CZ" sz="2200">
                <a:latin typeface="Arial" panose="020B0604020202020204" pitchFamily="34" charset="0"/>
              </a:rPr>
              <a:t>that begin with basic raw materials coming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from suppliers, moving on to a series of value-added activities involved in producing and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marketing a product or service, and ending with distributors getting the final goods into the hands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of the ultimate consumer.</a:t>
            </a:r>
            <a:endParaRPr lang="cs-CZ" altLang="cs-CZ" sz="18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18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The focus of value-chain analysis is to examine the corporation in the context of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the overall chain of value-creating activities, of which the firm may be only a small part.</a:t>
            </a:r>
            <a:endParaRPr lang="cs-CZ" altLang="cs-CZ" sz="22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2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cs-CZ" altLang="cs-CZ" sz="2200" b="1">
                <a:latin typeface="Arial" panose="020B0604020202020204" pitchFamily="34" charset="0"/>
              </a:rPr>
              <a:t>Typical Value Chain for a Manufactured Product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31143" t="54953" r="6821" b="30381"/>
          <a:stretch/>
        </p:blipFill>
        <p:spPr>
          <a:xfrm>
            <a:off x="979714" y="5347109"/>
            <a:ext cx="7445829" cy="99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98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dirty="0">
                <a:latin typeface="Arial" pitchFamily="34" charset="0"/>
                <a:cs typeface="Arial" pitchFamily="34" charset="0"/>
              </a:rPr>
              <a:t>   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BASIC CONCEPTS OF STRATEGIC MANAGEMENT</a:t>
            </a:r>
            <a:endParaRPr lang="en-US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 dirty="0" err="1">
                <a:latin typeface="Arial" panose="020B0604020202020204" pitchFamily="34" charset="0"/>
              </a:rPr>
              <a:t>Value-Chain</a:t>
            </a:r>
            <a:r>
              <a:rPr lang="cs-CZ" altLang="cs-CZ" sz="2400" b="1" cap="all" dirty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Analysis</a:t>
            </a:r>
            <a:r>
              <a:rPr lang="cs-CZ" altLang="cs-CZ" sz="2400" b="1" cap="all" dirty="0">
                <a:latin typeface="Arial" panose="020B0604020202020204" pitchFamily="34" charset="0"/>
              </a:rPr>
              <a:t> </a:t>
            </a:r>
            <a:endParaRPr lang="en-GB" altLang="cs-CZ" sz="1800" b="1" cap="all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179215"/>
            <a:ext cx="8477250" cy="597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cs-CZ" altLang="cs-CZ" sz="2200" b="1">
                <a:latin typeface="Arial" panose="020B0604020202020204" pitchFamily="34" charset="0"/>
              </a:rPr>
              <a:t>Industry </a:t>
            </a:r>
            <a:r>
              <a:rPr lang="en-US" altLang="cs-CZ" sz="2200" b="1">
                <a:latin typeface="Arial" panose="020B0604020202020204" pitchFamily="34" charset="0"/>
              </a:rPr>
              <a:t>value chain</a:t>
            </a:r>
            <a:endParaRPr lang="cs-CZ" altLang="cs-CZ" sz="2200" b="1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The value chains of most industries can be split into two segments, upstream and downstream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segments. </a:t>
            </a:r>
            <a:endParaRPr lang="cs-CZ" altLang="cs-CZ" sz="220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600">
                <a:latin typeface="Arial" panose="020B0604020202020204" pitchFamily="34" charset="0"/>
              </a:rPr>
              <a:t>In the petroleum industry, for example, upstream refers to oil exploration, drilling,</a:t>
            </a:r>
            <a:r>
              <a:rPr lang="cs-CZ" altLang="cs-CZ" sz="1600">
                <a:latin typeface="Arial" panose="020B0604020202020204" pitchFamily="34" charset="0"/>
              </a:rPr>
              <a:t> </a:t>
            </a:r>
            <a:r>
              <a:rPr lang="en-US" altLang="cs-CZ" sz="1600">
                <a:latin typeface="Arial" panose="020B0604020202020204" pitchFamily="34" charset="0"/>
              </a:rPr>
              <a:t>and moving of the crude oil to the refinery, and downstream refers to refining the oil plus</a:t>
            </a:r>
            <a:r>
              <a:rPr lang="cs-CZ" altLang="cs-CZ" sz="1600">
                <a:latin typeface="Arial" panose="020B0604020202020204" pitchFamily="34" charset="0"/>
              </a:rPr>
              <a:t> </a:t>
            </a:r>
            <a:r>
              <a:rPr lang="en-US" altLang="cs-CZ" sz="1600">
                <a:latin typeface="Arial" panose="020B0604020202020204" pitchFamily="34" charset="0"/>
              </a:rPr>
              <a:t>transporting and marketing gasoline and refined oil to distributors and gas station retailers. </a:t>
            </a:r>
            <a:endParaRPr lang="cs-CZ" altLang="cs-CZ" sz="16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In analyzing the complete value chain of a product, note that even if a firm operates up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and down the entire industry chain, it usually </a:t>
            </a:r>
            <a:r>
              <a:rPr lang="en-US" altLang="cs-CZ" sz="2200" i="1">
                <a:latin typeface="Arial" panose="020B0604020202020204" pitchFamily="34" charset="0"/>
              </a:rPr>
              <a:t>has an area of expertise where its primary activities</a:t>
            </a:r>
            <a:r>
              <a:rPr lang="cs-CZ" altLang="cs-CZ" sz="2200" i="1">
                <a:latin typeface="Arial" panose="020B0604020202020204" pitchFamily="34" charset="0"/>
              </a:rPr>
              <a:t> </a:t>
            </a:r>
            <a:r>
              <a:rPr lang="en-US" altLang="cs-CZ" sz="2200" i="1">
                <a:latin typeface="Arial" panose="020B0604020202020204" pitchFamily="34" charset="0"/>
              </a:rPr>
              <a:t>lie</a:t>
            </a:r>
            <a:r>
              <a:rPr lang="en-US" altLang="cs-CZ" sz="2200">
                <a:latin typeface="Arial" panose="020B0604020202020204" pitchFamily="34" charset="0"/>
              </a:rPr>
              <a:t>. A company’s </a:t>
            </a:r>
            <a:r>
              <a:rPr lang="en-US" altLang="cs-CZ" sz="2200" b="1">
                <a:latin typeface="Arial" panose="020B0604020202020204" pitchFamily="34" charset="0"/>
              </a:rPr>
              <a:t>center of gravity </a:t>
            </a:r>
            <a:r>
              <a:rPr lang="en-US" altLang="cs-CZ" sz="2200">
                <a:latin typeface="Arial" panose="020B0604020202020204" pitchFamily="34" charset="0"/>
              </a:rPr>
              <a:t>is the part of the chain that is </a:t>
            </a:r>
            <a:r>
              <a:rPr lang="en-US" altLang="cs-CZ" sz="2200" b="1">
                <a:latin typeface="Arial" panose="020B0604020202020204" pitchFamily="34" charset="0"/>
              </a:rPr>
              <a:t>most important </a:t>
            </a:r>
            <a:r>
              <a:rPr lang="en-US" altLang="cs-CZ" sz="2200">
                <a:latin typeface="Arial" panose="020B0604020202020204" pitchFamily="34" charset="0"/>
              </a:rPr>
              <a:t>to the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company and the point where its greatest expertise and capabilities lie</a:t>
            </a:r>
            <a:r>
              <a:rPr lang="cs-CZ" altLang="cs-CZ" sz="2200">
                <a:latin typeface="Arial" panose="020B0604020202020204" pitchFamily="34" charset="0"/>
              </a:rPr>
              <a:t> - </a:t>
            </a:r>
            <a:r>
              <a:rPr lang="en-US" altLang="cs-CZ" sz="2200">
                <a:latin typeface="Arial" panose="020B0604020202020204" pitchFamily="34" charset="0"/>
              </a:rPr>
              <a:t>its core competencies.</a:t>
            </a:r>
            <a:endParaRPr lang="cs-CZ" altLang="cs-CZ" sz="220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800">
                <a:latin typeface="Arial" panose="020B0604020202020204" pitchFamily="34" charset="0"/>
              </a:rPr>
              <a:t>After a firm successfully establishes itself at this point by obtaining a competitive advantage, one of its first strategic moves is to move </a:t>
            </a:r>
            <a:r>
              <a:rPr lang="en-US" altLang="cs-CZ" sz="1800" i="1">
                <a:latin typeface="Arial" panose="020B0604020202020204" pitchFamily="34" charset="0"/>
              </a:rPr>
              <a:t>forward or backward </a:t>
            </a:r>
            <a:r>
              <a:rPr lang="en-US" altLang="cs-CZ" sz="1800">
                <a:latin typeface="Arial" panose="020B0604020202020204" pitchFamily="34" charset="0"/>
              </a:rPr>
              <a:t>along the value chain in order to reduce costs, guarantee access to key raw materials, or to guarantee distribution - this process, called </a:t>
            </a:r>
            <a:r>
              <a:rPr lang="en-US" altLang="cs-CZ" sz="1800" b="1" i="1">
                <a:latin typeface="Arial" panose="020B0604020202020204" pitchFamily="34" charset="0"/>
              </a:rPr>
              <a:t>vertical integration</a:t>
            </a:r>
            <a:r>
              <a:rPr lang="en-US" altLang="cs-CZ" sz="1800">
                <a:latin typeface="Arial" panose="020B0604020202020204" pitchFamily="34" charset="0"/>
              </a:rPr>
              <a:t>.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26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BASIC CONCEPTS OF STRATEGIC MANAGEMENT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2400" b="1" cap="all" dirty="0">
                <a:latin typeface="Arial" panose="020B0604020202020204" pitchFamily="34" charset="0"/>
              </a:rPr>
              <a:t>Basic Elements of the Strategic Management Process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1800" b="1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196963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cs-CZ" sz="2200" b="1">
                <a:latin typeface="Arial" panose="020B0604020202020204" pitchFamily="34" charset="0"/>
              </a:rPr>
              <a:t>Strategic </a:t>
            </a:r>
            <a:r>
              <a:rPr lang="cs-CZ" altLang="cs-CZ" sz="2200" b="1">
                <a:latin typeface="Arial" panose="020B0604020202020204" pitchFamily="34" charset="0"/>
              </a:rPr>
              <a:t>Management Model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200" b="1">
              <a:latin typeface="Arial" panose="020B06040202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l="27098" t="9870" r="10854" b="5187"/>
          <a:stretch/>
        </p:blipFill>
        <p:spPr>
          <a:xfrm>
            <a:off x="2259654" y="1523285"/>
            <a:ext cx="6586388" cy="5071830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2110241" y="6519446"/>
            <a:ext cx="68852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i="1"/>
              <a:t>SOURCE: T. L. Wheelen, “Strategic Management Model,” adapted from “Concepts of Management,” presented to Society for Advancement of</a:t>
            </a:r>
            <a:r>
              <a:rPr lang="cs-CZ" sz="800" i="1"/>
              <a:t> </a:t>
            </a:r>
            <a:r>
              <a:rPr lang="en-US" sz="800" i="1"/>
              <a:t>Management (SAM)</a:t>
            </a:r>
            <a:endParaRPr lang="cs-CZ" sz="800" i="1"/>
          </a:p>
        </p:txBody>
      </p:sp>
    </p:spTree>
    <p:extLst>
      <p:ext uri="{BB962C8B-B14F-4D97-AF65-F5344CB8AC3E}">
        <p14:creationId xmlns:p14="http://schemas.microsoft.com/office/powerpoint/2010/main" val="13233723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dirty="0">
                <a:latin typeface="Arial" pitchFamily="34" charset="0"/>
                <a:cs typeface="Arial" pitchFamily="34" charset="0"/>
              </a:rPr>
              <a:t>   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BASIC CONCEPTS OF STRATEGIC MANAGEMENT</a:t>
            </a:r>
            <a:endParaRPr lang="en-US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 dirty="0" err="1">
                <a:latin typeface="Arial" panose="020B0604020202020204" pitchFamily="34" charset="0"/>
              </a:rPr>
              <a:t>Value-Chain</a:t>
            </a:r>
            <a:r>
              <a:rPr lang="cs-CZ" altLang="cs-CZ" sz="2400" b="1" cap="all" dirty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Analysis</a:t>
            </a:r>
            <a:r>
              <a:rPr lang="cs-CZ" altLang="cs-CZ" sz="2400" b="1" cap="all" dirty="0">
                <a:latin typeface="Arial" panose="020B0604020202020204" pitchFamily="34" charset="0"/>
              </a:rPr>
              <a:t> </a:t>
            </a:r>
            <a:endParaRPr lang="en-GB" altLang="cs-CZ" sz="1800" b="1" cap="all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cs-CZ" altLang="cs-CZ" sz="2200" b="1">
                <a:latin typeface="Arial" panose="020B0604020202020204" pitchFamily="34" charset="0"/>
              </a:rPr>
              <a:t>Corporate </a:t>
            </a:r>
            <a:r>
              <a:rPr lang="en-US" altLang="cs-CZ" sz="2200" b="1">
                <a:latin typeface="Arial" panose="020B0604020202020204" pitchFamily="34" charset="0"/>
              </a:rPr>
              <a:t>value chain</a:t>
            </a:r>
            <a:endParaRPr lang="cs-CZ" altLang="cs-CZ" sz="2200" b="1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Each corporation has its own internal value chain of activities.</a:t>
            </a: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Porter proposes that a manufacturing firm’s </a:t>
            </a:r>
            <a:r>
              <a:rPr lang="en-US" altLang="cs-CZ" sz="2200" b="1">
                <a:latin typeface="Arial" panose="020B0604020202020204" pitchFamily="34" charset="0"/>
              </a:rPr>
              <a:t>primary activities</a:t>
            </a:r>
            <a:r>
              <a:rPr lang="cs-CZ" altLang="cs-CZ" sz="2200" b="1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usually begin with </a:t>
            </a:r>
            <a:r>
              <a:rPr lang="en-US" altLang="cs-CZ" sz="2200" i="1">
                <a:latin typeface="Arial" panose="020B0604020202020204" pitchFamily="34" charset="0"/>
              </a:rPr>
              <a:t>inbound logistics </a:t>
            </a:r>
            <a:r>
              <a:rPr lang="en-US" altLang="cs-CZ" sz="2200">
                <a:latin typeface="Arial" panose="020B0604020202020204" pitchFamily="34" charset="0"/>
              </a:rPr>
              <a:t>(raw materials handling and warehousing), go through an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operations process in which a product is manufactured, and continue on to outbound logistics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(warehousing and distribution), to marketing and sales, and finally to service (installation, repair,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and sale of parts). </a:t>
            </a: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Several </a:t>
            </a:r>
            <a:r>
              <a:rPr lang="en-US" altLang="cs-CZ" sz="2200" b="1">
                <a:latin typeface="Arial" panose="020B0604020202020204" pitchFamily="34" charset="0"/>
              </a:rPr>
              <a:t>support activities</a:t>
            </a:r>
            <a:r>
              <a:rPr lang="en-US" altLang="cs-CZ" sz="2200">
                <a:latin typeface="Arial" panose="020B0604020202020204" pitchFamily="34" charset="0"/>
              </a:rPr>
              <a:t>, such as procurement (purchasing), technology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development (R&amp;D), human resource management, and firm infrastructure (accounting,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finance, strategic planning), ensure that the primary value chain activities operate effectively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and efficiently.</a:t>
            </a:r>
            <a:endParaRPr lang="cs-CZ" altLang="cs-CZ" sz="2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466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dirty="0">
                <a:latin typeface="Arial" pitchFamily="34" charset="0"/>
                <a:cs typeface="Arial" pitchFamily="34" charset="0"/>
              </a:rPr>
              <a:t>   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BASIC CONCEPTS OF STRATEGIC MANAGEMENT</a:t>
            </a:r>
            <a:endParaRPr lang="en-US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 dirty="0" err="1">
                <a:latin typeface="Arial" panose="020B0604020202020204" pitchFamily="34" charset="0"/>
              </a:rPr>
              <a:t>Value-Chain</a:t>
            </a:r>
            <a:r>
              <a:rPr lang="cs-CZ" altLang="cs-CZ" sz="2400" b="1" cap="all" dirty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Analysis</a:t>
            </a:r>
            <a:r>
              <a:rPr lang="cs-CZ" altLang="cs-CZ" sz="2400" b="1" cap="all" dirty="0">
                <a:latin typeface="Arial" panose="020B0604020202020204" pitchFamily="34" charset="0"/>
              </a:rPr>
              <a:t> </a:t>
            </a:r>
            <a:endParaRPr lang="en-GB" altLang="cs-CZ" sz="1800" b="1" cap="all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cs-CZ" altLang="cs-CZ" sz="2200" b="1">
                <a:latin typeface="Arial" panose="020B0604020202020204" pitchFamily="34" charset="0"/>
              </a:rPr>
              <a:t>Corporate </a:t>
            </a:r>
            <a:r>
              <a:rPr lang="en-US" altLang="cs-CZ" sz="2200" b="1">
                <a:latin typeface="Arial" panose="020B0604020202020204" pitchFamily="34" charset="0"/>
              </a:rPr>
              <a:t>value chain</a:t>
            </a:r>
            <a:endParaRPr lang="cs-CZ" altLang="cs-CZ" sz="2200" b="1"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21072" t="12095" r="15929" b="11524"/>
          <a:stretch/>
        </p:blipFill>
        <p:spPr>
          <a:xfrm>
            <a:off x="1420585" y="1954172"/>
            <a:ext cx="6874329" cy="4688105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1289958" y="6611779"/>
            <a:ext cx="829491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/>
              <a:t>SOURCE: COMPETITIVE</a:t>
            </a:r>
            <a:r>
              <a:rPr lang="cs-CZ" sz="1000" i="1"/>
              <a:t> </a:t>
            </a:r>
            <a:r>
              <a:rPr lang="en-US" sz="1000" i="1"/>
              <a:t>ADVANTAGE: Creating and Sustaining Superior Performance by Michael E. Porter.</a:t>
            </a:r>
            <a:endParaRPr lang="cs-CZ" sz="1000" i="1"/>
          </a:p>
        </p:txBody>
      </p:sp>
    </p:spTree>
    <p:extLst>
      <p:ext uri="{BB962C8B-B14F-4D97-AF65-F5344CB8AC3E}">
        <p14:creationId xmlns:p14="http://schemas.microsoft.com/office/powerpoint/2010/main" val="12834763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dirty="0">
                <a:latin typeface="Arial" pitchFamily="34" charset="0"/>
                <a:cs typeface="Arial" pitchFamily="34" charset="0"/>
              </a:rPr>
              <a:t>   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BASIC CONCEPTS OF STRATEGIC MANAGEMENT</a:t>
            </a:r>
            <a:endParaRPr lang="en-US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0" y="717550"/>
            <a:ext cx="90766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2400" b="1" cap="all" dirty="0">
                <a:latin typeface="Arial" panose="020B0604020202020204" pitchFamily="34" charset="0"/>
              </a:rPr>
              <a:t>Scanning Functional Resources and Capabilities </a:t>
            </a:r>
            <a:endParaRPr lang="en-GB" altLang="cs-CZ" sz="1800" b="1" cap="all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cs-CZ" altLang="cs-CZ" sz="2200" b="1">
                <a:latin typeface="Arial" panose="020B0604020202020204" pitchFamily="34" charset="0"/>
              </a:rPr>
              <a:t>Strategic Marketing Issues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The marketing manager is a company’s primary link to the customer and the competition. The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manager, therefore, must be especially </a:t>
            </a:r>
            <a:r>
              <a:rPr lang="en-US" altLang="cs-CZ" sz="2200" b="1" i="1">
                <a:latin typeface="Arial" panose="020B0604020202020204" pitchFamily="34" charset="0"/>
              </a:rPr>
              <a:t>concerned with the market position and marketing mix</a:t>
            </a:r>
            <a:r>
              <a:rPr lang="cs-CZ" altLang="cs-CZ" sz="2200" b="1" i="1">
                <a:latin typeface="Arial" panose="020B0604020202020204" pitchFamily="34" charset="0"/>
              </a:rPr>
              <a:t> </a:t>
            </a:r>
            <a:r>
              <a:rPr lang="en-US" altLang="cs-CZ" sz="2200" b="1" i="1">
                <a:latin typeface="Arial" panose="020B0604020202020204" pitchFamily="34" charset="0"/>
              </a:rPr>
              <a:t>of the firm </a:t>
            </a:r>
            <a:r>
              <a:rPr lang="en-US" altLang="cs-CZ" sz="2200">
                <a:latin typeface="Arial" panose="020B0604020202020204" pitchFamily="34" charset="0"/>
              </a:rPr>
              <a:t>as well as with the overall reputation of the company and its brands.</a:t>
            </a:r>
            <a:endParaRPr lang="cs-CZ" altLang="cs-CZ" sz="22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cs-CZ" altLang="cs-CZ" sz="2200" b="1">
                <a:latin typeface="Arial" panose="020B0604020202020204" pitchFamily="34" charset="0"/>
              </a:rPr>
              <a:t>Marketing Mix Variables</a:t>
            </a: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cs-CZ" altLang="cs-CZ" sz="2200"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20857" t="33238" r="8750" b="18952"/>
          <a:stretch/>
        </p:blipFill>
        <p:spPr>
          <a:xfrm>
            <a:off x="698954" y="3902981"/>
            <a:ext cx="7285717" cy="2783432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698954" y="6596390"/>
            <a:ext cx="558437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/>
              <a:t>SOURCE: KOTLER, PHILIP, MARKETING MANAGEMENT, 11th edition</a:t>
            </a:r>
            <a:endParaRPr lang="cs-CZ" sz="1100" i="1"/>
          </a:p>
        </p:txBody>
      </p:sp>
    </p:spTree>
    <p:extLst>
      <p:ext uri="{BB962C8B-B14F-4D97-AF65-F5344CB8AC3E}">
        <p14:creationId xmlns:p14="http://schemas.microsoft.com/office/powerpoint/2010/main" val="420843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dirty="0">
                <a:latin typeface="Arial" pitchFamily="34" charset="0"/>
                <a:cs typeface="Arial" pitchFamily="34" charset="0"/>
              </a:rPr>
              <a:t>   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BASIC CONCEPTS OF STRATEGIC MANAGEMENT</a:t>
            </a:r>
            <a:endParaRPr lang="en-US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0" y="717550"/>
            <a:ext cx="89707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2400" b="1" cap="all" dirty="0">
                <a:latin typeface="Arial" panose="020B0604020202020204" pitchFamily="34" charset="0"/>
              </a:rPr>
              <a:t>Scanning Functional Resources and Capabilities </a:t>
            </a:r>
            <a:endParaRPr lang="en-GB" altLang="cs-CZ" sz="1800" b="1" cap="all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520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cs-CZ" altLang="cs-CZ" sz="2200" b="1">
                <a:latin typeface="Arial" panose="020B0604020202020204" pitchFamily="34" charset="0"/>
              </a:rPr>
              <a:t>Strategic Financial Issues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A financial manager must ascertain the </a:t>
            </a:r>
            <a:r>
              <a:rPr lang="en-US" altLang="cs-CZ" sz="2200" b="1" i="1">
                <a:latin typeface="Arial" panose="020B0604020202020204" pitchFamily="34" charset="0"/>
              </a:rPr>
              <a:t>best sources of funds, uses of funds, and control o</a:t>
            </a:r>
            <a:r>
              <a:rPr lang="cs-CZ" altLang="cs-CZ" sz="2200" b="1" i="1">
                <a:latin typeface="Arial" panose="020B0604020202020204" pitchFamily="34" charset="0"/>
              </a:rPr>
              <a:t>f </a:t>
            </a:r>
            <a:r>
              <a:rPr lang="en-US" altLang="cs-CZ" sz="2200" b="1" i="1">
                <a:latin typeface="Arial" panose="020B0604020202020204" pitchFamily="34" charset="0"/>
              </a:rPr>
              <a:t>funds</a:t>
            </a:r>
            <a:r>
              <a:rPr lang="en-US" altLang="cs-CZ" sz="2200">
                <a:latin typeface="Arial" panose="020B0604020202020204" pitchFamily="34" charset="0"/>
              </a:rPr>
              <a:t>. </a:t>
            </a:r>
            <a:endParaRPr lang="cs-CZ" altLang="cs-CZ" sz="220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800">
                <a:latin typeface="Arial" panose="020B0604020202020204" pitchFamily="34" charset="0"/>
              </a:rPr>
              <a:t>All strategic issues have financial implications. Cash must be raised from internal or external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  <a:r>
              <a:rPr lang="en-US" altLang="cs-CZ" sz="1800">
                <a:latin typeface="Arial" panose="020B0604020202020204" pitchFamily="34" charset="0"/>
              </a:rPr>
              <a:t>(local and global) sources and allocated for different uses. The flow of funds in the operations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  <a:r>
              <a:rPr lang="en-US" altLang="cs-CZ" sz="1800">
                <a:latin typeface="Arial" panose="020B0604020202020204" pitchFamily="34" charset="0"/>
              </a:rPr>
              <a:t>of an organization must be monitored.</a:t>
            </a:r>
            <a:endParaRPr lang="cs-CZ" altLang="cs-CZ" sz="180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endParaRPr lang="cs-CZ" altLang="cs-CZ" sz="18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The concept of </a:t>
            </a:r>
            <a:r>
              <a:rPr lang="en-US" altLang="cs-CZ" sz="2200" b="1">
                <a:latin typeface="Arial" panose="020B0604020202020204" pitchFamily="34" charset="0"/>
              </a:rPr>
              <a:t>financial leverage </a:t>
            </a:r>
            <a:r>
              <a:rPr lang="en-US" altLang="cs-CZ" sz="2200">
                <a:latin typeface="Arial" panose="020B0604020202020204" pitchFamily="34" charset="0"/>
              </a:rPr>
              <a:t>(the ratio of total debt to total assets) is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helpful in describing how debt is used to increase the earnings available to common shareholders.</a:t>
            </a: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b="1">
                <a:latin typeface="Arial" panose="020B0604020202020204" pitchFamily="34" charset="0"/>
              </a:rPr>
              <a:t>Capital budgeting </a:t>
            </a:r>
            <a:r>
              <a:rPr lang="en-US" altLang="cs-CZ" sz="2200">
                <a:latin typeface="Arial" panose="020B0604020202020204" pitchFamily="34" charset="0"/>
              </a:rPr>
              <a:t>is the analyzing and ranking of possible investments in fixed assets such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as land, buildings, and equipment in terms of the additional outlays and additional receipts that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will result from each investment.</a:t>
            </a:r>
            <a:endParaRPr lang="cs-CZ" altLang="cs-CZ" sz="2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65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dirty="0">
                <a:latin typeface="Arial" pitchFamily="34" charset="0"/>
                <a:cs typeface="Arial" pitchFamily="34" charset="0"/>
              </a:rPr>
              <a:t>   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BASIC CONCEPTS OF STRATEGIC MANAGEMENT</a:t>
            </a:r>
            <a:endParaRPr lang="en-US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0" y="717550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2400" b="1" cap="all" dirty="0">
                <a:latin typeface="Arial" panose="020B0604020202020204" pitchFamily="34" charset="0"/>
              </a:rPr>
              <a:t>Scanning Functional Resources and Capabilities </a:t>
            </a:r>
            <a:endParaRPr lang="en-GB" altLang="cs-CZ" sz="1800" b="1" cap="all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cs-CZ" altLang="cs-CZ" sz="2200" b="1">
                <a:latin typeface="Arial" panose="020B0604020202020204" pitchFamily="34" charset="0"/>
              </a:rPr>
              <a:t>Strategic Research and Development Issues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The R&amp;D manager is responsible for suggesting and implementing a company’s technological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strategy in light of its corporate objectives and policies. The manager’s job, therefore, involves</a:t>
            </a:r>
            <a:r>
              <a:rPr lang="cs-CZ" altLang="cs-CZ" sz="2200">
                <a:latin typeface="Arial" panose="020B0604020202020204" pitchFamily="34" charset="0"/>
              </a:rPr>
              <a:t>: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en-US" altLang="cs-CZ" sz="2200">
              <a:latin typeface="Arial" panose="020B0604020202020204" pitchFamily="34" charset="0"/>
            </a:endParaRPr>
          </a:p>
          <a:p>
            <a:pPr marL="1200150" lvl="1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1800">
                <a:latin typeface="Arial" panose="020B0604020202020204" pitchFamily="34" charset="0"/>
              </a:rPr>
              <a:t>choosing among alternative new technologies to use within the corporation,</a:t>
            </a:r>
            <a:endParaRPr lang="cs-CZ" altLang="cs-CZ" sz="1800">
              <a:latin typeface="Arial" panose="020B0604020202020204" pitchFamily="34" charset="0"/>
            </a:endParaRPr>
          </a:p>
          <a:p>
            <a:pPr marL="1200150" lvl="1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US" altLang="cs-CZ" sz="1800">
              <a:latin typeface="Arial" panose="020B0604020202020204" pitchFamily="34" charset="0"/>
            </a:endParaRPr>
          </a:p>
          <a:p>
            <a:pPr marL="1200150" lvl="1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1800">
                <a:latin typeface="Arial" panose="020B0604020202020204" pitchFamily="34" charset="0"/>
              </a:rPr>
              <a:t>developing methods of embodying the new technology in new products and processes, and</a:t>
            </a:r>
            <a:endParaRPr lang="cs-CZ" altLang="cs-CZ" sz="1800">
              <a:latin typeface="Arial" panose="020B0604020202020204" pitchFamily="34" charset="0"/>
            </a:endParaRPr>
          </a:p>
          <a:p>
            <a:pPr marL="1200150" lvl="1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US" altLang="cs-CZ" sz="1800">
              <a:latin typeface="Arial" panose="020B0604020202020204" pitchFamily="34" charset="0"/>
            </a:endParaRPr>
          </a:p>
          <a:p>
            <a:pPr marL="1200150" lvl="1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1800">
                <a:latin typeface="Arial" panose="020B0604020202020204" pitchFamily="34" charset="0"/>
              </a:rPr>
              <a:t>deploying resources so that the new technology can be successfully implemented.</a:t>
            </a:r>
            <a:endParaRPr lang="cs-CZ" altLang="cs-CZ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12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dirty="0">
                <a:latin typeface="Arial" pitchFamily="34" charset="0"/>
                <a:cs typeface="Arial" pitchFamily="34" charset="0"/>
              </a:rPr>
              <a:t>   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BASIC CONCEPTS OF STRATEGIC MANAGEMENT</a:t>
            </a:r>
            <a:endParaRPr lang="en-US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0" y="717550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2400" b="1" cap="all" dirty="0">
                <a:latin typeface="Arial" panose="020B0604020202020204" pitchFamily="34" charset="0"/>
              </a:rPr>
              <a:t>Scanning Functional Resources and Capabilities </a:t>
            </a:r>
            <a:endParaRPr lang="en-GB" altLang="cs-CZ" sz="1800" b="1" cap="all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cs-CZ" altLang="cs-CZ" sz="2200" b="1">
                <a:latin typeface="Arial" panose="020B0604020202020204" pitchFamily="34" charset="0"/>
              </a:rPr>
              <a:t>Strategic Human Resource (HRM) Issues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200" b="1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The primary task of the manager of human resources is to </a:t>
            </a:r>
            <a:r>
              <a:rPr lang="en-US" altLang="cs-CZ" sz="2200" b="1" i="1">
                <a:latin typeface="Arial" panose="020B0604020202020204" pitchFamily="34" charset="0"/>
              </a:rPr>
              <a:t>improve the match between individuals</a:t>
            </a:r>
            <a:r>
              <a:rPr lang="cs-CZ" altLang="cs-CZ" sz="2200" b="1" i="1">
                <a:latin typeface="Arial" panose="020B0604020202020204" pitchFamily="34" charset="0"/>
              </a:rPr>
              <a:t> </a:t>
            </a:r>
            <a:r>
              <a:rPr lang="en-US" altLang="cs-CZ" sz="2200" b="1" i="1">
                <a:latin typeface="Arial" panose="020B0604020202020204" pitchFamily="34" charset="0"/>
              </a:rPr>
              <a:t>and jobs</a:t>
            </a:r>
            <a:r>
              <a:rPr lang="en-US" altLang="cs-CZ" sz="2200">
                <a:latin typeface="Arial" panose="020B0604020202020204" pitchFamily="34" charset="0"/>
              </a:rPr>
              <a:t>. </a:t>
            </a:r>
            <a:endParaRPr lang="cs-CZ" altLang="cs-CZ" sz="220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800">
                <a:latin typeface="Arial" panose="020B0604020202020204" pitchFamily="34" charset="0"/>
              </a:rPr>
              <a:t>Research indicates that companies with good HRM practices have higher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  <a:r>
              <a:rPr lang="en-US" altLang="cs-CZ" sz="1800">
                <a:latin typeface="Arial" panose="020B0604020202020204" pitchFamily="34" charset="0"/>
              </a:rPr>
              <a:t>profits and a better survival rate than do firms without these practices</a:t>
            </a:r>
            <a:r>
              <a:rPr lang="cs-CZ" altLang="cs-CZ" sz="1800">
                <a:latin typeface="Arial" panose="020B0604020202020204" pitchFamily="34" charset="0"/>
              </a:rPr>
              <a:t>.</a:t>
            </a:r>
          </a:p>
          <a:p>
            <a:pPr marL="1085850" lvl="1" indent="-342900" eaLnBrk="1" hangingPunct="1">
              <a:spcBef>
                <a:spcPct val="0"/>
              </a:spcBef>
              <a:defRPr/>
            </a:pPr>
            <a:endParaRPr lang="cs-CZ" altLang="cs-CZ" sz="18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A good HRM department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should know how to use attitude surveys and other feedback devices to </a:t>
            </a:r>
            <a:r>
              <a:rPr lang="en-US" altLang="cs-CZ" sz="2200" b="1" i="1">
                <a:latin typeface="Arial" panose="020B0604020202020204" pitchFamily="34" charset="0"/>
              </a:rPr>
              <a:t>assess employees’</a:t>
            </a:r>
            <a:r>
              <a:rPr lang="cs-CZ" altLang="cs-CZ" sz="2200" b="1" i="1">
                <a:latin typeface="Arial" panose="020B0604020202020204" pitchFamily="34" charset="0"/>
              </a:rPr>
              <a:t> </a:t>
            </a:r>
            <a:r>
              <a:rPr lang="en-US" altLang="cs-CZ" sz="2200" b="1" i="1">
                <a:latin typeface="Arial" panose="020B0604020202020204" pitchFamily="34" charset="0"/>
              </a:rPr>
              <a:t>satisfaction</a:t>
            </a:r>
            <a:r>
              <a:rPr lang="en-US" altLang="cs-CZ" sz="2200">
                <a:latin typeface="Arial" panose="020B0604020202020204" pitchFamily="34" charset="0"/>
              </a:rPr>
              <a:t> with their jobs and with the corporation as a whole.</a:t>
            </a: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HRM managers should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also use job analysis to obtain job description information about what each job needs to accomplish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in terms of quality and quantity.</a:t>
            </a:r>
            <a:endParaRPr lang="cs-CZ" altLang="cs-CZ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14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dirty="0">
                <a:latin typeface="Arial" pitchFamily="34" charset="0"/>
                <a:cs typeface="Arial" pitchFamily="34" charset="0"/>
              </a:rPr>
              <a:t>   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BASIC CONCEPTS OF STRATEGIC MANAGEMENT</a:t>
            </a:r>
            <a:endParaRPr lang="en-US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0" y="717550"/>
            <a:ext cx="90766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2400" b="1" cap="all" dirty="0">
                <a:latin typeface="Arial" panose="020B0604020202020204" pitchFamily="34" charset="0"/>
              </a:rPr>
              <a:t>Scanning Functional Resources and Capabilities </a:t>
            </a:r>
            <a:endParaRPr lang="en-GB" altLang="cs-CZ" sz="1800" b="1" cap="all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cs-CZ" altLang="cs-CZ" sz="2200" b="1" dirty="0" err="1">
                <a:latin typeface="Arial" panose="020B0604020202020204" pitchFamily="34" charset="0"/>
              </a:rPr>
              <a:t>Strategic</a:t>
            </a:r>
            <a:r>
              <a:rPr lang="cs-CZ" altLang="cs-CZ" sz="2200" b="1" dirty="0">
                <a:latin typeface="Arial" panose="020B0604020202020204" pitchFamily="34" charset="0"/>
              </a:rPr>
              <a:t> </a:t>
            </a:r>
            <a:r>
              <a:rPr lang="cs-CZ" altLang="cs-CZ" sz="2200" b="1" dirty="0" err="1">
                <a:latin typeface="Arial" panose="020B0604020202020204" pitchFamily="34" charset="0"/>
              </a:rPr>
              <a:t>Information</a:t>
            </a:r>
            <a:r>
              <a:rPr lang="cs-CZ" altLang="cs-CZ" sz="2200" b="1" dirty="0">
                <a:latin typeface="Arial" panose="020B0604020202020204" pitchFamily="34" charset="0"/>
              </a:rPr>
              <a:t> Systems/Technology </a:t>
            </a:r>
            <a:r>
              <a:rPr lang="cs-CZ" altLang="cs-CZ" sz="2200" b="1" dirty="0" err="1">
                <a:latin typeface="Arial" panose="020B0604020202020204" pitchFamily="34" charset="0"/>
              </a:rPr>
              <a:t>Issues</a:t>
            </a:r>
            <a:endParaRPr lang="cs-CZ" altLang="cs-CZ" sz="22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200" b="1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The primary task of the manager of information systems/technology is to d</a:t>
            </a:r>
            <a:r>
              <a:rPr lang="en-US" altLang="cs-CZ" sz="2200" b="1" i="1" dirty="0">
                <a:latin typeface="Arial" panose="020B0604020202020204" pitchFamily="34" charset="0"/>
              </a:rPr>
              <a:t>esign and manager</a:t>
            </a:r>
            <a:r>
              <a:rPr lang="cs-CZ" altLang="cs-CZ" sz="2200" b="1" i="1" dirty="0">
                <a:latin typeface="Arial" panose="020B0604020202020204" pitchFamily="34" charset="0"/>
              </a:rPr>
              <a:t> </a:t>
            </a:r>
            <a:r>
              <a:rPr lang="en-US" altLang="cs-CZ" sz="2200" b="1" i="1" dirty="0">
                <a:latin typeface="Arial" panose="020B0604020202020204" pitchFamily="34" charset="0"/>
              </a:rPr>
              <a:t>the flow of information in an organization </a:t>
            </a:r>
            <a:r>
              <a:rPr lang="en-US" altLang="cs-CZ" sz="2200" dirty="0">
                <a:latin typeface="Arial" panose="020B0604020202020204" pitchFamily="34" charset="0"/>
              </a:rPr>
              <a:t>in ways that improve productivity and decision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making.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Information must be collected, stored, and synthesized in such a manner that it will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answer important operating and strategic questions. 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A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corporation’s information system can be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a strength or a weakness in multiple areas of strategic management.</a:t>
            </a:r>
            <a:endParaRPr lang="cs-CZ" altLang="cs-CZ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36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>
                <a:latin typeface="Arial" pitchFamily="34" charset="0"/>
                <a:cs typeface="Arial" pitchFamily="34" charset="0"/>
              </a:rPr>
              <a:t>SYNTHESIS OF THE EXTERNAL AND INTERNAL FACTORS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1.</a:t>
            </a:r>
            <a:r>
              <a:rPr lang="en-US" altLang="cs-CZ" sz="2400" b="1" cap="all">
                <a:latin typeface="Arial" panose="020B0604020202020204" pitchFamily="34" charset="0"/>
              </a:rPr>
              <a:t> Synthesis of External Factors – EFAS Table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cs-CZ" altLang="cs-CZ" sz="2200" b="1">
                <a:latin typeface="Arial" panose="020B0604020202020204" pitchFamily="34" charset="0"/>
              </a:rPr>
              <a:t>Synthesis of External Factors</a:t>
            </a: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200">
                <a:latin typeface="Arial" panose="020B0604020202020204" pitchFamily="34" charset="0"/>
              </a:rPr>
              <a:t>Using key success factors to create an </a:t>
            </a:r>
            <a:r>
              <a:rPr lang="cs-CZ" altLang="cs-CZ" sz="2200" b="1" i="1">
                <a:latin typeface="Arial" panose="020B0604020202020204" pitchFamily="34" charset="0"/>
              </a:rPr>
              <a:t>industry matrix </a:t>
            </a:r>
            <a:r>
              <a:rPr lang="cs-CZ" altLang="cs-CZ" sz="2200">
                <a:latin typeface="Arial" panose="020B0604020202020204" pitchFamily="34" charset="0"/>
              </a:rPr>
              <a:t>- w</a:t>
            </a:r>
            <a:r>
              <a:rPr lang="en-US" altLang="cs-CZ" sz="2200">
                <a:latin typeface="Arial" panose="020B0604020202020204" pitchFamily="34" charset="0"/>
              </a:rPr>
              <a:t>ithin any industry there are usually </a:t>
            </a:r>
            <a:r>
              <a:rPr lang="en-US" altLang="cs-CZ" sz="2200" i="1">
                <a:latin typeface="Arial" panose="020B0604020202020204" pitchFamily="34" charset="0"/>
              </a:rPr>
              <a:t>certain variables</a:t>
            </a:r>
            <a:r>
              <a:rPr lang="cs-CZ" altLang="cs-CZ" sz="2200" i="1">
                <a:latin typeface="Arial" panose="020B0604020202020204" pitchFamily="34" charset="0"/>
              </a:rPr>
              <a:t> </a:t>
            </a:r>
            <a:r>
              <a:rPr lang="cs-CZ" altLang="cs-CZ" sz="2200">
                <a:latin typeface="Arial" panose="020B0604020202020204" pitchFamily="34" charset="0"/>
              </a:rPr>
              <a:t>- </a:t>
            </a:r>
            <a:r>
              <a:rPr lang="en-US" altLang="cs-CZ" sz="2200" b="1" i="1">
                <a:latin typeface="Arial" panose="020B0604020202020204" pitchFamily="34" charset="0"/>
              </a:rPr>
              <a:t>key success factors</a:t>
            </a:r>
            <a:r>
              <a:rPr lang="cs-CZ" altLang="cs-CZ" sz="2200" b="1" i="1">
                <a:latin typeface="Arial" panose="020B0604020202020204" pitchFamily="34" charset="0"/>
              </a:rPr>
              <a:t> </a:t>
            </a:r>
            <a:r>
              <a:rPr lang="cs-CZ" altLang="cs-CZ" sz="2200">
                <a:latin typeface="Arial" panose="020B0604020202020204" pitchFamily="34" charset="0"/>
              </a:rPr>
              <a:t>- </a:t>
            </a:r>
            <a:r>
              <a:rPr lang="en-US" altLang="cs-CZ" sz="2200">
                <a:latin typeface="Arial" panose="020B0604020202020204" pitchFamily="34" charset="0"/>
              </a:rPr>
              <a:t>that a company’s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management must understand in order to be successful. </a:t>
            </a:r>
            <a:endParaRPr lang="cs-CZ" altLang="cs-CZ" sz="2200">
              <a:latin typeface="Arial" panose="020B0604020202020204" pitchFamily="34" charset="0"/>
            </a:endParaRPr>
          </a:p>
          <a:p>
            <a:pPr marL="1200150" lvl="1" indent="-457200" eaLnBrk="1" hangingPunct="1">
              <a:spcBef>
                <a:spcPct val="0"/>
              </a:spcBef>
              <a:defRPr/>
            </a:pPr>
            <a:r>
              <a:rPr lang="en-US" altLang="cs-CZ" sz="1800">
                <a:latin typeface="Arial" panose="020B0604020202020204" pitchFamily="34" charset="0"/>
              </a:rPr>
              <a:t>Key success factors are variables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  <a:r>
              <a:rPr lang="en-US" altLang="cs-CZ" sz="1800">
                <a:latin typeface="Arial" panose="020B0604020202020204" pitchFamily="34" charset="0"/>
              </a:rPr>
              <a:t>that can significantly affect the overall competitive positions of companies within any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  <a:r>
              <a:rPr lang="en-US" altLang="cs-CZ" sz="1800">
                <a:latin typeface="Arial" panose="020B0604020202020204" pitchFamily="34" charset="0"/>
              </a:rPr>
              <a:t>particular industry.</a:t>
            </a:r>
            <a:endParaRPr lang="cs-CZ" altLang="cs-CZ" sz="1800">
              <a:latin typeface="Arial" panose="020B0604020202020204" pitchFamily="34" charset="0"/>
            </a:endParaRPr>
          </a:p>
          <a:p>
            <a:pPr marL="1200150" lvl="1" indent="-457200" eaLnBrk="1" hangingPunct="1">
              <a:spcBef>
                <a:spcPct val="0"/>
              </a:spcBef>
              <a:defRPr/>
            </a:pPr>
            <a:r>
              <a:rPr lang="en-US" altLang="cs-CZ" sz="1800">
                <a:latin typeface="Arial" panose="020B0604020202020204" pitchFamily="34" charset="0"/>
              </a:rPr>
              <a:t>An industry matrix summarizes the key success factors within a particular industry. </a:t>
            </a:r>
            <a:r>
              <a:rPr lang="cs-CZ" altLang="cs-CZ" sz="1800">
                <a:latin typeface="Arial" panose="020B0604020202020204" pitchFamily="34" charset="0"/>
              </a:rPr>
              <a:t>T</a:t>
            </a:r>
            <a:r>
              <a:rPr lang="en-US" altLang="cs-CZ" sz="1800">
                <a:latin typeface="Arial" panose="020B0604020202020204" pitchFamily="34" charset="0"/>
              </a:rPr>
              <a:t>he matrix gives a </a:t>
            </a:r>
            <a:r>
              <a:rPr lang="en-US" altLang="cs-CZ" sz="1800" b="1">
                <a:latin typeface="Arial" panose="020B0604020202020204" pitchFamily="34" charset="0"/>
              </a:rPr>
              <a:t>weight for each factor </a:t>
            </a:r>
            <a:r>
              <a:rPr lang="en-US" altLang="cs-CZ" sz="1800">
                <a:latin typeface="Arial" panose="020B0604020202020204" pitchFamily="34" charset="0"/>
              </a:rPr>
              <a:t>based on how important that factor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  <a:r>
              <a:rPr lang="en-US" altLang="cs-CZ" sz="1800">
                <a:latin typeface="Arial" panose="020B0604020202020204" pitchFamily="34" charset="0"/>
              </a:rPr>
              <a:t>is for success within the industry. </a:t>
            </a:r>
            <a:endParaRPr lang="cs-CZ" altLang="cs-CZ" sz="1800">
              <a:latin typeface="Arial" panose="020B0604020202020204" pitchFamily="34" charset="0"/>
            </a:endParaRPr>
          </a:p>
          <a:p>
            <a:pPr marL="1200150" lvl="1" indent="-457200" eaLnBrk="1" hangingPunct="1">
              <a:spcBef>
                <a:spcPct val="0"/>
              </a:spcBef>
              <a:defRPr/>
            </a:pPr>
            <a:r>
              <a:rPr lang="en-US" altLang="cs-CZ" sz="1800">
                <a:latin typeface="Arial" panose="020B0604020202020204" pitchFamily="34" charset="0"/>
              </a:rPr>
              <a:t>The matrix also specifies </a:t>
            </a:r>
            <a:r>
              <a:rPr lang="en-US" altLang="cs-CZ" sz="1800" b="1">
                <a:latin typeface="Arial" panose="020B0604020202020204" pitchFamily="34" charset="0"/>
              </a:rPr>
              <a:t>how well various competitors</a:t>
            </a:r>
            <a:r>
              <a:rPr lang="cs-CZ" altLang="cs-CZ" sz="1800" b="1">
                <a:latin typeface="Arial" panose="020B0604020202020204" pitchFamily="34" charset="0"/>
              </a:rPr>
              <a:t> </a:t>
            </a:r>
            <a:r>
              <a:rPr lang="en-US" altLang="cs-CZ" sz="1800" b="1">
                <a:latin typeface="Arial" panose="020B0604020202020204" pitchFamily="34" charset="0"/>
              </a:rPr>
              <a:t>in the industry are responding to each factor</a:t>
            </a:r>
            <a:r>
              <a:rPr lang="en-US" altLang="cs-CZ" sz="1800">
                <a:latin typeface="Arial" panose="020B0604020202020204" pitchFamily="34" charset="0"/>
              </a:rPr>
              <a:t>. </a:t>
            </a:r>
            <a:endParaRPr lang="cs-CZ" altLang="cs-CZ" sz="1800">
              <a:latin typeface="Arial" panose="020B0604020202020204" pitchFamily="34" charset="0"/>
            </a:endParaRPr>
          </a:p>
          <a:p>
            <a:pPr marL="1200150" lvl="1" indent="-457200" eaLnBrk="1" hangingPunct="1">
              <a:spcBef>
                <a:spcPct val="0"/>
              </a:spcBef>
              <a:defRPr/>
            </a:pPr>
            <a:r>
              <a:rPr lang="en-US" altLang="cs-CZ" sz="1800">
                <a:latin typeface="Arial" panose="020B0604020202020204" pitchFamily="34" charset="0"/>
              </a:rPr>
              <a:t>To generate an industry matrix using two industry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  <a:r>
              <a:rPr lang="en-US" altLang="cs-CZ" sz="1800">
                <a:latin typeface="Arial" panose="020B0604020202020204" pitchFamily="34" charset="0"/>
              </a:rPr>
              <a:t>competitors (called A and B), complete the following steps for the industry being analyzed:</a:t>
            </a:r>
            <a:endParaRPr lang="cs-CZ" altLang="cs-CZ" sz="1800">
              <a:latin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51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>
                <a:latin typeface="Arial" pitchFamily="34" charset="0"/>
                <a:cs typeface="Arial" pitchFamily="34" charset="0"/>
              </a:rPr>
              <a:t>SYNTHESIS OF THE EXTERNAL AND INTERNAL FACTORS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1.</a:t>
            </a:r>
            <a:r>
              <a:rPr lang="en-US" altLang="cs-CZ" sz="2400" b="1" cap="all">
                <a:latin typeface="Arial" panose="020B0604020202020204" pitchFamily="34" charset="0"/>
              </a:rPr>
              <a:t> Synthesis of External Factors – EFAS Table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344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cs-CZ" altLang="cs-CZ" sz="2200" b="1">
                <a:latin typeface="Arial" panose="020B0604020202020204" pitchFamily="34" charset="0"/>
              </a:rPr>
              <a:t>Synthesis of External Factors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To generate an industry matrix using two industry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competitors (called A and B), complete the following steps for the industry being analyzed:</a:t>
            </a:r>
            <a:endParaRPr lang="cs-CZ" altLang="cs-CZ" sz="220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1800" b="1">
                <a:latin typeface="Arial" panose="020B0604020202020204" pitchFamily="34" charset="0"/>
              </a:rPr>
              <a:t>In Column 1 </a:t>
            </a:r>
            <a:r>
              <a:rPr lang="en-US" altLang="cs-CZ" sz="1800">
                <a:latin typeface="Arial" panose="020B0604020202020204" pitchFamily="34" charset="0"/>
              </a:rPr>
              <a:t>(</a:t>
            </a:r>
            <a:r>
              <a:rPr lang="en-US" altLang="cs-CZ" sz="1800" b="1" i="1">
                <a:latin typeface="Arial" panose="020B0604020202020204" pitchFamily="34" charset="0"/>
              </a:rPr>
              <a:t>Key Success Factors</a:t>
            </a:r>
            <a:r>
              <a:rPr lang="en-US" altLang="cs-CZ" sz="1800">
                <a:latin typeface="Arial" panose="020B0604020202020204" pitchFamily="34" charset="0"/>
              </a:rPr>
              <a:t>), list the 8 to 10 factors that appear to determine success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  <a:r>
              <a:rPr lang="en-US" altLang="cs-CZ" sz="1800">
                <a:latin typeface="Arial" panose="020B0604020202020204" pitchFamily="34" charset="0"/>
              </a:rPr>
              <a:t>in the industry.</a:t>
            </a:r>
          </a:p>
          <a:p>
            <a:pPr marL="1085850" lvl="1" indent="-3429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1800" b="1">
                <a:latin typeface="Arial" panose="020B0604020202020204" pitchFamily="34" charset="0"/>
              </a:rPr>
              <a:t>Column 2 </a:t>
            </a:r>
            <a:r>
              <a:rPr lang="en-US" altLang="cs-CZ" sz="1800">
                <a:latin typeface="Arial" panose="020B0604020202020204" pitchFamily="34" charset="0"/>
              </a:rPr>
              <a:t>(</a:t>
            </a:r>
            <a:r>
              <a:rPr lang="en-US" altLang="cs-CZ" sz="1800" b="1" i="1">
                <a:latin typeface="Arial" panose="020B0604020202020204" pitchFamily="34" charset="0"/>
              </a:rPr>
              <a:t>Weight</a:t>
            </a:r>
            <a:r>
              <a:rPr lang="en-US" altLang="cs-CZ" sz="1800">
                <a:latin typeface="Arial" panose="020B0604020202020204" pitchFamily="34" charset="0"/>
              </a:rPr>
              <a:t>), assign a weight to each factor, from 1.0 (Most Important) to 0.0 (Not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  <a:r>
              <a:rPr lang="en-US" altLang="cs-CZ" sz="1800">
                <a:latin typeface="Arial" panose="020B0604020202020204" pitchFamily="34" charset="0"/>
              </a:rPr>
              <a:t>Important) based on that factor’s probable impact on the overall industry’s current and future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  <a:r>
              <a:rPr lang="en-US" altLang="cs-CZ" sz="1800">
                <a:latin typeface="Arial" panose="020B0604020202020204" pitchFamily="34" charset="0"/>
              </a:rPr>
              <a:t>success. (All weights must sum to 1.0 regardless of the number of strategic factors.)</a:t>
            </a: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16357" t="42000" r="4357" b="20477"/>
          <a:stretch/>
        </p:blipFill>
        <p:spPr>
          <a:xfrm>
            <a:off x="894670" y="4792710"/>
            <a:ext cx="7364186" cy="196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45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>
                <a:latin typeface="Arial" pitchFamily="34" charset="0"/>
                <a:cs typeface="Arial" pitchFamily="34" charset="0"/>
              </a:rPr>
              <a:t>SYNTHESIS OF THE EXTERNAL AND INTERNAL FACTORS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1.</a:t>
            </a:r>
            <a:r>
              <a:rPr lang="en-US" altLang="cs-CZ" sz="2400" b="1" cap="all">
                <a:latin typeface="Arial" panose="020B0604020202020204" pitchFamily="34" charset="0"/>
              </a:rPr>
              <a:t> Synthesis of External Factors – EFAS Table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cs-CZ" altLang="cs-CZ" sz="2200" b="1">
                <a:latin typeface="Arial" panose="020B0604020202020204" pitchFamily="34" charset="0"/>
              </a:rPr>
              <a:t>Synthesis of External Factors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To generate an industry matrix using two industry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competitors (called A and B), complete the following steps for the industry being analyzed:</a:t>
            </a:r>
            <a:endParaRPr lang="cs-CZ" altLang="cs-CZ" sz="220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buFont typeface="+mj-lt"/>
              <a:buAutoNum type="arabicPeriod" startAt="3"/>
              <a:defRPr/>
            </a:pPr>
            <a:r>
              <a:rPr lang="en-US" altLang="cs-CZ" sz="1800" b="1">
                <a:latin typeface="Arial" panose="020B0604020202020204" pitchFamily="34" charset="0"/>
              </a:rPr>
              <a:t>In Column 3 </a:t>
            </a:r>
            <a:r>
              <a:rPr lang="en-US" altLang="cs-CZ" sz="1800" b="1" i="1">
                <a:latin typeface="Arial" panose="020B0604020202020204" pitchFamily="34" charset="0"/>
              </a:rPr>
              <a:t>(Company A Rating</a:t>
            </a:r>
            <a:r>
              <a:rPr lang="en-US" altLang="cs-CZ" sz="1800">
                <a:latin typeface="Arial" panose="020B0604020202020204" pitchFamily="34" charset="0"/>
              </a:rPr>
              <a:t>), examine a particular company within the industry</a:t>
            </a:r>
            <a:r>
              <a:rPr lang="cs-CZ" altLang="cs-CZ" sz="1800">
                <a:latin typeface="Arial" panose="020B0604020202020204" pitchFamily="34" charset="0"/>
              </a:rPr>
              <a:t>.</a:t>
            </a:r>
          </a:p>
          <a:p>
            <a:pPr marL="1485900" lvl="2" indent="-342900" eaLnBrk="1" hangingPunct="1">
              <a:spcBef>
                <a:spcPct val="0"/>
              </a:spcBef>
              <a:defRPr/>
            </a:pPr>
            <a:r>
              <a:rPr lang="en-US" altLang="cs-CZ" sz="1600">
                <a:latin typeface="Arial" panose="020B0604020202020204" pitchFamily="34" charset="0"/>
              </a:rPr>
              <a:t>for</a:t>
            </a:r>
            <a:r>
              <a:rPr lang="cs-CZ" altLang="cs-CZ" sz="1600">
                <a:latin typeface="Arial" panose="020B0604020202020204" pitchFamily="34" charset="0"/>
              </a:rPr>
              <a:t> </a:t>
            </a:r>
            <a:r>
              <a:rPr lang="en-US" altLang="cs-CZ" sz="1600">
                <a:latin typeface="Arial" panose="020B0604020202020204" pitchFamily="34" charset="0"/>
              </a:rPr>
              <a:t>example, Company A. Assign a rating to each factor from 5 (Outstanding) to 1 (Poor) based</a:t>
            </a:r>
            <a:r>
              <a:rPr lang="cs-CZ" altLang="cs-CZ" sz="1600">
                <a:latin typeface="Arial" panose="020B0604020202020204" pitchFamily="34" charset="0"/>
              </a:rPr>
              <a:t> </a:t>
            </a:r>
            <a:r>
              <a:rPr lang="en-US" altLang="cs-CZ" sz="1600">
                <a:latin typeface="Arial" panose="020B0604020202020204" pitchFamily="34" charset="0"/>
              </a:rPr>
              <a:t>on Company A’s current response to that particular factor. Each rating is a judgment regarding</a:t>
            </a:r>
            <a:r>
              <a:rPr lang="cs-CZ" altLang="cs-CZ" sz="1600">
                <a:latin typeface="Arial" panose="020B0604020202020204" pitchFamily="34" charset="0"/>
              </a:rPr>
              <a:t> </a:t>
            </a:r>
            <a:r>
              <a:rPr lang="en-US" altLang="cs-CZ" sz="1600">
                <a:latin typeface="Arial" panose="020B0604020202020204" pitchFamily="34" charset="0"/>
              </a:rPr>
              <a:t>how well that company is specifically dealing with each key success factor.</a:t>
            </a:r>
            <a:endParaRPr lang="cs-CZ" altLang="cs-CZ" sz="1600">
              <a:latin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16357" t="42000" r="4357" b="20477"/>
          <a:stretch/>
        </p:blipFill>
        <p:spPr>
          <a:xfrm>
            <a:off x="894670" y="4669599"/>
            <a:ext cx="7364186" cy="196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93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BASIC CONCEPTS OF STRATEGIC MANAGEMENT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 dirty="0" err="1">
                <a:latin typeface="Arial" panose="020B0604020202020204" pitchFamily="34" charset="0"/>
              </a:rPr>
              <a:t>Environmental</a:t>
            </a:r>
            <a:r>
              <a:rPr lang="cs-CZ" altLang="cs-CZ" sz="2400" b="1" cap="all" dirty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scanning</a:t>
            </a:r>
            <a:endParaRPr lang="cs-CZ" altLang="cs-CZ" sz="2400" b="1" cap="all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1800" b="1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2809323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cs-CZ" altLang="cs-CZ" sz="2000" b="1" dirty="0" err="1">
                <a:latin typeface="Arial" panose="020B0604020202020204" pitchFamily="34" charset="0"/>
              </a:rPr>
              <a:t>Company´s</a:t>
            </a:r>
            <a:r>
              <a:rPr lang="cs-CZ" altLang="cs-CZ" sz="2000" b="1" dirty="0">
                <a:latin typeface="Arial" panose="020B0604020202020204" pitchFamily="34" charset="0"/>
              </a:rPr>
              <a:t> </a:t>
            </a:r>
            <a:r>
              <a:rPr lang="cs-CZ" altLang="cs-CZ" sz="2000" b="1" dirty="0" err="1">
                <a:latin typeface="Arial" panose="020B0604020202020204" pitchFamily="34" charset="0"/>
              </a:rPr>
              <a:t>environment</a:t>
            </a:r>
            <a:r>
              <a:rPr lang="cs-CZ" altLang="cs-CZ" sz="2000" b="1" dirty="0">
                <a:latin typeface="Arial" panose="020B0604020202020204" pitchFamily="34" charset="0"/>
              </a:rPr>
              <a:t> </a:t>
            </a:r>
            <a:r>
              <a:rPr lang="cs-CZ" altLang="cs-CZ" sz="2000" dirty="0">
                <a:latin typeface="Arial" panose="020B0604020202020204" pitchFamily="34" charset="0"/>
              </a:rPr>
              <a:t>– g</a:t>
            </a:r>
            <a:r>
              <a:rPr lang="en-US" altLang="cs-CZ" sz="2000" dirty="0" err="1">
                <a:latin typeface="Arial" panose="020B0604020202020204" pitchFamily="34" charset="0"/>
              </a:rPr>
              <a:t>eneral</a:t>
            </a:r>
            <a:r>
              <a:rPr lang="en-US" altLang="cs-CZ" sz="2000" dirty="0">
                <a:latin typeface="Arial" panose="020B0604020202020204" pitchFamily="34" charset="0"/>
              </a:rPr>
              <a:t> forces and trends within the natural or societal environments or specific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en-US" altLang="cs-CZ" sz="2000" dirty="0">
                <a:latin typeface="Arial" panose="020B0604020202020204" pitchFamily="34" charset="0"/>
              </a:rPr>
              <a:t>factors that </a:t>
            </a:r>
            <a:r>
              <a:rPr lang="cs-CZ" altLang="cs-CZ" sz="2000" dirty="0" err="1">
                <a:latin typeface="Arial" panose="020B0604020202020204" pitchFamily="34" charset="0"/>
              </a:rPr>
              <a:t>affect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company</a:t>
            </a:r>
            <a:endParaRPr lang="cs-CZ" altLang="cs-CZ" sz="2000" dirty="0"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36286" t="9937" r="17321" b="8666"/>
          <a:stretch/>
        </p:blipFill>
        <p:spPr>
          <a:xfrm>
            <a:off x="3331029" y="1681842"/>
            <a:ext cx="5143500" cy="507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8834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>
                <a:latin typeface="Arial" pitchFamily="34" charset="0"/>
                <a:cs typeface="Arial" pitchFamily="34" charset="0"/>
              </a:rPr>
              <a:t>SYNTHESIS OF THE EXTERNAL AND INTERNAL FACTORS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1.</a:t>
            </a:r>
            <a:r>
              <a:rPr lang="en-US" altLang="cs-CZ" sz="2400" b="1" cap="all">
                <a:latin typeface="Arial" panose="020B0604020202020204" pitchFamily="34" charset="0"/>
              </a:rPr>
              <a:t> Synthesis of External Factors – EFAS Table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cs-CZ" altLang="cs-CZ" sz="2200" b="1">
                <a:latin typeface="Arial" panose="020B0604020202020204" pitchFamily="34" charset="0"/>
              </a:rPr>
              <a:t>Synthesis of External Factors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To generate an industry matrix using two industry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competitors (called A and B), complete the following steps for the industry being analyzed:</a:t>
            </a:r>
            <a:endParaRPr lang="cs-CZ" altLang="cs-CZ" sz="220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buFont typeface="+mj-lt"/>
              <a:buAutoNum type="arabicPeriod" startAt="4"/>
              <a:defRPr/>
            </a:pPr>
            <a:r>
              <a:rPr lang="en-US" altLang="cs-CZ" sz="1800" b="1">
                <a:latin typeface="Arial" panose="020B0604020202020204" pitchFamily="34" charset="0"/>
              </a:rPr>
              <a:t>In Column 4 </a:t>
            </a:r>
            <a:r>
              <a:rPr lang="en-US" altLang="cs-CZ" sz="1800">
                <a:latin typeface="Arial" panose="020B0604020202020204" pitchFamily="34" charset="0"/>
              </a:rPr>
              <a:t>(</a:t>
            </a:r>
            <a:r>
              <a:rPr lang="en-US" altLang="cs-CZ" sz="1800" b="1" i="1">
                <a:latin typeface="Arial" panose="020B0604020202020204" pitchFamily="34" charset="0"/>
              </a:rPr>
              <a:t>Company A Weighted Score</a:t>
            </a:r>
            <a:r>
              <a:rPr lang="en-US" altLang="cs-CZ" sz="1800">
                <a:latin typeface="Arial" panose="020B0604020202020204" pitchFamily="34" charset="0"/>
              </a:rPr>
              <a:t>), multiply the weight in Column 2 for each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  <a:r>
              <a:rPr lang="en-US" altLang="cs-CZ" sz="1800">
                <a:latin typeface="Arial" panose="020B0604020202020204" pitchFamily="34" charset="0"/>
              </a:rPr>
              <a:t>factor by its rating in Column 3 to obtain that factor’s weighted score for Company A</a:t>
            </a:r>
            <a:r>
              <a:rPr lang="en-US" altLang="cs-CZ" sz="1800" b="1">
                <a:latin typeface="Arial" panose="020B0604020202020204" pitchFamily="34" charset="0"/>
              </a:rPr>
              <a:t>.</a:t>
            </a:r>
            <a:endParaRPr lang="cs-CZ" altLang="cs-CZ" sz="1800" b="1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buFont typeface="+mj-lt"/>
              <a:buAutoNum type="arabicPeriod" startAt="4"/>
              <a:defRPr/>
            </a:pPr>
            <a:r>
              <a:rPr lang="en-US" altLang="cs-CZ" sz="1800" b="1">
                <a:latin typeface="Arial" panose="020B0604020202020204" pitchFamily="34" charset="0"/>
              </a:rPr>
              <a:t>In Column 5</a:t>
            </a:r>
            <a:r>
              <a:rPr lang="en-US" altLang="cs-CZ" sz="1800">
                <a:latin typeface="Arial" panose="020B0604020202020204" pitchFamily="34" charset="0"/>
              </a:rPr>
              <a:t> (</a:t>
            </a:r>
            <a:r>
              <a:rPr lang="en-US" altLang="cs-CZ" sz="1800" b="1" i="1">
                <a:latin typeface="Arial" panose="020B0604020202020204" pitchFamily="34" charset="0"/>
              </a:rPr>
              <a:t>Company B Rating</a:t>
            </a:r>
            <a:r>
              <a:rPr lang="en-US" altLang="cs-CZ" sz="1800">
                <a:latin typeface="Arial" panose="020B0604020202020204" pitchFamily="34" charset="0"/>
              </a:rPr>
              <a:t>), examine a second company within the industry – in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  <a:r>
              <a:rPr lang="en-US" altLang="cs-CZ" sz="1800">
                <a:latin typeface="Arial" panose="020B0604020202020204" pitchFamily="34" charset="0"/>
              </a:rPr>
              <a:t>this case, Company B. </a:t>
            </a:r>
            <a:endParaRPr lang="cs-CZ" altLang="cs-CZ" sz="1800">
              <a:latin typeface="Arial" panose="020B0604020202020204" pitchFamily="34" charset="0"/>
            </a:endParaRPr>
          </a:p>
          <a:p>
            <a:pPr marL="1485900" lvl="2" indent="-342900" eaLnBrk="1" hangingPunct="1">
              <a:spcBef>
                <a:spcPct val="0"/>
              </a:spcBef>
              <a:buFont typeface="+mj-lt"/>
              <a:buAutoNum type="arabicPeriod" startAt="4"/>
              <a:defRPr/>
            </a:pPr>
            <a:r>
              <a:rPr lang="en-US" altLang="cs-CZ" sz="1600">
                <a:latin typeface="Arial" panose="020B0604020202020204" pitchFamily="34" charset="0"/>
              </a:rPr>
              <a:t>Assign a rating to each key success factor from 5.0 (Outstanding)</a:t>
            </a:r>
            <a:r>
              <a:rPr lang="cs-CZ" altLang="cs-CZ" sz="1600">
                <a:latin typeface="Arial" panose="020B0604020202020204" pitchFamily="34" charset="0"/>
              </a:rPr>
              <a:t> </a:t>
            </a:r>
            <a:r>
              <a:rPr lang="en-US" altLang="cs-CZ" sz="1600">
                <a:latin typeface="Arial" panose="020B0604020202020204" pitchFamily="34" charset="0"/>
              </a:rPr>
              <a:t>to 1.0 (Poor), based on Company B’s current response to each particular factor.</a:t>
            </a:r>
          </a:p>
          <a:p>
            <a:pPr marL="1085850" lvl="1" indent="-342900" eaLnBrk="1" hangingPunct="1">
              <a:spcBef>
                <a:spcPct val="0"/>
              </a:spcBef>
              <a:buFont typeface="+mj-lt"/>
              <a:buAutoNum type="arabicPeriod" startAt="4"/>
              <a:defRPr/>
            </a:pPr>
            <a:r>
              <a:rPr lang="en-US" altLang="cs-CZ" sz="1800" b="1">
                <a:latin typeface="Arial" panose="020B0604020202020204" pitchFamily="34" charset="0"/>
              </a:rPr>
              <a:t>In Column 6 </a:t>
            </a:r>
            <a:r>
              <a:rPr lang="en-US" altLang="cs-CZ" sz="1800">
                <a:latin typeface="Arial" panose="020B0604020202020204" pitchFamily="34" charset="0"/>
              </a:rPr>
              <a:t>(</a:t>
            </a:r>
            <a:r>
              <a:rPr lang="en-US" altLang="cs-CZ" sz="1800" b="1" i="1">
                <a:latin typeface="Arial" panose="020B0604020202020204" pitchFamily="34" charset="0"/>
              </a:rPr>
              <a:t>Company B Weighted Score</a:t>
            </a:r>
            <a:r>
              <a:rPr lang="en-US" altLang="cs-CZ" sz="1800">
                <a:latin typeface="Arial" panose="020B0604020202020204" pitchFamily="34" charset="0"/>
              </a:rPr>
              <a:t>), multiply the weight in Column 2 for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  <a:r>
              <a:rPr lang="en-US" altLang="cs-CZ" sz="1800">
                <a:latin typeface="Arial" panose="020B0604020202020204" pitchFamily="34" charset="0"/>
              </a:rPr>
              <a:t>each factor times its rating in Column 5</a:t>
            </a:r>
            <a:r>
              <a:rPr lang="cs-CZ" altLang="cs-CZ" sz="1800">
                <a:latin typeface="Arial" panose="020B0604020202020204" pitchFamily="34" charset="0"/>
              </a:rPr>
              <a:t>.</a:t>
            </a:r>
          </a:p>
          <a:p>
            <a:pPr marL="1085850" lvl="1" indent="-342900" eaLnBrk="1" hangingPunct="1">
              <a:spcBef>
                <a:spcPct val="0"/>
              </a:spcBef>
              <a:buFont typeface="+mj-lt"/>
              <a:buAutoNum type="arabicPeriod" startAt="4"/>
              <a:defRPr/>
            </a:pPr>
            <a:r>
              <a:rPr lang="en-US" altLang="cs-CZ" sz="1800" b="1">
                <a:latin typeface="Arial" panose="020B0604020202020204" pitchFamily="34" charset="0"/>
              </a:rPr>
              <a:t>The total weighted score indicates </a:t>
            </a:r>
            <a:r>
              <a:rPr lang="en-US" altLang="cs-CZ" sz="1800">
                <a:latin typeface="Arial" panose="020B0604020202020204" pitchFamily="34" charset="0"/>
              </a:rPr>
              <a:t>how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  <a:r>
              <a:rPr lang="en-US" altLang="cs-CZ" sz="1800">
                <a:latin typeface="Arial" panose="020B0604020202020204" pitchFamily="34" charset="0"/>
              </a:rPr>
              <a:t>well each company is responding to current and expected key success factors in the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  <a:r>
              <a:rPr lang="en-US" altLang="cs-CZ" sz="1800">
                <a:latin typeface="Arial" panose="020B0604020202020204" pitchFamily="34" charset="0"/>
              </a:rPr>
              <a:t>industry’s environment.</a:t>
            </a:r>
            <a:endParaRPr lang="en-GB" altLang="cs-CZ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16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>
                <a:latin typeface="Arial" pitchFamily="34" charset="0"/>
                <a:cs typeface="Arial" pitchFamily="34" charset="0"/>
              </a:rPr>
              <a:t>SYNTHESIS OF THE EXTERNAL AND INTERNAL FACTORS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1.</a:t>
            </a:r>
            <a:r>
              <a:rPr lang="en-US" altLang="cs-CZ" sz="2400" b="1" cap="all">
                <a:latin typeface="Arial" panose="020B0604020202020204" pitchFamily="34" charset="0"/>
              </a:rPr>
              <a:t> Synthesis of External Factors – EFAS Table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cs-CZ" altLang="cs-CZ" sz="2200" b="1">
                <a:latin typeface="Arial" panose="020B0604020202020204" pitchFamily="34" charset="0"/>
              </a:rPr>
              <a:t>Synthesis of External Factors - EFAS</a:t>
            </a: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800">
                <a:latin typeface="Arial" panose="020B0604020202020204" pitchFamily="34" charset="0"/>
              </a:rPr>
              <a:t>Using an </a:t>
            </a:r>
            <a:r>
              <a:rPr lang="en-US" altLang="cs-CZ" sz="1800" b="1">
                <a:latin typeface="Arial" panose="020B0604020202020204" pitchFamily="34" charset="0"/>
              </a:rPr>
              <a:t>EFAS</a:t>
            </a:r>
            <a:r>
              <a:rPr lang="en-US" altLang="cs-CZ" sz="1800">
                <a:latin typeface="Arial" panose="020B0604020202020204" pitchFamily="34" charset="0"/>
              </a:rPr>
              <a:t> (</a:t>
            </a:r>
            <a:r>
              <a:rPr lang="en-US" altLang="cs-CZ" sz="1800" i="1">
                <a:latin typeface="Arial" panose="020B0604020202020204" pitchFamily="34" charset="0"/>
              </a:rPr>
              <a:t>External</a:t>
            </a:r>
            <a:r>
              <a:rPr lang="cs-CZ" altLang="cs-CZ" sz="1800" i="1">
                <a:latin typeface="Arial" panose="020B0604020202020204" pitchFamily="34" charset="0"/>
              </a:rPr>
              <a:t> </a:t>
            </a:r>
            <a:r>
              <a:rPr lang="en-US" altLang="cs-CZ" sz="1800" i="1">
                <a:latin typeface="Arial" panose="020B0604020202020204" pitchFamily="34" charset="0"/>
              </a:rPr>
              <a:t>Factors Analysis Summary</a:t>
            </a:r>
            <a:r>
              <a:rPr lang="en-US" altLang="cs-CZ" sz="1800">
                <a:latin typeface="Arial" panose="020B0604020202020204" pitchFamily="34" charset="0"/>
              </a:rPr>
              <a:t>) </a:t>
            </a:r>
            <a:r>
              <a:rPr lang="en-US" altLang="cs-CZ" sz="1800" b="1">
                <a:latin typeface="Arial" panose="020B0604020202020204" pitchFamily="34" charset="0"/>
              </a:rPr>
              <a:t>Table </a:t>
            </a:r>
            <a:r>
              <a:rPr lang="en-US" altLang="cs-CZ" sz="1800">
                <a:latin typeface="Arial" panose="020B0604020202020204" pitchFamily="34" charset="0"/>
              </a:rPr>
              <a:t>is one way to </a:t>
            </a:r>
            <a:r>
              <a:rPr lang="en-US" altLang="cs-CZ" sz="1800" b="1" i="1">
                <a:latin typeface="Arial" panose="020B0604020202020204" pitchFamily="34" charset="0"/>
              </a:rPr>
              <a:t>organize the external factors </a:t>
            </a:r>
            <a:r>
              <a:rPr lang="en-US" altLang="cs-CZ" sz="1800">
                <a:latin typeface="Arial" panose="020B0604020202020204" pitchFamily="34" charset="0"/>
              </a:rPr>
              <a:t>into the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  <a:r>
              <a:rPr lang="en-US" altLang="cs-CZ" sz="1800">
                <a:latin typeface="Arial" panose="020B0604020202020204" pitchFamily="34" charset="0"/>
              </a:rPr>
              <a:t>generally accepted categories of opportunities and threats as well as to analyze how well a particular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  <a:r>
              <a:rPr lang="en-US" altLang="cs-CZ" sz="1800">
                <a:latin typeface="Arial" panose="020B0604020202020204" pitchFamily="34" charset="0"/>
              </a:rPr>
              <a:t>company’s management (rating) is responding to these specific factors in light of the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  <a:r>
              <a:rPr lang="en-US" altLang="cs-CZ" sz="1800">
                <a:latin typeface="Arial" panose="020B0604020202020204" pitchFamily="34" charset="0"/>
              </a:rPr>
              <a:t>perceived importance (weight) of these factors to the company.</a:t>
            </a:r>
            <a:endParaRPr lang="en-GB" altLang="cs-CZ" sz="1400" dirty="0"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21071" t="17238" r="12929" b="23524"/>
          <a:stretch/>
        </p:blipFill>
        <p:spPr>
          <a:xfrm>
            <a:off x="2481943" y="3576965"/>
            <a:ext cx="6498771" cy="3281035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26573" y="4060505"/>
            <a:ext cx="215537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/>
              <a:t>Example of </a:t>
            </a:r>
            <a:r>
              <a:rPr lang="en-US" sz="2000" b="1"/>
              <a:t>External Factor Analysis Summary (EFAS Table)</a:t>
            </a:r>
            <a:endParaRPr lang="cs-CZ" sz="2000" b="1"/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412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>
                <a:latin typeface="Arial" pitchFamily="34" charset="0"/>
                <a:cs typeface="Arial" pitchFamily="34" charset="0"/>
              </a:rPr>
              <a:t>SYNTHESIS OF THE EXTERNAL AND INTERNAL FACTORS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2.</a:t>
            </a:r>
            <a:r>
              <a:rPr lang="en-US" altLang="cs-CZ" sz="2400" b="1" cap="all">
                <a:latin typeface="Arial" panose="020B0604020202020204" pitchFamily="34" charset="0"/>
              </a:rPr>
              <a:t> Synthesis of Internal Factors – IFAS Table  </a:t>
            </a:r>
            <a:endParaRPr lang="en-GB" altLang="cs-CZ" sz="1800" b="1" cap="all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cs-CZ" altLang="cs-CZ" sz="2200" b="1">
                <a:latin typeface="Arial" panose="020B0604020202020204" pitchFamily="34" charset="0"/>
              </a:rPr>
              <a:t>Synthesis of Internal Factors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This </a:t>
            </a:r>
            <a:r>
              <a:rPr lang="en-US" altLang="cs-CZ" sz="2200" b="1">
                <a:latin typeface="Arial" panose="020B0604020202020204" pitchFamily="34" charset="0"/>
              </a:rPr>
              <a:t>IFAS</a:t>
            </a:r>
            <a:r>
              <a:rPr lang="en-US" altLang="cs-CZ" sz="2200">
                <a:latin typeface="Arial" panose="020B0604020202020204" pitchFamily="34" charset="0"/>
              </a:rPr>
              <a:t> (</a:t>
            </a:r>
            <a:r>
              <a:rPr lang="en-US" altLang="cs-CZ" sz="2200" i="1">
                <a:latin typeface="Arial" panose="020B0604020202020204" pitchFamily="34" charset="0"/>
              </a:rPr>
              <a:t>Internal Factor Analysis Summary</a:t>
            </a:r>
            <a:r>
              <a:rPr lang="en-US" altLang="cs-CZ" sz="2200">
                <a:latin typeface="Arial" panose="020B0604020202020204" pitchFamily="34" charset="0"/>
              </a:rPr>
              <a:t>)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  <a:r>
              <a:rPr lang="en-US" altLang="cs-CZ" sz="2200" b="1">
                <a:latin typeface="Arial" panose="020B0604020202020204" pitchFamily="34" charset="0"/>
              </a:rPr>
              <a:t>Table</a:t>
            </a:r>
            <a:r>
              <a:rPr lang="en-US" altLang="cs-CZ" sz="2200">
                <a:latin typeface="Arial" panose="020B0604020202020204" pitchFamily="34" charset="0"/>
              </a:rPr>
              <a:t> is one way to </a:t>
            </a:r>
            <a:r>
              <a:rPr lang="en-US" altLang="cs-CZ" sz="2200" b="1" i="1">
                <a:latin typeface="Arial" panose="020B0604020202020204" pitchFamily="34" charset="0"/>
              </a:rPr>
              <a:t>organize the internal factors </a:t>
            </a:r>
            <a:r>
              <a:rPr lang="en-US" altLang="cs-CZ" sz="2200">
                <a:latin typeface="Arial" panose="020B0604020202020204" pitchFamily="34" charset="0"/>
              </a:rPr>
              <a:t>into the generally accepted categories of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strengths and weaknesses as well as to analyze how well a particular company’s management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is responding to these specific factors in light of the perceived importance of these factors to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the company. </a:t>
            </a: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Use the </a:t>
            </a:r>
            <a:r>
              <a:rPr lang="en-US" altLang="cs-CZ" sz="2200" b="1">
                <a:latin typeface="Arial" panose="020B0604020202020204" pitchFamily="34" charset="0"/>
              </a:rPr>
              <a:t>VRIO framework </a:t>
            </a:r>
            <a:r>
              <a:rPr lang="en-US" altLang="cs-CZ" sz="2200">
                <a:latin typeface="Arial" panose="020B0604020202020204" pitchFamily="34" charset="0"/>
              </a:rPr>
              <a:t>(Value, Rareness, Imitability, &amp; Organization) to assess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the importance of each of the factors that might be considered strengths. </a:t>
            </a: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Except for its internal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orientation, this </a:t>
            </a:r>
            <a:r>
              <a:rPr lang="en-US" altLang="cs-CZ" sz="2200" i="1">
                <a:latin typeface="Arial" panose="020B0604020202020204" pitchFamily="34" charset="0"/>
              </a:rPr>
              <a:t>IFAS Table is built the same way as the EFAS Table</a:t>
            </a:r>
            <a:r>
              <a:rPr lang="cs-CZ" altLang="cs-CZ" sz="2200" i="1">
                <a:latin typeface="Arial" panose="020B0604020202020204" pitchFamily="34" charset="0"/>
              </a:rPr>
              <a:t>.</a:t>
            </a:r>
            <a:endParaRPr lang="en-GB" altLang="cs-CZ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63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>
                <a:latin typeface="Arial" pitchFamily="34" charset="0"/>
                <a:cs typeface="Arial" pitchFamily="34" charset="0"/>
              </a:rPr>
              <a:t>SYNTHESIS OF THE EXTERNAL AND INTERNAL FACTORS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2400" b="1" cap="all">
                <a:latin typeface="Arial" panose="020B0604020202020204" pitchFamily="34" charset="0"/>
              </a:rPr>
              <a:t>2. Synthesis of Internal Factors – IFAS Table </a:t>
            </a:r>
            <a:endParaRPr lang="en-GB" altLang="cs-CZ" sz="1800" b="1" cap="all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cs-CZ" altLang="cs-CZ" sz="2200" b="1">
                <a:latin typeface="Arial" panose="020B0604020202020204" pitchFamily="34" charset="0"/>
              </a:rPr>
              <a:t>Synthesis of Internal Factors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2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cs-CZ" sz="2200" b="1">
                <a:latin typeface="Arial" panose="020B0604020202020204" pitchFamily="34" charset="0"/>
              </a:rPr>
              <a:t>Example of </a:t>
            </a:r>
            <a:r>
              <a:rPr lang="cs-CZ" altLang="cs-CZ" sz="2200" b="1">
                <a:latin typeface="Arial" panose="020B0604020202020204" pitchFamily="34" charset="0"/>
              </a:rPr>
              <a:t>Internal</a:t>
            </a:r>
            <a:r>
              <a:rPr lang="en-US" altLang="cs-CZ" sz="2200" b="1">
                <a:latin typeface="Arial" panose="020B0604020202020204" pitchFamily="34" charset="0"/>
              </a:rPr>
              <a:t>Factor Analysis Summary (</a:t>
            </a:r>
            <a:r>
              <a:rPr lang="cs-CZ" altLang="cs-CZ" sz="2200" b="1">
                <a:latin typeface="Arial" panose="020B0604020202020204" pitchFamily="34" charset="0"/>
              </a:rPr>
              <a:t>I</a:t>
            </a:r>
            <a:r>
              <a:rPr lang="en-US" altLang="cs-CZ" sz="2200" b="1">
                <a:latin typeface="Arial" panose="020B0604020202020204" pitchFamily="34" charset="0"/>
              </a:rPr>
              <a:t>FAS Table)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l="18393" t="18380" r="5643" b="13238"/>
          <a:stretch/>
        </p:blipFill>
        <p:spPr>
          <a:xfrm>
            <a:off x="681831" y="2631281"/>
            <a:ext cx="7772400" cy="393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2538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>
                <a:latin typeface="Arial" pitchFamily="34" charset="0"/>
                <a:cs typeface="Arial" pitchFamily="34" charset="0"/>
              </a:rPr>
              <a:t>SYNTHESIS OF THE EXTERNAL AND INTERNAL FACTORS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3. Situation Analysis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b="1">
                <a:latin typeface="Arial" panose="020B0604020202020204" pitchFamily="34" charset="0"/>
              </a:rPr>
              <a:t>Strategy formulation</a:t>
            </a:r>
            <a:r>
              <a:rPr lang="en-US" altLang="cs-CZ" sz="2200">
                <a:latin typeface="Arial" panose="020B0604020202020204" pitchFamily="34" charset="0"/>
              </a:rPr>
              <a:t>, often referred to as </a:t>
            </a:r>
            <a:r>
              <a:rPr lang="en-US" altLang="cs-CZ" sz="2200" b="1" i="1">
                <a:latin typeface="Arial" panose="020B0604020202020204" pitchFamily="34" charset="0"/>
              </a:rPr>
              <a:t>strategic planning or long-range planning</a:t>
            </a:r>
            <a:r>
              <a:rPr lang="en-US" altLang="cs-CZ" sz="2200">
                <a:latin typeface="Arial" panose="020B0604020202020204" pitchFamily="34" charset="0"/>
              </a:rPr>
              <a:t>, is concerned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with developing a corporation’s mission, objectives, strategies, and policies. </a:t>
            </a: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It </a:t>
            </a:r>
            <a:r>
              <a:rPr lang="en-US" altLang="cs-CZ" sz="2200" b="1">
                <a:latin typeface="Arial" panose="020B0604020202020204" pitchFamily="34" charset="0"/>
              </a:rPr>
              <a:t>begins</a:t>
            </a:r>
            <a:r>
              <a:rPr lang="cs-CZ" altLang="cs-CZ" sz="2200" b="1">
                <a:latin typeface="Arial" panose="020B0604020202020204" pitchFamily="34" charset="0"/>
              </a:rPr>
              <a:t> </a:t>
            </a:r>
            <a:r>
              <a:rPr lang="en-US" altLang="cs-CZ" sz="2200" b="1">
                <a:latin typeface="Arial" panose="020B0604020202020204" pitchFamily="34" charset="0"/>
              </a:rPr>
              <a:t>with situation analysis</a:t>
            </a:r>
            <a:r>
              <a:rPr lang="en-US" altLang="cs-CZ" sz="2200">
                <a:latin typeface="Arial" panose="020B0604020202020204" pitchFamily="34" charset="0"/>
              </a:rPr>
              <a:t>: </a:t>
            </a:r>
            <a:r>
              <a:rPr lang="en-US" altLang="cs-CZ" sz="2200" b="1" i="1">
                <a:latin typeface="Arial" panose="020B0604020202020204" pitchFamily="34" charset="0"/>
              </a:rPr>
              <a:t>the process of finding a strategic fit between external opportunities and</a:t>
            </a:r>
            <a:r>
              <a:rPr lang="cs-CZ" altLang="cs-CZ" sz="2200" b="1" i="1">
                <a:latin typeface="Arial" panose="020B0604020202020204" pitchFamily="34" charset="0"/>
              </a:rPr>
              <a:t> </a:t>
            </a:r>
            <a:r>
              <a:rPr lang="en-US" altLang="cs-CZ" sz="2200" b="1" i="1">
                <a:latin typeface="Arial" panose="020B0604020202020204" pitchFamily="34" charset="0"/>
              </a:rPr>
              <a:t>internal strengths while working around external threats and internal weaknesses.</a:t>
            </a:r>
            <a:endParaRPr lang="cs-CZ" altLang="cs-CZ" sz="2200" b="1" i="1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800">
                <a:latin typeface="Arial" panose="020B0604020202020204" pitchFamily="34" charset="0"/>
              </a:rPr>
              <a:t>As shown in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  <a:r>
              <a:rPr lang="en-US" altLang="cs-CZ" sz="1800">
                <a:latin typeface="Arial" panose="020B0604020202020204" pitchFamily="34" charset="0"/>
              </a:rPr>
              <a:t>the Strategic Decision-Making Process is analyzing strategic factors in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  <a:r>
              <a:rPr lang="en-US" altLang="cs-CZ" sz="1800">
                <a:latin typeface="Arial" panose="020B0604020202020204" pitchFamily="34" charset="0"/>
              </a:rPr>
              <a:t>light of the current situation using SWOT analysis.</a:t>
            </a:r>
            <a:endParaRPr lang="cs-CZ" altLang="cs-CZ" sz="180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800">
                <a:latin typeface="Arial" panose="020B0604020202020204" pitchFamily="34" charset="0"/>
              </a:rPr>
              <a:t>Some of the primary criticisms of SWOT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  <a:r>
              <a:rPr lang="en-US" altLang="cs-CZ" sz="1800">
                <a:latin typeface="Arial" panose="020B0604020202020204" pitchFamily="34" charset="0"/>
              </a:rPr>
              <a:t>analysis are:</a:t>
            </a:r>
          </a:p>
          <a:p>
            <a:pPr marL="1485900" lvl="2" indent="-342900" eaLnBrk="1" hangingPunct="1">
              <a:spcBef>
                <a:spcPct val="0"/>
              </a:spcBef>
              <a:defRPr/>
            </a:pPr>
            <a:r>
              <a:rPr lang="en-US" altLang="cs-CZ" sz="1600">
                <a:latin typeface="Arial" panose="020B0604020202020204" pitchFamily="34" charset="0"/>
              </a:rPr>
              <a:t>It generates lengthy lists.</a:t>
            </a:r>
          </a:p>
          <a:p>
            <a:pPr marL="1485900" lvl="2" indent="-342900" eaLnBrk="1" hangingPunct="1">
              <a:spcBef>
                <a:spcPct val="0"/>
              </a:spcBef>
              <a:defRPr/>
            </a:pPr>
            <a:r>
              <a:rPr lang="en-US" altLang="cs-CZ" sz="1600">
                <a:latin typeface="Arial" panose="020B0604020202020204" pitchFamily="34" charset="0"/>
              </a:rPr>
              <a:t>It uses no weights to reflect priorities.</a:t>
            </a:r>
          </a:p>
          <a:p>
            <a:pPr marL="1485900" lvl="2" indent="-342900" eaLnBrk="1" hangingPunct="1">
              <a:spcBef>
                <a:spcPct val="0"/>
              </a:spcBef>
              <a:defRPr/>
            </a:pPr>
            <a:r>
              <a:rPr lang="en-US" altLang="cs-CZ" sz="1600">
                <a:latin typeface="Arial" panose="020B0604020202020204" pitchFamily="34" charset="0"/>
              </a:rPr>
              <a:t>It uses ambiguous words and phrases.</a:t>
            </a:r>
          </a:p>
          <a:p>
            <a:pPr marL="1485900" lvl="2" indent="-342900" eaLnBrk="1" hangingPunct="1">
              <a:spcBef>
                <a:spcPct val="0"/>
              </a:spcBef>
              <a:defRPr/>
            </a:pPr>
            <a:r>
              <a:rPr lang="en-US" altLang="cs-CZ" sz="1600">
                <a:latin typeface="Arial" panose="020B0604020202020204" pitchFamily="34" charset="0"/>
              </a:rPr>
              <a:t>The same factor can be placed in two categories (e.g., a strength may also be a weakness).</a:t>
            </a:r>
          </a:p>
          <a:p>
            <a:pPr marL="1485900" lvl="2" indent="-342900" eaLnBrk="1" hangingPunct="1">
              <a:spcBef>
                <a:spcPct val="0"/>
              </a:spcBef>
              <a:defRPr/>
            </a:pPr>
            <a:r>
              <a:rPr lang="en-US" altLang="cs-CZ" sz="1600">
                <a:latin typeface="Arial" panose="020B0604020202020204" pitchFamily="34" charset="0"/>
              </a:rPr>
              <a:t>There is no obligation to verify opinions with data or analysis.</a:t>
            </a:r>
          </a:p>
          <a:p>
            <a:pPr marL="1485900" lvl="2" indent="-342900" eaLnBrk="1" hangingPunct="1">
              <a:spcBef>
                <a:spcPct val="0"/>
              </a:spcBef>
              <a:defRPr/>
            </a:pPr>
            <a:r>
              <a:rPr lang="en-US" altLang="cs-CZ" sz="1600">
                <a:latin typeface="Arial" panose="020B0604020202020204" pitchFamily="34" charset="0"/>
              </a:rPr>
              <a:t>It requires only a single level of analysis.</a:t>
            </a:r>
          </a:p>
          <a:p>
            <a:pPr marL="1485900" lvl="2" indent="-342900" eaLnBrk="1" hangingPunct="1">
              <a:spcBef>
                <a:spcPct val="0"/>
              </a:spcBef>
              <a:defRPr/>
            </a:pPr>
            <a:r>
              <a:rPr lang="en-US" altLang="cs-CZ" sz="1600">
                <a:latin typeface="Arial" panose="020B0604020202020204" pitchFamily="34" charset="0"/>
              </a:rPr>
              <a:t>There is no logical link to strategy implementation</a:t>
            </a:r>
            <a:r>
              <a:rPr lang="cs-CZ" altLang="cs-CZ" sz="1600">
                <a:latin typeface="Arial" panose="020B0604020202020204" pitchFamily="34" charset="0"/>
              </a:rPr>
              <a:t>.</a:t>
            </a:r>
            <a:endParaRPr lang="en-GB" altLang="cs-CZ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64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>
                <a:latin typeface="Arial" pitchFamily="34" charset="0"/>
                <a:cs typeface="Arial" pitchFamily="34" charset="0"/>
              </a:rPr>
              <a:t>SYNTHESIS OF THE EXTERNAL AND INTERNAL FACTORS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3. Situation Analysis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cs-CZ" altLang="cs-CZ" sz="2200" b="1">
                <a:latin typeface="Arial" panose="020B0604020202020204" pitchFamily="34" charset="0"/>
              </a:rPr>
              <a:t>Generating a Strategic Factors Analysis Summary SFAX matrix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The EFAS and IFAS Tables plus the SFAS Matrix have been developed to deal with the criticisms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of SWOT analysis. </a:t>
            </a: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When used together, they are a </a:t>
            </a:r>
            <a:r>
              <a:rPr lang="en-US" altLang="cs-CZ" sz="2200" b="1" i="1">
                <a:latin typeface="Arial" panose="020B0604020202020204" pitchFamily="34" charset="0"/>
              </a:rPr>
              <a:t>powerful analytical set of tools </a:t>
            </a:r>
            <a:r>
              <a:rPr lang="en-US" altLang="cs-CZ" sz="2200">
                <a:latin typeface="Arial" panose="020B0604020202020204" pitchFamily="34" charset="0"/>
              </a:rPr>
              <a:t>for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strategic analysis. </a:t>
            </a: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The </a:t>
            </a:r>
            <a:r>
              <a:rPr lang="en-US" altLang="cs-CZ" sz="2200" b="1">
                <a:latin typeface="Arial" panose="020B0604020202020204" pitchFamily="34" charset="0"/>
              </a:rPr>
              <a:t>SFAS</a:t>
            </a:r>
            <a:r>
              <a:rPr lang="en-US" altLang="cs-CZ" sz="2200">
                <a:latin typeface="Arial" panose="020B0604020202020204" pitchFamily="34" charset="0"/>
              </a:rPr>
              <a:t> (Strategic Factors Analysis Summary) </a:t>
            </a:r>
            <a:r>
              <a:rPr lang="en-US" altLang="cs-CZ" sz="2200" b="1">
                <a:latin typeface="Arial" panose="020B0604020202020204" pitchFamily="34" charset="0"/>
              </a:rPr>
              <a:t>Matrix</a:t>
            </a:r>
            <a:r>
              <a:rPr lang="en-US" altLang="cs-CZ" sz="2200">
                <a:latin typeface="Arial" panose="020B0604020202020204" pitchFamily="34" charset="0"/>
              </a:rPr>
              <a:t> summarizes an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organization’s strategic factors by combining the external factors from the EFAS Table with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the internal factors from the IFAS Table</a:t>
            </a:r>
            <a:r>
              <a:rPr lang="cs-CZ" altLang="cs-CZ" sz="2200">
                <a:latin typeface="Arial" panose="020B0604020202020204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GB" altLang="cs-CZ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02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>
                <a:latin typeface="Arial" pitchFamily="34" charset="0"/>
                <a:cs typeface="Arial" pitchFamily="34" charset="0"/>
              </a:rPr>
              <a:t>SYNTHESIS OF THE EXTERNAL AND INTERNAL FACTORS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3. Situation Analysis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cs-CZ" altLang="cs-CZ" sz="2200" b="1">
                <a:latin typeface="Arial" panose="020B0604020202020204" pitchFamily="34" charset="0"/>
              </a:rPr>
              <a:t>Generating a Strategic Factors Analysis Summary SFAX matrix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The SFAS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Matrix requires a strategic decision maker to condense these strengths, weaknesses, opportunities,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and threats into fewer than 10 strategic factors. </a:t>
            </a: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This is done by reviewing and revising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the weight given each factor. The revised weights reflect the priority of each factor as a determinant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of the company’s future success. </a:t>
            </a: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The highest-weighted EFAS and IFAS factors should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appear in the SFAS Matrix.</a:t>
            </a:r>
            <a:endParaRPr lang="en-GB" altLang="cs-CZ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33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>
                <a:latin typeface="Arial" pitchFamily="34" charset="0"/>
                <a:cs typeface="Arial" pitchFamily="34" charset="0"/>
              </a:rPr>
              <a:t>SYNTHESIS OF THE EXTERNAL AND INTERNAL FACTORS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3. Situation Analysis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9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cs-CZ" altLang="cs-CZ" sz="2200" b="1">
                <a:latin typeface="Arial" panose="020B0604020202020204" pitchFamily="34" charset="0"/>
              </a:rPr>
              <a:t>Generating a Strategic Factors Analysis Summary SFAX matrix – can create following these steps:</a:t>
            </a:r>
          </a:p>
          <a:p>
            <a:pPr marL="1085850" lvl="1" indent="-3429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1600" b="1">
                <a:latin typeface="Arial" panose="020B0604020202020204" pitchFamily="34" charset="0"/>
              </a:rPr>
              <a:t>In Column 1 </a:t>
            </a:r>
            <a:r>
              <a:rPr lang="en-US" altLang="cs-CZ" sz="1600">
                <a:latin typeface="Arial" panose="020B0604020202020204" pitchFamily="34" charset="0"/>
              </a:rPr>
              <a:t>(</a:t>
            </a:r>
            <a:r>
              <a:rPr lang="en-US" altLang="cs-CZ" sz="1600" b="1" i="1">
                <a:latin typeface="Arial" panose="020B0604020202020204" pitchFamily="34" charset="0"/>
              </a:rPr>
              <a:t>Strategic Factors</a:t>
            </a:r>
            <a:r>
              <a:rPr lang="en-US" altLang="cs-CZ" sz="1600">
                <a:latin typeface="Arial" panose="020B0604020202020204" pitchFamily="34" charset="0"/>
              </a:rPr>
              <a:t>), list the most important EFAS and IFAS items. </a:t>
            </a:r>
            <a:endParaRPr lang="cs-CZ" altLang="cs-CZ" sz="1600">
              <a:latin typeface="Arial" panose="020B0604020202020204" pitchFamily="34" charset="0"/>
            </a:endParaRPr>
          </a:p>
          <a:p>
            <a:pPr marL="1485900" lvl="2" indent="-342900" eaLnBrk="1" hangingPunct="1">
              <a:spcBef>
                <a:spcPct val="0"/>
              </a:spcBef>
              <a:defRPr/>
            </a:pPr>
            <a:r>
              <a:rPr lang="en-US" altLang="cs-CZ" sz="1600">
                <a:latin typeface="Arial" panose="020B0604020202020204" pitchFamily="34" charset="0"/>
              </a:rPr>
              <a:t>After</a:t>
            </a:r>
            <a:r>
              <a:rPr lang="cs-CZ" altLang="cs-CZ" sz="1600">
                <a:latin typeface="Arial" panose="020B0604020202020204" pitchFamily="34" charset="0"/>
              </a:rPr>
              <a:t> </a:t>
            </a:r>
            <a:r>
              <a:rPr lang="en-US" altLang="cs-CZ" sz="1600">
                <a:latin typeface="Arial" panose="020B0604020202020204" pitchFamily="34" charset="0"/>
              </a:rPr>
              <a:t>each factor, indicate whether it is a Strength (S), Weakness (W), an Opportunity (O), or a</a:t>
            </a:r>
            <a:r>
              <a:rPr lang="cs-CZ" altLang="cs-CZ" sz="1600">
                <a:latin typeface="Arial" panose="020B0604020202020204" pitchFamily="34" charset="0"/>
              </a:rPr>
              <a:t> </a:t>
            </a:r>
            <a:r>
              <a:rPr lang="en-US" altLang="cs-CZ" sz="1600">
                <a:latin typeface="Arial" panose="020B0604020202020204" pitchFamily="34" charset="0"/>
              </a:rPr>
              <a:t>Threat (T).</a:t>
            </a:r>
          </a:p>
          <a:p>
            <a:pPr marL="1085850" lvl="1" indent="-3429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1600" b="1">
                <a:latin typeface="Arial" panose="020B0604020202020204" pitchFamily="34" charset="0"/>
              </a:rPr>
              <a:t>In Column 2 </a:t>
            </a:r>
            <a:r>
              <a:rPr lang="en-US" altLang="cs-CZ" sz="1600">
                <a:latin typeface="Arial" panose="020B0604020202020204" pitchFamily="34" charset="0"/>
              </a:rPr>
              <a:t>(</a:t>
            </a:r>
            <a:r>
              <a:rPr lang="en-US" altLang="cs-CZ" sz="1600" b="1" i="1">
                <a:latin typeface="Arial" panose="020B0604020202020204" pitchFamily="34" charset="0"/>
              </a:rPr>
              <a:t>Weight</a:t>
            </a:r>
            <a:r>
              <a:rPr lang="en-US" altLang="cs-CZ" sz="1600">
                <a:latin typeface="Arial" panose="020B0604020202020204" pitchFamily="34" charset="0"/>
              </a:rPr>
              <a:t>), assign weights for all of the internal and external strategic factors.</a:t>
            </a:r>
            <a:r>
              <a:rPr lang="cs-CZ" altLang="cs-CZ" sz="1600">
                <a:latin typeface="Arial" panose="020B0604020202020204" pitchFamily="34" charset="0"/>
              </a:rPr>
              <a:t> </a:t>
            </a:r>
            <a:r>
              <a:rPr lang="en-US" altLang="cs-CZ" sz="1600">
                <a:latin typeface="Arial" panose="020B0604020202020204" pitchFamily="34" charset="0"/>
              </a:rPr>
              <a:t>This means that the weights calculated earlier for EFAS and IFAS will probably have to</a:t>
            </a:r>
            <a:r>
              <a:rPr lang="cs-CZ" altLang="cs-CZ" sz="1600">
                <a:latin typeface="Arial" panose="020B0604020202020204" pitchFamily="34" charset="0"/>
              </a:rPr>
              <a:t> </a:t>
            </a:r>
            <a:r>
              <a:rPr lang="en-US" altLang="cs-CZ" sz="1600">
                <a:latin typeface="Arial" panose="020B0604020202020204" pitchFamily="34" charset="0"/>
              </a:rPr>
              <a:t>be adjusted.</a:t>
            </a:r>
          </a:p>
          <a:p>
            <a:pPr marL="1085850" lvl="1" indent="-3429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1600" b="1">
                <a:latin typeface="Arial" panose="020B0604020202020204" pitchFamily="34" charset="0"/>
              </a:rPr>
              <a:t>In Column 3 </a:t>
            </a:r>
            <a:r>
              <a:rPr lang="en-US" altLang="cs-CZ" sz="1600">
                <a:latin typeface="Arial" panose="020B0604020202020204" pitchFamily="34" charset="0"/>
              </a:rPr>
              <a:t>(</a:t>
            </a:r>
            <a:r>
              <a:rPr lang="en-US" altLang="cs-CZ" sz="1600" b="1" i="1">
                <a:latin typeface="Arial" panose="020B0604020202020204" pitchFamily="34" charset="0"/>
              </a:rPr>
              <a:t>Rating</a:t>
            </a:r>
            <a:r>
              <a:rPr lang="en-US" altLang="cs-CZ" sz="1600">
                <a:latin typeface="Arial" panose="020B0604020202020204" pitchFamily="34" charset="0"/>
              </a:rPr>
              <a:t>), assign a rating of how the company’s management is responding</a:t>
            </a:r>
            <a:r>
              <a:rPr lang="cs-CZ" altLang="cs-CZ" sz="1600">
                <a:latin typeface="Arial" panose="020B0604020202020204" pitchFamily="34" charset="0"/>
              </a:rPr>
              <a:t> </a:t>
            </a:r>
            <a:r>
              <a:rPr lang="en-US" altLang="cs-CZ" sz="1600">
                <a:latin typeface="Arial" panose="020B0604020202020204" pitchFamily="34" charset="0"/>
              </a:rPr>
              <a:t>to each of the strategic factors. </a:t>
            </a:r>
            <a:endParaRPr lang="cs-CZ" altLang="cs-CZ" sz="1600">
              <a:latin typeface="Arial" panose="020B0604020202020204" pitchFamily="34" charset="0"/>
            </a:endParaRPr>
          </a:p>
          <a:p>
            <a:pPr marL="1485900" lvl="2" indent="-342900" eaLnBrk="1" hangingPunct="1">
              <a:spcBef>
                <a:spcPct val="0"/>
              </a:spcBef>
              <a:defRPr/>
            </a:pPr>
            <a:r>
              <a:rPr lang="en-US" altLang="cs-CZ" sz="1600">
                <a:latin typeface="Arial" panose="020B0604020202020204" pitchFamily="34" charset="0"/>
              </a:rPr>
              <a:t>These ratings will probably (but not always) be the same</a:t>
            </a:r>
            <a:r>
              <a:rPr lang="cs-CZ" altLang="cs-CZ" sz="1600">
                <a:latin typeface="Arial" panose="020B0604020202020204" pitchFamily="34" charset="0"/>
              </a:rPr>
              <a:t> </a:t>
            </a:r>
            <a:r>
              <a:rPr lang="en-US" altLang="cs-CZ" sz="1600">
                <a:latin typeface="Arial" panose="020B0604020202020204" pitchFamily="34" charset="0"/>
              </a:rPr>
              <a:t>as those listed in the EFAS and IFAS Tables.</a:t>
            </a:r>
          </a:p>
          <a:p>
            <a:pPr marL="1085850" lvl="1" indent="-3429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1600" b="1">
                <a:latin typeface="Arial" panose="020B0604020202020204" pitchFamily="34" charset="0"/>
              </a:rPr>
              <a:t>In Column 4 </a:t>
            </a:r>
            <a:r>
              <a:rPr lang="en-US" altLang="cs-CZ" sz="1600">
                <a:latin typeface="Arial" panose="020B0604020202020204" pitchFamily="34" charset="0"/>
              </a:rPr>
              <a:t>(</a:t>
            </a:r>
            <a:r>
              <a:rPr lang="en-US" altLang="cs-CZ" sz="1600" b="1" i="1">
                <a:latin typeface="Arial" panose="020B0604020202020204" pitchFamily="34" charset="0"/>
              </a:rPr>
              <a:t>Weighted</a:t>
            </a:r>
            <a:r>
              <a:rPr lang="en-US" altLang="cs-CZ" sz="1600">
                <a:latin typeface="Arial" panose="020B0604020202020204" pitchFamily="34" charset="0"/>
              </a:rPr>
              <a:t> </a:t>
            </a:r>
            <a:r>
              <a:rPr lang="en-US" altLang="cs-CZ" sz="1600" b="1" i="1">
                <a:latin typeface="Arial" panose="020B0604020202020204" pitchFamily="34" charset="0"/>
              </a:rPr>
              <a:t>Score</a:t>
            </a:r>
            <a:r>
              <a:rPr lang="en-US" altLang="cs-CZ" sz="1600">
                <a:latin typeface="Arial" panose="020B0604020202020204" pitchFamily="34" charset="0"/>
              </a:rPr>
              <a:t>), multiply the weight in Column 2 fo</a:t>
            </a:r>
            <a:r>
              <a:rPr lang="cs-CZ" altLang="cs-CZ" sz="1600">
                <a:latin typeface="Arial" panose="020B0604020202020204" pitchFamily="34" charset="0"/>
              </a:rPr>
              <a:t>r </a:t>
            </a:r>
            <a:r>
              <a:rPr lang="en-US" altLang="cs-CZ" sz="1600">
                <a:latin typeface="Arial" panose="020B0604020202020204" pitchFamily="34" charset="0"/>
              </a:rPr>
              <a:t>each factor by its</a:t>
            </a:r>
            <a:r>
              <a:rPr lang="cs-CZ" altLang="cs-CZ" sz="1600">
                <a:latin typeface="Arial" panose="020B0604020202020204" pitchFamily="34" charset="0"/>
              </a:rPr>
              <a:t> </a:t>
            </a:r>
            <a:r>
              <a:rPr lang="en-US" altLang="cs-CZ" sz="1600">
                <a:latin typeface="Arial" panose="020B0604020202020204" pitchFamily="34" charset="0"/>
              </a:rPr>
              <a:t>rating in Column 3 to obtain the factor’s rated score.</a:t>
            </a:r>
          </a:p>
          <a:p>
            <a:pPr marL="1085850" lvl="1" indent="-3429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1600" b="1">
                <a:latin typeface="Arial" panose="020B0604020202020204" pitchFamily="34" charset="0"/>
              </a:rPr>
              <a:t>In Column 5 </a:t>
            </a:r>
            <a:r>
              <a:rPr lang="en-US" altLang="cs-CZ" sz="1600">
                <a:latin typeface="Arial" panose="020B0604020202020204" pitchFamily="34" charset="0"/>
              </a:rPr>
              <a:t>(</a:t>
            </a:r>
            <a:r>
              <a:rPr lang="en-US" altLang="cs-CZ" sz="1600" b="1" i="1">
                <a:latin typeface="Arial" panose="020B0604020202020204" pitchFamily="34" charset="0"/>
              </a:rPr>
              <a:t>Duration</a:t>
            </a:r>
            <a:r>
              <a:rPr lang="en-US" altLang="cs-CZ" sz="1600">
                <a:latin typeface="Arial" panose="020B0604020202020204" pitchFamily="34" charset="0"/>
              </a:rPr>
              <a:t>), indicate short-term (less than</a:t>
            </a:r>
            <a:r>
              <a:rPr lang="cs-CZ" altLang="cs-CZ" sz="1600">
                <a:latin typeface="Arial" panose="020B0604020202020204" pitchFamily="34" charset="0"/>
              </a:rPr>
              <a:t> </a:t>
            </a:r>
            <a:r>
              <a:rPr lang="en-US" altLang="cs-CZ" sz="1600">
                <a:latin typeface="Arial" panose="020B0604020202020204" pitchFamily="34" charset="0"/>
              </a:rPr>
              <a:t>one year), intermediate-term (one to three years), or long-term (three years and</a:t>
            </a:r>
            <a:r>
              <a:rPr lang="cs-CZ" altLang="cs-CZ" sz="1600">
                <a:latin typeface="Arial" panose="020B0604020202020204" pitchFamily="34" charset="0"/>
              </a:rPr>
              <a:t> </a:t>
            </a:r>
            <a:r>
              <a:rPr lang="en-US" altLang="cs-CZ" sz="1600">
                <a:latin typeface="Arial" panose="020B0604020202020204" pitchFamily="34" charset="0"/>
              </a:rPr>
              <a:t>beyond).</a:t>
            </a:r>
          </a:p>
          <a:p>
            <a:pPr marL="1085850" lvl="1" indent="-3429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1600" b="1">
                <a:latin typeface="Arial" panose="020B0604020202020204" pitchFamily="34" charset="0"/>
              </a:rPr>
              <a:t>In Column 6 </a:t>
            </a:r>
            <a:r>
              <a:rPr lang="en-US" altLang="cs-CZ" sz="1600">
                <a:latin typeface="Arial" panose="020B0604020202020204" pitchFamily="34" charset="0"/>
              </a:rPr>
              <a:t>(</a:t>
            </a:r>
            <a:r>
              <a:rPr lang="en-US" altLang="cs-CZ" sz="1600" b="1" i="1">
                <a:latin typeface="Arial" panose="020B0604020202020204" pitchFamily="34" charset="0"/>
              </a:rPr>
              <a:t>Comments</a:t>
            </a:r>
            <a:r>
              <a:rPr lang="en-US" altLang="cs-CZ" sz="1600">
                <a:latin typeface="Arial" panose="020B0604020202020204" pitchFamily="34" charset="0"/>
              </a:rPr>
              <a:t>), repeat or revise your comments for each strategic factor from</a:t>
            </a:r>
            <a:r>
              <a:rPr lang="cs-CZ" altLang="cs-CZ" sz="1600">
                <a:latin typeface="Arial" panose="020B0604020202020204" pitchFamily="34" charset="0"/>
              </a:rPr>
              <a:t> </a:t>
            </a:r>
            <a:r>
              <a:rPr lang="en-US" altLang="cs-CZ" sz="1600">
                <a:latin typeface="Arial" panose="020B0604020202020204" pitchFamily="34" charset="0"/>
              </a:rPr>
              <a:t>the previous EFAS and IFAS Tables. The total weighted score for the average firm in</a:t>
            </a:r>
            <a:r>
              <a:rPr lang="cs-CZ" altLang="cs-CZ" sz="1600">
                <a:latin typeface="Arial" panose="020B0604020202020204" pitchFamily="34" charset="0"/>
              </a:rPr>
              <a:t> </a:t>
            </a:r>
            <a:r>
              <a:rPr lang="en-US" altLang="cs-CZ" sz="1600">
                <a:latin typeface="Arial" panose="020B0604020202020204" pitchFamily="34" charset="0"/>
              </a:rPr>
              <a:t>an industry is always 3.0.</a:t>
            </a:r>
            <a:endParaRPr lang="cs-CZ" altLang="cs-CZ" sz="16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53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>
                <a:latin typeface="Arial" pitchFamily="34" charset="0"/>
                <a:cs typeface="Arial" pitchFamily="34" charset="0"/>
              </a:rPr>
              <a:t>SYNTHESIS OF THE EXTERNAL AND INTERNAL FACTORS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3. Situation Analysis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20675" y="1180576"/>
            <a:ext cx="84772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cs-CZ" altLang="cs-CZ" sz="2200" b="1">
                <a:latin typeface="Arial" panose="020B0604020202020204" pitchFamily="34" charset="0"/>
              </a:rPr>
              <a:t>Summary SFAX matrix </a:t>
            </a:r>
            <a:endParaRPr lang="cs-CZ" altLang="cs-CZ" sz="1600"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23214" t="20666" r="10892" b="15714"/>
          <a:stretch/>
        </p:blipFill>
        <p:spPr>
          <a:xfrm>
            <a:off x="320675" y="1611463"/>
            <a:ext cx="4931228" cy="2678098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22893" t="23143" r="11214" b="15143"/>
          <a:stretch/>
        </p:blipFill>
        <p:spPr>
          <a:xfrm>
            <a:off x="320676" y="4289561"/>
            <a:ext cx="4931228" cy="256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7919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>
                <a:latin typeface="Arial" pitchFamily="34" charset="0"/>
                <a:cs typeface="Arial" pitchFamily="34" charset="0"/>
              </a:rPr>
              <a:t>SYNTHESIS OF THE EXTERNAL AND INTERNAL FACTORS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3. Situation Analysis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cs-CZ" altLang="cs-CZ" sz="2200" b="1">
                <a:latin typeface="Arial" panose="020B0604020202020204" pitchFamily="34" charset="0"/>
              </a:rPr>
              <a:t>Generating SFAX matrix </a:t>
            </a:r>
            <a:endParaRPr lang="cs-CZ" altLang="cs-CZ" sz="16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1600"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24821" t="16285" r="12821" b="11143"/>
          <a:stretch/>
        </p:blipFill>
        <p:spPr>
          <a:xfrm>
            <a:off x="1224644" y="1981775"/>
            <a:ext cx="7331528" cy="4799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753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BASIC CONCEPTS OF STRATEGIC MANAGEMENT</a:t>
            </a:r>
            <a:endParaRPr lang="en-US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 dirty="0">
                <a:latin typeface="Arial" panose="020B0604020202020204" pitchFamily="34" charset="0"/>
              </a:rPr>
              <a:t>MARKET</a:t>
            </a:r>
            <a:r>
              <a:rPr lang="en-US" altLang="cs-CZ" sz="2400" b="1" cap="all" dirty="0">
                <a:latin typeface="Arial" panose="020B0604020202020204" pitchFamily="34" charset="0"/>
              </a:rPr>
              <a:t> Analysis</a:t>
            </a:r>
            <a:endParaRPr lang="en-GB" altLang="cs-CZ" sz="1800" b="1" cap="all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163629" y="1179215"/>
            <a:ext cx="8912994" cy="5644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defRPr/>
            </a:pPr>
            <a:r>
              <a:rPr lang="cs-CZ" sz="2000" b="1" dirty="0">
                <a:latin typeface="Arial" panose="020B0604020202020204" pitchFamily="34" charset="0"/>
              </a:rPr>
              <a:t>M</a:t>
            </a:r>
            <a:r>
              <a:rPr lang="en-GB" sz="2000" b="1" dirty="0" err="1">
                <a:latin typeface="Arial" panose="020B0604020202020204" pitchFamily="34" charset="0"/>
              </a:rPr>
              <a:t>arket</a:t>
            </a:r>
            <a:r>
              <a:rPr lang="en-GB" sz="2000" b="1" dirty="0">
                <a:latin typeface="Arial" panose="020B0604020202020204" pitchFamily="34" charset="0"/>
              </a:rPr>
              <a:t> </a:t>
            </a:r>
            <a:r>
              <a:rPr lang="en-GB" sz="2000" dirty="0">
                <a:latin typeface="Arial" panose="020B0604020202020204" pitchFamily="34" charset="0"/>
              </a:rPr>
              <a:t>consists of individuals and organizations which are interested and willing to buy a particular product to obtain benefits that will satisfy a specific need or want and who have the resources to engage in such a transaction</a:t>
            </a:r>
            <a:r>
              <a:rPr lang="cs-CZ" sz="2000" dirty="0">
                <a:latin typeface="Arial" panose="020B0604020202020204" pitchFamily="34" charset="0"/>
              </a:rPr>
              <a:t>.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GB" sz="2000" dirty="0">
                <a:latin typeface="Arial" panose="020B0604020202020204" pitchFamily="34" charset="0"/>
              </a:rPr>
              <a:t>In the market we can to find these </a:t>
            </a:r>
            <a:r>
              <a:rPr lang="en-GB" sz="2000" b="1" i="1" dirty="0">
                <a:latin typeface="Arial" panose="020B0604020202020204" pitchFamily="34" charset="0"/>
              </a:rPr>
              <a:t>market subjects</a:t>
            </a:r>
            <a:r>
              <a:rPr lang="en-GB" sz="2000" dirty="0">
                <a:latin typeface="Arial" panose="020B0604020202020204" pitchFamily="34" charset="0"/>
              </a:rPr>
              <a:t>:</a:t>
            </a:r>
            <a:r>
              <a:rPr lang="cs-CZ" sz="2000" dirty="0">
                <a:latin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</a:rPr>
              <a:t>buyers</a:t>
            </a:r>
            <a:r>
              <a:rPr lang="cs-CZ" sz="2000" dirty="0">
                <a:latin typeface="Arial" panose="020B0604020202020204" pitchFamily="34" charset="0"/>
              </a:rPr>
              <a:t>, </a:t>
            </a:r>
            <a:r>
              <a:rPr lang="cs-CZ" sz="2000" dirty="0" err="1">
                <a:latin typeface="Arial" panose="020B0604020202020204" pitchFamily="34" charset="0"/>
              </a:rPr>
              <a:t>organizational</a:t>
            </a:r>
            <a:r>
              <a:rPr lang="cs-CZ" sz="2000" dirty="0">
                <a:latin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</a:rPr>
              <a:t>buyers</a:t>
            </a:r>
            <a:r>
              <a:rPr lang="cs-CZ" sz="2000" dirty="0">
                <a:latin typeface="Arial" panose="020B0604020202020204" pitchFamily="34" charset="0"/>
              </a:rPr>
              <a:t>, </a:t>
            </a:r>
            <a:r>
              <a:rPr lang="cs-CZ" sz="2000" dirty="0" err="1">
                <a:latin typeface="Arial" panose="020B0604020202020204" pitchFamily="34" charset="0"/>
              </a:rPr>
              <a:t>competition</a:t>
            </a:r>
            <a:r>
              <a:rPr lang="cs-CZ" sz="2000" dirty="0">
                <a:latin typeface="Arial" panose="020B0604020202020204" pitchFamily="34" charset="0"/>
              </a:rPr>
              <a:t>, </a:t>
            </a:r>
            <a:r>
              <a:rPr lang="cs-CZ" sz="2000" dirty="0" err="1">
                <a:latin typeface="Arial" panose="020B0604020202020204" pitchFamily="34" charset="0"/>
              </a:rPr>
              <a:t>publics</a:t>
            </a:r>
            <a:endParaRPr lang="cs-CZ" sz="2000" dirty="0">
              <a:latin typeface="Arial" panose="020B0604020202020204" pitchFamily="34" charset="0"/>
            </a:endParaRPr>
          </a:p>
          <a:p>
            <a:pPr marL="355600" indent="-355600"/>
            <a:r>
              <a:rPr lang="en-GB" sz="2000" dirty="0">
                <a:latin typeface="Arial" panose="020B0604020202020204" pitchFamily="34" charset="0"/>
              </a:rPr>
              <a:t>Market is usually measured by dollar (euro) sales and/or unit sales for a defined product-market and specified time period. For measurement of market we can use these three measures: </a:t>
            </a:r>
            <a:endParaRPr lang="cs-CZ" sz="2000" dirty="0">
              <a:latin typeface="Arial" panose="020B0604020202020204" pitchFamily="34" charset="0"/>
            </a:endParaRPr>
          </a:p>
          <a:p>
            <a:pPr lvl="1"/>
            <a:r>
              <a:rPr lang="en-GB" sz="1800" i="1" dirty="0">
                <a:latin typeface="Arial" panose="020B0604020202020204" pitchFamily="34" charset="0"/>
              </a:rPr>
              <a:t>Market potential</a:t>
            </a:r>
            <a:r>
              <a:rPr lang="en-GB" sz="1800" dirty="0">
                <a:latin typeface="Arial" panose="020B0604020202020204" pitchFamily="34" charset="0"/>
              </a:rPr>
              <a:t> is an estimate of the maximum possible sales of a product, a group of products or a service for an entire industry during a specified time period. </a:t>
            </a:r>
            <a:endParaRPr lang="cs-CZ" sz="1800" dirty="0">
              <a:latin typeface="Arial" panose="020B0604020202020204" pitchFamily="34" charset="0"/>
            </a:endParaRPr>
          </a:p>
          <a:p>
            <a:pPr lvl="1"/>
            <a:r>
              <a:rPr lang="en-GB" sz="1800" i="1" dirty="0">
                <a:latin typeface="Arial" panose="020B0604020202020204" pitchFamily="34" charset="0"/>
              </a:rPr>
              <a:t>Market size</a:t>
            </a:r>
            <a:r>
              <a:rPr lang="en-GB" sz="1800" dirty="0">
                <a:latin typeface="Arial" panose="020B0604020202020204" pitchFamily="34" charset="0"/>
              </a:rPr>
              <a:t> (market capacity) is total sales of product, a group of product or a service of the defined industry during a specified time period.</a:t>
            </a:r>
            <a:endParaRPr lang="cs-CZ" sz="1800" dirty="0">
              <a:latin typeface="Arial" panose="020B0604020202020204" pitchFamily="34" charset="0"/>
            </a:endParaRPr>
          </a:p>
          <a:p>
            <a:pPr lvl="1"/>
            <a:r>
              <a:rPr lang="en-GB" sz="1800" i="1" dirty="0">
                <a:latin typeface="Arial" panose="020B0604020202020204" pitchFamily="34" charset="0"/>
              </a:rPr>
              <a:t>Market share</a:t>
            </a:r>
            <a:r>
              <a:rPr lang="en-GB" sz="1800" dirty="0">
                <a:latin typeface="Arial" panose="020B0604020202020204" pitchFamily="34" charset="0"/>
              </a:rPr>
              <a:t> is defined as the sales of product, a group of product or a service of the particular company in the defined industry during a specified time period.</a:t>
            </a:r>
            <a:endParaRPr lang="cs-CZ" sz="18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GB" sz="2000" b="1" dirty="0">
                <a:latin typeface="Arial" panose="020B0604020202020204" pitchFamily="34" charset="0"/>
              </a:rPr>
              <a:t>Market research </a:t>
            </a:r>
            <a:r>
              <a:rPr lang="en-GB" sz="2000" dirty="0">
                <a:latin typeface="Arial" panose="020B0604020202020204" pitchFamily="34" charset="0"/>
              </a:rPr>
              <a:t>is method for monitoring and </a:t>
            </a:r>
            <a:r>
              <a:rPr lang="en-GB" sz="2000" dirty="0" err="1">
                <a:latin typeface="Arial" panose="020B0604020202020204" pitchFamily="34" charset="0"/>
              </a:rPr>
              <a:t>analyzing</a:t>
            </a:r>
            <a:r>
              <a:rPr lang="en-GB" sz="2000" dirty="0">
                <a:latin typeface="Arial" panose="020B0604020202020204" pitchFamily="34" charset="0"/>
              </a:rPr>
              <a:t> of markets, subject of markets, companies etc.</a:t>
            </a:r>
            <a:endParaRPr lang="cs-CZ" altLang="cs-CZ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64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>
                <a:latin typeface="Arial" pitchFamily="34" charset="0"/>
                <a:cs typeface="Arial" pitchFamily="34" charset="0"/>
              </a:rPr>
              <a:t>SYNTHESIS OF THE EXTERNAL AND INTERNAL FACTORS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3. Situation Analysis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cs-CZ" altLang="cs-CZ" sz="2200" b="1">
                <a:latin typeface="Arial" panose="020B0604020202020204" pitchFamily="34" charset="0"/>
              </a:rPr>
              <a:t>Finding a Propitious Niche - </a:t>
            </a:r>
            <a:r>
              <a:rPr lang="en-US" altLang="cs-CZ" sz="2200" b="1">
                <a:latin typeface="Arial" panose="020B0604020202020204" pitchFamily="34" charset="0"/>
              </a:rPr>
              <a:t>The strategic sweet spot</a:t>
            </a:r>
            <a:r>
              <a:rPr lang="cs-CZ" altLang="cs-CZ" sz="2200" b="1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47964" t="13238" r="23643" b="9809"/>
          <a:stretch/>
        </p:blipFill>
        <p:spPr>
          <a:xfrm>
            <a:off x="2759530" y="1981775"/>
            <a:ext cx="3118756" cy="4754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2553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>
                <a:latin typeface="Arial" pitchFamily="34" charset="0"/>
                <a:cs typeface="Arial" pitchFamily="34" charset="0"/>
              </a:rPr>
              <a:t>SYNTHESIS OF THE EXTERNAL AND INTERNAL FACTORS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3. Situation Analysis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520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cs-CZ" sz="2200" b="1">
                <a:latin typeface="Arial" panose="020B0604020202020204" pitchFamily="34" charset="0"/>
              </a:rPr>
              <a:t>Review of Mission and Objectives</a:t>
            </a:r>
            <a:endParaRPr lang="cs-CZ" altLang="cs-CZ" sz="2200" b="1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A </a:t>
            </a:r>
            <a:r>
              <a:rPr lang="en-US" altLang="cs-CZ" sz="2200" b="1">
                <a:latin typeface="Arial" panose="020B0604020202020204" pitchFamily="34" charset="0"/>
              </a:rPr>
              <a:t>reexamination of an organization’s current mission and objectives</a:t>
            </a:r>
            <a:r>
              <a:rPr lang="en-US" altLang="cs-CZ" sz="2200">
                <a:latin typeface="Arial" panose="020B0604020202020204" pitchFamily="34" charset="0"/>
              </a:rPr>
              <a:t> must be made before alternative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strategies can be generated and evaluated. </a:t>
            </a: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Even when formulating strategy, </a:t>
            </a:r>
            <a:r>
              <a:rPr lang="en-US" altLang="cs-CZ" sz="2200" b="1">
                <a:latin typeface="Arial" panose="020B0604020202020204" pitchFamily="34" charset="0"/>
              </a:rPr>
              <a:t>decision</a:t>
            </a:r>
            <a:r>
              <a:rPr lang="cs-CZ" altLang="cs-CZ" sz="2200" b="1">
                <a:latin typeface="Arial" panose="020B0604020202020204" pitchFamily="34" charset="0"/>
              </a:rPr>
              <a:t> </a:t>
            </a:r>
            <a:r>
              <a:rPr lang="en-US" altLang="cs-CZ" sz="2200" b="1">
                <a:latin typeface="Arial" panose="020B0604020202020204" pitchFamily="34" charset="0"/>
              </a:rPr>
              <a:t>makers tend to concentrate on the alternatives</a:t>
            </a:r>
            <a:r>
              <a:rPr lang="cs-CZ" altLang="cs-CZ" sz="2200">
                <a:latin typeface="Arial" panose="020B0604020202020204" pitchFamily="34" charset="0"/>
              </a:rPr>
              <a:t> - </a:t>
            </a:r>
            <a:r>
              <a:rPr lang="en-US" altLang="cs-CZ" sz="2200">
                <a:latin typeface="Arial" panose="020B0604020202020204" pitchFamily="34" charset="0"/>
              </a:rPr>
              <a:t>the action possibilities</a:t>
            </a:r>
            <a:r>
              <a:rPr lang="cs-CZ" altLang="cs-CZ" sz="2200">
                <a:latin typeface="Arial" panose="020B0604020202020204" pitchFamily="34" charset="0"/>
              </a:rPr>
              <a:t> - </a:t>
            </a:r>
            <a:r>
              <a:rPr lang="en-US" altLang="cs-CZ" sz="2200">
                <a:latin typeface="Arial" panose="020B0604020202020204" pitchFamily="34" charset="0"/>
              </a:rPr>
              <a:t>rather than on a mission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to be fulfilled and objectives to be achieved.</a:t>
            </a: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The end result is that </a:t>
            </a:r>
            <a:r>
              <a:rPr lang="en-US" altLang="cs-CZ" sz="2200" b="1">
                <a:latin typeface="Arial" panose="020B0604020202020204" pitchFamily="34" charset="0"/>
              </a:rPr>
              <a:t>we often</a:t>
            </a:r>
            <a:r>
              <a:rPr lang="cs-CZ" altLang="cs-CZ" sz="2200" b="1">
                <a:latin typeface="Arial" panose="020B0604020202020204" pitchFamily="34" charset="0"/>
              </a:rPr>
              <a:t> </a:t>
            </a:r>
            <a:r>
              <a:rPr lang="en-US" altLang="cs-CZ" sz="2200" b="1">
                <a:latin typeface="Arial" panose="020B0604020202020204" pitchFamily="34" charset="0"/>
              </a:rPr>
              <a:t>choose strategies that set our objectives for us</a:t>
            </a:r>
            <a:r>
              <a:rPr lang="en-US" altLang="cs-CZ" sz="2200">
                <a:latin typeface="Arial" panose="020B0604020202020204" pitchFamily="34" charset="0"/>
              </a:rPr>
              <a:t> rather than having our choices incorporate clear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objectives and a mission statement.</a:t>
            </a:r>
            <a:endParaRPr lang="cs-CZ" altLang="cs-CZ" sz="220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cs-CZ" altLang="cs-CZ" sz="1800">
                <a:latin typeface="Arial" panose="020B0604020202020204" pitchFamily="34" charset="0"/>
              </a:rPr>
              <a:t>T</a:t>
            </a:r>
            <a:r>
              <a:rPr lang="en-US" altLang="cs-CZ" sz="1800">
                <a:latin typeface="Arial" panose="020B0604020202020204" pitchFamily="34" charset="0"/>
              </a:rPr>
              <a:t>he mission does not provide a common thread (a unifying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  <a:r>
              <a:rPr lang="en-US" altLang="cs-CZ" sz="1800">
                <a:latin typeface="Arial" panose="020B0604020202020204" pitchFamily="34" charset="0"/>
              </a:rPr>
              <a:t>theme) for a corporation’s businesses, managers may be unclear about where the company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  <a:r>
              <a:rPr lang="en-US" altLang="cs-CZ" sz="1800">
                <a:latin typeface="Arial" panose="020B0604020202020204" pitchFamily="34" charset="0"/>
              </a:rPr>
              <a:t>is heading. Objectives and strategies might be in conflict with each other. Divisions might be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  <a:r>
              <a:rPr lang="en-US" altLang="cs-CZ" sz="1800">
                <a:latin typeface="Arial" panose="020B0604020202020204" pitchFamily="34" charset="0"/>
              </a:rPr>
              <a:t>competing against one another rather than against outside competition</a:t>
            </a:r>
            <a:r>
              <a:rPr lang="cs-CZ" altLang="cs-CZ" sz="1800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344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>
                <a:latin typeface="Arial" pitchFamily="34" charset="0"/>
                <a:cs typeface="Arial" pitchFamily="34" charset="0"/>
              </a:rPr>
              <a:t>SYNTHESIS OF THE EXTERNAL AND INTERNAL FACTORS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3. Situation Analysis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cs-CZ" altLang="cs-CZ" sz="2200" b="1">
                <a:latin typeface="Arial" panose="020B0604020202020204" pitchFamily="34" charset="0"/>
              </a:rPr>
              <a:t>Generating Alternative Strategies by Using a TOWS Matrix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200" b="1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The </a:t>
            </a:r>
            <a:r>
              <a:rPr lang="en-US" altLang="cs-CZ" sz="2200" b="1">
                <a:latin typeface="Arial" panose="020B0604020202020204" pitchFamily="34" charset="0"/>
              </a:rPr>
              <a:t>TOWS Matrix</a:t>
            </a:r>
            <a:r>
              <a:rPr lang="cs-CZ" altLang="cs-CZ" sz="2200" b="1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(TOWS is just another way of saying SWOT) illustrates how the external opportunities and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threats facing a particular corporation can be matched with that company’s internal strengths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and weaknesses to result in four sets of possible strategic alternatives</a:t>
            </a:r>
            <a:r>
              <a:rPr lang="cs-CZ" altLang="cs-CZ" sz="2200">
                <a:latin typeface="Arial" panose="020B0604020202020204" pitchFamily="34" charset="0"/>
              </a:rPr>
              <a:t>.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This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is a good way to </a:t>
            </a:r>
            <a:r>
              <a:rPr lang="en-US" altLang="cs-CZ" sz="2200" b="1" i="1">
                <a:latin typeface="Arial" panose="020B0604020202020204" pitchFamily="34" charset="0"/>
              </a:rPr>
              <a:t>use brainstorming to create alternative strategies </a:t>
            </a:r>
            <a:r>
              <a:rPr lang="en-US" altLang="cs-CZ" sz="2200">
                <a:latin typeface="Arial" panose="020B0604020202020204" pitchFamily="34" charset="0"/>
              </a:rPr>
              <a:t>that might not otherwise be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considered. </a:t>
            </a: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It forces strategic managers to </a:t>
            </a:r>
            <a:r>
              <a:rPr lang="en-US" altLang="cs-CZ" sz="2200" b="1" i="1">
                <a:latin typeface="Arial" panose="020B0604020202020204" pitchFamily="34" charset="0"/>
              </a:rPr>
              <a:t>create various kinds of growth as well as retrenchment</a:t>
            </a:r>
            <a:r>
              <a:rPr lang="cs-CZ" altLang="cs-CZ" sz="2200" b="1" i="1">
                <a:latin typeface="Arial" panose="020B0604020202020204" pitchFamily="34" charset="0"/>
              </a:rPr>
              <a:t> </a:t>
            </a:r>
            <a:r>
              <a:rPr lang="en-US" altLang="cs-CZ" sz="2200" b="1" i="1">
                <a:latin typeface="Arial" panose="020B0604020202020204" pitchFamily="34" charset="0"/>
              </a:rPr>
              <a:t>strategies</a:t>
            </a:r>
            <a:r>
              <a:rPr lang="en-US" altLang="cs-CZ" sz="2200">
                <a:latin typeface="Arial" panose="020B0604020202020204" pitchFamily="34" charset="0"/>
              </a:rPr>
              <a:t>. It can be used to generate corporate as well as business strategies.</a:t>
            </a: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81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>
                <a:latin typeface="Arial" pitchFamily="34" charset="0"/>
                <a:cs typeface="Arial" pitchFamily="34" charset="0"/>
              </a:rPr>
              <a:t>SYNTHESIS OF THE EXTERNAL AND INTERNAL FACTORS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3. Situation Analysis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cs-CZ" altLang="cs-CZ" sz="2200" b="1">
                <a:latin typeface="Arial" panose="020B0604020202020204" pitchFamily="34" charset="0"/>
              </a:rPr>
              <a:t>Generating Alternative Strategies by Using a TOWS Matrix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200" b="1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28464" t="22001" r="6607" b="12286"/>
          <a:stretch/>
        </p:blipFill>
        <p:spPr>
          <a:xfrm>
            <a:off x="423555" y="1896765"/>
            <a:ext cx="8288952" cy="471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0130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>
                <a:latin typeface="Arial" pitchFamily="34" charset="0"/>
                <a:cs typeface="Arial" pitchFamily="34" charset="0"/>
              </a:rPr>
              <a:t>SYNTHESIS OF THE EXTERNAL AND INTERNAL FACTORS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3. Situation Analysis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cs-CZ" altLang="cs-CZ" sz="2200" b="1">
                <a:latin typeface="Arial" panose="020B0604020202020204" pitchFamily="34" charset="0"/>
              </a:rPr>
              <a:t>Top build a TOWS Matrix, také the following steps: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200" b="1">
              <a:latin typeface="Arial" panose="020B0604020202020204" pitchFamily="34" charset="0"/>
            </a:endParaRPr>
          </a:p>
          <a:p>
            <a:pPr marL="1200150" lvl="1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1800" b="1">
                <a:latin typeface="Arial" panose="020B0604020202020204" pitchFamily="34" charset="0"/>
              </a:rPr>
              <a:t>In the Opportunities </a:t>
            </a:r>
            <a:r>
              <a:rPr lang="en-US" altLang="cs-CZ" sz="1800">
                <a:latin typeface="Arial" panose="020B0604020202020204" pitchFamily="34" charset="0"/>
              </a:rPr>
              <a:t>(O) block, list the external opportunities available in the company’s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  <a:r>
              <a:rPr lang="en-US" altLang="cs-CZ" sz="1800">
                <a:latin typeface="Arial" panose="020B0604020202020204" pitchFamily="34" charset="0"/>
              </a:rPr>
              <a:t>or business unit’s current and future environment from the EFAS Table.</a:t>
            </a:r>
            <a:endParaRPr lang="cs-CZ" altLang="cs-CZ" sz="1800">
              <a:latin typeface="Arial" panose="020B0604020202020204" pitchFamily="34" charset="0"/>
            </a:endParaRPr>
          </a:p>
          <a:p>
            <a:pPr marL="1200150" lvl="1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US" altLang="cs-CZ" sz="1800">
              <a:latin typeface="Arial" panose="020B0604020202020204" pitchFamily="34" charset="0"/>
            </a:endParaRPr>
          </a:p>
          <a:p>
            <a:pPr marL="1200150" lvl="1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1800" b="1">
                <a:latin typeface="Arial" panose="020B0604020202020204" pitchFamily="34" charset="0"/>
              </a:rPr>
              <a:t>In the Threats </a:t>
            </a:r>
            <a:r>
              <a:rPr lang="en-US" altLang="cs-CZ" sz="1800">
                <a:latin typeface="Arial" panose="020B0604020202020204" pitchFamily="34" charset="0"/>
              </a:rPr>
              <a:t>(T) block, list the external threats facing the company or unit now and in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  <a:r>
              <a:rPr lang="en-US" altLang="cs-CZ" sz="1800">
                <a:latin typeface="Arial" panose="020B0604020202020204" pitchFamily="34" charset="0"/>
              </a:rPr>
              <a:t>the future from the EFAS Table.</a:t>
            </a:r>
            <a:endParaRPr lang="cs-CZ" altLang="cs-CZ" sz="1800">
              <a:latin typeface="Arial" panose="020B0604020202020204" pitchFamily="34" charset="0"/>
            </a:endParaRPr>
          </a:p>
          <a:p>
            <a:pPr marL="1200150" lvl="1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US" altLang="cs-CZ" sz="1800">
              <a:latin typeface="Arial" panose="020B0604020202020204" pitchFamily="34" charset="0"/>
            </a:endParaRPr>
          </a:p>
          <a:p>
            <a:pPr marL="1200150" lvl="1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1800" b="1">
                <a:latin typeface="Arial" panose="020B0604020202020204" pitchFamily="34" charset="0"/>
              </a:rPr>
              <a:t>In the Strengths </a:t>
            </a:r>
            <a:r>
              <a:rPr lang="en-US" altLang="cs-CZ" sz="1800">
                <a:latin typeface="Arial" panose="020B0604020202020204" pitchFamily="34" charset="0"/>
              </a:rPr>
              <a:t>(S) block, list the specific areas of current and future strength for the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  <a:r>
              <a:rPr lang="en-US" altLang="cs-CZ" sz="1800">
                <a:latin typeface="Arial" panose="020B0604020202020204" pitchFamily="34" charset="0"/>
              </a:rPr>
              <a:t>company or unit from the IFAS Table.</a:t>
            </a:r>
            <a:endParaRPr lang="cs-CZ" altLang="cs-CZ" sz="1800">
              <a:latin typeface="Arial" panose="020B0604020202020204" pitchFamily="34" charset="0"/>
            </a:endParaRPr>
          </a:p>
          <a:p>
            <a:pPr marL="1200150" lvl="1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US" altLang="cs-CZ" sz="1800">
              <a:latin typeface="Arial" panose="020B0604020202020204" pitchFamily="34" charset="0"/>
            </a:endParaRPr>
          </a:p>
          <a:p>
            <a:pPr marL="1200150" lvl="1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1800" b="1">
                <a:latin typeface="Arial" panose="020B0604020202020204" pitchFamily="34" charset="0"/>
              </a:rPr>
              <a:t>In the Weaknesses </a:t>
            </a:r>
            <a:r>
              <a:rPr lang="en-US" altLang="cs-CZ" sz="1800">
                <a:latin typeface="Arial" panose="020B0604020202020204" pitchFamily="34" charset="0"/>
              </a:rPr>
              <a:t>(W) block, list the specific areas of current and future weakness for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  <a:r>
              <a:rPr lang="en-US" altLang="cs-CZ" sz="1800">
                <a:latin typeface="Arial" panose="020B0604020202020204" pitchFamily="34" charset="0"/>
              </a:rPr>
              <a:t>the company or unit from the IFAS Table</a:t>
            </a:r>
            <a:r>
              <a:rPr lang="cs-CZ" altLang="cs-CZ" sz="1800">
                <a:latin typeface="Arial" panose="020B0604020202020204" pitchFamily="34" charset="0"/>
              </a:rPr>
              <a:t>.</a:t>
            </a:r>
            <a:endParaRPr lang="en-US" altLang="cs-CZ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66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>
                <a:latin typeface="Arial" pitchFamily="34" charset="0"/>
                <a:cs typeface="Arial" pitchFamily="34" charset="0"/>
              </a:rPr>
              <a:t>SYNTHESIS OF THE EXTERNAL AND INTERNAL FACTORS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3. Situation Analysis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cs-CZ" altLang="cs-CZ" sz="2200" b="1">
                <a:latin typeface="Arial" panose="020B0604020202020204" pitchFamily="34" charset="0"/>
              </a:rPr>
              <a:t>Top build a TOWS Matrix, take the following steps: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200" b="1">
              <a:latin typeface="Arial" panose="020B0604020202020204" pitchFamily="34" charset="0"/>
            </a:endParaRPr>
          </a:p>
          <a:p>
            <a:pPr marL="1200150" lvl="1" indent="-457200" eaLnBrk="1" hangingPunct="1">
              <a:spcBef>
                <a:spcPct val="0"/>
              </a:spcBef>
              <a:buFont typeface="+mj-lt"/>
              <a:buAutoNum type="arabicPeriod" startAt="5"/>
              <a:defRPr/>
            </a:pPr>
            <a:r>
              <a:rPr lang="en-US" altLang="cs-CZ" sz="1800" b="1">
                <a:latin typeface="Arial" panose="020B0604020202020204" pitchFamily="34" charset="0"/>
              </a:rPr>
              <a:t>Generate a series of possible strategies</a:t>
            </a:r>
            <a:r>
              <a:rPr lang="en-US" altLang="cs-CZ" sz="1800">
                <a:latin typeface="Arial" panose="020B0604020202020204" pitchFamily="34" charset="0"/>
              </a:rPr>
              <a:t> for the company or business unit under consideration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  <a:r>
              <a:rPr lang="en-US" altLang="cs-CZ" sz="1800">
                <a:latin typeface="Arial" panose="020B0604020202020204" pitchFamily="34" charset="0"/>
              </a:rPr>
              <a:t>based on particular combinations of the four sets of factors:</a:t>
            </a:r>
          </a:p>
          <a:p>
            <a:pPr marL="1600200" lvl="2" indent="-457200" eaLnBrk="1" hangingPunct="1">
              <a:spcBef>
                <a:spcPct val="0"/>
              </a:spcBef>
              <a:defRPr/>
            </a:pPr>
            <a:r>
              <a:rPr lang="en-US" altLang="cs-CZ" sz="1800" b="1">
                <a:latin typeface="Arial" panose="020B0604020202020204" pitchFamily="34" charset="0"/>
              </a:rPr>
              <a:t>SO Strategies </a:t>
            </a:r>
            <a:r>
              <a:rPr lang="en-US" altLang="cs-CZ" sz="1800">
                <a:latin typeface="Arial" panose="020B0604020202020204" pitchFamily="34" charset="0"/>
              </a:rPr>
              <a:t>are generated by thinking of ways in which a company or business unit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  <a:r>
              <a:rPr lang="en-US" altLang="cs-CZ" sz="1800">
                <a:latin typeface="Arial" panose="020B0604020202020204" pitchFamily="34" charset="0"/>
              </a:rPr>
              <a:t>could use its strengths to take advantage of opportunities.</a:t>
            </a:r>
          </a:p>
          <a:p>
            <a:pPr marL="1600200" lvl="2" indent="-457200" eaLnBrk="1" hangingPunct="1">
              <a:spcBef>
                <a:spcPct val="0"/>
              </a:spcBef>
              <a:defRPr/>
            </a:pPr>
            <a:r>
              <a:rPr lang="en-US" altLang="cs-CZ" sz="1800" b="1">
                <a:latin typeface="Arial" panose="020B0604020202020204" pitchFamily="34" charset="0"/>
              </a:rPr>
              <a:t>ST Strategies </a:t>
            </a:r>
            <a:r>
              <a:rPr lang="en-US" altLang="cs-CZ" sz="1800">
                <a:latin typeface="Arial" panose="020B0604020202020204" pitchFamily="34" charset="0"/>
              </a:rPr>
              <a:t>consider a company’s or unit’s strengths as a way to avoid threats.</a:t>
            </a:r>
          </a:p>
          <a:p>
            <a:pPr marL="1600200" lvl="2" indent="-457200" eaLnBrk="1" hangingPunct="1">
              <a:spcBef>
                <a:spcPct val="0"/>
              </a:spcBef>
              <a:defRPr/>
            </a:pPr>
            <a:r>
              <a:rPr lang="en-US" altLang="cs-CZ" sz="1800" b="1">
                <a:latin typeface="Arial" panose="020B0604020202020204" pitchFamily="34" charset="0"/>
              </a:rPr>
              <a:t>WO Strategies </a:t>
            </a:r>
            <a:r>
              <a:rPr lang="en-US" altLang="cs-CZ" sz="1800">
                <a:latin typeface="Arial" panose="020B0604020202020204" pitchFamily="34" charset="0"/>
              </a:rPr>
              <a:t>attempt to take advantage of opportunities by overcoming weaknesses.</a:t>
            </a:r>
          </a:p>
          <a:p>
            <a:pPr marL="1600200" lvl="2" indent="-457200" eaLnBrk="1" hangingPunct="1">
              <a:spcBef>
                <a:spcPct val="0"/>
              </a:spcBef>
              <a:defRPr/>
            </a:pPr>
            <a:r>
              <a:rPr lang="en-US" altLang="cs-CZ" sz="1800" b="1">
                <a:latin typeface="Arial" panose="020B0604020202020204" pitchFamily="34" charset="0"/>
              </a:rPr>
              <a:t>WT Strategies </a:t>
            </a:r>
            <a:r>
              <a:rPr lang="en-US" altLang="cs-CZ" sz="1800">
                <a:latin typeface="Arial" panose="020B0604020202020204" pitchFamily="34" charset="0"/>
              </a:rPr>
              <a:t>are basically defensive and primarily act to minimize weaknesses and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  <a:r>
              <a:rPr lang="en-US" altLang="cs-CZ" sz="1800">
                <a:latin typeface="Arial" panose="020B0604020202020204" pitchFamily="34" charset="0"/>
              </a:rPr>
              <a:t>avoid threats.</a:t>
            </a:r>
            <a:endParaRPr lang="cs-CZ" altLang="cs-CZ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39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dirty="0">
                <a:latin typeface="Arial" pitchFamily="34" charset="0"/>
                <a:cs typeface="Arial" pitchFamily="34" charset="0"/>
              </a:rPr>
              <a:t>   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BASIC CONCEPTS OF STRATEGIC MANAGEMENT</a:t>
            </a:r>
            <a:endParaRPr lang="en-US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 dirty="0">
                <a:latin typeface="Arial" panose="020B0604020202020204" pitchFamily="34" charset="0"/>
              </a:rPr>
              <a:t>INTERNAL SCANNING</a:t>
            </a:r>
            <a:r>
              <a:rPr lang="en-US" altLang="cs-CZ" sz="2400" b="1" cap="all" dirty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>
                <a:latin typeface="Arial" panose="020B0604020202020204" pitchFamily="34" charset="0"/>
              </a:rPr>
              <a:t> </a:t>
            </a:r>
            <a:endParaRPr lang="en-GB" altLang="cs-CZ" sz="1800" b="1" cap="all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Analysts must also look within the </a:t>
            </a:r>
            <a:r>
              <a:rPr lang="en-US" altLang="cs-CZ" sz="2200" b="1" dirty="0">
                <a:latin typeface="Arial" panose="020B0604020202020204" pitchFamily="34" charset="0"/>
              </a:rPr>
              <a:t>corporation</a:t>
            </a:r>
            <a:r>
              <a:rPr lang="cs-CZ" altLang="cs-CZ" sz="2200" b="1" dirty="0">
                <a:latin typeface="Arial" panose="020B0604020202020204" pitchFamily="34" charset="0"/>
              </a:rPr>
              <a:t> </a:t>
            </a:r>
            <a:r>
              <a:rPr lang="en-US" altLang="cs-CZ" sz="2200" b="1" dirty="0">
                <a:latin typeface="Arial" panose="020B0604020202020204" pitchFamily="34" charset="0"/>
              </a:rPr>
              <a:t>itself to identify internal strategic factors</a:t>
            </a:r>
            <a:r>
              <a:rPr lang="cs-CZ" altLang="cs-CZ" sz="2200" dirty="0">
                <a:latin typeface="Arial" panose="020B0604020202020204" pitchFamily="34" charset="0"/>
              </a:rPr>
              <a:t> - </a:t>
            </a:r>
            <a:r>
              <a:rPr lang="en-US" altLang="cs-CZ" sz="2200" i="1" dirty="0">
                <a:latin typeface="Arial" panose="020B0604020202020204" pitchFamily="34" charset="0"/>
              </a:rPr>
              <a:t>critical strengths and weaknesses </a:t>
            </a:r>
            <a:r>
              <a:rPr lang="en-US" altLang="cs-CZ" sz="2200" dirty="0">
                <a:latin typeface="Arial" panose="020B0604020202020204" pitchFamily="34" charset="0"/>
              </a:rPr>
              <a:t>that are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likely to determine whether a firm will be able to take advantage of opportunities while avoiding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threats.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This </a:t>
            </a:r>
            <a:r>
              <a:rPr lang="en-US" altLang="cs-CZ" sz="2200" i="1" dirty="0">
                <a:latin typeface="Arial" panose="020B0604020202020204" pitchFamily="34" charset="0"/>
              </a:rPr>
              <a:t>internal scanning</a:t>
            </a:r>
            <a:r>
              <a:rPr lang="en-US" altLang="cs-CZ" sz="2200" dirty="0">
                <a:latin typeface="Arial" panose="020B0604020202020204" pitchFamily="34" charset="0"/>
              </a:rPr>
              <a:t>, often referred to as </a:t>
            </a:r>
            <a:r>
              <a:rPr lang="en-US" altLang="cs-CZ" sz="2200" b="1" dirty="0">
                <a:latin typeface="Arial" panose="020B0604020202020204" pitchFamily="34" charset="0"/>
              </a:rPr>
              <a:t>organizational analysis</a:t>
            </a:r>
            <a:r>
              <a:rPr lang="en-US" altLang="cs-CZ" sz="2200" dirty="0">
                <a:latin typeface="Arial" panose="020B0604020202020204" pitchFamily="34" charset="0"/>
              </a:rPr>
              <a:t>, is concerned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with identifying and developing an organization’s resources and competencies.</a:t>
            </a:r>
            <a:endParaRPr lang="en-GB" altLang="cs-CZ" sz="18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GB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49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dirty="0">
                <a:latin typeface="Arial" pitchFamily="34" charset="0"/>
                <a:cs typeface="Arial" pitchFamily="34" charset="0"/>
              </a:rPr>
              <a:t>   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BASIC CONCEPTS OF STRATEGIC MANAGEMENT</a:t>
            </a:r>
            <a:endParaRPr lang="en-US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 dirty="0">
                <a:latin typeface="Arial" panose="020B0604020202020204" pitchFamily="34" charset="0"/>
              </a:rPr>
              <a:t>RESOURCES AND CAPABILITIES</a:t>
            </a:r>
            <a:endParaRPr lang="en-GB" altLang="cs-CZ" sz="1800" b="1" cap="all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581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Resources are an organization’s assets and are thus the basic building blocks of the organization.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They include </a:t>
            </a:r>
            <a:r>
              <a:rPr lang="en-US" altLang="cs-CZ" sz="2200" b="1" dirty="0">
                <a:latin typeface="Arial" panose="020B0604020202020204" pitchFamily="34" charset="0"/>
              </a:rPr>
              <a:t>tangible assets</a:t>
            </a:r>
            <a:r>
              <a:rPr lang="en-US" altLang="cs-CZ" sz="2200" dirty="0">
                <a:latin typeface="Arial" panose="020B0604020202020204" pitchFamily="34" charset="0"/>
              </a:rPr>
              <a:t>, such as its </a:t>
            </a:r>
            <a:r>
              <a:rPr lang="en-US" altLang="cs-CZ" sz="2200" i="1" dirty="0">
                <a:latin typeface="Arial" panose="020B0604020202020204" pitchFamily="34" charset="0"/>
              </a:rPr>
              <a:t>plant, equipment, finances, and location, human</a:t>
            </a:r>
            <a:r>
              <a:rPr lang="cs-CZ" altLang="cs-CZ" sz="2200" i="1" dirty="0">
                <a:latin typeface="Arial" panose="020B0604020202020204" pitchFamily="34" charset="0"/>
              </a:rPr>
              <a:t> </a:t>
            </a:r>
            <a:r>
              <a:rPr lang="en-US" altLang="cs-CZ" sz="2200" i="1" dirty="0">
                <a:latin typeface="Arial" panose="020B0604020202020204" pitchFamily="34" charset="0"/>
              </a:rPr>
              <a:t>assets, in terms of the number of employees, their skills, and motivation</a:t>
            </a:r>
            <a:r>
              <a:rPr lang="en-US" altLang="cs-CZ" sz="2200" dirty="0">
                <a:latin typeface="Arial" panose="020B0604020202020204" pitchFamily="34" charset="0"/>
              </a:rPr>
              <a:t>, and </a:t>
            </a:r>
            <a:r>
              <a:rPr lang="en-US" altLang="cs-CZ" sz="2200" b="1" dirty="0">
                <a:latin typeface="Arial" panose="020B0604020202020204" pitchFamily="34" charset="0"/>
              </a:rPr>
              <a:t>intangible assets</a:t>
            </a:r>
            <a:r>
              <a:rPr lang="en-US" altLang="cs-CZ" sz="2200" dirty="0">
                <a:latin typeface="Arial" panose="020B0604020202020204" pitchFamily="34" charset="0"/>
              </a:rPr>
              <a:t>,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such as its </a:t>
            </a:r>
            <a:r>
              <a:rPr lang="en-US" altLang="cs-CZ" sz="2200" i="1" dirty="0">
                <a:latin typeface="Arial" panose="020B0604020202020204" pitchFamily="34" charset="0"/>
              </a:rPr>
              <a:t>technology (patents and copyrights), culture, and reputation</a:t>
            </a:r>
            <a:r>
              <a:rPr lang="en-US" altLang="cs-CZ" sz="2200" dirty="0">
                <a:latin typeface="Arial" panose="020B0604020202020204" pitchFamily="34" charset="0"/>
              </a:rPr>
              <a:t>.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b="1" dirty="0">
                <a:latin typeface="Arial" panose="020B0604020202020204" pitchFamily="34" charset="0"/>
              </a:rPr>
              <a:t>Capabilities</a:t>
            </a:r>
            <a:r>
              <a:rPr lang="en-US" altLang="cs-CZ" sz="2200" dirty="0">
                <a:latin typeface="Arial" panose="020B0604020202020204" pitchFamily="34" charset="0"/>
              </a:rPr>
              <a:t> refer to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a corporation’s ability to exploit its resources. 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1028700" lvl="1" eaLnBrk="1" hangingPunct="1">
              <a:spcBef>
                <a:spcPct val="0"/>
              </a:spcBef>
              <a:defRPr/>
            </a:pPr>
            <a:r>
              <a:rPr lang="en-US" altLang="cs-CZ" sz="1800" dirty="0">
                <a:latin typeface="Arial" panose="020B0604020202020204" pitchFamily="34" charset="0"/>
              </a:rPr>
              <a:t>A capability is functionally based and is resident in a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en-US" altLang="cs-CZ" sz="1800" dirty="0">
                <a:latin typeface="Arial" panose="020B0604020202020204" pitchFamily="34" charset="0"/>
              </a:rPr>
              <a:t>particular function. Thus, there are marketing capabilities, manufacturing capabilities, and human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en-US" altLang="cs-CZ" sz="1800" dirty="0">
                <a:latin typeface="Arial" panose="020B0604020202020204" pitchFamily="34" charset="0"/>
              </a:rPr>
              <a:t>resource management capabilities. When these capabilities are constantly being changed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en-US" altLang="cs-CZ" sz="1800" dirty="0">
                <a:latin typeface="Arial" panose="020B0604020202020204" pitchFamily="34" charset="0"/>
              </a:rPr>
              <a:t>and reconfigured to make them more adaptive to an uncertain environment, they are called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en-US" altLang="cs-CZ" sz="1800" b="1" dirty="0">
                <a:latin typeface="Arial" panose="020B0604020202020204" pitchFamily="34" charset="0"/>
              </a:rPr>
              <a:t>dynamic capabilities.</a:t>
            </a:r>
            <a:endParaRPr lang="cs-CZ" altLang="cs-CZ" sz="1800" b="1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GB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03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558924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Resources</a:t>
            </a:r>
            <a:endParaRPr lang="cs-CZ" dirty="0"/>
          </a:p>
        </p:txBody>
      </p:sp>
      <p:pic>
        <p:nvPicPr>
          <p:cNvPr id="5" name="Zástupný symbol pro obsah 3" descr="resource-based-view-mode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1" y="1667943"/>
            <a:ext cx="6264695" cy="381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778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558924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Resources</a:t>
            </a:r>
            <a:r>
              <a:rPr lang="cs-CZ" dirty="0"/>
              <a:t> and </a:t>
            </a:r>
            <a:r>
              <a:rPr lang="cs-CZ" dirty="0" err="1"/>
              <a:t>Capabilities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827584" y="1844824"/>
            <a:ext cx="1566174" cy="7020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err="1">
                <a:solidFill>
                  <a:srgbClr val="000000"/>
                </a:solidFill>
              </a:rPr>
              <a:t>Resources</a:t>
            </a:r>
            <a:endParaRPr lang="cs-CZ" sz="1600" b="1" dirty="0">
              <a:solidFill>
                <a:srgbClr val="00000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832580" y="3094876"/>
            <a:ext cx="1620180" cy="7020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err="1">
                <a:solidFill>
                  <a:srgbClr val="000000"/>
                </a:solidFill>
              </a:rPr>
              <a:t>Core</a:t>
            </a:r>
            <a:r>
              <a:rPr lang="cs-CZ" sz="1600" b="1" dirty="0">
                <a:solidFill>
                  <a:srgbClr val="000000"/>
                </a:solidFill>
              </a:rPr>
              <a:t> </a:t>
            </a:r>
            <a:r>
              <a:rPr lang="cs-CZ" sz="1600" b="1" dirty="0" err="1">
                <a:solidFill>
                  <a:srgbClr val="000000"/>
                </a:solidFill>
              </a:rPr>
              <a:t>Competencies</a:t>
            </a:r>
            <a:endParaRPr lang="cs-CZ" sz="1600" b="1" dirty="0">
              <a:solidFill>
                <a:srgbClr val="000000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827584" y="4403861"/>
            <a:ext cx="1620180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err="1">
                <a:solidFill>
                  <a:srgbClr val="000000"/>
                </a:solidFill>
              </a:rPr>
              <a:t>Capabilities</a:t>
            </a:r>
            <a:endParaRPr lang="cs-CZ" sz="1600" b="1" dirty="0">
              <a:solidFill>
                <a:srgbClr val="000000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295950" y="3153810"/>
            <a:ext cx="1134126" cy="7020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err="1">
                <a:solidFill>
                  <a:srgbClr val="000000"/>
                </a:solidFill>
              </a:rPr>
              <a:t>Activities</a:t>
            </a:r>
            <a:r>
              <a:rPr lang="cs-CZ" sz="1600" b="1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9" name="Obdélník 8"/>
          <p:cNvSpPr/>
          <p:nvPr/>
        </p:nvSpPr>
        <p:spPr>
          <a:xfrm>
            <a:off x="4860032" y="3153810"/>
            <a:ext cx="1368152" cy="7020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err="1">
                <a:solidFill>
                  <a:srgbClr val="000000"/>
                </a:solidFill>
              </a:rPr>
              <a:t>Competitive</a:t>
            </a:r>
            <a:r>
              <a:rPr lang="cs-CZ" sz="1600" b="1" dirty="0">
                <a:solidFill>
                  <a:srgbClr val="000000"/>
                </a:solidFill>
              </a:rPr>
              <a:t> </a:t>
            </a:r>
            <a:r>
              <a:rPr lang="cs-CZ" sz="1600" b="1" dirty="0" err="1">
                <a:solidFill>
                  <a:srgbClr val="000000"/>
                </a:solidFill>
              </a:rPr>
              <a:t>Advantage</a:t>
            </a:r>
            <a:endParaRPr lang="cs-CZ" sz="1600" b="1" dirty="0">
              <a:solidFill>
                <a:srgbClr val="000000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6732239" y="3153810"/>
            <a:ext cx="1304855" cy="7020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Performance </a:t>
            </a:r>
          </a:p>
        </p:txBody>
      </p:sp>
      <p:sp>
        <p:nvSpPr>
          <p:cNvPr id="12" name="Šipka dolů 11"/>
          <p:cNvSpPr/>
          <p:nvPr/>
        </p:nvSpPr>
        <p:spPr>
          <a:xfrm>
            <a:off x="1602213" y="2614948"/>
            <a:ext cx="139625" cy="432679"/>
          </a:xfrm>
          <a:prstGeom prst="down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3" name="Šipka nahoru 12"/>
          <p:cNvSpPr/>
          <p:nvPr/>
        </p:nvSpPr>
        <p:spPr>
          <a:xfrm flipH="1">
            <a:off x="1602213" y="3855889"/>
            <a:ext cx="139625" cy="489039"/>
          </a:xfrm>
          <a:prstGeom prst="up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4" name="Šipka doprava 13"/>
          <p:cNvSpPr/>
          <p:nvPr/>
        </p:nvSpPr>
        <p:spPr>
          <a:xfrm>
            <a:off x="2655806" y="3470560"/>
            <a:ext cx="548042" cy="174464"/>
          </a:xfrm>
          <a:prstGeom prst="right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5" name="Šipka doprava 14"/>
          <p:cNvSpPr/>
          <p:nvPr/>
        </p:nvSpPr>
        <p:spPr>
          <a:xfrm>
            <a:off x="4464005" y="3461356"/>
            <a:ext cx="339796" cy="174464"/>
          </a:xfrm>
          <a:prstGeom prst="right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7" name="Šipka doprava 16"/>
          <p:cNvSpPr/>
          <p:nvPr/>
        </p:nvSpPr>
        <p:spPr>
          <a:xfrm flipV="1">
            <a:off x="6296614" y="3461356"/>
            <a:ext cx="367197" cy="165260"/>
          </a:xfrm>
          <a:prstGeom prst="right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</p:spTree>
    <p:extLst>
      <p:ext uri="{BB962C8B-B14F-4D97-AF65-F5344CB8AC3E}">
        <p14:creationId xmlns:p14="http://schemas.microsoft.com/office/powerpoint/2010/main" val="2546785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dirty="0">
                <a:latin typeface="Arial" pitchFamily="34" charset="0"/>
                <a:cs typeface="Arial" pitchFamily="34" charset="0"/>
              </a:rPr>
              <a:t>   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BASIC CONCEPTS OF STRATEGIC MANAGEMENT</a:t>
            </a:r>
            <a:endParaRPr lang="en-US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 dirty="0" err="1">
                <a:latin typeface="Arial" panose="020B0604020202020204" pitchFamily="34" charset="0"/>
              </a:rPr>
              <a:t>Company</a:t>
            </a:r>
            <a:r>
              <a:rPr lang="cs-CZ" altLang="cs-CZ" sz="2400" b="1" cap="all" dirty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examples</a:t>
            </a:r>
            <a:r>
              <a:rPr lang="cs-CZ" altLang="cs-CZ" sz="2400" b="1" cap="all" dirty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of</a:t>
            </a:r>
            <a:r>
              <a:rPr lang="cs-CZ" altLang="cs-CZ" sz="2400" b="1" cap="all" dirty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core</a:t>
            </a:r>
            <a:r>
              <a:rPr lang="cs-CZ" altLang="cs-CZ" sz="2400" b="1" cap="all" dirty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competencies</a:t>
            </a:r>
            <a:endParaRPr lang="en-GB" altLang="cs-CZ" sz="1800" b="1" cap="all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000" dirty="0">
              <a:latin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90527"/>
              </p:ext>
            </p:extLst>
          </p:nvPr>
        </p:nvGraphicFramePr>
        <p:xfrm>
          <a:off x="211757" y="1271871"/>
          <a:ext cx="8603631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2369">
                  <a:extLst>
                    <a:ext uri="{9D8B030D-6E8A-4147-A177-3AD203B41FA5}">
                      <a16:colId xmlns:a16="http://schemas.microsoft.com/office/drawing/2014/main" val="2404547861"/>
                    </a:ext>
                  </a:extLst>
                </a:gridCol>
                <a:gridCol w="4183385">
                  <a:extLst>
                    <a:ext uri="{9D8B030D-6E8A-4147-A177-3AD203B41FA5}">
                      <a16:colId xmlns:a16="http://schemas.microsoft.com/office/drawing/2014/main" val="3810881565"/>
                    </a:ext>
                  </a:extLst>
                </a:gridCol>
                <a:gridCol w="2867877">
                  <a:extLst>
                    <a:ext uri="{9D8B030D-6E8A-4147-A177-3AD203B41FA5}">
                      <a16:colId xmlns:a16="http://schemas.microsoft.com/office/drawing/2014/main" val="13662733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2000" dirty="0" err="1"/>
                        <a:t>Company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err="1"/>
                        <a:t>Core</a:t>
                      </a:r>
                      <a:r>
                        <a:rPr lang="cs-CZ" sz="2000" dirty="0"/>
                        <a:t> </a:t>
                      </a:r>
                      <a:r>
                        <a:rPr lang="cs-CZ" sz="2000" dirty="0" err="1"/>
                        <a:t>competencies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err="1"/>
                        <a:t>Application</a:t>
                      </a:r>
                      <a:r>
                        <a:rPr lang="cs-CZ" sz="2000" dirty="0"/>
                        <a:t> </a:t>
                      </a:r>
                      <a:r>
                        <a:rPr lang="cs-CZ" sz="2000" dirty="0" err="1"/>
                        <a:t>examples</a:t>
                      </a:r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44368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dirty="0"/>
                        <a:t>Amazon.com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Superior IT </a:t>
                      </a:r>
                      <a:r>
                        <a:rPr lang="cs-CZ" sz="2000" dirty="0" err="1"/>
                        <a:t>capabilities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Online </a:t>
                      </a:r>
                      <a:r>
                        <a:rPr lang="cs-CZ" sz="2000" dirty="0" err="1"/>
                        <a:t>retailing</a:t>
                      </a:r>
                      <a:r>
                        <a:rPr lang="cs-CZ" sz="2000" dirty="0"/>
                        <a:t>: </a:t>
                      </a:r>
                      <a:r>
                        <a:rPr lang="cs-CZ" sz="2000" dirty="0" err="1"/>
                        <a:t>largest</a:t>
                      </a:r>
                      <a:r>
                        <a:rPr lang="cs-CZ" sz="2000" dirty="0"/>
                        <a:t> </a:t>
                      </a:r>
                      <a:r>
                        <a:rPr lang="cs-CZ" sz="2000" dirty="0" err="1"/>
                        <a:t>selection</a:t>
                      </a:r>
                      <a:r>
                        <a:rPr lang="cs-CZ" sz="2000" dirty="0"/>
                        <a:t> </a:t>
                      </a:r>
                      <a:r>
                        <a:rPr lang="cs-CZ" sz="2000" dirty="0" err="1"/>
                        <a:t>of</a:t>
                      </a:r>
                      <a:r>
                        <a:rPr lang="cs-CZ" sz="2000" dirty="0"/>
                        <a:t> </a:t>
                      </a:r>
                      <a:r>
                        <a:rPr lang="cs-CZ" sz="2000" dirty="0" err="1"/>
                        <a:t>items</a:t>
                      </a:r>
                      <a:r>
                        <a:rPr lang="cs-CZ" sz="2000" dirty="0"/>
                        <a:t> online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046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dirty="0"/>
                        <a:t>Apple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Superior marketing and </a:t>
                      </a:r>
                      <a:r>
                        <a:rPr lang="cs-CZ" sz="2000" dirty="0" err="1"/>
                        <a:t>retailing</a:t>
                      </a:r>
                      <a:r>
                        <a:rPr lang="cs-CZ" sz="2000" dirty="0"/>
                        <a:t> </a:t>
                      </a:r>
                      <a:r>
                        <a:rPr lang="cs-CZ" sz="2000" dirty="0" err="1"/>
                        <a:t>experience</a:t>
                      </a:r>
                      <a:endParaRPr lang="cs-CZ" sz="2000" dirty="0"/>
                    </a:p>
                    <a:p>
                      <a:r>
                        <a:rPr lang="cs-CZ" sz="2000" dirty="0"/>
                        <a:t>Superior </a:t>
                      </a:r>
                      <a:r>
                        <a:rPr lang="cs-CZ" sz="2000" dirty="0" err="1"/>
                        <a:t>industrial</a:t>
                      </a:r>
                      <a:r>
                        <a:rPr lang="cs-CZ" sz="2000" dirty="0"/>
                        <a:t> design</a:t>
                      </a:r>
                      <a:r>
                        <a:rPr lang="cs-CZ" sz="2000" baseline="0" dirty="0"/>
                        <a:t> in </a:t>
                      </a:r>
                      <a:r>
                        <a:rPr lang="cs-CZ" sz="2000" baseline="0" dirty="0" err="1"/>
                        <a:t>integration</a:t>
                      </a:r>
                      <a:r>
                        <a:rPr lang="cs-CZ" sz="2000" baseline="0" dirty="0"/>
                        <a:t> </a:t>
                      </a:r>
                      <a:r>
                        <a:rPr lang="cs-CZ" sz="2000" baseline="0" dirty="0" err="1"/>
                        <a:t>of</a:t>
                      </a:r>
                      <a:r>
                        <a:rPr lang="cs-CZ" sz="2000" baseline="0" dirty="0"/>
                        <a:t> hardware and software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err="1"/>
                        <a:t>Creation</a:t>
                      </a:r>
                      <a:r>
                        <a:rPr lang="cs-CZ" sz="2000" dirty="0"/>
                        <a:t> </a:t>
                      </a:r>
                      <a:r>
                        <a:rPr lang="cs-CZ" sz="2000" dirty="0" err="1"/>
                        <a:t>of</a:t>
                      </a:r>
                      <a:r>
                        <a:rPr lang="cs-CZ" sz="2000" dirty="0"/>
                        <a:t> </a:t>
                      </a:r>
                      <a:r>
                        <a:rPr lang="cs-CZ" sz="2000" dirty="0" err="1"/>
                        <a:t>innovative</a:t>
                      </a:r>
                      <a:r>
                        <a:rPr lang="cs-CZ" sz="2000" baseline="0" dirty="0"/>
                        <a:t> and </a:t>
                      </a:r>
                      <a:r>
                        <a:rPr lang="cs-CZ" sz="2000" baseline="0" dirty="0" err="1"/>
                        <a:t>category-defining</a:t>
                      </a:r>
                      <a:r>
                        <a:rPr lang="cs-CZ" sz="2000" baseline="0" dirty="0"/>
                        <a:t> mobile </a:t>
                      </a:r>
                      <a:r>
                        <a:rPr lang="cs-CZ" sz="2000" baseline="0" dirty="0" err="1"/>
                        <a:t>devices</a:t>
                      </a:r>
                      <a:r>
                        <a:rPr lang="cs-CZ" sz="2000" baseline="0" dirty="0"/>
                        <a:t> and software </a:t>
                      </a:r>
                      <a:r>
                        <a:rPr lang="cs-CZ" sz="2000" baseline="0" dirty="0" err="1"/>
                        <a:t>services</a:t>
                      </a:r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5628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dirty="0"/>
                        <a:t>Coca-Cola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Superior marketing and </a:t>
                      </a:r>
                      <a:r>
                        <a:rPr lang="cs-CZ" sz="2000" dirty="0" err="1"/>
                        <a:t>distribution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err="1"/>
                        <a:t>Leveraging</a:t>
                      </a:r>
                      <a:r>
                        <a:rPr lang="cs-CZ" sz="2000" dirty="0"/>
                        <a:t> </a:t>
                      </a:r>
                      <a:r>
                        <a:rPr lang="cs-CZ" sz="2000" dirty="0" err="1"/>
                        <a:t>one</a:t>
                      </a:r>
                      <a:r>
                        <a:rPr lang="cs-CZ" sz="2000" dirty="0"/>
                        <a:t> </a:t>
                      </a:r>
                      <a:r>
                        <a:rPr lang="cs-CZ" sz="2000" dirty="0" err="1"/>
                        <a:t>of</a:t>
                      </a:r>
                      <a:r>
                        <a:rPr lang="cs-CZ" sz="2000" dirty="0"/>
                        <a:t> </a:t>
                      </a:r>
                      <a:r>
                        <a:rPr lang="cs-CZ" sz="2000" dirty="0" err="1"/>
                        <a:t>the</a:t>
                      </a:r>
                      <a:r>
                        <a:rPr lang="cs-CZ" sz="2000" dirty="0"/>
                        <a:t> </a:t>
                      </a:r>
                      <a:r>
                        <a:rPr lang="cs-CZ" sz="2000" dirty="0" err="1"/>
                        <a:t>world´s</a:t>
                      </a:r>
                      <a:r>
                        <a:rPr lang="cs-CZ" sz="2000" dirty="0"/>
                        <a:t> most </a:t>
                      </a:r>
                      <a:r>
                        <a:rPr lang="cs-CZ" sz="2000" dirty="0" err="1"/>
                        <a:t>recognized</a:t>
                      </a:r>
                      <a:r>
                        <a:rPr lang="cs-CZ" sz="2000" dirty="0"/>
                        <a:t> </a:t>
                      </a:r>
                      <a:r>
                        <a:rPr lang="cs-CZ" sz="2000" dirty="0" err="1"/>
                        <a:t>brands</a:t>
                      </a:r>
                      <a:endParaRPr lang="cs-CZ" sz="2000" dirty="0"/>
                    </a:p>
                    <a:p>
                      <a:r>
                        <a:rPr lang="cs-CZ" sz="2000" dirty="0" err="1"/>
                        <a:t>Gloal</a:t>
                      </a:r>
                      <a:r>
                        <a:rPr lang="cs-CZ" sz="2000" baseline="0" dirty="0"/>
                        <a:t> </a:t>
                      </a:r>
                      <a:r>
                        <a:rPr lang="cs-CZ" sz="2000" baseline="0" dirty="0" err="1"/>
                        <a:t>availability</a:t>
                      </a:r>
                      <a:r>
                        <a:rPr lang="cs-CZ" sz="2000" baseline="0" dirty="0"/>
                        <a:t> </a:t>
                      </a:r>
                      <a:r>
                        <a:rPr lang="cs-CZ" sz="2000" baseline="0" dirty="0" err="1"/>
                        <a:t>of</a:t>
                      </a:r>
                      <a:r>
                        <a:rPr lang="cs-CZ" sz="2000" baseline="0" dirty="0"/>
                        <a:t> </a:t>
                      </a:r>
                      <a:r>
                        <a:rPr lang="cs-CZ" sz="2000" baseline="0" dirty="0" err="1"/>
                        <a:t>products</a:t>
                      </a:r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6340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dirty="0"/>
                        <a:t>Honda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Superior</a:t>
                      </a:r>
                      <a:r>
                        <a:rPr lang="cs-CZ" sz="2000" baseline="0" dirty="0"/>
                        <a:t> </a:t>
                      </a:r>
                      <a:r>
                        <a:rPr lang="cs-CZ" sz="2000" baseline="0" dirty="0" err="1"/>
                        <a:t>engineering</a:t>
                      </a:r>
                      <a:r>
                        <a:rPr lang="cs-CZ" sz="2000" baseline="0" dirty="0"/>
                        <a:t> </a:t>
                      </a:r>
                      <a:r>
                        <a:rPr lang="cs-CZ" sz="2000" baseline="0" dirty="0" err="1"/>
                        <a:t>of</a:t>
                      </a:r>
                      <a:r>
                        <a:rPr lang="cs-CZ" sz="2000" baseline="0" dirty="0"/>
                        <a:t> </a:t>
                      </a:r>
                      <a:r>
                        <a:rPr lang="cs-CZ" sz="2000" baseline="0" dirty="0" err="1"/>
                        <a:t>small</a:t>
                      </a:r>
                      <a:r>
                        <a:rPr lang="cs-CZ" sz="2000" baseline="0" dirty="0"/>
                        <a:t> but </a:t>
                      </a:r>
                      <a:r>
                        <a:rPr lang="cs-CZ" sz="2000" baseline="0" dirty="0" err="1"/>
                        <a:t>powerful</a:t>
                      </a:r>
                      <a:r>
                        <a:rPr lang="cs-CZ" sz="2000" baseline="0" dirty="0"/>
                        <a:t> and </a:t>
                      </a:r>
                      <a:r>
                        <a:rPr lang="cs-CZ" sz="2000" baseline="0" dirty="0" err="1"/>
                        <a:t>highly</a:t>
                      </a:r>
                      <a:r>
                        <a:rPr lang="cs-CZ" sz="2000" baseline="0" dirty="0"/>
                        <a:t> </a:t>
                      </a:r>
                      <a:r>
                        <a:rPr lang="cs-CZ" sz="2000" baseline="0" dirty="0" err="1"/>
                        <a:t>reliable</a:t>
                      </a:r>
                      <a:r>
                        <a:rPr lang="cs-CZ" sz="2000" baseline="0" dirty="0"/>
                        <a:t> </a:t>
                      </a:r>
                      <a:r>
                        <a:rPr lang="cs-CZ" sz="2000" baseline="0" dirty="0" err="1"/>
                        <a:t>internal</a:t>
                      </a:r>
                      <a:r>
                        <a:rPr lang="cs-CZ" sz="2000" baseline="0" dirty="0"/>
                        <a:t> </a:t>
                      </a:r>
                      <a:r>
                        <a:rPr lang="cs-CZ" sz="2000" baseline="0" dirty="0" err="1"/>
                        <a:t>combustion</a:t>
                      </a:r>
                      <a:r>
                        <a:rPr lang="cs-CZ" sz="2000" baseline="0" dirty="0"/>
                        <a:t> </a:t>
                      </a:r>
                      <a:r>
                        <a:rPr lang="cs-CZ" sz="2000" baseline="0" dirty="0" err="1"/>
                        <a:t>enegines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err="1"/>
                        <a:t>Motorcycles</a:t>
                      </a:r>
                      <a:r>
                        <a:rPr lang="cs-CZ" sz="2000" dirty="0"/>
                        <a:t>, </a:t>
                      </a:r>
                      <a:r>
                        <a:rPr lang="cs-CZ" sz="2000" dirty="0" err="1"/>
                        <a:t>cars</a:t>
                      </a:r>
                      <a:r>
                        <a:rPr lang="cs-CZ" sz="2000" dirty="0"/>
                        <a:t>, </a:t>
                      </a:r>
                      <a:r>
                        <a:rPr lang="cs-CZ" sz="2000" dirty="0" err="1"/>
                        <a:t>sporting</a:t>
                      </a:r>
                      <a:r>
                        <a:rPr lang="cs-CZ" sz="2000" dirty="0"/>
                        <a:t> </a:t>
                      </a:r>
                      <a:r>
                        <a:rPr lang="cs-CZ" sz="2000" dirty="0" err="1"/>
                        <a:t>boats</a:t>
                      </a:r>
                      <a:r>
                        <a:rPr lang="cs-CZ" sz="2000" dirty="0"/>
                        <a:t>, </a:t>
                      </a:r>
                      <a:r>
                        <a:rPr lang="cs-CZ" sz="2000" dirty="0" err="1"/>
                        <a:t>snowmobiles</a:t>
                      </a:r>
                      <a:r>
                        <a:rPr lang="cs-CZ" sz="2000" dirty="0"/>
                        <a:t>, </a:t>
                      </a:r>
                      <a:r>
                        <a:rPr lang="cs-CZ" sz="2000" dirty="0" err="1"/>
                        <a:t>small</a:t>
                      </a:r>
                      <a:r>
                        <a:rPr lang="cs-CZ" sz="2000" baseline="0" dirty="0"/>
                        <a:t> </a:t>
                      </a:r>
                      <a:r>
                        <a:rPr lang="cs-CZ" sz="2000" baseline="0" dirty="0" err="1"/>
                        <a:t>aircraft</a:t>
                      </a:r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15445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086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_OPF_návrh [režim kompatibility]" id="{F70FC462-D9F3-4EB2-B923-5E5330675293}" vid="{CCD9E1B5-EE89-42D1-936D-BB4AE5A7B3F6}"/>
    </a:ext>
  </a:extLst>
</a:theme>
</file>

<file path=ppt/theme/theme2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šablona</Template>
  <TotalTime>1533</TotalTime>
  <Words>4315</Words>
  <Application>Microsoft Office PowerPoint</Application>
  <PresentationFormat>Předvádění na obrazovce (4:3)</PresentationFormat>
  <Paragraphs>340</Paragraphs>
  <Slides>45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45</vt:i4>
      </vt:variant>
    </vt:vector>
  </HeadingPairs>
  <TitlesOfParts>
    <vt:vector size="52" baseType="lpstr">
      <vt:lpstr>Arial</vt:lpstr>
      <vt:lpstr>Calibri</vt:lpstr>
      <vt:lpstr>Calibri Light</vt:lpstr>
      <vt:lpstr>Enriqueta</vt:lpstr>
      <vt:lpstr>Times New Roman</vt:lpstr>
      <vt:lpstr>Motiv sady Office</vt:lpstr>
      <vt:lpstr>Vlastní návrh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Resources</vt:lpstr>
      <vt:lpstr>Resources and Capabilities</vt:lpstr>
      <vt:lpstr>Prezentace aplikace PowerPoint</vt:lpstr>
      <vt:lpstr>Prezentace aplikace PowerPoint</vt:lpstr>
      <vt:lpstr>Applying the VRIO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Roman Šperka</dc:creator>
  <cp:lastModifiedBy>zap0046</cp:lastModifiedBy>
  <cp:revision>93</cp:revision>
  <dcterms:created xsi:type="dcterms:W3CDTF">2016-03-17T12:08:01Z</dcterms:created>
  <dcterms:modified xsi:type="dcterms:W3CDTF">2020-10-12T12:15:09Z</dcterms:modified>
</cp:coreProperties>
</file>