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7" r:id="rId2"/>
    <p:sldId id="256" r:id="rId3"/>
    <p:sldId id="265" r:id="rId4"/>
    <p:sldId id="258" r:id="rId5"/>
    <p:sldId id="289" r:id="rId6"/>
    <p:sldId id="288" r:id="rId7"/>
    <p:sldId id="305" r:id="rId8"/>
    <p:sldId id="307" r:id="rId9"/>
    <p:sldId id="308" r:id="rId10"/>
    <p:sldId id="309" r:id="rId11"/>
    <p:sldId id="310" r:id="rId12"/>
    <p:sldId id="311" r:id="rId13"/>
    <p:sldId id="312" r:id="rId14"/>
    <p:sldId id="315" r:id="rId15"/>
    <p:sldId id="316" r:id="rId16"/>
    <p:sldId id="317" r:id="rId17"/>
    <p:sldId id="318" r:id="rId18"/>
    <p:sldId id="320" r:id="rId19"/>
    <p:sldId id="321" r:id="rId20"/>
    <p:sldId id="322" r:id="rId21"/>
    <p:sldId id="323" r:id="rId22"/>
    <p:sldId id="387" r:id="rId23"/>
    <p:sldId id="327" r:id="rId24"/>
    <p:sldId id="326" r:id="rId25"/>
    <p:sldId id="330" r:id="rId26"/>
    <p:sldId id="329" r:id="rId27"/>
    <p:sldId id="384" r:id="rId28"/>
    <p:sldId id="331" r:id="rId29"/>
    <p:sldId id="334" r:id="rId30"/>
    <p:sldId id="335" r:id="rId31"/>
    <p:sldId id="336" r:id="rId32"/>
    <p:sldId id="339" r:id="rId33"/>
    <p:sldId id="341" r:id="rId34"/>
    <p:sldId id="343" r:id="rId35"/>
    <p:sldId id="351" r:id="rId36"/>
    <p:sldId id="352" r:id="rId37"/>
    <p:sldId id="353" r:id="rId38"/>
    <p:sldId id="355" r:id="rId39"/>
    <p:sldId id="357" r:id="rId40"/>
    <p:sldId id="358" r:id="rId41"/>
    <p:sldId id="359" r:id="rId42"/>
    <p:sldId id="360" r:id="rId43"/>
    <p:sldId id="361" r:id="rId44"/>
    <p:sldId id="362" r:id="rId45"/>
    <p:sldId id="385" r:id="rId46"/>
    <p:sldId id="363" r:id="rId47"/>
    <p:sldId id="367" r:id="rId48"/>
    <p:sldId id="368" r:id="rId49"/>
    <p:sldId id="371" r:id="rId50"/>
    <p:sldId id="372" r:id="rId51"/>
    <p:sldId id="373" r:id="rId52"/>
    <p:sldId id="374" r:id="rId53"/>
    <p:sldId id="377" r:id="rId54"/>
    <p:sldId id="378" r:id="rId55"/>
    <p:sldId id="379" r:id="rId56"/>
    <p:sldId id="381" r:id="rId57"/>
    <p:sldId id="386" r:id="rId58"/>
    <p:sldId id="388" r:id="rId5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863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093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9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EEA0E2-C8AB-4AFD-BDB4-100E61C24915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000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53D5D6-CC2D-40E2-B0CE-3DC90E79B5AB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7950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2EEBF5-E471-4FE7-84CD-FCE62D5569B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1443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6C05A9-8E10-43E6-9F64-85FD254FE693}" type="slidenum">
              <a:rPr lang="cs-CZ" altLang="cs-CZ" smtClean="0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593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37429-F58E-4BEE-BBEE-A8E339FE5F28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929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>
            <a:normAutofit/>
          </a:bodyPr>
          <a:lstStyle/>
          <a:p>
            <a:pPr lvl="0"/>
            <a:endParaRPr lang="cs-CZ" noProof="0" dirty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278F-59EF-40B9-AF93-0680486183B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1764067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02168" y="1600200"/>
            <a:ext cx="5592233" cy="21732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1" y="1600200"/>
            <a:ext cx="5592233" cy="21732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02168" y="3925889"/>
            <a:ext cx="5592233" cy="21732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7601" y="3925889"/>
            <a:ext cx="5592233" cy="21732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D0B57-CEA1-44F2-8EAD-58A35AF7350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1511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02167" y="1600200"/>
            <a:ext cx="11387667" cy="21732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02167" y="3925889"/>
            <a:ext cx="11387667" cy="21732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89A1B-8C66-4EFB-816A-3BBBC74A3BB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3781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Nadpis a 2 obsahy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05000"/>
            <a:ext cx="5384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09600" y="4038600"/>
            <a:ext cx="109728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D363-7D17-4F92-B0D9-E3AFF5858EE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475874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my.cz/Obchody-a-obchudky/Hypermarkety-supermarkety-a-obchodni-domy/Nakupni-centr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21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26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hyperlink" Target="https://ec.europa.eu/agriculture/quality/door/list.html;jsessionid=pL0hLqqLXhNmFQyFl1b24mY3t9dJQPflg3xbL2YphGT4k6zdWn34!-37087914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Úroveň výroby (3)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896677" y="1612146"/>
            <a:ext cx="5226023" cy="507206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s obchodem (ECR), efektivní zákaznická odezva,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řetězce, el. propojení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globalizace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81201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a cen </a:t>
            </a:r>
            <a:r>
              <a:rPr lang="cs-CZ" b="1" dirty="0">
                <a:solidFill>
                  <a:srgbClr val="FF0000"/>
                </a:solidFill>
              </a:rPr>
              <a:t>(prodej ve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    velkém)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169026" y="1600200"/>
            <a:ext cx="4041775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>
                <a:solidFill>
                  <a:srgbClr val="FF0000"/>
                </a:solidFill>
              </a:rPr>
              <a:t>(ochranou mohou být kooperace)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Vývojové trendy maloobchodu a velkoobchodu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444991" y="1625653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u="sng" dirty="0">
                <a:solidFill>
                  <a:schemeClr val="bg2">
                    <a:lumMod val="25000"/>
                  </a:schemeClr>
                </a:solidFill>
              </a:rPr>
              <a:t>MO: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Nové formy MO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MO mimo prodej. plochy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Nákup pod jednou střechou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Polarizace MO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Progresivní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Maloobchodní značky…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6333918" y="1587396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VO: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Služby zvyšující hodnotu,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Nové technologie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09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24393" y="0"/>
            <a:ext cx="8229600" cy="476250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Vývojový cyklus maloobchodního trhu v dlouhém období</a:t>
            </a:r>
          </a:p>
        </p:txBody>
      </p:sp>
      <p:graphicFrame>
        <p:nvGraphicFramePr>
          <p:cNvPr id="56416" name="Group 9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7364019"/>
              </p:ext>
            </p:extLst>
          </p:nvPr>
        </p:nvGraphicFramePr>
        <p:xfrm>
          <a:off x="804471" y="509608"/>
          <a:ext cx="9493771" cy="5897543"/>
        </p:xfrm>
        <a:graphic>
          <a:graphicData uri="http://schemas.openxmlformats.org/drawingml/2006/table">
            <a:tbl>
              <a:tblPr/>
              <a:tblGrid>
                <a:gridCol w="240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2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Cyklus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Hospodářský vývoj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 potrav. MO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Univerzální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vývoj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nevyvinuté ekonomiky s nízkými příjmy obyvatelstva k rozvinuté prosperující ekonomice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 roztříštěné struktury s malými prodejnami ke struktuře koncentrované s velkoplošnými jedn.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9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Nevyvinutá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zaměstnanosti 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na potraviny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na síti – roztříštěnost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řetězců na celkovém obratu 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4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Rozvinutá ekonomika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zaměstnanosti ve službách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podíl výdajů na potraviny nízký…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Nízký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potrav. jednotek  na struktuře sítě,    koncentrovaný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Vysoký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podíl řetězců na obratu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625" name="TextovéPole 3"/>
          <p:cNvSpPr txBox="1">
            <a:spLocks noChangeArrowheads="1"/>
          </p:cNvSpPr>
          <p:nvPr/>
        </p:nvSpPr>
        <p:spPr bwMode="auto">
          <a:xfrm>
            <a:off x="2500314" y="6407151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Působení Engelova zákona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3646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86" y="0"/>
            <a:ext cx="705583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988EE16-BFCF-4080-966C-F49157E6425F}"/>
              </a:ext>
            </a:extLst>
          </p:cNvPr>
          <p:cNvSpPr txBox="1"/>
          <p:nvPr/>
        </p:nvSpPr>
        <p:spPr>
          <a:xfrm>
            <a:off x="7419975" y="1828800"/>
            <a:ext cx="41983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</a:rPr>
              <a:t>Platí: </a:t>
            </a:r>
          </a:p>
          <a:p>
            <a:r>
              <a:rPr lang="cs-CZ" sz="2000" dirty="0">
                <a:solidFill>
                  <a:srgbClr val="C00000"/>
                </a:solidFill>
              </a:rPr>
              <a:t>čím vyšší podíl zaměstnanosti ve službách, </a:t>
            </a:r>
          </a:p>
          <a:p>
            <a:r>
              <a:rPr lang="cs-CZ" sz="2000" dirty="0">
                <a:solidFill>
                  <a:srgbClr val="C00000"/>
                </a:solidFill>
              </a:rPr>
              <a:t>čím vyšší podíl řetězců na celkovém obratu za potraviny a </a:t>
            </a:r>
          </a:p>
          <a:p>
            <a:r>
              <a:rPr lang="cs-CZ" sz="2000" dirty="0">
                <a:solidFill>
                  <a:srgbClr val="C00000"/>
                </a:solidFill>
              </a:rPr>
              <a:t>čím nižší podíl výdajů obyvatel za potraviny na celkové spotřebě a </a:t>
            </a:r>
          </a:p>
          <a:p>
            <a:r>
              <a:rPr lang="cs-CZ" sz="2000" dirty="0">
                <a:solidFill>
                  <a:srgbClr val="C00000"/>
                </a:solidFill>
              </a:rPr>
              <a:t>čím nižší podíl potravinářských prodejen na struktuře, tím vyšší fáze vývojového cyklu a naopak.</a:t>
            </a:r>
          </a:p>
        </p:txBody>
      </p:sp>
    </p:spTree>
    <p:extLst>
      <p:ext uri="{BB962C8B-B14F-4D97-AF65-F5344CB8AC3E}">
        <p14:creationId xmlns:p14="http://schemas.microsoft.com/office/powerpoint/2010/main" val="310926020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853061" y="204423"/>
            <a:ext cx="8229600" cy="8366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Priority maloobchodního podnikání v jednotlivých fázích vývoje maloobchodního trhu </a:t>
            </a:r>
            <a:r>
              <a:rPr lang="cs-CZ" sz="2400" b="1" dirty="0">
                <a:solidFill>
                  <a:srgbClr val="FF0000"/>
                </a:solidFill>
              </a:rPr>
              <a:t>(v každé fázi převažuje určité chování firem)</a:t>
            </a:r>
          </a:p>
        </p:txBody>
      </p:sp>
      <p:graphicFrame>
        <p:nvGraphicFramePr>
          <p:cNvPr id="98332" name="Group 2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64014592"/>
              </p:ext>
            </p:extLst>
          </p:nvPr>
        </p:nvGraphicFramePr>
        <p:xfrm>
          <a:off x="299804" y="1056026"/>
          <a:ext cx="9938478" cy="5391150"/>
        </p:xfrm>
        <a:graphic>
          <a:graphicData uri="http://schemas.openxmlformats.org/drawingml/2006/table">
            <a:tbl>
              <a:tblPr/>
              <a:tblGrid>
                <a:gridCol w="2870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1.Fáze dětství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viděn na trhu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dobytí tržní pozice, přijetí nového fenoménu-SM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2.Fáze mládí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Rozvinout organizační schopnosti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–organizace, řízení lidských zdrojů, optimalizace logistiky, nákupu, financí…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4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3.Fáze dospívání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Odlišit obchodní koncepty-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analyzovat lokální trh, vytvořit lokální specifické koncepty dle cílových skupin… 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4.Fáze dospělosti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Být ziskovou firmou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– důraz na produktivitu vytvářením štíhlé organizace, prodejních dolaďování formátů…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5.Fáze zralosti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Optimalizovat a </a:t>
                      </a: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inovovat –zjednodušování procesů, integrovaná logistika, diferenciace portfolia, globální synergie…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9749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>
            <a:spLocks noGrp="1" noChangeArrowheads="1"/>
          </p:cNvSpPr>
          <p:nvPr>
            <p:ph type="title"/>
          </p:nvPr>
        </p:nvSpPr>
        <p:spPr>
          <a:xfrm>
            <a:off x="1042194" y="76017"/>
            <a:ext cx="8229600" cy="785813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Charakter obchodu ve světě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965325" y="2603500"/>
            <a:ext cx="8540750" cy="4470400"/>
          </a:xfrm>
        </p:spPr>
        <p:txBody>
          <a:bodyPr/>
          <a:lstStyle/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  <a:p>
            <a:pPr eaLnBrk="1" hangingPunct="1"/>
            <a:endParaRPr lang="cs-CZ" altLang="cs-CZ" sz="2400" b="1">
              <a:solidFill>
                <a:srgbClr val="FFFF66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662113" y="976130"/>
            <a:ext cx="6989763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Historické mezníky vývoje obchodu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329784" y="2107337"/>
            <a:ext cx="10717967" cy="4216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historicky patřil obchod dlouhodobě k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MSP</a:t>
            </a:r>
            <a:endParaRPr lang="cs-CZ" sz="2400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počátkem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20. let minulého stol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. začínající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koncentrace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 obchodu,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po 2. světové válce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významné změny v životní  úrovni obyvatelstva, trh spotřebitele</a:t>
            </a:r>
            <a:endParaRPr lang="cs-CZ" sz="2400" dirty="0">
              <a:solidFill>
                <a:schemeClr val="bg2">
                  <a:lumMod val="25000"/>
                </a:schemeClr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v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60. a 70. letech </a:t>
            </a: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Times New Roman" pitchFamily="18" charset="0"/>
              </a:rPr>
              <a:t>kvalitativní změny v růstu OO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(růst velikosti) </a:t>
            </a:r>
            <a:endParaRPr lang="cs-CZ" sz="2400" b="1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od 60 let – stěhování obchodu  na periferii (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nákupní centra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) </a:t>
            </a:r>
            <a:r>
              <a:rPr lang="cs-CZ" sz="2400" dirty="0">
                <a:hlinkClick r:id="rId3"/>
              </a:rPr>
              <a:t>https://www.firmy.cz/Obchody-a-obchudky/Hypermarkety-supermarkety-a-obchodni-domy/Nakupni-centra</a:t>
            </a:r>
            <a:endParaRPr lang="cs-CZ" sz="2400" b="1" dirty="0">
              <a:solidFill>
                <a:srgbClr val="008080"/>
              </a:solidFill>
              <a:latin typeface="Arial" charset="0"/>
            </a:endParaRP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  <a:latin typeface="Arial" charset="0"/>
              </a:rPr>
              <a:t>90. léta- zážitkový prodej 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(např. spojení kulturních akcí s prodejem…</a:t>
            </a:r>
          </a:p>
          <a:p>
            <a:pPr>
              <a:buFont typeface="Wingdings" pitchFamily="2" charset="2"/>
              <a:buChar char=""/>
              <a:tabLst>
                <a:tab pos="228600" algn="l"/>
              </a:tabLst>
              <a:defRPr/>
            </a:pP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Dny země, </a:t>
            </a:r>
            <a:r>
              <a:rPr lang="cs-CZ" sz="2400" b="1" dirty="0" err="1">
                <a:solidFill>
                  <a:srgbClr val="FF0000"/>
                </a:solidFill>
                <a:latin typeface="Arial" charset="0"/>
              </a:rPr>
              <a:t>Oktoberfest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</a:rPr>
              <a:t>…).</a:t>
            </a:r>
          </a:p>
          <a:p>
            <a:pPr>
              <a:tabLst>
                <a:tab pos="228600" algn="l"/>
              </a:tabLst>
              <a:defRPr/>
            </a:pPr>
            <a:r>
              <a:rPr lang="cs-CZ" sz="2800" b="1" dirty="0">
                <a:solidFill>
                  <a:srgbClr val="C00000"/>
                </a:solidFill>
                <a:latin typeface="Arial" charset="0"/>
              </a:rPr>
              <a:t>   </a:t>
            </a:r>
            <a:endParaRPr lang="cs-CZ" sz="2400" dirty="0">
              <a:latin typeface="Arial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11245849" y="3987006"/>
            <a:ext cx="485775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080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527020" y="461196"/>
            <a:ext cx="4176713" cy="5175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Evropa - současnost</a:t>
            </a:r>
          </a:p>
          <a:p>
            <a:endParaRPr lang="cs-CZ" altLang="cs-CZ" dirty="0"/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560568" y="1225689"/>
            <a:ext cx="11156925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nesmírná </a:t>
            </a:r>
            <a:r>
              <a:rPr lang="cs-CZ" altLang="cs-CZ" sz="2400" b="1" dirty="0">
                <a:solidFill>
                  <a:srgbClr val="FF0000"/>
                </a:solidFill>
              </a:rPr>
              <a:t>provozní a prostorová koncentrace </a:t>
            </a:r>
            <a:r>
              <a:rPr lang="cs-CZ" altLang="cs-CZ" sz="2400" b="1" dirty="0">
                <a:solidFill>
                  <a:srgbClr val="C00000"/>
                </a:solidFill>
              </a:rPr>
              <a:t> (</a:t>
            </a:r>
            <a:r>
              <a:rPr lang="cs-CZ" altLang="cs-CZ" sz="2400" b="1" dirty="0" err="1">
                <a:solidFill>
                  <a:srgbClr val="C00000"/>
                </a:solidFill>
              </a:rPr>
              <a:t>megafúze</a:t>
            </a:r>
            <a:r>
              <a:rPr lang="cs-CZ" altLang="cs-CZ" sz="2400" b="1" dirty="0">
                <a:solidFill>
                  <a:srgbClr val="C00000"/>
                </a:solidFill>
              </a:rPr>
              <a:t>), konsolidace trhu, expanze i oslabování některých firem,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nejvyšší stupeň vertikální kooperace,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eurokooperace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dramatický růst internacionalizace – </a:t>
            </a:r>
            <a:r>
              <a:rPr lang="cs-CZ" altLang="cs-CZ" sz="2400" b="1" dirty="0" err="1">
                <a:solidFill>
                  <a:srgbClr val="FF0000"/>
                </a:solidFill>
              </a:rPr>
              <a:t>eurofinalisté</a:t>
            </a:r>
            <a:r>
              <a:rPr lang="cs-CZ" altLang="cs-CZ" sz="2400" b="1" dirty="0">
                <a:solidFill>
                  <a:srgbClr val="C00000"/>
                </a:solidFill>
              </a:rPr>
              <a:t>, sílící konkurence, rychlost změn,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nástup </a:t>
            </a:r>
            <a:r>
              <a:rPr lang="cs-CZ" altLang="cs-CZ" sz="2400" b="1" dirty="0">
                <a:solidFill>
                  <a:srgbClr val="FF0000"/>
                </a:solidFill>
              </a:rPr>
              <a:t>nové generace spotřebitelů</a:t>
            </a:r>
            <a:r>
              <a:rPr lang="cs-CZ" altLang="cs-CZ" sz="2400" b="1" dirty="0">
                <a:solidFill>
                  <a:srgbClr val="C00000"/>
                </a:solidFill>
              </a:rPr>
              <a:t>, požadavek zážitků,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promyšlená marketingová </a:t>
            </a:r>
            <a:r>
              <a:rPr lang="cs-CZ" altLang="cs-CZ" sz="2400" b="1" dirty="0">
                <a:solidFill>
                  <a:srgbClr val="FF0000"/>
                </a:solidFill>
              </a:rPr>
              <a:t>strategie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změny struktury </a:t>
            </a:r>
            <a:r>
              <a:rPr lang="cs-CZ" altLang="cs-CZ" sz="2400" b="1" dirty="0">
                <a:solidFill>
                  <a:srgbClr val="FF0000"/>
                </a:solidFill>
              </a:rPr>
              <a:t>maloobchodní sítě</a:t>
            </a:r>
            <a:r>
              <a:rPr lang="cs-CZ" altLang="cs-CZ" sz="2400" b="1" dirty="0">
                <a:solidFill>
                  <a:srgbClr val="C00000"/>
                </a:solidFill>
              </a:rPr>
              <a:t>, inovace prodejen a NC,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rozvoj </a:t>
            </a:r>
            <a:r>
              <a:rPr lang="cs-CZ" altLang="cs-CZ" sz="2400" b="1" dirty="0">
                <a:solidFill>
                  <a:srgbClr val="FF0000"/>
                </a:solidFill>
              </a:rPr>
              <a:t>technologií, </a:t>
            </a:r>
            <a:r>
              <a:rPr lang="cs-CZ" altLang="cs-CZ" sz="2400" b="1" dirty="0">
                <a:solidFill>
                  <a:srgbClr val="C00000"/>
                </a:solidFill>
              </a:rPr>
              <a:t>zkracování inovačních cyklů,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00000"/>
                </a:solidFill>
              </a:rPr>
              <a:t>potravinářský MO investuje do technologií LED a chladící techniky, </a:t>
            </a:r>
          </a:p>
          <a:p>
            <a:pPr eaLnBrk="1" hangingPunct="1">
              <a:buFontTx/>
              <a:buChar char="•"/>
            </a:pPr>
            <a:r>
              <a:rPr lang="cs-CZ" altLang="cs-CZ" sz="2400" b="1" dirty="0">
                <a:solidFill>
                  <a:srgbClr val="C00000"/>
                </a:solidFill>
              </a:rPr>
              <a:t> daří se </a:t>
            </a:r>
            <a:r>
              <a:rPr lang="cs-CZ" altLang="cs-CZ" sz="2400" b="1" dirty="0">
                <a:solidFill>
                  <a:srgbClr val="FF0000"/>
                </a:solidFill>
              </a:rPr>
              <a:t>el. obchodu</a:t>
            </a:r>
            <a:r>
              <a:rPr lang="cs-CZ" altLang="cs-CZ" sz="2400" b="1" dirty="0">
                <a:solidFill>
                  <a:srgbClr val="C00000"/>
                </a:solidFill>
              </a:rPr>
              <a:t>, vliv kupní síly, podíl na maloobchodním obratu v % je např.:</a:t>
            </a:r>
          </a:p>
          <a:p>
            <a:pPr eaLnBrk="1" hangingPunct="1"/>
            <a:r>
              <a:rPr lang="cs-CZ" altLang="cs-CZ" sz="2400" b="1" dirty="0">
                <a:solidFill>
                  <a:srgbClr val="FF0000"/>
                </a:solidFill>
              </a:rPr>
              <a:t>- VB (16,8), Rakousko (11,9), Německo (11,7), Francie (9,2), Slovensko (7,6), ČR (7,1),  Polsko (5,2), Itálie (5,8), Španělsko – 5,7), Rusko (3,5), Turecko (3,5),</a:t>
            </a:r>
            <a:endParaRPr lang="cs-CZ" altLang="cs-CZ" sz="2400" b="1" dirty="0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464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02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8"/>
          <p:cNvSpPr>
            <a:spLocks noGrp="1"/>
          </p:cNvSpPr>
          <p:nvPr>
            <p:ph type="title"/>
          </p:nvPr>
        </p:nvSpPr>
        <p:spPr>
          <a:xfrm>
            <a:off x="1809750" y="214313"/>
            <a:ext cx="8643938" cy="571500"/>
          </a:xfrm>
          <a:solidFill>
            <a:srgbClr val="FFFFCC"/>
          </a:solidFill>
          <a:ln w="38100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cs-CZ" altLang="cs-CZ" sz="2400" b="1" dirty="0">
                <a:solidFill>
                  <a:srgbClr val="008080"/>
                </a:solidFill>
              </a:rPr>
              <a:t>Charakter obchodu v ČR - historické souvislosti </a:t>
            </a:r>
          </a:p>
        </p:txBody>
      </p:sp>
      <p:graphicFrame>
        <p:nvGraphicFramePr>
          <p:cNvPr id="3279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36145"/>
              </p:ext>
            </p:extLst>
          </p:nvPr>
        </p:nvGraphicFramePr>
        <p:xfrm>
          <a:off x="1738314" y="1857376"/>
          <a:ext cx="8715375" cy="4776789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4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0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MOS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První republika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</a:rPr>
                        <a:t>CPE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České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země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roztříštěná velikostní struktura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potrav. prodejen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převaha pultových prodejen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výstavba obchodních domů (OD)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svobodná volba zákazníka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nedostatečná hustota sítě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SO v roce 1955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pomalá provozní koncentrace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nízký podíl velkokapacitních jednotek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pozitivní rozvoj SO a 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omezená volba zákazníka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Svět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první samoobsluhy (SO)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supermarkety (SM), diskonty (DIS)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menší nákupní centra (NC)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rozšiřování sítí OD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boom SO, SM, DIS,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nástup hypermarketů (HM)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rozvoj velkých NC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prosazování vývojových trendů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elektronizace pohybu zboží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Kompa-race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 životních cyklů MOJ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zaostávání životních cyklů MOJ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 vývojových trendů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817" name="TextovéPole 3"/>
          <p:cNvSpPr txBox="1">
            <a:spLocks noChangeArrowheads="1"/>
          </p:cNvSpPr>
          <p:nvPr/>
        </p:nvSpPr>
        <p:spPr bwMode="auto">
          <a:xfrm>
            <a:off x="1774826" y="928689"/>
            <a:ext cx="8607425" cy="7080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i="1" dirty="0">
                <a:solidFill>
                  <a:srgbClr val="008080"/>
                </a:solidFill>
              </a:rPr>
              <a:t>Světový vývoj má svoje převládající znaky, není však zcela homogenní, lokální odlišnosti vývoje se týkají  i ČR</a:t>
            </a:r>
            <a:endParaRPr lang="cs-CZ" altLang="cs-CZ" sz="20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1376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64964"/>
              </p:ext>
            </p:extLst>
          </p:nvPr>
        </p:nvGraphicFramePr>
        <p:xfrm>
          <a:off x="480335" y="838133"/>
          <a:ext cx="9862877" cy="5934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79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6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Etapa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období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charakter změn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1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Atomizace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1.pol. 90. let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Privatizace - organizační a prostorové roztříštění maloobchodu, první zahraniční firmy,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SM, DIS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34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2.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 a koncentrace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 2. poloviny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90. let 20. stol.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Organizační a prostorová koncentrace,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HM, NC, odborné trhy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do roku 2000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       N &gt; P  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internacionalizace a koncentrace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všech nových formátů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rgbClr val="FFFF66"/>
                          </a:solidFill>
                          <a:effectLst/>
                        </a:rPr>
                        <a:t>- 2000 - 2003</a:t>
                      </a:r>
                      <a:endParaRPr lang="cs-CZ" sz="2000" b="1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Zpomalování vývojových trendů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NC, oslabování SM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51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3.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Konsolidace trhu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přelom 2005/ 2006 - 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Zastavení růstu internacionalizace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 koncentrace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růst HM, DIS, NC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98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781" marR="64781" marT="8997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Fúze v TOP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10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další růst koncentrace, později</a:t>
                      </a:r>
                      <a:r>
                        <a:rPr lang="cs-CZ" sz="2000" b="1" baseline="0" dirty="0">
                          <a:solidFill>
                            <a:srgbClr val="FFFF66"/>
                          </a:solidFill>
                          <a:effectLst/>
                        </a:rPr>
                        <a:t> 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zpomalení, růst HM, DIS,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odchod firmy J. </a:t>
                      </a:r>
                      <a:r>
                        <a:rPr lang="cs-CZ" sz="2000" b="1" dirty="0" err="1">
                          <a:solidFill>
                            <a:srgbClr val="FFFF66"/>
                          </a:solidFill>
                          <a:effectLst/>
                        </a:rPr>
                        <a:t>Meinl</a:t>
                      </a:r>
                      <a:r>
                        <a:rPr lang="cs-CZ" sz="2000" b="1" dirty="0">
                          <a:solidFill>
                            <a:srgbClr val="FFFF66"/>
                          </a:solidFill>
                          <a:effectLst/>
                        </a:rPr>
                        <a:t>, Carrefour, Delvita, tlak na MSP, rozvoj menších formátů (saturace trhu)</a:t>
                      </a:r>
                      <a:endParaRPr lang="cs-CZ" sz="2000" b="1" dirty="0">
                        <a:solidFill>
                          <a:srgbClr val="FFFF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97" marR="8997" marT="8997" marB="0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98672" y="169255"/>
            <a:ext cx="8006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</a:rPr>
              <a:t>Transformace  českého MO – etapizace cca do r. 2005</a:t>
            </a:r>
            <a:endParaRPr lang="cs-CZ" sz="28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539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19" y="1080795"/>
            <a:ext cx="11515759" cy="5320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Vývojové trendy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Strategie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a plánování prodeje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struktur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C0000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C0000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C0000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C00000"/>
                </a:solidFill>
                <a:latin typeface="Arial" charset="0"/>
              </a:rPr>
              <a:t>Využití čárových kódů k řízení obchodu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C0000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ovéPole 1"/>
          <p:cNvSpPr txBox="1">
            <a:spLocks noChangeArrowheads="1"/>
          </p:cNvSpPr>
          <p:nvPr/>
        </p:nvSpPr>
        <p:spPr bwMode="auto">
          <a:xfrm>
            <a:off x="585112" y="921895"/>
            <a:ext cx="9713131" cy="56324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Vývoj trhu a formátů (prodejen):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b="1" dirty="0">
                <a:solidFill>
                  <a:srgbClr val="FF0000"/>
                </a:solidFill>
              </a:rPr>
              <a:t>konsolidace</a:t>
            </a:r>
            <a:r>
              <a:rPr lang="cs-CZ" altLang="cs-CZ" sz="2400" dirty="0">
                <a:solidFill>
                  <a:srgbClr val="C00000"/>
                </a:solidFill>
              </a:rPr>
              <a:t> obchodního trhu v e-</a:t>
            </a:r>
            <a:r>
              <a:rPr lang="cs-CZ" altLang="cs-CZ" sz="2400" dirty="0" err="1">
                <a:solidFill>
                  <a:srgbClr val="C00000"/>
                </a:solidFill>
              </a:rPr>
              <a:t>commerze</a:t>
            </a:r>
            <a:r>
              <a:rPr lang="cs-CZ" altLang="cs-CZ" sz="2400" dirty="0">
                <a:solidFill>
                  <a:srgbClr val="C00000"/>
                </a:solidFill>
              </a:rPr>
              <a:t> i v klasickém kamenném obchodě, dotýká se to spíše menších firem,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sblížení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  <a:r>
              <a:rPr lang="cs-CZ" altLang="cs-CZ" sz="2400" dirty="0">
                <a:solidFill>
                  <a:srgbClr val="C00000"/>
                </a:solidFill>
              </a:rPr>
              <a:t>supermarketů a diskontů, zmenšování ploch hypermarketů, lepší pokrytí trhu formáty typu </a:t>
            </a:r>
            <a:r>
              <a:rPr lang="cs-CZ" altLang="cs-CZ" sz="2400" b="1" dirty="0" err="1">
                <a:solidFill>
                  <a:srgbClr val="FF0000"/>
                </a:solidFill>
              </a:rPr>
              <a:t>convenience</a:t>
            </a:r>
            <a:r>
              <a:rPr lang="cs-CZ" altLang="cs-CZ" sz="2400" b="1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důraz na růst produktivity práce ne na expanzi,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perspektivy kvalitních </a:t>
            </a:r>
            <a:r>
              <a:rPr lang="cs-CZ" altLang="cs-CZ" sz="2400" b="1" dirty="0">
                <a:solidFill>
                  <a:srgbClr val="FF0000"/>
                </a:solidFill>
              </a:rPr>
              <a:t>specialistů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</a:t>
            </a:r>
            <a:r>
              <a:rPr lang="cs-CZ" altLang="cs-CZ" sz="2400" b="1" dirty="0">
                <a:solidFill>
                  <a:srgbClr val="FF0000"/>
                </a:solidFill>
              </a:rPr>
              <a:t>online retailu </a:t>
            </a:r>
            <a:r>
              <a:rPr lang="cs-CZ" altLang="cs-CZ" sz="2400" dirty="0">
                <a:solidFill>
                  <a:srgbClr val="C00000"/>
                </a:solidFill>
              </a:rPr>
              <a:t>ve všech segmentech,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růst náročnosti </a:t>
            </a:r>
            <a:r>
              <a:rPr lang="cs-CZ" altLang="cs-CZ" sz="2400" b="1" dirty="0" err="1">
                <a:solidFill>
                  <a:srgbClr val="FF0000"/>
                </a:solidFill>
              </a:rPr>
              <a:t>Category</a:t>
            </a:r>
            <a:r>
              <a:rPr lang="cs-CZ" altLang="cs-CZ" sz="2400" b="1" dirty="0">
                <a:solidFill>
                  <a:srgbClr val="FF0000"/>
                </a:solidFill>
              </a:rPr>
              <a:t> managementu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dirty="0" err="1">
                <a:solidFill>
                  <a:srgbClr val="C00000"/>
                </a:solidFill>
              </a:rPr>
              <a:t>merchandising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rozvoj hybridních formátů (</a:t>
            </a:r>
            <a:r>
              <a:rPr lang="cs-CZ" altLang="cs-CZ" sz="2400" dirty="0" err="1">
                <a:solidFill>
                  <a:srgbClr val="C00000"/>
                </a:solidFill>
              </a:rPr>
              <a:t>obchod+gastronomie</a:t>
            </a:r>
            <a:r>
              <a:rPr lang="cs-CZ" altLang="cs-CZ" sz="2400" dirty="0">
                <a:solidFill>
                  <a:srgbClr val="C00000"/>
                </a:solidFill>
              </a:rPr>
              <a:t> + další služby),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Obchod jako služba: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obchodu a služeb, nejen produkt, ale </a:t>
            </a:r>
            <a:r>
              <a:rPr lang="cs-CZ" altLang="cs-CZ" sz="2400" b="1" dirty="0">
                <a:solidFill>
                  <a:srgbClr val="FF0000"/>
                </a:solidFill>
              </a:rPr>
              <a:t>zážitek,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posílení </a:t>
            </a:r>
            <a:r>
              <a:rPr lang="cs-CZ" altLang="cs-CZ" sz="2400" b="1" dirty="0">
                <a:solidFill>
                  <a:srgbClr val="FF0000"/>
                </a:solidFill>
              </a:rPr>
              <a:t>sociální funkce obchodu </a:t>
            </a:r>
            <a:r>
              <a:rPr lang="cs-CZ" altLang="cs-CZ" sz="2400" dirty="0">
                <a:solidFill>
                  <a:srgbClr val="C00000"/>
                </a:solidFill>
              </a:rPr>
              <a:t>(místo pro setkávání lidí, na venkově i v NC),</a:t>
            </a:r>
          </a:p>
          <a:p>
            <a:r>
              <a:rPr lang="cs-CZ" altLang="cs-CZ" sz="2400" b="1" dirty="0">
                <a:solidFill>
                  <a:srgbClr val="FF0000"/>
                </a:solidFill>
              </a:rPr>
              <a:t>personalizace nabídky </a:t>
            </a:r>
            <a:r>
              <a:rPr lang="cs-CZ" altLang="cs-CZ" sz="2400" dirty="0">
                <a:solidFill>
                  <a:srgbClr val="C00000"/>
                </a:solidFill>
              </a:rPr>
              <a:t>(předpoklad znalosti zákazníka),</a:t>
            </a:r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5111" y="274187"/>
            <a:ext cx="9713131" cy="4540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/>
            </a:br>
            <a:r>
              <a:rPr lang="cs-CZ" sz="11200" b="1">
                <a:solidFill>
                  <a:srgbClr val="008080"/>
                </a:solidFill>
              </a:rPr>
              <a:t>Budoucnost </a:t>
            </a:r>
            <a:r>
              <a:rPr lang="cs-CZ" sz="11200" b="1" dirty="0">
                <a:solidFill>
                  <a:srgbClr val="008080"/>
                </a:solidFill>
              </a:rPr>
              <a:t>českého maloobchodu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2268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ovéPole 1"/>
          <p:cNvSpPr txBox="1">
            <a:spLocks noChangeArrowheads="1"/>
          </p:cNvSpPr>
          <p:nvPr/>
        </p:nvSpPr>
        <p:spPr bwMode="auto">
          <a:xfrm>
            <a:off x="329172" y="671691"/>
            <a:ext cx="10178321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400" b="1" u="sng" dirty="0">
                <a:solidFill>
                  <a:srgbClr val="008080"/>
                </a:solidFill>
              </a:rPr>
              <a:t>Rostoucí náročnost zákazníků:</a:t>
            </a:r>
            <a:endParaRPr lang="cs-CZ" altLang="cs-CZ" sz="2400" u="sng" dirty="0">
              <a:solidFill>
                <a:srgbClr val="008080"/>
              </a:solidFill>
            </a:endParaRPr>
          </a:p>
          <a:p>
            <a:r>
              <a:rPr lang="cs-CZ" altLang="cs-CZ" sz="2400" dirty="0">
                <a:solidFill>
                  <a:srgbClr val="C00000"/>
                </a:solidFill>
              </a:rPr>
              <a:t>pokračující orientace </a:t>
            </a:r>
            <a:r>
              <a:rPr lang="cs-CZ" altLang="cs-CZ" sz="2400" b="1" dirty="0">
                <a:solidFill>
                  <a:srgbClr val="FF0000"/>
                </a:solidFill>
              </a:rPr>
              <a:t>na zákazníky</a:t>
            </a:r>
            <a:r>
              <a:rPr lang="cs-CZ" altLang="cs-CZ" sz="2400" dirty="0">
                <a:solidFill>
                  <a:srgbClr val="C00000"/>
                </a:solidFill>
              </a:rPr>
              <a:t>, roste </a:t>
            </a:r>
            <a:r>
              <a:rPr lang="cs-CZ" altLang="cs-CZ" sz="2400" b="1" dirty="0">
                <a:solidFill>
                  <a:srgbClr val="FF0000"/>
                </a:solidFill>
              </a:rPr>
              <a:t>náročnost</a:t>
            </a:r>
            <a:r>
              <a:rPr lang="cs-CZ" altLang="cs-CZ" sz="2400" dirty="0">
                <a:solidFill>
                  <a:srgbClr val="C00000"/>
                </a:solidFill>
              </a:rPr>
              <a:t> zákazníků na kvalitu, služby a servis, požadavek komfortu a zážitku,</a:t>
            </a:r>
          </a:p>
          <a:p>
            <a:r>
              <a:rPr lang="cs-CZ" altLang="cs-CZ" sz="2400" b="1" u="sng" dirty="0" err="1">
                <a:solidFill>
                  <a:srgbClr val="008080"/>
                </a:solidFill>
              </a:rPr>
              <a:t>Omnichannel</a:t>
            </a:r>
            <a:r>
              <a:rPr lang="cs-CZ" altLang="cs-CZ" sz="2400" b="1" u="sng" dirty="0">
                <a:solidFill>
                  <a:srgbClr val="008080"/>
                </a:solidFill>
              </a:rPr>
              <a:t>, online/</a:t>
            </a:r>
            <a:r>
              <a:rPr lang="cs-CZ" altLang="cs-CZ" sz="2400" b="1" u="sng" dirty="0" err="1">
                <a:solidFill>
                  <a:srgbClr val="008080"/>
                </a:solidFill>
              </a:rPr>
              <a:t>offline</a:t>
            </a:r>
            <a:r>
              <a:rPr lang="cs-CZ" altLang="cs-CZ" sz="2400" b="1" u="sng" dirty="0">
                <a:solidFill>
                  <a:srgbClr val="008080"/>
                </a:solidFill>
              </a:rPr>
              <a:t> integrace: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propojení </a:t>
            </a:r>
            <a:r>
              <a:rPr lang="cs-CZ" altLang="cs-CZ" sz="2400" b="1" dirty="0">
                <a:solidFill>
                  <a:srgbClr val="FF0000"/>
                </a:solidFill>
              </a:rPr>
              <a:t>online/</a:t>
            </a:r>
            <a:r>
              <a:rPr lang="cs-CZ" altLang="cs-CZ" sz="2400" b="1" dirty="0" err="1">
                <a:solidFill>
                  <a:srgbClr val="FF0000"/>
                </a:solidFill>
              </a:rPr>
              <a:t>offline</a:t>
            </a:r>
            <a:r>
              <a:rPr lang="cs-CZ" altLang="cs-CZ" sz="2400" b="1" dirty="0">
                <a:solidFill>
                  <a:srgbClr val="FF0000"/>
                </a:solidFill>
              </a:rPr>
              <a:t> integrace</a:t>
            </a:r>
            <a:r>
              <a:rPr lang="cs-CZ" altLang="cs-CZ" sz="2400" dirty="0">
                <a:solidFill>
                  <a:srgbClr val="C00000"/>
                </a:solidFill>
              </a:rPr>
              <a:t>, propojení všech kontaktních kanálů, 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podpora </a:t>
            </a:r>
            <a:r>
              <a:rPr lang="cs-CZ" altLang="cs-CZ" sz="2400" b="1" dirty="0">
                <a:solidFill>
                  <a:srgbClr val="FF0000"/>
                </a:solidFill>
              </a:rPr>
              <a:t>generace s mobilem v ruce</a:t>
            </a:r>
            <a:r>
              <a:rPr lang="cs-CZ" altLang="cs-CZ" sz="2400" dirty="0">
                <a:solidFill>
                  <a:srgbClr val="C00000"/>
                </a:solidFill>
              </a:rPr>
              <a:t>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nákupní komfort, úspora času, rozvoj online mimo velká města,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Rozvoj vztahů s dodavateli: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zvyšování efektivnosti </a:t>
            </a:r>
            <a:r>
              <a:rPr lang="cs-CZ" altLang="cs-CZ" sz="2400" b="1" dirty="0">
                <a:solidFill>
                  <a:srgbClr val="FF0000"/>
                </a:solidFill>
              </a:rPr>
              <a:t>logistiky, </a:t>
            </a:r>
            <a:r>
              <a:rPr lang="cs-CZ" altLang="cs-CZ" sz="2400" dirty="0">
                <a:solidFill>
                  <a:srgbClr val="C00000"/>
                </a:solidFill>
              </a:rPr>
              <a:t>budování kategorií (zkracování inovačního cyklu), </a:t>
            </a:r>
            <a:r>
              <a:rPr lang="cs-CZ" altLang="cs-CZ" sz="2400" b="1" dirty="0">
                <a:solidFill>
                  <a:srgbClr val="FF0000"/>
                </a:solidFill>
              </a:rPr>
              <a:t>online </a:t>
            </a:r>
            <a:r>
              <a:rPr lang="cs-CZ" altLang="cs-CZ" sz="2400" dirty="0">
                <a:solidFill>
                  <a:srgbClr val="C00000"/>
                </a:solidFill>
              </a:rPr>
              <a:t>komunikace,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oceňování výrobců za</a:t>
            </a:r>
            <a:r>
              <a:rPr lang="cs-CZ" altLang="cs-CZ" sz="2400" b="1" dirty="0">
                <a:solidFill>
                  <a:srgbClr val="FF0000"/>
                </a:solidFill>
              </a:rPr>
              <a:t> rozvoj značek</a:t>
            </a:r>
            <a:r>
              <a:rPr lang="cs-CZ" altLang="cs-CZ" sz="2400" dirty="0">
                <a:solidFill>
                  <a:srgbClr val="C00000"/>
                </a:solidFill>
              </a:rPr>
              <a:t>, rozvoj privátních značek,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zapojování do distribučních kanálů na evropské a globální úrovni,</a:t>
            </a:r>
          </a:p>
          <a:p>
            <a:r>
              <a:rPr lang="cs-CZ" altLang="cs-CZ" sz="2400" b="1" u="sng" dirty="0">
                <a:solidFill>
                  <a:srgbClr val="008080"/>
                </a:solidFill>
              </a:rPr>
              <a:t>Lidé, největší hrozba i příležitost: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hrozba- </a:t>
            </a:r>
            <a:r>
              <a:rPr lang="cs-CZ" altLang="cs-CZ" sz="2400" dirty="0">
                <a:solidFill>
                  <a:srgbClr val="FF0000"/>
                </a:solidFill>
              </a:rPr>
              <a:t>nedostatek pracovní síly</a:t>
            </a:r>
            <a:r>
              <a:rPr lang="cs-CZ" altLang="cs-CZ" sz="2400" dirty="0">
                <a:solidFill>
                  <a:srgbClr val="C00000"/>
                </a:solidFill>
              </a:rPr>
              <a:t>, </a:t>
            </a:r>
            <a:r>
              <a:rPr lang="cs-CZ" altLang="cs-CZ" sz="2400" b="1" dirty="0">
                <a:solidFill>
                  <a:srgbClr val="FF0000"/>
                </a:solidFill>
              </a:rPr>
              <a:t>růst ceny pracovní síly,</a:t>
            </a:r>
          </a:p>
          <a:p>
            <a:r>
              <a:rPr lang="cs-CZ" altLang="cs-CZ" sz="2400" dirty="0">
                <a:solidFill>
                  <a:srgbClr val="C00000"/>
                </a:solidFill>
              </a:rPr>
              <a:t>příležitost- </a:t>
            </a:r>
            <a:r>
              <a:rPr lang="cs-CZ" altLang="cs-CZ" sz="2400" dirty="0">
                <a:solidFill>
                  <a:srgbClr val="FF0000"/>
                </a:solidFill>
              </a:rPr>
              <a:t>rozvoj pracovní síly.</a:t>
            </a:r>
          </a:p>
          <a:p>
            <a:r>
              <a:rPr lang="cs-CZ" altLang="cs-CZ" dirty="0"/>
              <a:t>https://channelworld.cz/analyzy/gfk-stale-narocnejsi-zakaznik-bude-diktovat-zmeny-v-ceskem-maloobchodu-18340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84616" y="-55575"/>
            <a:ext cx="9144000" cy="727266"/>
          </a:xfrm>
          <a:prstGeom prst="rect">
            <a:avLst/>
          </a:prstGeom>
          <a:solidFill>
            <a:srgbClr val="FFFFCC"/>
          </a:solidFill>
          <a:ln w="38100">
            <a:solidFill>
              <a:srgbClr val="FFCC00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br>
              <a:rPr lang="cs-CZ" sz="3200" b="1" dirty="0"/>
            </a:br>
            <a:r>
              <a:rPr lang="cs-CZ" sz="11200" b="1" dirty="0">
                <a:solidFill>
                  <a:srgbClr val="008080"/>
                </a:solidFill>
              </a:rPr>
              <a:t>Budoucnost českého maloobchodu - vize 2020</a:t>
            </a:r>
            <a:endParaRPr lang="cs-CZ" sz="112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624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502639" y="496363"/>
            <a:ext cx="9768486" cy="5562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2000" b="1" dirty="0">
              <a:solidFill>
                <a:srgbClr val="FF006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9" name="Rectangle 29">
            <a:extLst>
              <a:ext uri="{FF2B5EF4-FFF2-40B4-BE49-F238E27FC236}">
                <a16:creationId xmlns:a16="http://schemas.microsoft.com/office/drawing/2014/main" id="{565C60CC-FA3C-440D-95D9-F1C7BA640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25" y="461890"/>
            <a:ext cx="4482317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200" dirty="0">
                <a:ea typeface="Calibri" panose="020F0502020204030204" pitchFamily="34" charset="0"/>
                <a:cs typeface="Times New Roman" panose="02020603050405020304" pitchFamily="18" charset="0"/>
              </a:rPr>
              <a:t>Dobrovolná úkol č. 1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Existuje také vize obchodu do roku 2030. Seznamte se s ní: 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Obrázek č. 2.3 Budoucnost maloobchodu 2030</a:t>
            </a: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2" name="Plátno 144">
            <a:extLst>
              <a:ext uri="{FF2B5EF4-FFF2-40B4-BE49-F238E27FC236}">
                <a16:creationId xmlns:a16="http://schemas.microsoft.com/office/drawing/2014/main" id="{4275D320-348F-46FB-B9F9-356E271766FC}"/>
              </a:ext>
            </a:extLst>
          </p:cNvPr>
          <p:cNvGrpSpPr/>
          <p:nvPr/>
        </p:nvGrpSpPr>
        <p:grpSpPr>
          <a:xfrm>
            <a:off x="1920875" y="1810773"/>
            <a:ext cx="5486400" cy="2933700"/>
            <a:chOff x="0" y="0"/>
            <a:chExt cx="5486400" cy="2933700"/>
          </a:xfrm>
        </p:grpSpPr>
        <p:sp>
          <p:nvSpPr>
            <p:cNvPr id="23" name="Obdélník 22">
              <a:extLst>
                <a:ext uri="{FF2B5EF4-FFF2-40B4-BE49-F238E27FC236}">
                  <a16:creationId xmlns:a16="http://schemas.microsoft.com/office/drawing/2014/main" id="{B03F9B52-AD86-4FC3-9018-241F04286039}"/>
                </a:ext>
              </a:extLst>
            </p:cNvPr>
            <p:cNvSpPr/>
            <p:nvPr/>
          </p:nvSpPr>
          <p:spPr>
            <a:xfrm>
              <a:off x="0" y="0"/>
              <a:ext cx="5486400" cy="2933700"/>
            </a:xfrm>
            <a:prstGeom prst="rect">
              <a:avLst/>
            </a:prstGeom>
          </p:spPr>
        </p:sp>
        <p:sp>
          <p:nvSpPr>
            <p:cNvPr id="24" name="Textové pole 134">
              <a:extLst>
                <a:ext uri="{FF2B5EF4-FFF2-40B4-BE49-F238E27FC236}">
                  <a16:creationId xmlns:a16="http://schemas.microsoft.com/office/drawing/2014/main" id="{F4169F44-A748-4A09-8C8E-63740C0027BD}"/>
                </a:ext>
              </a:extLst>
            </p:cNvPr>
            <p:cNvSpPr txBox="1"/>
            <p:nvPr/>
          </p:nvSpPr>
          <p:spPr>
            <a:xfrm>
              <a:off x="295275" y="38100"/>
              <a:ext cx="1657350" cy="666751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0340" algn="ctr">
                <a:lnSpc>
                  <a:spcPct val="107000"/>
                </a:lnSpc>
                <a:spcBef>
                  <a:spcPts val="425"/>
                </a:spcBef>
                <a:spcAft>
                  <a:spcPts val="800"/>
                </a:spcAft>
              </a:pPr>
              <a:r>
                <a:rPr lang="cs-CZ" sz="1100" b="1" dirty="0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Robotika a </a:t>
              </a:r>
              <a:r>
                <a:rPr lang="cs-CZ" sz="1100" b="1" dirty="0" err="1"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automatitace</a:t>
              </a:r>
              <a:endPara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ové pole 62">
              <a:extLst>
                <a:ext uri="{FF2B5EF4-FFF2-40B4-BE49-F238E27FC236}">
                  <a16:creationId xmlns:a16="http://schemas.microsoft.com/office/drawing/2014/main" id="{0A0DB574-7B46-4B5A-A127-B77B00D5C473}"/>
                </a:ext>
              </a:extLst>
            </p:cNvPr>
            <p:cNvSpPr txBox="1"/>
            <p:nvPr/>
          </p:nvSpPr>
          <p:spPr>
            <a:xfrm>
              <a:off x="295275" y="989625"/>
              <a:ext cx="1657350" cy="400050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2880" algn="ctr">
                <a:lnSpc>
                  <a:spcPct val="115000"/>
                </a:lnSpc>
                <a:spcBef>
                  <a:spcPts val="425"/>
                </a:spcBef>
                <a:spcAft>
                  <a:spcPts val="1000"/>
                </a:spcAft>
              </a:pPr>
              <a:r>
                <a:rPr lang="cs-CZ" sz="1200" b="1">
                  <a:effectLst/>
                  <a:ea typeface="Calibri" panose="020F0502020204030204" pitchFamily="34" charset="0"/>
                </a:rPr>
                <a:t>Síla predikce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ové pole 62">
              <a:extLst>
                <a:ext uri="{FF2B5EF4-FFF2-40B4-BE49-F238E27FC236}">
                  <a16:creationId xmlns:a16="http://schemas.microsoft.com/office/drawing/2014/main" id="{D2092C8C-858C-4554-93F4-D3E1CB0348C7}"/>
                </a:ext>
              </a:extLst>
            </p:cNvPr>
            <p:cNvSpPr txBox="1"/>
            <p:nvPr/>
          </p:nvSpPr>
          <p:spPr>
            <a:xfrm>
              <a:off x="295275" y="1742098"/>
              <a:ext cx="1657350" cy="677251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3515" algn="ctr">
                <a:spcBef>
                  <a:spcPts val="425"/>
                </a:spcBef>
                <a:spcAft>
                  <a:spcPts val="0"/>
                </a:spcAft>
              </a:pPr>
              <a:r>
                <a:rPr lang="cs-CZ" sz="1200" b="1">
                  <a:effectLst/>
                  <a:ea typeface="Calibri" panose="020F0502020204030204" pitchFamily="34" charset="0"/>
                </a:rPr>
                <a:t>Zákazník koupí co chce, kdekoliv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ové pole 62">
              <a:extLst>
                <a:ext uri="{FF2B5EF4-FFF2-40B4-BE49-F238E27FC236}">
                  <a16:creationId xmlns:a16="http://schemas.microsoft.com/office/drawing/2014/main" id="{88CAD38F-8BD5-4EFB-9802-324F67E14E15}"/>
                </a:ext>
              </a:extLst>
            </p:cNvPr>
            <p:cNvSpPr txBox="1"/>
            <p:nvPr/>
          </p:nvSpPr>
          <p:spPr>
            <a:xfrm>
              <a:off x="3456600" y="57151"/>
              <a:ext cx="1858350" cy="704850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2880" algn="ctr">
                <a:lnSpc>
                  <a:spcPct val="115000"/>
                </a:lnSpc>
                <a:spcBef>
                  <a:spcPts val="425"/>
                </a:spcBef>
                <a:spcAft>
                  <a:spcPts val="1000"/>
                </a:spcAft>
              </a:pPr>
              <a:r>
                <a:rPr lang="cs-CZ" sz="1200" b="1">
                  <a:effectLst/>
                  <a:ea typeface="Calibri" panose="020F0502020204030204" pitchFamily="34" charset="0"/>
                </a:rPr>
                <a:t>Individualizace zákazníků dle zážitků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Textové pole 62">
              <a:extLst>
                <a:ext uri="{FF2B5EF4-FFF2-40B4-BE49-F238E27FC236}">
                  <a16:creationId xmlns:a16="http://schemas.microsoft.com/office/drawing/2014/main" id="{37B2C1AB-FF8D-497D-9807-C8380956611C}"/>
                </a:ext>
              </a:extLst>
            </p:cNvPr>
            <p:cNvSpPr txBox="1"/>
            <p:nvPr/>
          </p:nvSpPr>
          <p:spPr>
            <a:xfrm>
              <a:off x="3476625" y="1057275"/>
              <a:ext cx="1876425" cy="618149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2880" algn="ctr">
                <a:lnSpc>
                  <a:spcPct val="115000"/>
                </a:lnSpc>
                <a:spcBef>
                  <a:spcPts val="425"/>
                </a:spcBef>
                <a:spcAft>
                  <a:spcPts val="1000"/>
                </a:spcAft>
              </a:pPr>
              <a:r>
                <a:rPr lang="cs-CZ" sz="1200" b="1">
                  <a:effectLst/>
                  <a:ea typeface="Calibri" panose="020F0502020204030204" pitchFamily="34" charset="0"/>
                </a:rPr>
                <a:t>Pokles osobního vlastnictví aut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Textové pole 62">
              <a:extLst>
                <a:ext uri="{FF2B5EF4-FFF2-40B4-BE49-F238E27FC236}">
                  <a16:creationId xmlns:a16="http://schemas.microsoft.com/office/drawing/2014/main" id="{5E12631B-7019-4505-9D65-5F10BBFEF35E}"/>
                </a:ext>
              </a:extLst>
            </p:cNvPr>
            <p:cNvSpPr txBox="1"/>
            <p:nvPr/>
          </p:nvSpPr>
          <p:spPr>
            <a:xfrm>
              <a:off x="3524250" y="1827824"/>
              <a:ext cx="1743075" cy="591525"/>
            </a:xfrm>
            <a:prstGeom prst="rect">
              <a:avLst/>
            </a:prstGeom>
            <a:solidFill>
              <a:srgbClr val="FFCCCC"/>
            </a:solidFill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82880" algn="ctr">
                <a:lnSpc>
                  <a:spcPct val="115000"/>
                </a:lnSpc>
                <a:spcBef>
                  <a:spcPts val="425"/>
                </a:spcBef>
                <a:spcAft>
                  <a:spcPts val="100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Showroomy a ambasadoři značky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Šipka doprava 142">
              <a:extLst>
                <a:ext uri="{FF2B5EF4-FFF2-40B4-BE49-F238E27FC236}">
                  <a16:creationId xmlns:a16="http://schemas.microsoft.com/office/drawing/2014/main" id="{EEFFBEA1-0298-4AC1-B055-F70AB81D4041}"/>
                </a:ext>
              </a:extLst>
            </p:cNvPr>
            <p:cNvSpPr/>
            <p:nvPr/>
          </p:nvSpPr>
          <p:spPr>
            <a:xfrm>
              <a:off x="2171700" y="2438399"/>
              <a:ext cx="1209675" cy="266699"/>
            </a:xfrm>
            <a:prstGeom prst="right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31" name="Picture 523" descr="C:\Users\Martin\AppData\Local\Microsoft\Windows\INetCache\Content.Word\76818.png">
              <a:extLst>
                <a:ext uri="{FF2B5EF4-FFF2-40B4-BE49-F238E27FC236}">
                  <a16:creationId xmlns:a16="http://schemas.microsoft.com/office/drawing/2014/main" id="{87A0800A-6231-4E35-8CD7-92C6D77D3BAE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4525" y="562905"/>
              <a:ext cx="1362075" cy="13620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Rectangle 36">
            <a:extLst>
              <a:ext uri="{FF2B5EF4-FFF2-40B4-BE49-F238E27FC236}">
                <a16:creationId xmlns:a16="http://schemas.microsoft.com/office/drawing/2014/main" id="{ED9DC775-7589-4825-9AEB-B94849BC5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46386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D0B8A8DA-BA25-4AB3-B152-FEB7D71D69A7}"/>
              </a:ext>
            </a:extLst>
          </p:cNvPr>
          <p:cNvSpPr txBox="1"/>
          <p:nvPr/>
        </p:nvSpPr>
        <p:spPr>
          <a:xfrm>
            <a:off x="1568450" y="4285227"/>
            <a:ext cx="84518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Dobrovolný úkol č. 1 </a:t>
            </a:r>
          </a:p>
          <a:p>
            <a:r>
              <a:rPr lang="cs-CZ" sz="1200" dirty="0"/>
              <a:t>Vyberte si prosím jeden z vývojových trendů vize 2030 a zkuste napsat, co to znamená. Použijte různé zdroje a doplňte to o vlastní názor.  Zdroje nezapomeňte uvést.</a:t>
            </a:r>
          </a:p>
          <a:p>
            <a:r>
              <a:rPr lang="cs-CZ" sz="1200" dirty="0"/>
              <a:t>Rozsah: cca 0,5-1 stránka.</a:t>
            </a:r>
          </a:p>
          <a:p>
            <a:r>
              <a:rPr lang="cs-CZ" sz="1200" dirty="0"/>
              <a:t>Termín na zpracování je do příštího tutoriálu.</a:t>
            </a:r>
          </a:p>
          <a:p>
            <a:r>
              <a:rPr lang="cs-CZ" sz="1200" dirty="0"/>
              <a:t>Úkoly můžete odevzdávat do IS do </a:t>
            </a:r>
            <a:r>
              <a:rPr lang="cs-CZ" sz="1200" dirty="0" err="1"/>
              <a:t>odevzdávárny</a:t>
            </a:r>
            <a:r>
              <a:rPr lang="cs-CZ" sz="1200" dirty="0"/>
              <a:t>: </a:t>
            </a:r>
          </a:p>
          <a:p>
            <a:r>
              <a:rPr lang="cs-CZ" sz="1200" dirty="0"/>
              <a:t>https://is.slu.cz/auth/el/1952/zima2020/PEMNKOOR/</a:t>
            </a:r>
          </a:p>
          <a:p>
            <a:r>
              <a:rPr lang="cs-CZ" sz="1200" dirty="0"/>
              <a:t>Dokument označte názvem: Jméno studenta, přednáška-DÚ 1</a:t>
            </a:r>
          </a:p>
          <a:p>
            <a:r>
              <a:rPr lang="cs-CZ" sz="1200" dirty="0"/>
              <a:t>Halina </a:t>
            </a:r>
            <a:r>
              <a:rPr lang="cs-CZ" sz="1200" dirty="0" err="1"/>
              <a:t>Starzyczná</a:t>
            </a:r>
            <a:endParaRPr lang="cs-CZ" sz="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386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850712"/>
            <a:ext cx="4806091" cy="3083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Formulace strategie </a:t>
            </a:r>
            <a:r>
              <a:rPr lang="cs-CZ" sz="2400" b="1" dirty="0" err="1">
                <a:solidFill>
                  <a:srgbClr val="008080"/>
                </a:solidFill>
              </a:rPr>
              <a:t>retailingové</a:t>
            </a:r>
            <a:r>
              <a:rPr lang="cs-CZ" sz="2400" b="1" dirty="0">
                <a:solidFill>
                  <a:srgbClr val="008080"/>
                </a:solidFill>
              </a:rPr>
              <a:t>    společnosti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Filosofie, vize a poslání obchodní organizace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Nejznámější podnikatelské strategie </a:t>
            </a:r>
          </a:p>
          <a:p>
            <a:pPr>
              <a:lnSpc>
                <a:spcPct val="90000"/>
              </a:lnSpc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Mezinárodní rozvojové strategie 	 </a:t>
            </a:r>
            <a:r>
              <a:rPr lang="cs-CZ" sz="2400" b="1" dirty="0" err="1">
                <a:solidFill>
                  <a:srgbClr val="008080"/>
                </a:solidFill>
              </a:rPr>
              <a:t>retailingu</a:t>
            </a:r>
            <a:endParaRPr lang="cs-CZ" sz="2400" b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52845" y="1234343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Strategie obchodních organizací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14226FF0-FD48-4C00-BC2E-28F5F21646C0}"/>
              </a:ext>
            </a:extLst>
          </p:cNvPr>
          <p:cNvSpPr txBox="1">
            <a:spLocks/>
          </p:cNvSpPr>
          <p:nvPr/>
        </p:nvSpPr>
        <p:spPr>
          <a:xfrm>
            <a:off x="666806" y="4294102"/>
            <a:ext cx="4176213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pochopit strategie obchodních organizací s ohledem na chování trhu</a:t>
            </a:r>
            <a:endParaRPr lang="cs-CZ" altLang="cs-CZ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359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59567" y="228600"/>
            <a:ext cx="9706808" cy="914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Formulace strategie retailingové společnosti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postupu:</a:t>
            </a:r>
          </a:p>
        </p:txBody>
      </p:sp>
      <p:sp>
        <p:nvSpPr>
          <p:cNvPr id="5123" name="TextovéPole 15"/>
          <p:cNvSpPr txBox="1">
            <a:spLocks noChangeArrowheads="1"/>
          </p:cNvSpPr>
          <p:nvPr/>
        </p:nvSpPr>
        <p:spPr bwMode="auto">
          <a:xfrm>
            <a:off x="2063750" y="1341439"/>
            <a:ext cx="3168650" cy="460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Situační analýza</a:t>
            </a:r>
          </a:p>
        </p:txBody>
      </p:sp>
      <p:sp>
        <p:nvSpPr>
          <p:cNvPr id="17" name="Rectangle 6"/>
          <p:cNvSpPr txBox="1">
            <a:spLocks noRot="1" noChangeArrowheads="1"/>
          </p:cNvSpPr>
          <p:nvPr/>
        </p:nvSpPr>
        <p:spPr bwMode="auto">
          <a:xfrm>
            <a:off x="2063750" y="2205038"/>
            <a:ext cx="4784722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Cíle</a:t>
            </a:r>
          </a:p>
        </p:txBody>
      </p:sp>
      <p:sp>
        <p:nvSpPr>
          <p:cNvPr id="18" name="Rectangle 6"/>
          <p:cNvSpPr txBox="1">
            <a:spLocks noRot="1" noChangeArrowheads="1"/>
          </p:cNvSpPr>
          <p:nvPr/>
        </p:nvSpPr>
        <p:spPr bwMode="auto">
          <a:xfrm>
            <a:off x="2063750" y="3213101"/>
            <a:ext cx="4784720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Identifikace zákazníků</a:t>
            </a:r>
          </a:p>
        </p:txBody>
      </p:sp>
      <p:sp>
        <p:nvSpPr>
          <p:cNvPr id="19" name="Rectangle 6"/>
          <p:cNvSpPr txBox="1">
            <a:spLocks noRot="1" noChangeArrowheads="1"/>
          </p:cNvSpPr>
          <p:nvPr/>
        </p:nvSpPr>
        <p:spPr bwMode="auto">
          <a:xfrm>
            <a:off x="2063750" y="4581526"/>
            <a:ext cx="4784717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Vrcholová strategie</a:t>
            </a:r>
          </a:p>
        </p:txBody>
      </p:sp>
      <p:sp>
        <p:nvSpPr>
          <p:cNvPr id="21" name="Rectangle 6"/>
          <p:cNvSpPr txBox="1">
            <a:spLocks noRot="1" noChangeArrowheads="1"/>
          </p:cNvSpPr>
          <p:nvPr/>
        </p:nvSpPr>
        <p:spPr bwMode="auto">
          <a:xfrm>
            <a:off x="2063750" y="5516563"/>
            <a:ext cx="4784717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Kontrola</a:t>
            </a:r>
          </a:p>
        </p:txBody>
      </p:sp>
      <p:sp>
        <p:nvSpPr>
          <p:cNvPr id="5128" name="TextovéPole 21"/>
          <p:cNvSpPr txBox="1">
            <a:spLocks noChangeArrowheads="1"/>
          </p:cNvSpPr>
          <p:nvPr/>
        </p:nvSpPr>
        <p:spPr bwMode="auto">
          <a:xfrm>
            <a:off x="6313488" y="1320800"/>
            <a:ext cx="43561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</a:rPr>
              <a:t>Podniková filosofie, vize, poslání</a:t>
            </a:r>
          </a:p>
        </p:txBody>
      </p:sp>
      <p:cxnSp>
        <p:nvCxnSpPr>
          <p:cNvPr id="5129" name="Přímá spojovací šipka 23"/>
          <p:cNvCxnSpPr>
            <a:cxnSpLocks noChangeShapeType="1"/>
          </p:cNvCxnSpPr>
          <p:nvPr/>
        </p:nvCxnSpPr>
        <p:spPr bwMode="auto">
          <a:xfrm flipV="1">
            <a:off x="1774825" y="1557338"/>
            <a:ext cx="0" cy="4895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1" name="Přímá spojovací šipka 26"/>
          <p:cNvCxnSpPr>
            <a:cxnSpLocks noChangeShapeType="1"/>
          </p:cNvCxnSpPr>
          <p:nvPr/>
        </p:nvCxnSpPr>
        <p:spPr bwMode="auto">
          <a:xfrm>
            <a:off x="5375276" y="3500438"/>
            <a:ext cx="2889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38274975-80C1-4035-A321-393A22245917}"/>
              </a:ext>
            </a:extLst>
          </p:cNvPr>
          <p:cNvSpPr/>
          <p:nvPr/>
        </p:nvSpPr>
        <p:spPr>
          <a:xfrm>
            <a:off x="7162800" y="2266950"/>
            <a:ext cx="1066800" cy="40005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: doprava 13">
            <a:extLst>
              <a:ext uri="{FF2B5EF4-FFF2-40B4-BE49-F238E27FC236}">
                <a16:creationId xmlns:a16="http://schemas.microsoft.com/office/drawing/2014/main" id="{2EAB2EAB-2F5B-4A48-A8EB-DC039D69353D}"/>
              </a:ext>
            </a:extLst>
          </p:cNvPr>
          <p:cNvSpPr/>
          <p:nvPr/>
        </p:nvSpPr>
        <p:spPr>
          <a:xfrm>
            <a:off x="7334250" y="3300413"/>
            <a:ext cx="1066800" cy="40005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E7A07D20-006B-40E5-B3A7-28588A873265}"/>
              </a:ext>
            </a:extLst>
          </p:cNvPr>
          <p:cNvSpPr/>
          <p:nvPr/>
        </p:nvSpPr>
        <p:spPr>
          <a:xfrm>
            <a:off x="7424738" y="4669632"/>
            <a:ext cx="1066800" cy="40005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DDC114A-718A-4205-838B-423E536E6B31}"/>
              </a:ext>
            </a:extLst>
          </p:cNvPr>
          <p:cNvSpPr txBox="1"/>
          <p:nvPr/>
        </p:nvSpPr>
        <p:spPr>
          <a:xfrm>
            <a:off x="8686800" y="2112169"/>
            <a:ext cx="295274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Uvést příklady konkrétních strategických a taktických cílů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86F6C02D-67A5-45E8-A79A-3B8A6E53A6A3}"/>
              </a:ext>
            </a:extLst>
          </p:cNvPr>
          <p:cNvSpPr txBox="1"/>
          <p:nvPr/>
        </p:nvSpPr>
        <p:spPr>
          <a:xfrm>
            <a:off x="8686800" y="3288288"/>
            <a:ext cx="295274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Charakterizovat jednotlivé trendy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085EEAB8-AB68-4844-8EBB-84062EAB6CBE}"/>
              </a:ext>
            </a:extLst>
          </p:cNvPr>
          <p:cNvSpPr txBox="1"/>
          <p:nvPr/>
        </p:nvSpPr>
        <p:spPr>
          <a:xfrm>
            <a:off x="8801100" y="4581526"/>
            <a:ext cx="29527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Viz dále…</a:t>
            </a:r>
          </a:p>
        </p:txBody>
      </p:sp>
    </p:spTree>
    <p:extLst>
      <p:ext uri="{BB962C8B-B14F-4D97-AF65-F5344CB8AC3E}">
        <p14:creationId xmlns:p14="http://schemas.microsoft.com/office/powerpoint/2010/main" val="3906766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04538" y="228600"/>
            <a:ext cx="9661837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Zopakujme si !       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3600" b="1" dirty="0">
                <a:solidFill>
                  <a:srgbClr val="008080"/>
                </a:solidFill>
              </a:rPr>
              <a:t>Filosofie,poslání a vize obchodní organizace</a:t>
            </a:r>
          </a:p>
        </p:txBody>
      </p:sp>
      <p:sp>
        <p:nvSpPr>
          <p:cNvPr id="21511" name="Rectangle 7"/>
          <p:cNvSpPr>
            <a:spLocks noGrp="1" noRot="1" noChangeArrowheads="1"/>
          </p:cNvSpPr>
          <p:nvPr>
            <p:ph sz="half" idx="2"/>
          </p:nvPr>
        </p:nvSpPr>
        <p:spPr>
          <a:xfrm>
            <a:off x="3142456" y="1276348"/>
            <a:ext cx="5907088" cy="2000250"/>
          </a:xfrm>
          <a:solidFill>
            <a:srgbClr val="FFFFFF"/>
          </a:solidFill>
          <a:ln w="57150"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vlastníci, manažeři, zaměstnanci, zákazníci,dodavatelé, věřitelé, konkurenti, vláda, obchodní svazy, odborové svazy, místní zastupitelství.</a:t>
            </a:r>
          </a:p>
        </p:txBody>
      </p:sp>
      <p:grpSp>
        <p:nvGrpSpPr>
          <p:cNvPr id="7172" name="Diagram 18"/>
          <p:cNvGrpSpPr>
            <a:grpSpLocks noChangeAspect="1"/>
          </p:cNvGrpSpPr>
          <p:nvPr/>
        </p:nvGrpSpPr>
        <p:grpSpPr bwMode="auto">
          <a:xfrm>
            <a:off x="125698" y="1406530"/>
            <a:ext cx="2714625" cy="1293812"/>
            <a:chOff x="295" y="1661"/>
            <a:chExt cx="2314" cy="1565"/>
          </a:xfrm>
        </p:grpSpPr>
        <p:sp>
          <p:nvSpPr>
            <p:cNvPr id="7177" name="Oval 25"/>
            <p:cNvSpPr>
              <a:spLocks noChangeArrowheads="1"/>
            </p:cNvSpPr>
            <p:nvPr/>
          </p:nvSpPr>
          <p:spPr bwMode="auto">
            <a:xfrm>
              <a:off x="295" y="1661"/>
              <a:ext cx="2314" cy="1565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Arial" panose="020B0604020202020204" pitchFamily="34" charset="0"/>
                <a:buChar char="►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200" b="1" dirty="0">
                <a:solidFill>
                  <a:schemeClr val="bg1"/>
                </a:solidFill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rgbClr val="008080"/>
                  </a:solidFill>
                </a:rPr>
                <a:t>Podniková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2400" b="1" dirty="0">
                  <a:solidFill>
                    <a:srgbClr val="008080"/>
                  </a:solidFill>
                </a:rPr>
                <a:t>filosofie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Oval 8"/>
          <p:cNvSpPr>
            <a:spLocks noGrp="1" noChangeArrowheads="1"/>
          </p:cNvSpPr>
          <p:nvPr>
            <p:ph sz="quarter" idx="1"/>
          </p:nvPr>
        </p:nvSpPr>
        <p:spPr>
          <a:xfrm>
            <a:off x="304292" y="3457577"/>
            <a:ext cx="2357438" cy="8572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  <a:round/>
          </a:ln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  </a:t>
            </a:r>
            <a:r>
              <a:rPr lang="cs-CZ" sz="2400" b="1" dirty="0">
                <a:solidFill>
                  <a:srgbClr val="008080"/>
                </a:solidFill>
              </a:rPr>
              <a:t>Poslání</a:t>
            </a:r>
          </a:p>
        </p:txBody>
      </p:sp>
      <p:sp>
        <p:nvSpPr>
          <p:cNvPr id="13" name="Rectangle 6"/>
          <p:cNvSpPr txBox="1">
            <a:spLocks noRot="1" noChangeArrowheads="1"/>
          </p:cNvSpPr>
          <p:nvPr/>
        </p:nvSpPr>
        <p:spPr bwMode="auto">
          <a:xfrm>
            <a:off x="3142456" y="3581403"/>
            <a:ext cx="5942013" cy="10001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předmět činnosti </a:t>
            </a: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zajišťující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naplnění filosofie</a:t>
            </a:r>
          </a:p>
        </p:txBody>
      </p:sp>
      <p:sp>
        <p:nvSpPr>
          <p:cNvPr id="14" name="Oval 8"/>
          <p:cNvSpPr txBox="1">
            <a:spLocks noChangeArrowheads="1"/>
          </p:cNvSpPr>
          <p:nvPr/>
        </p:nvSpPr>
        <p:spPr bwMode="auto">
          <a:xfrm>
            <a:off x="125698" y="5069681"/>
            <a:ext cx="2916238" cy="13096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8080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ctr">
              <a:defRPr/>
            </a:pPr>
            <a:r>
              <a:rPr lang="cs-CZ" sz="2400" b="1" kern="0" dirty="0">
                <a:solidFill>
                  <a:srgbClr val="008080"/>
                </a:solidFill>
              </a:rPr>
              <a:t>Vize</a:t>
            </a:r>
          </a:p>
          <a:p>
            <a:pPr marL="342900" indent="-342900" algn="ctr">
              <a:defRPr/>
            </a:pPr>
            <a:r>
              <a:rPr lang="cs-CZ" sz="2400" b="1" kern="0" dirty="0">
                <a:solidFill>
                  <a:srgbClr val="008080"/>
                </a:solidFill>
              </a:rPr>
              <a:t>budoucnost</a:t>
            </a:r>
          </a:p>
          <a:p>
            <a:pPr marL="342900" indent="-342900">
              <a:defRPr/>
            </a:pPr>
            <a:endParaRPr lang="cs-CZ" sz="2400" b="1" kern="0" dirty="0">
              <a:solidFill>
                <a:schemeClr val="bg1"/>
              </a:solidFill>
            </a:endParaRPr>
          </a:p>
        </p:txBody>
      </p:sp>
      <p:sp>
        <p:nvSpPr>
          <p:cNvPr id="15" name="Rectangle 20"/>
          <p:cNvSpPr txBox="1">
            <a:spLocks noRot="1" noChangeArrowheads="1"/>
          </p:cNvSpPr>
          <p:nvPr/>
        </p:nvSpPr>
        <p:spPr bwMode="auto">
          <a:xfrm>
            <a:off x="3225801" y="4738688"/>
            <a:ext cx="5942013" cy="21431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cs-CZ" sz="2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historie podniku,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strategické cíle, </a:t>
            </a:r>
            <a:r>
              <a:rPr lang="cs-CZ" sz="24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slogany, </a:t>
            </a: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zákaznická a zaměstnanecká filosofie, vztahy a závazky vůči společníkům, vztahy k okolí.</a:t>
            </a: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B8BA1E7-105A-42B7-AD87-84250903CA68}"/>
              </a:ext>
            </a:extLst>
          </p:cNvPr>
          <p:cNvSpPr txBox="1"/>
          <p:nvPr/>
        </p:nvSpPr>
        <p:spPr>
          <a:xfrm>
            <a:off x="9486899" y="3133725"/>
            <a:ext cx="2162175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Seznamte se </a:t>
            </a:r>
          </a:p>
          <a:p>
            <a:pPr algn="ctr"/>
            <a:r>
              <a:rPr lang="cs-CZ" sz="2400" b="1" dirty="0"/>
              <a:t>s příklady z praxe u poslání i vizí</a:t>
            </a:r>
          </a:p>
        </p:txBody>
      </p:sp>
    </p:spTree>
    <p:extLst>
      <p:ext uri="{BB962C8B-B14F-4D97-AF65-F5344CB8AC3E}">
        <p14:creationId xmlns:p14="http://schemas.microsoft.com/office/powerpoint/2010/main" val="2817824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Vrcholové strategie </a:t>
            </a:r>
            <a:r>
              <a:rPr lang="cs-CZ" sz="3200" b="1" dirty="0" err="1">
                <a:solidFill>
                  <a:srgbClr val="008080"/>
                </a:solidFill>
              </a:rPr>
              <a:t>retailingových</a:t>
            </a:r>
            <a:r>
              <a:rPr lang="cs-CZ" sz="3200" b="1" dirty="0">
                <a:solidFill>
                  <a:srgbClr val="008080"/>
                </a:solidFill>
              </a:rPr>
              <a:t> firem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Nejznámější podnikatelské strategie v obchodě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847850" y="2276475"/>
            <a:ext cx="8540750" cy="38671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cs-CZ" b="1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   </a:t>
            </a:r>
            <a:r>
              <a:rPr lang="cs-CZ" b="1" u="sng" dirty="0">
                <a:solidFill>
                  <a:srgbClr val="FF0000"/>
                </a:solidFill>
              </a:rPr>
              <a:t>Obchodní firmy v současnosti využívají tyto strategie: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Strategie vedení cenou - Dělej to ve velkém.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Strategie diferenciace - Dělej to nově.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Strategie zacílení - Dělej to, co na trhu chybí.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55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471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  <a:effectLst/>
              </a:rPr>
              <a:t>Strategie vedení cenou- Dělej to ve velkém</a:t>
            </a:r>
          </a:p>
        </p:txBody>
      </p:sp>
      <p:sp>
        <p:nvSpPr>
          <p:cNvPr id="48136" name="Text Box 8"/>
          <p:cNvSpPr>
            <a:spLocks noGrp="1" noChangeArrowheads="1"/>
          </p:cNvSpPr>
          <p:nvPr>
            <p:ph type="body" sz="half" idx="2"/>
          </p:nvPr>
        </p:nvSpPr>
        <p:spPr>
          <a:xfrm>
            <a:off x="5824043" y="1522412"/>
            <a:ext cx="4656138" cy="461486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úspěšný je ten, kdo má největší podíl na trhu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vychází z tzv. „křivky zkušenostního efektu“.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 nákladoví vůdci</a:t>
            </a:r>
          </a:p>
          <a:p>
            <a:pPr eaLnBrk="1" hangingPunct="1"/>
            <a:r>
              <a:rPr lang="cs-CZ" altLang="cs-CZ" b="1" dirty="0">
                <a:solidFill>
                  <a:srgbClr val="008080"/>
                </a:solidFill>
              </a:rPr>
              <a:t>ROI-Return on </a:t>
            </a:r>
            <a:r>
              <a:rPr lang="cs-CZ" altLang="cs-CZ" b="1" dirty="0" err="1">
                <a:solidFill>
                  <a:srgbClr val="008080"/>
                </a:solidFill>
              </a:rPr>
              <a:t>Investmen</a:t>
            </a:r>
            <a:endParaRPr lang="cs-CZ" altLang="cs-CZ" b="1" dirty="0">
              <a:solidFill>
                <a:srgbClr val="008080"/>
              </a:solidFill>
            </a:endParaRP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Př.: velké obchodní řetězce a nákupní aliance</a:t>
            </a:r>
          </a:p>
        </p:txBody>
      </p:sp>
      <p:pic>
        <p:nvPicPr>
          <p:cNvPr id="14340" name="Picture 10" descr="j03351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7286" y="1522412"/>
            <a:ext cx="2305050" cy="1725613"/>
          </a:xfrm>
          <a:solidFill>
            <a:srgbClr val="FFFF66"/>
          </a:solidFill>
        </p:spPr>
      </p:pic>
      <p:pic>
        <p:nvPicPr>
          <p:cNvPr id="14341" name="obráze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90" y="4073524"/>
            <a:ext cx="4000500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Šipka doleva 1"/>
          <p:cNvSpPr>
            <a:spLocks noChangeArrowheads="1"/>
          </p:cNvSpPr>
          <p:nvPr/>
        </p:nvSpPr>
        <p:spPr bwMode="auto">
          <a:xfrm>
            <a:off x="3766552" y="3340647"/>
            <a:ext cx="1079500" cy="544512"/>
          </a:xfrm>
          <a:prstGeom prst="leftArrow">
            <a:avLst>
              <a:gd name="adj1" fmla="val 50000"/>
              <a:gd name="adj2" fmla="val 50031"/>
            </a:avLst>
          </a:prstGeom>
          <a:solidFill>
            <a:srgbClr val="0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1668105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nimBg="1"/>
      <p:bldP spid="4813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825625" y="228600"/>
            <a:ext cx="8540750" cy="896938"/>
          </a:xfrm>
          <a:solidFill>
            <a:srgbClr val="FFFFFF"/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Strategie diferenciace - Dělej to nově</a:t>
            </a:r>
          </a:p>
        </p:txBody>
      </p:sp>
      <p:sp>
        <p:nvSpPr>
          <p:cNvPr id="51206" name="Rectangle 6"/>
          <p:cNvSpPr>
            <a:spLocks noGrp="1" noRot="1" noChangeArrowheads="1"/>
          </p:cNvSpPr>
          <p:nvPr>
            <p:ph sz="half" idx="2"/>
          </p:nvPr>
        </p:nvSpPr>
        <p:spPr>
          <a:xfrm>
            <a:off x="6469064" y="1892300"/>
            <a:ext cx="3919537" cy="3917950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úspěšný je ten, kdo zavádí nové technologie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vychází z tzv. „S – křivek“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FF0000"/>
                </a:solidFill>
              </a:rPr>
              <a:t>Př.: vznik samoobsluh, elektronizace pohybu zboží</a:t>
            </a:r>
          </a:p>
        </p:txBody>
      </p:sp>
      <p:pic>
        <p:nvPicPr>
          <p:cNvPr id="15364" name="Picture 11" descr="img10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2825" y="1356493"/>
            <a:ext cx="3838575" cy="1655763"/>
          </a:xfrm>
          <a:ln>
            <a:solidFill>
              <a:srgbClr val="FFFF66"/>
            </a:solidFill>
          </a:ln>
        </p:spPr>
      </p:pic>
      <p:pic>
        <p:nvPicPr>
          <p:cNvPr id="15365" name="obrázek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18" y="3851275"/>
            <a:ext cx="4700587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Šipka doleva 1"/>
          <p:cNvSpPr>
            <a:spLocks noChangeArrowheads="1"/>
          </p:cNvSpPr>
          <p:nvPr/>
        </p:nvSpPr>
        <p:spPr bwMode="auto">
          <a:xfrm>
            <a:off x="6600825" y="6008689"/>
            <a:ext cx="1079500" cy="504825"/>
          </a:xfrm>
          <a:prstGeom prst="leftArrow">
            <a:avLst>
              <a:gd name="adj1" fmla="val 50000"/>
              <a:gd name="adj2" fmla="val 49895"/>
            </a:avLst>
          </a:prstGeom>
          <a:solidFill>
            <a:srgbClr val="00808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Char char="►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415748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Rot="1" noChangeArrowheads="1"/>
          </p:cNvSpPr>
          <p:nvPr>
            <p:ph type="title"/>
          </p:nvPr>
        </p:nvSpPr>
        <p:spPr>
          <a:solidFill>
            <a:srgbClr val="FFFFFF"/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</a:rPr>
              <a:t>Strategie zacílení - Dělej to, co na trhu chybí</a:t>
            </a:r>
          </a:p>
        </p:txBody>
      </p:sp>
      <p:sp>
        <p:nvSpPr>
          <p:cNvPr id="53254" name="Rectangle 6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6262142" y="1336350"/>
            <a:ext cx="4194175" cy="4997450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úspěšný je ten, kdo najde mezeru na trhu – tržní výklenek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008080"/>
                </a:solidFill>
              </a:rPr>
              <a:t>vychází z výjimečnosti výrobku, chybějící služby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FF0000"/>
                </a:solidFill>
              </a:rPr>
              <a:t>Př.: chybějící maloobchodní síť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b="1" dirty="0">
                <a:solidFill>
                  <a:srgbClr val="FF0000"/>
                </a:solidFill>
              </a:rPr>
              <a:t>jedinečný produkt…</a:t>
            </a:r>
          </a:p>
        </p:txBody>
      </p:sp>
      <p:pic>
        <p:nvPicPr>
          <p:cNvPr id="18436" name="Picture 7" descr="PieChar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32371" y="1470026"/>
            <a:ext cx="4103688" cy="4863774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3278742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609725"/>
            <a:ext cx="10591800" cy="388778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Absolvování průběžného testu  v dohodnutém termínu ke konci semestru (online, 30 bodů, absolvování je dobrovolné, je ale započítáno do celkového hodnocení), témata 1-6 /kromě modelových úloh/.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Písemná forma zkoušky (70 bodů)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Další bonusy mohou být zveřejněny průběžně na tutoriálech (dobrovolné úkoly)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Úspěšnost 60 %, to je 60 bodů</a:t>
            </a:r>
          </a:p>
          <a:p>
            <a:pPr marL="609600" indent="-609600">
              <a:defRPr/>
            </a:pPr>
            <a:endParaRPr lang="cs-CZ" b="1" dirty="0"/>
          </a:p>
          <a:p>
            <a:pPr marL="609600" indent="-609600">
              <a:buNone/>
              <a:defRPr/>
            </a:pPr>
            <a:endParaRPr lang="cs-CZ" b="1" dirty="0"/>
          </a:p>
          <a:p>
            <a:pPr marL="609600" indent="-609600">
              <a:buNone/>
              <a:defRPr/>
            </a:pPr>
            <a:endParaRPr lang="cs-CZ" b="1" dirty="0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351089" y="333375"/>
            <a:ext cx="66246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Předpoklad absolvování předmětu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5804E31-959B-4DF1-A9F1-EE3FFA30768E}"/>
              </a:ext>
            </a:extLst>
          </p:cNvPr>
          <p:cNvSpPr txBox="1"/>
          <p:nvPr/>
        </p:nvSpPr>
        <p:spPr>
          <a:xfrm>
            <a:off x="904875" y="5829300"/>
            <a:ext cx="9934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Všechny pokyny k semestru i výukové materiály máte v systému </a:t>
            </a:r>
            <a:r>
              <a:rPr lang="cs-CZ" sz="2400" b="1" dirty="0" err="1">
                <a:solidFill>
                  <a:srgbClr val="FF0000"/>
                </a:solidFill>
              </a:rPr>
              <a:t>Moodle</a:t>
            </a:r>
            <a:r>
              <a:rPr lang="cs-CZ" sz="24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470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Rot="1" noChangeArrowheads="1"/>
          </p:cNvSpPr>
          <p:nvPr>
            <p:ph type="title" sz="quarter"/>
          </p:nvPr>
        </p:nvSpPr>
        <p:spPr>
          <a:xfrm>
            <a:off x="1825625" y="228601"/>
            <a:ext cx="8540750" cy="7524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</a:rPr>
              <a:t>Stálá strategie obchodní organizace</a:t>
            </a:r>
          </a:p>
        </p:txBody>
      </p:sp>
      <p:sp>
        <p:nvSpPr>
          <p:cNvPr id="58373" name="Rectangle 5"/>
          <p:cNvSpPr>
            <a:spLocks noGrp="1" noRot="1" noChangeArrowheads="1"/>
          </p:cNvSpPr>
          <p:nvPr>
            <p:ph sz="quarter" idx="1"/>
          </p:nvPr>
        </p:nvSpPr>
        <p:spPr>
          <a:xfrm>
            <a:off x="1847851" y="1052514"/>
            <a:ext cx="4194175" cy="1368425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algn="ctr" eaLnBrk="1" hangingPunct="1"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CC0066"/>
                </a:solidFill>
              </a:rPr>
              <a:t>Trading UP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000" b="1" dirty="0">
                <a:solidFill>
                  <a:srgbClr val="008080"/>
                </a:solidFill>
              </a:rPr>
              <a:t>Růst poptávky po určitém sortimentu</a:t>
            </a:r>
          </a:p>
        </p:txBody>
      </p:sp>
      <p:sp>
        <p:nvSpPr>
          <p:cNvPr id="58374" name="Rectangle 6"/>
          <p:cNvSpPr>
            <a:spLocks noGrp="1" noRot="1" noChangeArrowheads="1"/>
          </p:cNvSpPr>
          <p:nvPr>
            <p:ph sz="quarter" idx="2"/>
          </p:nvPr>
        </p:nvSpPr>
        <p:spPr>
          <a:xfrm>
            <a:off x="6096001" y="1052514"/>
            <a:ext cx="4194175" cy="1368425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8080"/>
            </a:solidFill>
          </a:ln>
        </p:spPr>
        <p:txBody>
          <a:bodyPr/>
          <a:lstStyle/>
          <a:p>
            <a:pPr algn="ctr" eaLnBrk="1" hangingPunct="1"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CC0066"/>
                </a:solidFill>
              </a:rPr>
              <a:t>Trading Down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cs-CZ" sz="2000" b="1" dirty="0">
                <a:solidFill>
                  <a:srgbClr val="008080"/>
                </a:solidFill>
              </a:rPr>
              <a:t>Pokles poptávky</a:t>
            </a:r>
            <a:r>
              <a:rPr lang="cs-CZ" sz="2400" dirty="0">
                <a:solidFill>
                  <a:srgbClr val="008080"/>
                </a:solidFill>
              </a:rPr>
              <a:t> po </a:t>
            </a:r>
            <a:r>
              <a:rPr lang="cs-CZ" sz="2000" b="1" dirty="0">
                <a:solidFill>
                  <a:srgbClr val="008080"/>
                </a:solidFill>
              </a:rPr>
              <a:t>určitém sortimentu</a:t>
            </a:r>
          </a:p>
        </p:txBody>
      </p:sp>
      <p:sp>
        <p:nvSpPr>
          <p:cNvPr id="58375" name="Rectangle 7"/>
          <p:cNvSpPr>
            <a:spLocks noGrp="1" noRot="1" noChangeArrowheads="1"/>
          </p:cNvSpPr>
          <p:nvPr>
            <p:ph sz="quarter" idx="3"/>
          </p:nvPr>
        </p:nvSpPr>
        <p:spPr>
          <a:xfrm>
            <a:off x="1825625" y="2582472"/>
            <a:ext cx="4194175" cy="410368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* </a:t>
            </a:r>
            <a:r>
              <a:rPr lang="cs-CZ" sz="2400" b="1" i="1" dirty="0">
                <a:solidFill>
                  <a:srgbClr val="FF0000"/>
                </a:solidFill>
              </a:rPr>
              <a:t>sortiment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cs-CZ" sz="1800" b="1" i="1" dirty="0"/>
              <a:t>- </a:t>
            </a:r>
            <a:r>
              <a:rPr lang="cs-CZ" sz="2000" b="1" i="1" dirty="0">
                <a:solidFill>
                  <a:srgbClr val="008080"/>
                </a:solidFill>
              </a:rPr>
              <a:t>rozšíření, prohloubení</a:t>
            </a:r>
          </a:p>
          <a:p>
            <a:pPr eaLnBrk="1" hangingPunct="1">
              <a:buFontTx/>
              <a:buNone/>
              <a:defRPr/>
            </a:pPr>
            <a:endParaRPr lang="cs-CZ" sz="2000" b="1" i="1" dirty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nákupní podmínky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cs-CZ" sz="2000" i="1" dirty="0"/>
              <a:t> </a:t>
            </a:r>
            <a:r>
              <a:rPr lang="cs-CZ" sz="2000" b="1" i="1" dirty="0">
                <a:solidFill>
                  <a:srgbClr val="008080"/>
                </a:solidFill>
              </a:rPr>
              <a:t>- zvyšování úrovně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400" dirty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cena roste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cs-CZ" sz="2000" b="1" dirty="0">
                <a:solidFill>
                  <a:schemeClr val="bg2"/>
                </a:solidFill>
              </a:rPr>
              <a:t>- </a:t>
            </a:r>
            <a:r>
              <a:rPr lang="cs-CZ" sz="2000" b="1" i="1" dirty="0">
                <a:solidFill>
                  <a:srgbClr val="008080"/>
                </a:solidFill>
              </a:rPr>
              <a:t>vyšší obchodní přirážka, náklady </a:t>
            </a:r>
            <a:r>
              <a:rPr lang="cs-CZ" sz="2000" b="1" i="1" dirty="0">
                <a:solidFill>
                  <a:schemeClr val="bg2"/>
                </a:solidFill>
              </a:rPr>
              <a:t>i zisk</a:t>
            </a:r>
          </a:p>
        </p:txBody>
      </p:sp>
      <p:sp>
        <p:nvSpPr>
          <p:cNvPr id="58376" name="Rectangle 8"/>
          <p:cNvSpPr>
            <a:spLocks noGrp="1" noRot="1" noChangeArrowheads="1"/>
          </p:cNvSpPr>
          <p:nvPr>
            <p:ph sz="quarter" idx="4"/>
          </p:nvPr>
        </p:nvSpPr>
        <p:spPr>
          <a:xfrm>
            <a:off x="6172201" y="2565400"/>
            <a:ext cx="4194175" cy="410368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* </a:t>
            </a:r>
            <a:r>
              <a:rPr lang="cs-CZ" sz="2400" b="1" i="1" dirty="0">
                <a:solidFill>
                  <a:srgbClr val="FF0000"/>
                </a:solidFill>
              </a:rPr>
              <a:t>sortiment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cs-CZ" sz="1800" b="1" dirty="0">
                <a:solidFill>
                  <a:srgbClr val="008080"/>
                </a:solidFill>
              </a:rPr>
              <a:t>-</a:t>
            </a:r>
            <a:r>
              <a:rPr lang="cs-CZ" sz="2000" b="1" i="1" dirty="0">
                <a:solidFill>
                  <a:srgbClr val="008080"/>
                </a:solidFill>
              </a:rPr>
              <a:t>redukce šířky a hloubky</a:t>
            </a:r>
          </a:p>
          <a:p>
            <a:pPr eaLnBrk="1" hangingPunct="1">
              <a:buFontTx/>
              <a:buNone/>
              <a:defRPr/>
            </a:pPr>
            <a:endParaRPr lang="cs-CZ" sz="2000" b="1" i="1" dirty="0">
              <a:solidFill>
                <a:schemeClr val="bg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*</a:t>
            </a:r>
            <a:r>
              <a:rPr lang="cs-CZ" sz="2400" b="1" i="1" dirty="0">
                <a:solidFill>
                  <a:srgbClr val="FF0000"/>
                </a:solidFill>
              </a:rPr>
              <a:t> nákupní podmínky</a:t>
            </a:r>
          </a:p>
          <a:p>
            <a:pPr eaLnBrk="1" hangingPunct="1">
              <a:buFontTx/>
              <a:buNone/>
              <a:defRPr/>
            </a:pPr>
            <a:r>
              <a:rPr lang="cs-CZ" sz="2400" dirty="0">
                <a:solidFill>
                  <a:srgbClr val="008080"/>
                </a:solidFill>
              </a:rPr>
              <a:t> </a:t>
            </a:r>
            <a:r>
              <a:rPr lang="cs-CZ" sz="2000" b="1" i="1" dirty="0">
                <a:solidFill>
                  <a:srgbClr val="008080"/>
                </a:solidFill>
              </a:rPr>
              <a:t>zjednodušení  obsluhy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400" b="1" i="1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cena klesá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000" b="1" i="1" dirty="0">
                <a:solidFill>
                  <a:schemeClr val="bg2"/>
                </a:solidFill>
              </a:rPr>
              <a:t>- </a:t>
            </a:r>
            <a:r>
              <a:rPr lang="cs-CZ" sz="2000" b="1" i="1" dirty="0">
                <a:solidFill>
                  <a:srgbClr val="008080"/>
                </a:solidFill>
              </a:rPr>
              <a:t>tlak na snižování obchodní                                           přirážky, nákladů i zisku</a:t>
            </a:r>
            <a:r>
              <a:rPr lang="cs-CZ" sz="2000" dirty="0">
                <a:solidFill>
                  <a:srgbClr val="008080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121762086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19288" y="100013"/>
            <a:ext cx="8540750" cy="952500"/>
          </a:xfrm>
          <a:solidFill>
            <a:srgbClr val="FFFFFF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</a:rPr>
              <a:t>Mezinárodní rozvojové strategie retailingu</a:t>
            </a:r>
          </a:p>
        </p:txBody>
      </p:sp>
      <p:sp>
        <p:nvSpPr>
          <p:cNvPr id="60420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929390" y="1052513"/>
            <a:ext cx="8540750" cy="1177925"/>
          </a:xfrm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cs-CZ" sz="2400" b="1" dirty="0">
                <a:solidFill>
                  <a:srgbClr val="008080"/>
                </a:solidFill>
              </a:rPr>
              <a:t>Existují různé klasifikace. Výběr vhodné strategie je spojen s různou mírou rizika nebo naopak s určitou výhodností. Např.:</a:t>
            </a:r>
          </a:p>
        </p:txBody>
      </p:sp>
      <p:sp>
        <p:nvSpPr>
          <p:cNvPr id="60421" name="Rectangle 5"/>
          <p:cNvSpPr>
            <a:spLocks noGrp="1" noRot="1" noChangeArrowheads="1"/>
          </p:cNvSpPr>
          <p:nvPr>
            <p:ph sz="half" idx="2"/>
          </p:nvPr>
        </p:nvSpPr>
        <p:spPr>
          <a:xfrm>
            <a:off x="929390" y="2519364"/>
            <a:ext cx="9436985" cy="4149725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Multinacionální strategie </a:t>
            </a:r>
            <a:r>
              <a:rPr lang="cs-CZ" b="1" dirty="0">
                <a:solidFill>
                  <a:srgbClr val="660033"/>
                </a:solidFill>
              </a:rPr>
              <a:t>- důsledné přizpůsobování místnímu trhu</a:t>
            </a:r>
          </a:p>
          <a:p>
            <a:pPr eaLnBrk="1" hangingPunct="1">
              <a:buFont typeface="Arial" charset="0"/>
              <a:buNone/>
              <a:defRPr/>
            </a:pPr>
            <a:endParaRPr lang="cs-CZ" b="1" dirty="0">
              <a:solidFill>
                <a:srgbClr val="660033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Transnacionální strategie </a:t>
            </a:r>
            <a:r>
              <a:rPr lang="cs-CZ" b="1" dirty="0">
                <a:solidFill>
                  <a:srgbClr val="660033"/>
                </a:solidFill>
              </a:rPr>
              <a:t>- jednotná strategie respektující základní zvláštnosti národních trhů a lokálních podmínek - </a:t>
            </a:r>
            <a:r>
              <a:rPr lang="cs-CZ" b="1" dirty="0">
                <a:solidFill>
                  <a:srgbClr val="FF0000"/>
                </a:solidFill>
              </a:rPr>
              <a:t>firma C&amp;A, LIDL, Kaufland …</a:t>
            </a:r>
          </a:p>
          <a:p>
            <a:pPr eaLnBrk="1" hangingPunct="1">
              <a:buFont typeface="Arial" charset="0"/>
              <a:buNone/>
              <a:defRPr/>
            </a:pPr>
            <a:endParaRPr lang="cs-CZ" b="1" dirty="0">
              <a:solidFill>
                <a:srgbClr val="660033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Globální strategie </a:t>
            </a:r>
            <a:r>
              <a:rPr lang="cs-CZ" b="1" dirty="0">
                <a:solidFill>
                  <a:srgbClr val="660033"/>
                </a:solidFill>
              </a:rPr>
              <a:t>- důsledné uplatňování vlastní tuzemské koncepce na zahraničních trzích - </a:t>
            </a:r>
            <a:r>
              <a:rPr lang="cs-CZ" b="1" dirty="0" err="1">
                <a:solidFill>
                  <a:srgbClr val="FF0000"/>
                </a:solidFill>
              </a:rPr>
              <a:t>Mc</a:t>
            </a:r>
            <a:r>
              <a:rPr lang="cs-CZ" b="1" dirty="0">
                <a:solidFill>
                  <a:srgbClr val="FF0000"/>
                </a:solidFill>
              </a:rPr>
              <a:t> Donald, IKEA</a:t>
            </a:r>
            <a:r>
              <a:rPr lang="cs-CZ" dirty="0"/>
              <a:t>……</a:t>
            </a:r>
            <a:endParaRPr lang="cs-CZ" b="1" dirty="0">
              <a:solidFill>
                <a:srgbClr val="660033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cs-CZ" sz="2400" b="1" dirty="0"/>
          </a:p>
          <a:p>
            <a:pPr eaLnBrk="1" hangingPunct="1">
              <a:buFont typeface="Arial" charset="0"/>
              <a:buChar char="►"/>
              <a:defRPr/>
            </a:pP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424" y="228600"/>
            <a:ext cx="1464833" cy="1127893"/>
          </a:xfrm>
          <a:prstGeom prst="rect">
            <a:avLst/>
          </a:prstGeom>
          <a:ln>
            <a:solidFill>
              <a:srgbClr val="008080"/>
            </a:solidFill>
          </a:ln>
        </p:spPr>
      </p:pic>
    </p:spTree>
    <p:extLst>
      <p:ext uri="{BB962C8B-B14F-4D97-AF65-F5344CB8AC3E}">
        <p14:creationId xmlns:p14="http://schemas.microsoft.com/office/powerpoint/2010/main" val="1811590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nimBg="1"/>
      <p:bldP spid="604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58553" y="610040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662161"/>
            <a:ext cx="4806091" cy="3948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Vývoj marketingu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Marketingové cíle a rozhodnutí maloobchodních  a velkoobchodních firem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Marketingový mix obchodu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a maloobchodu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Vztah mezi marketingovou a finanční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strategií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  Úpadky obchodních organizací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1149607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Marketingové cíle obchodních organizací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016212BF-6551-491B-A5FC-E36828A9564C}"/>
              </a:ext>
            </a:extLst>
          </p:cNvPr>
          <p:cNvSpPr txBox="1">
            <a:spLocks/>
          </p:cNvSpPr>
          <p:nvPr/>
        </p:nvSpPr>
        <p:spPr>
          <a:xfrm>
            <a:off x="666806" y="4316742"/>
            <a:ext cx="4154880" cy="17221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Cílem přednášky je osvojit si specifika marketingového řízení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 obchodních organizacích</a:t>
            </a: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887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224" y="93389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800" b="1" dirty="0">
                <a:solidFill>
                  <a:srgbClr val="008080"/>
                </a:solidFill>
              </a:rPr>
              <a:t>Vývoj marketingu: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Přechod od transakčního marketingu 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k relačnímu (1.0 – 4.0)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134" y="1335887"/>
            <a:ext cx="11183131" cy="5122063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1,0 (1950-2000), tradiční marketing</a:t>
            </a:r>
            <a:endParaRPr lang="cs-CZ" sz="2400" b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Cíle: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nalezení takového množství zákazníků, jak to je jen možné,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FF0000"/>
                </a:solidFill>
              </a:rPr>
              <a:t>masový marketing </a:t>
            </a:r>
            <a:r>
              <a:rPr lang="cs-CZ" sz="2400" b="1" dirty="0">
                <a:solidFill>
                  <a:srgbClr val="008080"/>
                </a:solidFill>
              </a:rPr>
              <a:t>soustřeďující se na nové zákazníky,</a:t>
            </a:r>
          </a:p>
          <a:p>
            <a:pPr>
              <a:spcBef>
                <a:spcPts val="0"/>
              </a:spcBef>
              <a:buNone/>
              <a:defRPr/>
            </a:pPr>
            <a:endParaRPr lang="cs-CZ" sz="2400" b="1" i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2.0 (1980 - ), relační marketing</a:t>
            </a:r>
            <a:endParaRPr lang="cs-CZ" sz="2400" b="1" dirty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Cíle: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rgbClr val="008080"/>
                </a:solidFill>
              </a:rPr>
              <a:t>budování </a:t>
            </a:r>
            <a:r>
              <a:rPr lang="cs-CZ" sz="2400" b="1" dirty="0">
                <a:solidFill>
                  <a:srgbClr val="FF0000"/>
                </a:solidFill>
              </a:rPr>
              <a:t>přímého zákaznického vztahu a dlouhodobé </a:t>
            </a:r>
            <a:r>
              <a:rPr lang="cs-CZ" sz="2400" b="1" dirty="0">
                <a:solidFill>
                  <a:srgbClr val="008080"/>
                </a:solidFill>
              </a:rPr>
              <a:t>zákaznické důvěry.</a:t>
            </a:r>
          </a:p>
          <a:p>
            <a:pPr marL="0" indent="0"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3.0  (relační marketing a CRM)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chemeClr val="accent5">
                    <a:lumMod val="25000"/>
                  </a:schemeClr>
                </a:solidFill>
              </a:rPr>
              <a:t>holistický přístup k zákazníkům- řízení hodnoty zákazníka </a:t>
            </a:r>
            <a:r>
              <a:rPr lang="cs-CZ" sz="2400" b="1" dirty="0">
                <a:solidFill>
                  <a:srgbClr val="FF0000"/>
                </a:solidFill>
              </a:rPr>
              <a:t>(interní marketing, výkonový, vztahový, integrovaný)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>
                <a:solidFill>
                  <a:schemeClr val="accent5">
                    <a:lumMod val="25000"/>
                  </a:schemeClr>
                </a:solidFill>
              </a:rPr>
              <a:t>zákazníci jsou zastánci značky, uvědomělí, pomáhají ji budovat.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i="1" dirty="0">
                <a:solidFill>
                  <a:srgbClr val="000066"/>
                </a:solidFill>
              </a:rPr>
              <a:t>Marketing 4.0  (relační marketing a CRM)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přechod k digitálnímu marketingu </a:t>
            </a:r>
            <a:r>
              <a:rPr lang="cs-CZ" sz="2400" b="1" dirty="0">
                <a:solidFill>
                  <a:srgbClr val="FF0000"/>
                </a:solidFill>
              </a:rPr>
              <a:t>(internet, mobily, tablety…), </a:t>
            </a:r>
            <a:r>
              <a:rPr lang="cs-CZ" sz="2400" b="1" dirty="0">
                <a:solidFill>
                  <a:srgbClr val="008080"/>
                </a:solidFill>
              </a:rPr>
              <a:t>rozšíření humanistického marketingu, humanizace značky </a:t>
            </a:r>
            <a:r>
              <a:rPr lang="cs-CZ" sz="2400" b="1" dirty="0">
                <a:solidFill>
                  <a:srgbClr val="FF0000"/>
                </a:solidFill>
              </a:rPr>
              <a:t>(smyslový marketing), </a:t>
            </a:r>
            <a:r>
              <a:rPr lang="cs-CZ" sz="2400" b="1" dirty="0">
                <a:solidFill>
                  <a:srgbClr val="008080"/>
                </a:solidFill>
              </a:rPr>
              <a:t>humanizace prostoru prodeje </a:t>
            </a:r>
            <a:r>
              <a:rPr lang="cs-CZ" sz="2400" b="1" dirty="0">
                <a:solidFill>
                  <a:srgbClr val="FF0000"/>
                </a:solidFill>
              </a:rPr>
              <a:t>(př.: nové prodejny </a:t>
            </a:r>
            <a:r>
              <a:rPr lang="cs-CZ" sz="2400" b="1" dirty="0" err="1">
                <a:solidFill>
                  <a:srgbClr val="FF0000"/>
                </a:solidFill>
              </a:rPr>
              <a:t>Datart</a:t>
            </a:r>
            <a:r>
              <a:rPr lang="cs-CZ" sz="2400" b="1" dirty="0">
                <a:solidFill>
                  <a:srgbClr val="FF0000"/>
                </a:solidFill>
              </a:rPr>
              <a:t> - HP </a:t>
            </a:r>
            <a:r>
              <a:rPr lang="cs-CZ" sz="2400" b="1" dirty="0" err="1">
                <a:solidFill>
                  <a:srgbClr val="FF0000"/>
                </a:solidFill>
              </a:rPr>
              <a:t>Tronic</a:t>
            </a:r>
            <a:r>
              <a:rPr lang="cs-CZ" sz="2400" b="1" dirty="0">
                <a:solidFill>
                  <a:srgbClr val="FF0000"/>
                </a:solidFill>
              </a:rPr>
              <a:t> -</a:t>
            </a:r>
            <a:r>
              <a:rPr lang="cs-CZ" sz="2400" b="1" dirty="0" err="1">
                <a:solidFill>
                  <a:srgbClr val="FF0000"/>
                </a:solidFill>
              </a:rPr>
              <a:t>Euronics</a:t>
            </a:r>
            <a:r>
              <a:rPr lang="cs-CZ" sz="2400" b="1" dirty="0">
                <a:solidFill>
                  <a:srgbClr val="FF0000"/>
                </a:solidFill>
              </a:rPr>
              <a:t>), </a:t>
            </a:r>
            <a:r>
              <a:rPr lang="cs-CZ" sz="2400" b="1" dirty="0" err="1">
                <a:solidFill>
                  <a:srgbClr val="008080"/>
                </a:solidFill>
              </a:rPr>
              <a:t>omnichannelové</a:t>
            </a:r>
            <a:r>
              <a:rPr lang="cs-CZ" sz="2400" b="1" dirty="0">
                <a:solidFill>
                  <a:srgbClr val="008080"/>
                </a:solidFill>
              </a:rPr>
              <a:t> strategie.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Seznamte se s příklady z praxe (viz úplná prezentace)!!!</a:t>
            </a:r>
          </a:p>
          <a:p>
            <a:pPr>
              <a:spcBef>
                <a:spcPts val="0"/>
              </a:spcBef>
              <a:defRPr/>
            </a:pPr>
            <a:endParaRPr lang="cs-CZ" sz="2400" b="1" dirty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018" y="93389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3876" y="41275"/>
            <a:ext cx="8496300" cy="863600"/>
          </a:xfrm>
          <a:solidFill>
            <a:schemeClr val="accent6">
              <a:lumMod val="20000"/>
              <a:lumOff val="80000"/>
            </a:schemeClr>
          </a:solidFill>
          <a:ln w="28575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Marketingové cíle a rozhodnutí maloobchodu </a:t>
            </a:r>
            <a:br>
              <a:rPr 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a velkoobchodu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715" y="1052514"/>
            <a:ext cx="9909435" cy="5595937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800000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Cílový trh (CRM, segmentace, targeting, positioning)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Volba sortimentu a služeb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Marketingová komunikace 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Ceny 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0066"/>
                </a:solidFill>
              </a:rPr>
              <a:t>Umístění prodejny či skladu…….</a:t>
            </a:r>
            <a:endParaRPr lang="cs-CZ" sz="2400" b="1" dirty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cs-CZ" sz="3600" b="1" dirty="0"/>
              <a:t>         </a:t>
            </a:r>
            <a:r>
              <a:rPr lang="cs-CZ" sz="2400" b="1" dirty="0">
                <a:solidFill>
                  <a:srgbClr val="008080"/>
                </a:solidFill>
              </a:rPr>
              <a:t>Druhy maloobchodníků a velkoobchodníků</a:t>
            </a:r>
          </a:p>
          <a:p>
            <a:pPr eaLnBrk="1" hangingPunct="1">
              <a:defRPr/>
            </a:pP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auto">
          <a:xfrm>
            <a:off x="9120188" y="475520"/>
            <a:ext cx="1223962" cy="215900"/>
          </a:xfrm>
          <a:prstGeom prst="rightArrow">
            <a:avLst>
              <a:gd name="adj1" fmla="val 50000"/>
              <a:gd name="adj2" fmla="val 141728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2875028" y="4036153"/>
            <a:ext cx="2971800" cy="355600"/>
          </a:xfrm>
          <a:prstGeom prst="downArrowCallout">
            <a:avLst>
              <a:gd name="adj1" fmla="val 129923"/>
              <a:gd name="adj2" fmla="val 129961"/>
              <a:gd name="adj3" fmla="val 16667"/>
              <a:gd name="adj4" fmla="val 66667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TextovéPole 1"/>
          <p:cNvSpPr txBox="1">
            <a:spLocks noChangeArrowheads="1"/>
          </p:cNvSpPr>
          <p:nvPr/>
        </p:nvSpPr>
        <p:spPr bwMode="auto">
          <a:xfrm>
            <a:off x="916188" y="5433419"/>
            <a:ext cx="89464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7 prvkový MM maloobchodu: Produkt, cena, místo, MK, materiální prostředí, lidé, procesy (viz úplná prezentace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5919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CF68EF4-8906-4155-8431-6CD9A3D2FE1C}"/>
              </a:ext>
            </a:extLst>
          </p:cNvPr>
          <p:cNvSpPr txBox="1"/>
          <p:nvPr/>
        </p:nvSpPr>
        <p:spPr>
          <a:xfrm>
            <a:off x="1371600" y="4867275"/>
            <a:ext cx="86487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V obchodě se používají různé modifikace marketingového mixu</a:t>
            </a:r>
          </a:p>
        </p:txBody>
      </p:sp>
    </p:spTree>
    <p:extLst>
      <p:ext uri="{BB962C8B-B14F-4D97-AF65-F5344CB8AC3E}">
        <p14:creationId xmlns:p14="http://schemas.microsoft.com/office/powerpoint/2010/main" val="41495874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2100"/>
            <a:ext cx="8879174" cy="1384300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Vztah marketingového a finančního veden</a:t>
            </a:r>
            <a:r>
              <a:rPr lang="cs-CZ" sz="4000" b="1" dirty="0"/>
              <a:t>í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09600" y="2122487"/>
            <a:ext cx="4038600" cy="3124069"/>
          </a:xfrm>
          <a:solidFill>
            <a:srgbClr val="CCFFFF"/>
          </a:solidFill>
          <a:ln w="38100">
            <a:solidFill>
              <a:srgbClr val="000066"/>
            </a:solidFill>
          </a:ln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  <a:defRPr/>
            </a:pPr>
            <a:r>
              <a:rPr lang="cs-CZ" sz="2600" b="1" dirty="0">
                <a:solidFill>
                  <a:srgbClr val="FF0000"/>
                </a:solidFill>
              </a:rPr>
              <a:t>Finanční vedení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Finanční výkonnost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defenzíva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konzervativnost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pesimismus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Heslo: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FF0000"/>
                </a:solidFill>
              </a:rPr>
              <a:t>zdůvodňovat „proč to nejde“</a:t>
            </a:r>
          </a:p>
          <a:p>
            <a:pPr eaLnBrk="1" hangingPunct="1">
              <a:defRPr/>
            </a:pPr>
            <a:endParaRPr lang="cs-CZ" sz="1800" b="1" dirty="0">
              <a:solidFill>
                <a:srgbClr val="000066"/>
              </a:solidFill>
            </a:endParaRPr>
          </a:p>
          <a:p>
            <a:pPr eaLnBrk="1" hangingPunct="1">
              <a:defRPr/>
            </a:pPr>
            <a:endParaRPr lang="cs-CZ" sz="24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5049186" y="2158206"/>
            <a:ext cx="4439587" cy="3088349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Marketingové vedení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Pozice na trhu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agresivita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přemýšlivost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</a:rPr>
              <a:t>optimismus</a:t>
            </a:r>
          </a:p>
          <a:p>
            <a:pPr eaLnBrk="1" hangingPunct="1">
              <a:buFontTx/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Heslo: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FF0000"/>
                </a:solidFill>
              </a:rPr>
              <a:t>„udělejme to“</a:t>
            </a:r>
          </a:p>
          <a:p>
            <a:pPr eaLnBrk="1" hangingPunct="1">
              <a:defRPr/>
            </a:pPr>
            <a:endParaRPr lang="cs-CZ" sz="1800" dirty="0">
              <a:solidFill>
                <a:srgbClr val="000066"/>
              </a:solidFill>
            </a:endParaRP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858187" y="5459413"/>
            <a:ext cx="8229600" cy="121405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sz="24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rgbClr val="CC0000"/>
                </a:solidFill>
              </a:rPr>
              <a:t>                                              </a:t>
            </a:r>
            <a:r>
              <a:rPr lang="cs-CZ" sz="2600" b="1" dirty="0">
                <a:solidFill>
                  <a:srgbClr val="008080"/>
                </a:solidFill>
              </a:rPr>
              <a:t>Přirozené napětí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rgbClr val="008080"/>
                </a:solidFill>
              </a:rPr>
              <a:t>                                Vlastní systém kontroly a rovnováhy</a:t>
            </a:r>
          </a:p>
        </p:txBody>
      </p:sp>
      <p:sp>
        <p:nvSpPr>
          <p:cNvPr id="19462" name="AutoShape 8"/>
          <p:cNvSpPr>
            <a:spLocks noChangeArrowheads="1"/>
          </p:cNvSpPr>
          <p:nvPr/>
        </p:nvSpPr>
        <p:spPr bwMode="auto">
          <a:xfrm>
            <a:off x="4195216" y="5411571"/>
            <a:ext cx="1152525" cy="342900"/>
          </a:xfrm>
          <a:prstGeom prst="leftRightArrow">
            <a:avLst>
              <a:gd name="adj1" fmla="val 50000"/>
              <a:gd name="adj2" fmla="val 67222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18424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72196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Důsledky neexistence rovnováhy mezi finančním a marketingovým vedením: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4313"/>
            <a:ext cx="9505950" cy="5040312"/>
          </a:xfrm>
          <a:solidFill>
            <a:srgbClr val="008080"/>
          </a:solidFill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Jestliže má finanční vedení převahu: </a:t>
            </a:r>
            <a:r>
              <a:rPr lang="cs-CZ" b="1" dirty="0">
                <a:solidFill>
                  <a:schemeClr val="bg1"/>
                </a:solidFill>
              </a:rPr>
              <a:t>společnost neodpovídá na požadavky trhu či není konkurenceschopná, může zbankrotovat.</a:t>
            </a:r>
          </a:p>
          <a:p>
            <a:pPr eaLnBrk="1" hangingPunct="1">
              <a:buFontTx/>
              <a:buNone/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rgbClr val="FF0000"/>
                </a:solidFill>
              </a:rPr>
              <a:t>Jestliže má převahu marketingové vedení: </a:t>
            </a:r>
            <a:r>
              <a:rPr lang="cs-CZ" b="1" dirty="0">
                <a:solidFill>
                  <a:schemeClr val="bg1"/>
                </a:solidFill>
              </a:rPr>
              <a:t>společnost se vyčerpá, může zbankrotovat.</a:t>
            </a:r>
          </a:p>
          <a:p>
            <a:pPr eaLnBrk="1" hangingPunct="1">
              <a:buFontTx/>
              <a:buNone/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Vztah mezi finanční a marketingovou strategií představuje uzavřený koloběh, který začíná nápadem a finanční strategií -sortimentní strategií-technologickou strategií  a končí  marketingovou strategii a následně finanční strategií.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19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6" y="300039"/>
            <a:ext cx="9842500" cy="6985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Vztah mezi finanční a marketingovou strategií</a:t>
            </a:r>
            <a:br>
              <a:rPr lang="cs-CZ" sz="4000" b="1" dirty="0">
                <a:solidFill>
                  <a:srgbClr val="008080"/>
                </a:solidFill>
              </a:rPr>
            </a:br>
            <a:endParaRPr lang="cs-CZ" sz="4000" b="1" dirty="0">
              <a:solidFill>
                <a:srgbClr val="00808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619" y="729457"/>
            <a:ext cx="8640762" cy="5688012"/>
          </a:xfrm>
          <a:solidFill>
            <a:srgbClr val="008080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Koloběh vztahu </a:t>
            </a:r>
          </a:p>
        </p:txBody>
      </p:sp>
      <p:sp>
        <p:nvSpPr>
          <p:cNvPr id="21508" name="Ovál 4"/>
          <p:cNvSpPr>
            <a:spLocks noChangeArrowheads="1"/>
          </p:cNvSpPr>
          <p:nvPr/>
        </p:nvSpPr>
        <p:spPr bwMode="auto">
          <a:xfrm>
            <a:off x="3648075" y="2228851"/>
            <a:ext cx="4895850" cy="37433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09" name="Ovál 5"/>
          <p:cNvSpPr>
            <a:spLocks noChangeArrowheads="1"/>
          </p:cNvSpPr>
          <p:nvPr/>
        </p:nvSpPr>
        <p:spPr bwMode="auto">
          <a:xfrm>
            <a:off x="1828801" y="3024189"/>
            <a:ext cx="2016125" cy="8159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Nápad</a:t>
            </a:r>
          </a:p>
        </p:txBody>
      </p:sp>
      <p:cxnSp>
        <p:nvCxnSpPr>
          <p:cNvPr id="21510" name="Přímá spojnice se šipkou 7"/>
          <p:cNvCxnSpPr>
            <a:cxnSpLocks noChangeShapeType="1"/>
          </p:cNvCxnSpPr>
          <p:nvPr/>
        </p:nvCxnSpPr>
        <p:spPr bwMode="auto">
          <a:xfrm flipV="1">
            <a:off x="4151314" y="2997201"/>
            <a:ext cx="504825" cy="576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Přímá spojnice se šipkou 9"/>
          <p:cNvCxnSpPr>
            <a:cxnSpLocks noChangeShapeType="1"/>
          </p:cNvCxnSpPr>
          <p:nvPr/>
        </p:nvCxnSpPr>
        <p:spPr bwMode="auto">
          <a:xfrm flipV="1">
            <a:off x="4943476" y="2492376"/>
            <a:ext cx="720725" cy="288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Přímá spojnice se šipkou 11"/>
          <p:cNvCxnSpPr>
            <a:cxnSpLocks noChangeShapeType="1"/>
          </p:cNvCxnSpPr>
          <p:nvPr/>
        </p:nvCxnSpPr>
        <p:spPr bwMode="auto">
          <a:xfrm>
            <a:off x="6024563" y="2492376"/>
            <a:ext cx="1008062" cy="144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Přímá spojnice se šipkou 13"/>
          <p:cNvCxnSpPr>
            <a:cxnSpLocks noChangeShapeType="1"/>
          </p:cNvCxnSpPr>
          <p:nvPr/>
        </p:nvCxnSpPr>
        <p:spPr bwMode="auto">
          <a:xfrm>
            <a:off x="7248525" y="2781300"/>
            <a:ext cx="647700" cy="503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4" name="Přímá spojnice se šipkou 15"/>
          <p:cNvCxnSpPr>
            <a:cxnSpLocks noChangeShapeType="1"/>
          </p:cNvCxnSpPr>
          <p:nvPr/>
        </p:nvCxnSpPr>
        <p:spPr bwMode="auto">
          <a:xfrm>
            <a:off x="8040689" y="3573463"/>
            <a:ext cx="358775" cy="527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5" name="Přímá spojnice se šipkou 17"/>
          <p:cNvCxnSpPr>
            <a:cxnSpLocks noChangeShapeType="1"/>
          </p:cNvCxnSpPr>
          <p:nvPr/>
        </p:nvCxnSpPr>
        <p:spPr bwMode="auto">
          <a:xfrm flipH="1">
            <a:off x="7751764" y="4365625"/>
            <a:ext cx="504825" cy="647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6" name="Přímá spojnice se šipkou 19"/>
          <p:cNvCxnSpPr>
            <a:cxnSpLocks noChangeShapeType="1"/>
          </p:cNvCxnSpPr>
          <p:nvPr/>
        </p:nvCxnSpPr>
        <p:spPr bwMode="auto">
          <a:xfrm flipH="1">
            <a:off x="6816725" y="5292725"/>
            <a:ext cx="755650" cy="368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7" name="Přímá spojnice se šipkou 21"/>
          <p:cNvCxnSpPr>
            <a:cxnSpLocks noChangeShapeType="1"/>
          </p:cNvCxnSpPr>
          <p:nvPr/>
        </p:nvCxnSpPr>
        <p:spPr bwMode="auto">
          <a:xfrm flipH="1">
            <a:off x="5664200" y="5732463"/>
            <a:ext cx="863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Přímá spojnice se šipkou 23"/>
          <p:cNvCxnSpPr>
            <a:cxnSpLocks noChangeShapeType="1"/>
          </p:cNvCxnSpPr>
          <p:nvPr/>
        </p:nvCxnSpPr>
        <p:spPr bwMode="auto">
          <a:xfrm flipH="1" flipV="1">
            <a:off x="4656138" y="5292725"/>
            <a:ext cx="792162" cy="368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9" name="Přímá spojnice se šipkou 25"/>
          <p:cNvCxnSpPr>
            <a:cxnSpLocks noChangeShapeType="1"/>
          </p:cNvCxnSpPr>
          <p:nvPr/>
        </p:nvCxnSpPr>
        <p:spPr bwMode="auto">
          <a:xfrm flipH="1" flipV="1">
            <a:off x="4008439" y="4689476"/>
            <a:ext cx="395287" cy="468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0" name="Přímá spojnice se šipkou 27"/>
          <p:cNvCxnSpPr>
            <a:cxnSpLocks noChangeShapeType="1"/>
          </p:cNvCxnSpPr>
          <p:nvPr/>
        </p:nvCxnSpPr>
        <p:spPr bwMode="auto">
          <a:xfrm flipH="1" flipV="1">
            <a:off x="3503613" y="4198939"/>
            <a:ext cx="361950" cy="1666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1" name="Ovál 28"/>
          <p:cNvSpPr>
            <a:spLocks noChangeArrowheads="1"/>
          </p:cNvSpPr>
          <p:nvPr/>
        </p:nvSpPr>
        <p:spPr bwMode="auto">
          <a:xfrm>
            <a:off x="4602163" y="1290639"/>
            <a:ext cx="3060700" cy="9413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Sortimentní strategie</a:t>
            </a:r>
          </a:p>
        </p:txBody>
      </p:sp>
      <p:sp>
        <p:nvSpPr>
          <p:cNvPr id="21522" name="Ovál 29"/>
          <p:cNvSpPr>
            <a:spLocks noChangeArrowheads="1"/>
          </p:cNvSpPr>
          <p:nvPr/>
        </p:nvSpPr>
        <p:spPr bwMode="auto">
          <a:xfrm>
            <a:off x="7032625" y="3463925"/>
            <a:ext cx="3124201" cy="9017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Technologická strategie</a:t>
            </a:r>
          </a:p>
        </p:txBody>
      </p:sp>
      <p:sp>
        <p:nvSpPr>
          <p:cNvPr id="21523" name="Ovál 31"/>
          <p:cNvSpPr>
            <a:spLocks noChangeArrowheads="1"/>
          </p:cNvSpPr>
          <p:nvPr/>
        </p:nvSpPr>
        <p:spPr bwMode="auto">
          <a:xfrm>
            <a:off x="4845051" y="5194300"/>
            <a:ext cx="2817813" cy="105568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Marketingová strategie</a:t>
            </a:r>
          </a:p>
        </p:txBody>
      </p:sp>
      <p:sp>
        <p:nvSpPr>
          <p:cNvPr id="21524" name="Ovál 33"/>
          <p:cNvSpPr>
            <a:spLocks noChangeArrowheads="1"/>
          </p:cNvSpPr>
          <p:nvPr/>
        </p:nvSpPr>
        <p:spPr bwMode="auto">
          <a:xfrm>
            <a:off x="1847851" y="3981451"/>
            <a:ext cx="2409356" cy="9747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/>
              <a:t>Finanční strategie</a:t>
            </a: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07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Územní a tržní analýza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ACB1A2C8-5CE8-4B12-BF35-BE0371B39D6A}"/>
              </a:ext>
            </a:extLst>
          </p:cNvPr>
          <p:cNvSpPr txBox="1">
            <a:spLocks/>
          </p:cNvSpPr>
          <p:nvPr/>
        </p:nvSpPr>
        <p:spPr>
          <a:xfrm>
            <a:off x="449092" y="4267936"/>
            <a:ext cx="4806091" cy="1049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seznámení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</a:rPr>
              <a:t>s 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08EF8B81-447B-4326-AFF8-CDC554070063}"/>
              </a:ext>
            </a:extLst>
          </p:cNvPr>
          <p:cNvSpPr txBox="1">
            <a:spLocks/>
          </p:cNvSpPr>
          <p:nvPr/>
        </p:nvSpPr>
        <p:spPr>
          <a:xfrm>
            <a:off x="5593764" y="1402080"/>
            <a:ext cx="4806091" cy="38006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577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Výběr země - kritéria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124" y="202822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(GRDI) 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atd.),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zásahy…),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6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 obchodě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2884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Historické souvislosti vývoje, které předcházely transformaci (svět, Evropa, ČR)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Transformační období v ČR, soudobé trendy, vize obchodu</a:t>
            </a:r>
            <a:endParaRPr lang="cs-CZ" sz="2400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CD735E97-640D-44FC-9D8A-F8829C77CE1D}"/>
              </a:ext>
            </a:extLst>
          </p:cNvPr>
          <p:cNvSpPr txBox="1">
            <a:spLocks/>
          </p:cNvSpPr>
          <p:nvPr/>
        </p:nvSpPr>
        <p:spPr>
          <a:xfrm>
            <a:off x="666806" y="3449054"/>
            <a:ext cx="4308015" cy="2286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českého obchodního trhu z hlediska soudobých trendů na základě vybraných historických souvislostí</a:t>
            </a:r>
            <a:endParaRPr lang="cs-CZ" altLang="cs-CZ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572534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2018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8663987" cy="51101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512762"/>
            <a:ext cx="8319541" cy="125087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362927" y="684213"/>
            <a:ext cx="7090762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Kruhová metoda</a:t>
            </a:r>
            <a:r>
              <a:rPr lang="cs-CZ" sz="2400" dirty="0">
                <a:solidFill>
                  <a:schemeClr val="bg1"/>
                </a:solidFill>
              </a:rPr>
              <a:t> – (akční rádius)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časových vzdáleností (akční rádius)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ekonometrická (zákony obchodní gravitace – </a:t>
            </a:r>
            <a:r>
              <a:rPr lang="cs-CZ" sz="2400" b="1" dirty="0" err="1">
                <a:solidFill>
                  <a:schemeClr val="bg1"/>
                </a:solidFill>
              </a:rPr>
              <a:t>Reillyho</a:t>
            </a:r>
            <a:r>
              <a:rPr lang="cs-CZ" sz="2400" b="1" dirty="0">
                <a:solidFill>
                  <a:schemeClr val="bg1"/>
                </a:solidFill>
              </a:rPr>
              <a:t> zákony, bod zlomu koupěschopné poptávky)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 (</a:t>
            </a:r>
            <a:r>
              <a:rPr lang="cs-CZ" sz="2400" b="1" dirty="0" err="1">
                <a:solidFill>
                  <a:schemeClr val="bg1"/>
                </a:solidFill>
              </a:rPr>
              <a:t>Huffův</a:t>
            </a:r>
            <a:r>
              <a:rPr lang="cs-CZ" sz="2400" b="1" dirty="0">
                <a:solidFill>
                  <a:schemeClr val="bg1"/>
                </a:solidFill>
              </a:rPr>
              <a:t> pravděpodobnostní model)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3362927" y="3147831"/>
            <a:ext cx="8609399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obratová klasická  (metody průměrných prodejů)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Index maloobchodní saturace (metoda </a:t>
            </a:r>
            <a:r>
              <a:rPr lang="cs-CZ" sz="2400" b="1" dirty="0" err="1">
                <a:solidFill>
                  <a:schemeClr val="bg1"/>
                </a:solidFill>
              </a:rPr>
              <a:t>prům</a:t>
            </a:r>
            <a:r>
              <a:rPr lang="cs-CZ" sz="2400" b="1" dirty="0">
                <a:solidFill>
                  <a:schemeClr val="bg1"/>
                </a:solidFill>
              </a:rPr>
              <a:t>. prodejů)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regresní analýzy (metoda  plošného standardu)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761298" y="1464520"/>
            <a:ext cx="29527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A. M. vymezení zájmové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759503" y="3429000"/>
            <a:ext cx="3095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B. 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3362927" y="5548311"/>
            <a:ext cx="8609399" cy="1030287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394085" y="244476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Aplikace 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394085" y="1317399"/>
            <a:ext cx="8388350" cy="1569660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</a:rPr>
              <a:t>Zájmová (spádová či nákupní) oblast v užším slova smyslu znamená akční rádius prodejny, v širším slova smyslu spádové poměry dané nákupním spádem a z toho vyplývající mírou realizace výdajů obyvatelstva.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317476" y="3263345"/>
            <a:ext cx="3671886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1685106" y="4724399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893738" y="3731657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DBDC0A9-57D2-4E68-9493-C02EA998A94C}"/>
              </a:ext>
            </a:extLst>
          </p:cNvPr>
          <p:cNvSpPr txBox="1"/>
          <p:nvPr/>
        </p:nvSpPr>
        <p:spPr>
          <a:xfrm>
            <a:off x="3351993" y="6126437"/>
            <a:ext cx="237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Kruhová metoda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C636F4FB-9DB4-4C20-B8E6-5293350E6D12}"/>
              </a:ext>
            </a:extLst>
          </p:cNvPr>
          <p:cNvCxnSpPr/>
          <p:nvPr/>
        </p:nvCxnSpPr>
        <p:spPr>
          <a:xfrm flipH="1" flipV="1">
            <a:off x="4131468" y="5550126"/>
            <a:ext cx="576263" cy="200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B4EC0944-904D-49DA-BF4B-439EF71768ED}"/>
              </a:ext>
            </a:extLst>
          </p:cNvPr>
          <p:cNvSpPr txBox="1"/>
          <p:nvPr/>
        </p:nvSpPr>
        <p:spPr>
          <a:xfrm>
            <a:off x="7458075" y="61341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Metoda  časových vzdáleností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B887696-93D8-4E09-94A1-ABFEF8DA8612}"/>
              </a:ext>
            </a:extLst>
          </p:cNvPr>
          <p:cNvCxnSpPr/>
          <p:nvPr/>
        </p:nvCxnSpPr>
        <p:spPr>
          <a:xfrm flipV="1">
            <a:off x="8162925" y="5648325"/>
            <a:ext cx="295275" cy="285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0">
            <a:extLst>
              <a:ext uri="{FF2B5EF4-FFF2-40B4-BE49-F238E27FC236}">
                <a16:creationId xmlns:a16="http://schemas.microsoft.com/office/drawing/2014/main" id="{A1CA194E-890D-4FD1-8EA7-38BB429FF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0320" y="4491037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B36299CA-B224-4356-9167-C587619A0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1" y="4015773"/>
            <a:ext cx="3671886" cy="134554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sz="2400" dirty="0"/>
              <a:t>            MOJ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65A32D4-A397-4DCB-9D65-7481FA8AA1ED}"/>
              </a:ext>
            </a:extLst>
          </p:cNvPr>
          <p:cNvCxnSpPr>
            <a:cxnSpLocks/>
          </p:cNvCxnSpPr>
          <p:nvPr/>
        </p:nvCxnSpPr>
        <p:spPr>
          <a:xfrm flipH="1">
            <a:off x="3016198" y="3357233"/>
            <a:ext cx="1266825" cy="71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5877EFA-1453-4C03-A2C2-97F15D66CD9B}"/>
              </a:ext>
            </a:extLst>
          </p:cNvPr>
          <p:cNvSpPr txBox="1"/>
          <p:nvPr/>
        </p:nvSpPr>
        <p:spPr>
          <a:xfrm>
            <a:off x="4419600" y="3085332"/>
            <a:ext cx="1343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Soustředné</a:t>
            </a:r>
          </a:p>
          <a:p>
            <a:r>
              <a:rPr lang="cs-CZ" dirty="0"/>
              <a:t>kružnice</a:t>
            </a: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A8DA3A6-7B76-48E7-8A09-8CAF3264F340}"/>
              </a:ext>
            </a:extLst>
          </p:cNvPr>
          <p:cNvCxnSpPr/>
          <p:nvPr/>
        </p:nvCxnSpPr>
        <p:spPr>
          <a:xfrm flipH="1">
            <a:off x="9048750" y="3263345"/>
            <a:ext cx="733685" cy="468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45E369B-22A3-48E0-8AAF-ED5748FFFB61}"/>
              </a:ext>
            </a:extLst>
          </p:cNvPr>
          <p:cNvSpPr txBox="1"/>
          <p:nvPr/>
        </p:nvSpPr>
        <p:spPr>
          <a:xfrm>
            <a:off x="9982200" y="3085332"/>
            <a:ext cx="1892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Nepravidelný tvar</a:t>
            </a:r>
          </a:p>
        </p:txBody>
      </p:sp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676275"/>
            <a:ext cx="7448550" cy="55006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838200" y="1211806"/>
            <a:ext cx="6842125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</a:t>
            </a:r>
            <a:r>
              <a:rPr lang="cs-CZ" sz="2400" b="1" dirty="0" err="1">
                <a:solidFill>
                  <a:schemeClr val="bg1"/>
                </a:solidFill>
              </a:rPr>
              <a:t>a,b</a:t>
            </a:r>
            <a:r>
              <a:rPr lang="cs-CZ" sz="2400" b="1" dirty="0">
                <a:solidFill>
                  <a:schemeClr val="bg1"/>
                </a:solidFill>
              </a:rPr>
              <a:t>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 přímo úměrně podílu počtu obyvatel a nepřímo úměrně  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274187"/>
            <a:ext cx="8385175" cy="535531"/>
          </a:xfr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 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018" y="0"/>
            <a:ext cx="1464833" cy="1127893"/>
          </a:xfrm>
          <a:prstGeom prst="rect">
            <a:avLst/>
          </a:prstGeom>
        </p:spPr>
      </p:pic>
      <p:graphicFrame>
        <p:nvGraphicFramePr>
          <p:cNvPr id="8" name="Object 9">
            <a:extLst>
              <a:ext uri="{FF2B5EF4-FFF2-40B4-BE49-F238E27FC236}">
                <a16:creationId xmlns:a16="http://schemas.microsoft.com/office/drawing/2014/main" id="{4EE1EE9C-D6BA-4C0C-BFBF-7138A33A2A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252545"/>
              </p:ext>
            </p:extLst>
          </p:nvPr>
        </p:nvGraphicFramePr>
        <p:xfrm>
          <a:off x="8286750" y="1369927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ovnice" r:id="rId5" imgW="1016000" imgH="469900" progId="Equation.3">
                  <p:embed/>
                </p:oleObj>
              </mc:Choice>
              <mc:Fallback>
                <p:oleObj name="Rovnice" r:id="rId5" imgW="1016000" imgH="469900" progId="Equation.3">
                  <p:embed/>
                  <p:pic>
                    <p:nvPicPr>
                      <p:cNvPr id="9" name="Object 9">
                        <a:extLst>
                          <a:ext uri="{FF2B5EF4-FFF2-40B4-BE49-F238E27FC236}">
                            <a16:creationId xmlns:a16="http://schemas.microsoft.com/office/drawing/2014/main" id="{3E709FF7-EF3F-4320-A044-EF156DDBEF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1369927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C1140F0-F969-4F3E-86B6-FC9DF5CAA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784336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poptávky.</a:t>
            </a:r>
            <a:endParaRPr lang="cs-CZ" sz="2000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2A4234BB-4598-4068-86D7-ADBD287F73D8}"/>
              </a:ext>
            </a:extLst>
          </p:cNvPr>
          <p:cNvCxnSpPr/>
          <p:nvPr/>
        </p:nvCxnSpPr>
        <p:spPr>
          <a:xfrm flipH="1">
            <a:off x="9934575" y="3590925"/>
            <a:ext cx="714375" cy="781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312024" y="1773240"/>
            <a:ext cx="2527301" cy="17287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432175" y="1967956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7862889" y="2066925"/>
            <a:ext cx="1473198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</a:t>
            </a:r>
          </a:p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A: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168" y="9962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A:Modelová úloha: </a:t>
            </a:r>
            <a:r>
              <a:rPr lang="cs-CZ" sz="2400" b="1" u="sng" dirty="0" err="1">
                <a:solidFill>
                  <a:srgbClr val="008080"/>
                </a:solidFill>
              </a:rPr>
              <a:t>Reillyho</a:t>
            </a:r>
            <a:r>
              <a:rPr lang="cs-CZ" sz="2400" b="1" u="sng" dirty="0">
                <a:solidFill>
                  <a:srgbClr val="008080"/>
                </a:solidFill>
              </a:rPr>
              <a:t> zákony – rozdělení koupěschopné poptávky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85724" y="1511346"/>
            <a:ext cx="2362200" cy="208933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5817959" y="1859583"/>
            <a:ext cx="1833786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1027113" y="2166687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6312694" y="2471505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2447924" y="5273629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3922431" y="2380232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4809897" y="4404468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2918620" y="2380232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3922431" y="3481186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 Bod 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588192" y="4430575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5696811" y="4861668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548616" y="272471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2897397" y="4561631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4437908" y="5689949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4483027" y="4597349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54EDEA12-6951-419D-88BD-9C55C602FD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36010"/>
              </p:ext>
            </p:extLst>
          </p:nvPr>
        </p:nvGraphicFramePr>
        <p:xfrm>
          <a:off x="8354448" y="1590284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Rovnice" r:id="rId4" imgW="862851" imgH="634449" progId="Equation.3">
                  <p:embed/>
                </p:oleObj>
              </mc:Choice>
              <mc:Fallback>
                <p:oleObj name="Rovnice" r:id="rId4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4448" y="1590284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6">
            <a:extLst>
              <a:ext uri="{FF2B5EF4-FFF2-40B4-BE49-F238E27FC236}">
                <a16:creationId xmlns:a16="http://schemas.microsoft.com/office/drawing/2014/main" id="{5089D8E3-F020-46F5-A665-86C7A2DC3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9012" y="3812272"/>
            <a:ext cx="4332988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H b	     - hraniční bod</a:t>
            </a:r>
          </a:p>
          <a:p>
            <a:r>
              <a:rPr lang="cs-CZ" sz="2400" b="1" dirty="0"/>
              <a:t>                     spádové oblasti </a:t>
            </a:r>
          </a:p>
          <a:p>
            <a:r>
              <a:rPr lang="cs-CZ" sz="2400" b="1" dirty="0"/>
              <a:t>D a b	     - vzdálenost mezi</a:t>
            </a:r>
          </a:p>
          <a:p>
            <a:r>
              <a:rPr lang="cs-CZ" sz="2400" b="1" dirty="0"/>
              <a:t>                     dvěma místy </a:t>
            </a:r>
          </a:p>
          <a:p>
            <a:r>
              <a:rPr lang="cs-CZ" sz="2400" b="1" dirty="0"/>
              <a:t>P a, P b      - počet obyvatel</a:t>
            </a:r>
          </a:p>
          <a:p>
            <a:r>
              <a:rPr lang="cs-CZ" sz="2400" b="1" dirty="0"/>
              <a:t>                      místa a, b.</a:t>
            </a:r>
          </a:p>
        </p:txBody>
      </p:sp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A: Modelová úloha: Bod zlomu koupěschopné poptávky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Vypočtěte 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120650" y="3021012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696912" y="3579089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366712" y="5109369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2028032" y="2033588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2256633" y="3354784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1932783" y="1879997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2278066" y="4322765"/>
            <a:ext cx="1728788" cy="115252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1104107" y="215542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2267747" y="252492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2915446" y="2981129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2915445" y="415727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3807619" y="3809607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2580483" y="135016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4620419" y="1779588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4475163" y="309880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4094957" y="56181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3539332" y="191462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D947975-8D0D-4997-BA09-3BC48E77C9A8}"/>
              </a:ext>
            </a:extLst>
          </p:cNvPr>
          <p:cNvSpPr txBox="1"/>
          <p:nvPr/>
        </p:nvSpPr>
        <p:spPr>
          <a:xfrm>
            <a:off x="453232" y="222071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A: </a:t>
            </a:r>
            <a:r>
              <a:rPr lang="cs-CZ" sz="2400" b="1" dirty="0" err="1">
                <a:solidFill>
                  <a:srgbClr val="008080"/>
                </a:solidFill>
              </a:rPr>
              <a:t>Huffův</a:t>
            </a:r>
            <a:r>
              <a:rPr lang="cs-CZ" sz="2400" b="1" dirty="0">
                <a:solidFill>
                  <a:srgbClr val="008080"/>
                </a:solidFill>
              </a:rPr>
              <a:t> pravděpodobností model</a:t>
            </a:r>
          </a:p>
        </p:txBody>
      </p:sp>
      <p:pic>
        <p:nvPicPr>
          <p:cNvPr id="24" name="Picture 4">
            <a:extLst>
              <a:ext uri="{FF2B5EF4-FFF2-40B4-BE49-F238E27FC236}">
                <a16:creationId xmlns:a16="http://schemas.microsoft.com/office/drawing/2014/main" id="{DF0F2737-8642-4A86-BDE9-D69907BC5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6169823" y="804769"/>
            <a:ext cx="2964652" cy="19098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5" name="Text Box 6">
            <a:extLst>
              <a:ext uri="{FF2B5EF4-FFF2-40B4-BE49-F238E27FC236}">
                <a16:creationId xmlns:a16="http://schemas.microsoft.com/office/drawing/2014/main" id="{73BE7A2B-10DD-4D2A-BD26-BFC104557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407" y="2981129"/>
            <a:ext cx="6371430" cy="31700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b="1" dirty="0"/>
              <a:t>P(C i j)  - pravděpodobnost, že zákazník z místa  C i navštíví místo S j</a:t>
            </a:r>
          </a:p>
          <a:p>
            <a:r>
              <a:rPr lang="cs-CZ" sz="2000" b="1" dirty="0"/>
              <a:t>S j         - přitažlivost místa  S j daná prodejní plochou v místě  S j</a:t>
            </a:r>
          </a:p>
          <a:p>
            <a:r>
              <a:rPr lang="cs-CZ" sz="2000" b="1" dirty="0"/>
              <a:t>T i j       - vzdálenost mezi místem C i  a místem S j</a:t>
            </a:r>
          </a:p>
          <a:p>
            <a:r>
              <a:rPr lang="cs-CZ" sz="2000" b="1" dirty="0"/>
              <a:t>n           - počet možných míst nákupů  S j v okolí C i</a:t>
            </a:r>
          </a:p>
          <a:p>
            <a:r>
              <a:rPr lang="cs-CZ" sz="2000" b="1" dirty="0"/>
              <a:t>a           - parametr  vyjadřující ochotu zákazníka překonat určitou   vzdálenost   (vynaložit čas  na   její překonání), stanovený empiricky pro jednotlivé druhy zboží, resp. nákupy   (dle frekvence poptávky: 2-3).</a:t>
            </a:r>
          </a:p>
        </p:txBody>
      </p:sp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5962" y="1049591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907968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Maloobchod 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52620" y="1020866"/>
            <a:ext cx="476607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maloobchod, </a:t>
            </a:r>
            <a:r>
              <a:rPr lang="cs-CZ" sz="2400" b="1" dirty="0" err="1">
                <a:solidFill>
                  <a:srgbClr val="002060"/>
                </a:solidFill>
              </a:rPr>
              <a:t>retailing</a:t>
            </a:r>
            <a:r>
              <a:rPr lang="cs-CZ" sz="2400" b="1" dirty="0">
                <a:solidFill>
                  <a:srgbClr val="002060"/>
                </a:solidFill>
              </a:rPr>
              <a:t>, velkoobchod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422099" y="1759543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marketingové prostředí a indikátory budoucího  vývoje,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vývojové trendy obchodu a životní cyklus a  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  maloobchodu,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životní cyklus maloobchodu, Engelův zákon 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2" y="4680275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cxnSp>
        <p:nvCxnSpPr>
          <p:cNvPr id="12" name="Přímá spojnice se šipkou 11"/>
          <p:cNvCxnSpPr/>
          <p:nvPr/>
        </p:nvCxnSpPr>
        <p:spPr>
          <a:xfrm>
            <a:off x="3189635" y="4169615"/>
            <a:ext cx="853827" cy="738663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428983" y="3060854"/>
            <a:ext cx="1044620" cy="1570895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3763" y="5544536"/>
            <a:ext cx="49314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Spotřební, spotřebitelský trh</a:t>
            </a: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A: Modelová úloha: Vypočtěte pravděpodobnost nákupů v jednotlivých nákupních místech, které má zákazník k výběru: </a:t>
            </a:r>
            <a:r>
              <a:rPr lang="cs-CZ" sz="2400" b="1" dirty="0" err="1">
                <a:solidFill>
                  <a:srgbClr val="008080"/>
                </a:solidFill>
              </a:rPr>
              <a:t>Huffův</a:t>
            </a:r>
            <a:r>
              <a:rPr lang="cs-CZ" sz="2400" b="1" dirty="0">
                <a:solidFill>
                  <a:srgbClr val="008080"/>
                </a:solidFill>
              </a:rPr>
              <a:t> model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Odhad 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691774" y="760690"/>
            <a:ext cx="8217400" cy="467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B: Obratová metoda. Metoda průměrných prodejů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90500" y="1597541"/>
            <a:ext cx="4410075" cy="378565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  <p:sp>
        <p:nvSpPr>
          <p:cNvPr id="9" name="Text Box 12">
            <a:extLst>
              <a:ext uri="{FF2B5EF4-FFF2-40B4-BE49-F238E27FC236}">
                <a16:creationId xmlns:a16="http://schemas.microsoft.com/office/drawing/2014/main" id="{A8C39BC6-D5F3-48D3-8609-FA16D9A67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2" y="1624870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A47EAABD-0C21-4AB5-BBE4-6A3B87EB7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7662" y="28501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F4A12CE-2258-4D45-8360-DA849F73DBF7}"/>
              </a:ext>
            </a:extLst>
          </p:cNvPr>
          <p:cNvCxnSpPr/>
          <p:nvPr/>
        </p:nvCxnSpPr>
        <p:spPr>
          <a:xfrm>
            <a:off x="6829427" y="2313397"/>
            <a:ext cx="762000" cy="466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9">
            <a:extLst>
              <a:ext uri="{FF2B5EF4-FFF2-40B4-BE49-F238E27FC236}">
                <a16:creationId xmlns:a16="http://schemas.microsoft.com/office/drawing/2014/main" id="{98D46B89-A86B-44C2-B132-84E9FC0CE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0074" y="3863655"/>
            <a:ext cx="3203576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25DFE38-3676-4607-9A89-8F5AC80EBF38}"/>
              </a:ext>
            </a:extLst>
          </p:cNvPr>
          <p:cNvSpPr txBox="1"/>
          <p:nvPr/>
        </p:nvSpPr>
        <p:spPr>
          <a:xfrm>
            <a:off x="4600575" y="4002816"/>
            <a:ext cx="2266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Stanovení účelné kapacity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12FAAFAF-E0F6-4AFF-B694-1C8F553A8549}"/>
              </a:ext>
            </a:extLst>
          </p:cNvPr>
          <p:cNvCxnSpPr/>
          <p:nvPr/>
        </p:nvCxnSpPr>
        <p:spPr>
          <a:xfrm>
            <a:off x="6686550" y="3629025"/>
            <a:ext cx="1676400" cy="47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5">
            <a:extLst>
              <a:ext uri="{FF2B5EF4-FFF2-40B4-BE49-F238E27FC236}">
                <a16:creationId xmlns:a16="http://schemas.microsoft.com/office/drawing/2014/main" id="{EE54733A-B6E1-4666-AC82-36E1E312E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6550" y="5673596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4DC6E14-8076-4E54-A3A0-41C1FA820413}"/>
              </a:ext>
            </a:extLst>
          </p:cNvPr>
          <p:cNvCxnSpPr>
            <a:endCxn id="16" idx="0"/>
          </p:cNvCxnSpPr>
          <p:nvPr/>
        </p:nvCxnSpPr>
        <p:spPr>
          <a:xfrm>
            <a:off x="7410450" y="4764551"/>
            <a:ext cx="1040607" cy="909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5994006E-B2BA-4511-9B42-3A977866BA2D}"/>
              </a:ext>
            </a:extLst>
          </p:cNvPr>
          <p:cNvCxnSpPr/>
          <p:nvPr/>
        </p:nvCxnSpPr>
        <p:spPr>
          <a:xfrm>
            <a:off x="3962400" y="5170168"/>
            <a:ext cx="2590800" cy="755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1020476" y="194420"/>
            <a:ext cx="7285324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B: Obratová metoda: Vysvětlení ke vzorcům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5" y="1027521"/>
            <a:ext cx="8602949" cy="1441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očekávaný maloobchodní obrat lokality </a:t>
            </a:r>
          </a:p>
          <a:p>
            <a:r>
              <a:rPr lang="cs-CZ" b="1" dirty="0"/>
              <a:t>O </a:t>
            </a:r>
            <a:r>
              <a:rPr lang="cs-CZ" b="1" baseline="-25000" dirty="0"/>
              <a:t>l           </a:t>
            </a:r>
            <a:r>
              <a:rPr lang="cs-CZ" b="1" dirty="0"/>
              <a:t>   -       počet obyvatel lokality</a:t>
            </a:r>
          </a:p>
          <a:p>
            <a:r>
              <a:rPr lang="cs-CZ" b="1" dirty="0"/>
              <a:t>V </a:t>
            </a:r>
            <a:r>
              <a:rPr lang="cs-CZ" b="1" baseline="-25000" dirty="0"/>
              <a:t>o               </a:t>
            </a:r>
            <a:r>
              <a:rPr lang="cs-CZ" b="1" dirty="0"/>
              <a:t>-</a:t>
            </a:r>
            <a:r>
              <a:rPr lang="cs-CZ" b="1" baseline="-25000" dirty="0"/>
              <a:t> </a:t>
            </a:r>
            <a:r>
              <a:rPr lang="cs-CZ" b="1" dirty="0"/>
              <a:t>      průměrný spotřební výdaj na 1 obyvatele vyššího</a:t>
            </a:r>
          </a:p>
          <a:p>
            <a:r>
              <a:rPr lang="cs-CZ" b="1" dirty="0"/>
              <a:t>                    územního celku.</a:t>
            </a:r>
            <a:endParaRPr lang="cs-CZ" dirty="0"/>
          </a:p>
          <a:p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020475" y="2844872"/>
            <a:ext cx="7848600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lokality</a:t>
            </a:r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28195257-F648-4B2B-8898-6FAB8D67C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475" y="4012935"/>
            <a:ext cx="7561262" cy="7287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Normativ (maloobchodní obrat v Kč dosahovaný na m</a:t>
            </a:r>
            <a:r>
              <a:rPr lang="cs-CZ" sz="2000" b="1" baseline="30000" dirty="0"/>
              <a:t>2 </a:t>
            </a:r>
            <a:r>
              <a:rPr lang="cs-CZ" sz="2000" b="1" dirty="0"/>
              <a:t>prodejní plochy)</a:t>
            </a:r>
          </a:p>
          <a:p>
            <a:endParaRPr lang="cs-CZ" sz="2000" dirty="0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6F2653FB-5D33-4480-AB61-29015F214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475" y="493580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ploch</a:t>
            </a:r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kategorii města   a   sortiment zboží.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 25 000 Kč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  6 000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7 315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5AF1169-20B9-4973-A6D5-6432EA7380FF}"/>
              </a:ext>
            </a:extLst>
          </p:cNvPr>
          <p:cNvSpPr txBox="1"/>
          <p:nvPr/>
        </p:nvSpPr>
        <p:spPr>
          <a:xfrm>
            <a:off x="2400300" y="161925"/>
            <a:ext cx="7115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B: Aplikace obratové metody (klasické)</a:t>
            </a:r>
          </a:p>
        </p:txBody>
      </p:sp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419100" y="207023"/>
            <a:ext cx="9601200" cy="9464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 Index maloobchodní saturace- (metoda průměrných prodejů)</a:t>
            </a:r>
            <a:endParaRPr lang="cs-CZ" sz="28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19100" y="1360680"/>
            <a:ext cx="8161338" cy="11191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Informuje o kapacitě lokality v daném sortimentu. 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008080"/>
                </a:solidFill>
              </a:rPr>
              <a:t>Patří do metod průměrných prodejů</a:t>
            </a:r>
            <a:r>
              <a:rPr lang="cs-CZ" sz="2000" b="1" dirty="0">
                <a:solidFill>
                  <a:schemeClr val="bg1"/>
                </a:solidFill>
              </a:rPr>
              <a:t>.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086222"/>
              </p:ext>
            </p:extLst>
          </p:nvPr>
        </p:nvGraphicFramePr>
        <p:xfrm>
          <a:off x="609600" y="2792798"/>
          <a:ext cx="516096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92798"/>
                        <a:ext cx="5160963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771526" y="4491252"/>
            <a:ext cx="7519988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95276" y="560384"/>
            <a:ext cx="10155240" cy="44926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      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</a:t>
            </a:r>
            <a:r>
              <a:rPr lang="cs-CZ" sz="2400" b="1" dirty="0">
                <a:solidFill>
                  <a:srgbClr val="FF0000"/>
                </a:solidFill>
              </a:rPr>
              <a:t>100 000Kč</a:t>
            </a:r>
            <a:r>
              <a:rPr lang="cs-CZ" sz="2400" b="1" dirty="0">
                <a:solidFill>
                  <a:srgbClr val="008080"/>
                </a:solidFill>
              </a:rPr>
              <a:t>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95276" y="5053010"/>
            <a:ext cx="10155240" cy="16430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0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0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je příznivý.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9DAD191-64E8-407D-AC97-67C399465642}"/>
              </a:ext>
            </a:extLst>
          </p:cNvPr>
          <p:cNvSpPr txBox="1"/>
          <p:nvPr/>
        </p:nvSpPr>
        <p:spPr>
          <a:xfrm>
            <a:off x="1133475" y="49893"/>
            <a:ext cx="948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B: Aplikace metody dle Indexu maloobchodní saturace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2C5D385-8313-4BF8-A35E-6287CF210A9C}"/>
              </a:ext>
            </a:extLst>
          </p:cNvPr>
          <p:cNvSpPr txBox="1"/>
          <p:nvPr/>
        </p:nvSpPr>
        <p:spPr>
          <a:xfrm>
            <a:off x="8639175" y="3105834"/>
            <a:ext cx="3333749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Je </a:t>
            </a:r>
            <a:r>
              <a:rPr lang="cs-CZ" dirty="0" err="1"/>
              <a:t>li</a:t>
            </a:r>
            <a:r>
              <a:rPr lang="cs-CZ" dirty="0"/>
              <a:t> IMS nižší než normativ, pak platí opačné podmínky na trhu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F6BBFB91-6E6B-447F-ACEF-911DEC376948}"/>
              </a:ext>
            </a:extLst>
          </p:cNvPr>
          <p:cNvCxnSpPr/>
          <p:nvPr/>
        </p:nvCxnSpPr>
        <p:spPr>
          <a:xfrm flipH="1">
            <a:off x="8869502" y="3933825"/>
            <a:ext cx="1581014" cy="1352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5390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58476" y="4087096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58475" y="4985894"/>
            <a:ext cx="8190249" cy="14053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O l k      –    obyvatelstvo v tisících</a:t>
            </a:r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rozdíl mezi účelnou a skutečnou kapacitou prodejních ploch</a:t>
            </a:r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  <p:sp>
        <p:nvSpPr>
          <p:cNvPr id="10" name="Text Box 4">
            <a:extLst>
              <a:ext uri="{FF2B5EF4-FFF2-40B4-BE49-F238E27FC236}">
                <a16:creationId xmlns:a16="http://schemas.microsoft.com/office/drawing/2014/main" id="{5DBB9AF8-D135-49A4-8F82-ABAE0CA76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411" y="399015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B: Metoda 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2451B45F-0261-49E7-9589-59B82CF7D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1153291"/>
            <a:ext cx="7632203" cy="1530903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m</a:t>
            </a:r>
            <a:r>
              <a:rPr lang="cs-CZ" sz="3200" b="1" baseline="30000" dirty="0">
                <a:solidFill>
                  <a:schemeClr val="bg1"/>
                </a:solidFill>
              </a:rPr>
              <a:t>2</a:t>
            </a:r>
            <a:r>
              <a:rPr lang="cs-CZ" sz="3200" b="1" dirty="0">
                <a:solidFill>
                  <a:schemeClr val="bg1"/>
                </a:solidFill>
              </a:rPr>
              <a:t>/ 1000 obyvatel !!!</a:t>
            </a:r>
            <a:endParaRPr lang="cs-CZ" sz="3200" dirty="0">
              <a:solidFill>
                <a:schemeClr val="bg1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359764" y="33337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359764" y="1295480"/>
            <a:ext cx="9768486" cy="5562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>
                <a:solidFill>
                  <a:srgbClr val="FF0000"/>
                </a:solidFill>
              </a:rPr>
              <a:t>B: Aplikace metody plošného standardu - 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30 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008080"/>
                </a:solidFill>
              </a:rPr>
              <a:t>- 2 904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Není volný kupní potenciál.  Důsledky přebytku prodejních ploch a nedostatku jsou zde stejné jako v předchozích úlohách.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98A48B2-3228-452D-89E2-89F2ACC0F017}"/>
              </a:ext>
            </a:extLst>
          </p:cNvPr>
          <p:cNvSpPr txBox="1"/>
          <p:nvPr/>
        </p:nvSpPr>
        <p:spPr>
          <a:xfrm>
            <a:off x="7945952" y="4372659"/>
            <a:ext cx="3333749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Je </a:t>
            </a:r>
            <a:r>
              <a:rPr lang="cs-CZ" dirty="0" err="1"/>
              <a:t>li</a:t>
            </a:r>
            <a:r>
              <a:rPr lang="cs-CZ" dirty="0"/>
              <a:t> rozdíl kladný, pak platí opačné podmínky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78D0D0F-C76C-4B68-BD11-408CE11CC54C}"/>
              </a:ext>
            </a:extLst>
          </p:cNvPr>
          <p:cNvCxnSpPr/>
          <p:nvPr/>
        </p:nvCxnSpPr>
        <p:spPr>
          <a:xfrm flipH="1">
            <a:off x="5372100" y="4791075"/>
            <a:ext cx="2447925" cy="771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A51B9283-61E3-417D-91B8-4B450CBD91CD}"/>
              </a:ext>
            </a:extLst>
          </p:cNvPr>
          <p:cNvCxnSpPr/>
          <p:nvPr/>
        </p:nvCxnSpPr>
        <p:spPr>
          <a:xfrm flipH="1">
            <a:off x="6276975" y="5018990"/>
            <a:ext cx="1428750" cy="68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069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5AF1169-20B9-4973-A6D5-6432EA7380FF}"/>
              </a:ext>
            </a:extLst>
          </p:cNvPr>
          <p:cNvSpPr txBox="1"/>
          <p:nvPr/>
        </p:nvSpPr>
        <p:spPr>
          <a:xfrm>
            <a:off x="1895476" y="2419350"/>
            <a:ext cx="2724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Děkuji za pozornost</a:t>
            </a:r>
          </a:p>
          <a:p>
            <a:r>
              <a:rPr lang="cs-CZ" sz="3200" b="1" dirty="0" err="1">
                <a:solidFill>
                  <a:srgbClr val="FF0000"/>
                </a:solidFill>
              </a:rPr>
              <a:t>Nashledanou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Veselý obličej 3">
            <a:extLst>
              <a:ext uri="{FF2B5EF4-FFF2-40B4-BE49-F238E27FC236}">
                <a16:creationId xmlns:a16="http://schemas.microsoft.com/office/drawing/2014/main" id="{03712762-7A59-49BF-AB04-9E6E035A02D7}"/>
              </a:ext>
            </a:extLst>
          </p:cNvPr>
          <p:cNvSpPr/>
          <p:nvPr/>
        </p:nvSpPr>
        <p:spPr>
          <a:xfrm>
            <a:off x="5762624" y="2419350"/>
            <a:ext cx="1704975" cy="1714500"/>
          </a:xfrm>
          <a:prstGeom prst="smileyFac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43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395784" y="107423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219359" y="1133179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342539" y="5492743"/>
            <a:ext cx="342433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Diverzifikovaný marketing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</a:t>
            </a: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49466" y="1788048"/>
            <a:ext cx="3971925" cy="228600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Standardizace sortimentu a služeb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dirty="0">
                <a:solidFill>
                  <a:srgbClr val="008080"/>
                </a:solidFill>
              </a:rPr>
              <a:t>Všechny výrobky nemají stejný globalizační potenciál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>
              <a:solidFill>
                <a:srgbClr val="C0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označení, zaručené tradiční speciality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649466" y="4960145"/>
            <a:ext cx="3786188" cy="4619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303464" y="4983957"/>
            <a:ext cx="3786187" cy="46196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 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206803" y="4162677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705725" y="4234660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7C6908D0-C2A0-40A5-96A5-3730F515A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4283" y="4906566"/>
            <a:ext cx="1162049" cy="107870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8C0114B5-5EA7-492D-BF4C-B757284CF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1307" y="3321116"/>
            <a:ext cx="1327696" cy="12485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329F6A89-DDC8-4183-A90C-7466AA4EA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161992" y="1584167"/>
            <a:ext cx="1250169" cy="1206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5" name="Picture 2" descr="http://www.zateckychmel.eu/images/label_cz.gif">
            <a:extLst>
              <a:ext uri="{FF2B5EF4-FFF2-40B4-BE49-F238E27FC236}">
                <a16:creationId xmlns:a16="http://schemas.microsoft.com/office/drawing/2014/main" id="{D08BFFDF-0734-4B05-9236-006F56C9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499" y="5445919"/>
            <a:ext cx="2679189" cy="135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 descr="Štramberské uši">
            <a:extLst>
              <a:ext uri="{FF2B5EF4-FFF2-40B4-BE49-F238E27FC236}">
                <a16:creationId xmlns:a16="http://schemas.microsoft.com/office/drawing/2014/main" id="{0B9F91C8-023C-4353-A530-5A0ECB4C1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959" y="4074048"/>
            <a:ext cx="1162049" cy="107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399304AF-A0AE-410D-A80C-3462C622E24C}"/>
              </a:ext>
            </a:extLst>
          </p:cNvPr>
          <p:cNvSpPr/>
          <p:nvPr/>
        </p:nvSpPr>
        <p:spPr>
          <a:xfrm>
            <a:off x="4507199" y="5739085"/>
            <a:ext cx="44730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hlinkClick r:id="rId9"/>
              </a:rPr>
              <a:t>https://ec.europa.eu/agriculture/quality/door/list.html;jsessionid=pL0hLqqLXhNmFQyFl1b24mY3t9dJQPflg3xbL2YphGT4k6zdWn34!-370879141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8511" y="1163638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Úroveň obchodu (1) a zákazníka (2)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4204" y="2200275"/>
            <a:ext cx="3135313" cy="43195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87449" y="2200274"/>
            <a:ext cx="5472112" cy="4331299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poptávky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roste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věrnostní programy.</a:t>
            </a:r>
          </a:p>
        </p:txBody>
      </p:sp>
      <p:sp>
        <p:nvSpPr>
          <p:cNvPr id="20485" name="AutoShape 9"/>
          <p:cNvSpPr>
            <a:spLocks noChangeArrowheads="1"/>
          </p:cNvSpPr>
          <p:nvPr/>
        </p:nvSpPr>
        <p:spPr bwMode="auto">
          <a:xfrm>
            <a:off x="10588626" y="4190143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59D4E00-56CB-4F7B-A809-7597DA4ED4ED}"/>
              </a:ext>
            </a:extLst>
          </p:cNvPr>
          <p:cNvSpPr txBox="1"/>
          <p:nvPr/>
        </p:nvSpPr>
        <p:spPr>
          <a:xfrm>
            <a:off x="3057525" y="274187"/>
            <a:ext cx="5472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      </a:t>
            </a:r>
            <a:r>
              <a:rPr lang="cs-CZ" sz="3200" b="1" dirty="0">
                <a:solidFill>
                  <a:srgbClr val="008080"/>
                </a:solidFill>
              </a:rPr>
              <a:t>Tři úrovně globalizace</a:t>
            </a:r>
          </a:p>
        </p:txBody>
      </p:sp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919288" y="1628775"/>
            <a:ext cx="8362950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org.,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dobití telefonu, účast v klubech,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bodů.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4757</Words>
  <Application>Microsoft Office PowerPoint</Application>
  <PresentationFormat>Širokoúhlá obrazovka</PresentationFormat>
  <Paragraphs>704</Paragraphs>
  <Slides>58</Slides>
  <Notes>12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8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Wingdings 2</vt:lpstr>
      <vt:lpstr>Motiv Office</vt:lpstr>
      <vt:lpstr>Rovnice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Trendy ve vývoji sortimentu </vt:lpstr>
      <vt:lpstr>Úroveň obchodu (1) a zákazníka (2)</vt:lpstr>
      <vt:lpstr>Tesco Store, věrnostní program ve VB - praxe</vt:lpstr>
      <vt:lpstr>Úroveň výroby (3)</vt:lpstr>
      <vt:lpstr>Důsledky globalizace – převažující názory</vt:lpstr>
      <vt:lpstr>Vývojové trendy maloobchodu a velkoobchodu</vt:lpstr>
      <vt:lpstr>Vývojový cyklus maloobchodního trhu v dlouhém období</vt:lpstr>
      <vt:lpstr>Prezentace aplikace PowerPoint</vt:lpstr>
      <vt:lpstr>Priority maloobchodního podnikání v jednotlivých fázích vývoje maloobchodního trhu (v každé fázi převažuje určité chování firem)</vt:lpstr>
      <vt:lpstr>Charakter obchodu ve světě</vt:lpstr>
      <vt:lpstr>Prezentace aplikace PowerPoint</vt:lpstr>
      <vt:lpstr>Charakter obchodu v ČR - historické souvislosti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Formulace strategie retailingové společnosti příklad postupu:</vt:lpstr>
      <vt:lpstr>Zopakujme si !        Filosofie,poslání a vize obchodní organizace</vt:lpstr>
      <vt:lpstr>Vrcholové strategie retailingových firem Nejznámější podnikatelské strategie v obchodě</vt:lpstr>
      <vt:lpstr>Strategie vedení cenou- Dělej to ve velkém</vt:lpstr>
      <vt:lpstr>Strategie diferenciace - Dělej to nově</vt:lpstr>
      <vt:lpstr>Strategie zacílení - Dělej to, co na trhu chybí</vt:lpstr>
      <vt:lpstr>Stálá strategie obchodní organizace</vt:lpstr>
      <vt:lpstr>Mezinárodní rozvojové strategie retailingu</vt:lpstr>
      <vt:lpstr>Prezentace aplikace PowerPoint</vt:lpstr>
      <vt:lpstr>Vývoj marketingu: Přechod od transakčního marketingu  k relačnímu (1.0 – 4.0)</vt:lpstr>
      <vt:lpstr>Marketingové cíle a rozhodnutí maloobchodu  a velkoobchodu </vt:lpstr>
      <vt:lpstr>Vztah marketingového a finančního vedení</vt:lpstr>
      <vt:lpstr>Důsledky neexistence rovnováhy mezi finančním a marketingovým vedením: </vt:lpstr>
      <vt:lpstr>Vztah mezi finanční a marketingovou strategií </vt:lpstr>
      <vt:lpstr>Prezentace aplikace PowerPoint</vt:lpstr>
      <vt:lpstr>Výběr země - kritéria</vt:lpstr>
      <vt:lpstr>Kupní síla obyvatelstva 2018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A: Aplikace metod vymezujících zájmovou oblast</vt:lpstr>
      <vt:lpstr>A: Reillyho zákon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Odhad kupního potenciálu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161</cp:revision>
  <dcterms:created xsi:type="dcterms:W3CDTF">2016-11-25T20:36:16Z</dcterms:created>
  <dcterms:modified xsi:type="dcterms:W3CDTF">2020-10-16T11:12:10Z</dcterms:modified>
</cp:coreProperties>
</file>