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63" r:id="rId4"/>
    <p:sldId id="325" r:id="rId5"/>
    <p:sldId id="328" r:id="rId6"/>
    <p:sldId id="337" r:id="rId7"/>
    <p:sldId id="326" r:id="rId8"/>
    <p:sldId id="338" r:id="rId9"/>
    <p:sldId id="339" r:id="rId10"/>
    <p:sldId id="327" r:id="rId11"/>
    <p:sldId id="329" r:id="rId12"/>
    <p:sldId id="330" r:id="rId13"/>
    <p:sldId id="332" r:id="rId14"/>
    <p:sldId id="333" r:id="rId15"/>
    <p:sldId id="331" r:id="rId16"/>
    <p:sldId id="340" r:id="rId17"/>
    <p:sldId id="341" r:id="rId18"/>
    <p:sldId id="334" r:id="rId19"/>
    <p:sldId id="342" r:id="rId20"/>
    <p:sldId id="335" r:id="rId21"/>
    <p:sldId id="336" r:id="rId22"/>
    <p:sldId id="324" r:id="rId2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2336" autoAdjust="0"/>
  </p:normalViewPr>
  <p:slideViewPr>
    <p:cSldViewPr snapToGrid="0">
      <p:cViewPr varScale="1">
        <p:scale>
          <a:sx n="80" d="100"/>
          <a:sy n="80" d="100"/>
        </p:scale>
        <p:origin x="77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BA824-12C1-4D2A-8701-A8D9592850D3}" type="datetimeFigureOut">
              <a:rPr lang="cs-CZ" smtClean="0"/>
              <a:t>06.10.2020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15905E-F08C-4E22-BC16-58B332AD2767}" type="slidenum">
              <a:rPr lang="cs-CZ" smtClean="0"/>
              <a:t>‹#›</a:t>
            </a:fld>
            <a:endParaRPr lang="cs-CZ"/>
          </a:p>
        </p:txBody>
      </p:sp>
    </p:spTree>
    <p:extLst>
      <p:ext uri="{BB962C8B-B14F-4D97-AF65-F5344CB8AC3E}">
        <p14:creationId xmlns:p14="http://schemas.microsoft.com/office/powerpoint/2010/main" val="680229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F15905E-F08C-4E22-BC16-58B332AD2767}" type="slidenum">
              <a:rPr lang="cs-CZ" smtClean="0"/>
              <a:t>2</a:t>
            </a:fld>
            <a:endParaRPr lang="cs-CZ"/>
          </a:p>
        </p:txBody>
      </p:sp>
    </p:spTree>
    <p:extLst>
      <p:ext uri="{BB962C8B-B14F-4D97-AF65-F5344CB8AC3E}">
        <p14:creationId xmlns:p14="http://schemas.microsoft.com/office/powerpoint/2010/main" val="2817177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6C05A9-8E10-43E6-9F64-85FD254FE693}" type="slidenum">
              <a:rPr lang="cs-CZ" altLang="cs-CZ" smtClean="0"/>
              <a:pPr>
                <a:spcBef>
                  <a:spcPct val="0"/>
                </a:spcBef>
              </a:pPr>
              <a:t>4</a:t>
            </a:fld>
            <a:endParaRPr lang="cs-CZ" altLang="cs-CZ"/>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886593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DB0B59-8E4C-4ECF-8360-956B182FDCAE}" type="slidenum">
              <a:rPr lang="cs-CZ" altLang="cs-CZ" smtClean="0"/>
              <a:pPr>
                <a:spcBef>
                  <a:spcPct val="0"/>
                </a:spcBef>
              </a:pPr>
              <a:t>5</a:t>
            </a:fld>
            <a:endParaRPr lang="cs-CZ" altLang="cs-CZ"/>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052110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6C05A9-8E10-43E6-9F64-85FD254FE693}" type="slidenum">
              <a:rPr lang="cs-CZ" altLang="cs-CZ" smtClean="0"/>
              <a:pPr>
                <a:spcBef>
                  <a:spcPct val="0"/>
                </a:spcBef>
              </a:pPr>
              <a:t>6</a:t>
            </a:fld>
            <a:endParaRPr lang="cs-CZ" altLang="cs-CZ"/>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4198316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737429-F58E-4BEE-BBEE-A8E339FE5F28}" type="slidenum">
              <a:rPr lang="cs-CZ" altLang="cs-CZ" smtClean="0"/>
              <a:pPr>
                <a:spcBef>
                  <a:spcPct val="0"/>
                </a:spcBef>
              </a:pPr>
              <a:t>7</a:t>
            </a:fld>
            <a:endParaRPr lang="cs-CZ" altLang="cs-CZ"/>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461929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06.10.2020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06.10.2020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06.10.2020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Nadpis, obsah a text">
    <p:spTree>
      <p:nvGrpSpPr>
        <p:cNvPr id="1" name=""/>
        <p:cNvGrpSpPr/>
        <p:nvPr/>
      </p:nvGrpSpPr>
      <p:grpSpPr>
        <a:xfrm>
          <a:off x="0" y="0"/>
          <a:ext cx="0" cy="0"/>
          <a:chOff x="0" y="0"/>
          <a:chExt cx="0" cy="0"/>
        </a:xfrm>
      </p:grpSpPr>
      <p:sp>
        <p:nvSpPr>
          <p:cNvPr id="2" name="Nadpis 1"/>
          <p:cNvSpPr>
            <a:spLocks noGrp="1"/>
          </p:cNvSpPr>
          <p:nvPr>
            <p:ph type="title"/>
          </p:nvPr>
        </p:nvSpPr>
        <p:spPr>
          <a:xfrm>
            <a:off x="609600" y="277813"/>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307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197600" y="1600201"/>
            <a:ext cx="5384800" cy="45307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9"/>
          <p:cNvSpPr>
            <a:spLocks noGrp="1"/>
          </p:cNvSpPr>
          <p:nvPr>
            <p:ph type="dt" sz="half" idx="10"/>
          </p:nvPr>
        </p:nvSpPr>
        <p:spPr/>
        <p:txBody>
          <a:bodyPr/>
          <a:lstStyle>
            <a:lvl1pPr>
              <a:defRPr/>
            </a:lvl1pPr>
          </a:lstStyle>
          <a:p>
            <a:pPr>
              <a:defRPr/>
            </a:pPr>
            <a:endParaRPr lang="cs-CZ"/>
          </a:p>
        </p:txBody>
      </p:sp>
      <p:sp>
        <p:nvSpPr>
          <p:cNvPr id="6" name="Zástupný symbol pro zápatí 21"/>
          <p:cNvSpPr>
            <a:spLocks noGrp="1"/>
          </p:cNvSpPr>
          <p:nvPr>
            <p:ph type="ftr" sz="quarter" idx="11"/>
          </p:nvPr>
        </p:nvSpPr>
        <p:spPr/>
        <p:txBody>
          <a:bodyPr/>
          <a:lstStyle>
            <a:lvl1pPr>
              <a:defRPr/>
            </a:lvl1pPr>
          </a:lstStyle>
          <a:p>
            <a:pPr>
              <a:defRPr/>
            </a:pPr>
            <a:endParaRPr lang="cs-CZ"/>
          </a:p>
        </p:txBody>
      </p:sp>
      <p:sp>
        <p:nvSpPr>
          <p:cNvPr id="7" name="Zástupný symbol pro číslo snímku 17"/>
          <p:cNvSpPr>
            <a:spLocks noGrp="1"/>
          </p:cNvSpPr>
          <p:nvPr>
            <p:ph type="sldNum" sz="quarter" idx="12"/>
          </p:nvPr>
        </p:nvSpPr>
        <p:spPr/>
        <p:txBody>
          <a:bodyPr/>
          <a:lstStyle>
            <a:lvl1pPr>
              <a:defRPr/>
            </a:lvl1pPr>
          </a:lstStyle>
          <a:p>
            <a:pPr>
              <a:defRPr/>
            </a:pPr>
            <a:fld id="{C013ECBC-367F-4F6E-97F8-378F9661BAEC}" type="slidenum">
              <a:rPr lang="cs-CZ" altLang="cs-CZ"/>
              <a:pPr>
                <a:defRPr/>
              </a:pPr>
              <a:t>‹#›</a:t>
            </a:fld>
            <a:endParaRPr lang="cs-CZ" altLang="cs-CZ" dirty="0"/>
          </a:p>
        </p:txBody>
      </p:sp>
    </p:spTree>
    <p:extLst>
      <p:ext uri="{BB962C8B-B14F-4D97-AF65-F5344CB8AC3E}">
        <p14:creationId xmlns:p14="http://schemas.microsoft.com/office/powerpoint/2010/main" val="351196204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914400" y="609600"/>
            <a:ext cx="103632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914400" y="1981200"/>
            <a:ext cx="5080000" cy="4114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981200"/>
            <a:ext cx="5080000" cy="198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4114800"/>
            <a:ext cx="5080000" cy="198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datum 9"/>
          <p:cNvSpPr>
            <a:spLocks noGrp="1"/>
          </p:cNvSpPr>
          <p:nvPr>
            <p:ph type="dt" sz="half" idx="10"/>
          </p:nvPr>
        </p:nvSpPr>
        <p:spPr/>
        <p:txBody>
          <a:bodyPr/>
          <a:lstStyle>
            <a:lvl1pPr>
              <a:defRPr/>
            </a:lvl1pPr>
          </a:lstStyle>
          <a:p>
            <a:pPr>
              <a:defRPr/>
            </a:pPr>
            <a:endParaRPr lang="cs-CZ"/>
          </a:p>
        </p:txBody>
      </p:sp>
      <p:sp>
        <p:nvSpPr>
          <p:cNvPr id="7" name="Zástupný symbol pro zápatí 21"/>
          <p:cNvSpPr>
            <a:spLocks noGrp="1"/>
          </p:cNvSpPr>
          <p:nvPr>
            <p:ph type="ftr" sz="quarter" idx="11"/>
          </p:nvPr>
        </p:nvSpPr>
        <p:spPr/>
        <p:txBody>
          <a:bodyPr/>
          <a:lstStyle>
            <a:lvl1pPr>
              <a:defRPr/>
            </a:lvl1pPr>
          </a:lstStyle>
          <a:p>
            <a:pPr>
              <a:defRPr/>
            </a:pPr>
            <a:endParaRPr lang="cs-CZ"/>
          </a:p>
        </p:txBody>
      </p:sp>
      <p:sp>
        <p:nvSpPr>
          <p:cNvPr id="8" name="Zástupný symbol pro číslo snímku 17"/>
          <p:cNvSpPr>
            <a:spLocks noGrp="1"/>
          </p:cNvSpPr>
          <p:nvPr>
            <p:ph type="sldNum" sz="quarter" idx="12"/>
          </p:nvPr>
        </p:nvSpPr>
        <p:spPr/>
        <p:txBody>
          <a:bodyPr/>
          <a:lstStyle>
            <a:lvl1pPr>
              <a:defRPr/>
            </a:lvl1pPr>
          </a:lstStyle>
          <a:p>
            <a:pPr>
              <a:defRPr/>
            </a:pPr>
            <a:fld id="{FD82835F-7BC4-4113-BF76-130B1DD00129}" type="slidenum">
              <a:rPr lang="cs-CZ" altLang="cs-CZ"/>
              <a:pPr>
                <a:defRPr/>
              </a:pPr>
              <a:t>‹#›</a:t>
            </a:fld>
            <a:endParaRPr lang="cs-CZ" altLang="cs-CZ" dirty="0"/>
          </a:p>
        </p:txBody>
      </p:sp>
    </p:spTree>
    <p:extLst>
      <p:ext uri="{BB962C8B-B14F-4D97-AF65-F5344CB8AC3E}">
        <p14:creationId xmlns:p14="http://schemas.microsoft.com/office/powerpoint/2010/main" val="3066479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Nadpis a text nad obsahem">
    <p:spTree>
      <p:nvGrpSpPr>
        <p:cNvPr id="1" name=""/>
        <p:cNvGrpSpPr/>
        <p:nvPr/>
      </p:nvGrpSpPr>
      <p:grpSpPr>
        <a:xfrm>
          <a:off x="0" y="0"/>
          <a:ext cx="0" cy="0"/>
          <a:chOff x="0" y="0"/>
          <a:chExt cx="0" cy="0"/>
        </a:xfrm>
      </p:grpSpPr>
      <p:sp>
        <p:nvSpPr>
          <p:cNvPr id="2" name="Nadpis 1"/>
          <p:cNvSpPr>
            <a:spLocks noGrp="1"/>
          </p:cNvSpPr>
          <p:nvPr>
            <p:ph type="title"/>
          </p:nvPr>
        </p:nvSpPr>
        <p:spPr>
          <a:xfrm>
            <a:off x="402167" y="228600"/>
            <a:ext cx="11387667"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402167" y="1600200"/>
            <a:ext cx="11387667" cy="21732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02167" y="3925889"/>
            <a:ext cx="11387667" cy="2173287"/>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154"/>
          <p:cNvSpPr>
            <a:spLocks noGrp="1" noChangeArrowheads="1"/>
          </p:cNvSpPr>
          <p:nvPr>
            <p:ph type="dt" sz="half" idx="10"/>
          </p:nvPr>
        </p:nvSpPr>
        <p:spPr>
          <a:ln/>
        </p:spPr>
        <p:txBody>
          <a:bodyPr/>
          <a:lstStyle>
            <a:lvl1pPr>
              <a:defRPr/>
            </a:lvl1pPr>
          </a:lstStyle>
          <a:p>
            <a:pPr>
              <a:defRPr/>
            </a:pPr>
            <a:endParaRPr lang="cs-CZ"/>
          </a:p>
        </p:txBody>
      </p:sp>
      <p:sp>
        <p:nvSpPr>
          <p:cNvPr id="6" name="Rectangle 155"/>
          <p:cNvSpPr>
            <a:spLocks noGrp="1" noChangeArrowheads="1"/>
          </p:cNvSpPr>
          <p:nvPr>
            <p:ph type="ftr" sz="quarter" idx="11"/>
          </p:nvPr>
        </p:nvSpPr>
        <p:spPr>
          <a:ln/>
        </p:spPr>
        <p:txBody>
          <a:bodyPr/>
          <a:lstStyle>
            <a:lvl1pPr>
              <a:defRPr/>
            </a:lvl1pPr>
          </a:lstStyle>
          <a:p>
            <a:pPr>
              <a:defRPr/>
            </a:pPr>
            <a:endParaRPr lang="cs-CZ"/>
          </a:p>
        </p:txBody>
      </p:sp>
      <p:sp>
        <p:nvSpPr>
          <p:cNvPr id="7" name="Rectangle 156"/>
          <p:cNvSpPr>
            <a:spLocks noGrp="1" noChangeArrowheads="1"/>
          </p:cNvSpPr>
          <p:nvPr>
            <p:ph type="sldNum" sz="quarter" idx="12"/>
          </p:nvPr>
        </p:nvSpPr>
        <p:spPr>
          <a:ln/>
        </p:spPr>
        <p:txBody>
          <a:bodyPr/>
          <a:lstStyle>
            <a:lvl1pPr>
              <a:defRPr/>
            </a:lvl1pPr>
          </a:lstStyle>
          <a:p>
            <a:pPr>
              <a:defRPr/>
            </a:pPr>
            <a:fld id="{54989A1B-8C66-4EFB-816A-3BBBC74A3BB0}" type="slidenum">
              <a:rPr lang="cs-CZ" altLang="cs-CZ"/>
              <a:pPr>
                <a:defRPr/>
              </a:pPr>
              <a:t>‹#›</a:t>
            </a:fld>
            <a:endParaRPr lang="cs-CZ" altLang="cs-CZ" dirty="0"/>
          </a:p>
        </p:txBody>
      </p:sp>
    </p:spTree>
    <p:extLst>
      <p:ext uri="{BB962C8B-B14F-4D97-AF65-F5344CB8AC3E}">
        <p14:creationId xmlns:p14="http://schemas.microsoft.com/office/powerpoint/2010/main" val="44546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402167" y="228600"/>
            <a:ext cx="11387667" cy="1143000"/>
          </a:xfrm>
        </p:spPr>
        <p:txBody>
          <a:bodyPr/>
          <a:lstStyle/>
          <a:p>
            <a:r>
              <a:rPr lang="cs-CZ"/>
              <a:t>Klepnutím lze upravit styl předlohy nadpisů.</a:t>
            </a:r>
          </a:p>
        </p:txBody>
      </p:sp>
      <p:sp>
        <p:nvSpPr>
          <p:cNvPr id="3" name="Zástupný symbol pro obsah 2"/>
          <p:cNvSpPr>
            <a:spLocks noGrp="1"/>
          </p:cNvSpPr>
          <p:nvPr>
            <p:ph sz="quarter" idx="1"/>
          </p:nvPr>
        </p:nvSpPr>
        <p:spPr>
          <a:xfrm>
            <a:off x="402168" y="1600200"/>
            <a:ext cx="5592233" cy="21732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1" y="1600200"/>
            <a:ext cx="5592233" cy="21732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402168" y="3925889"/>
            <a:ext cx="5592233" cy="2173287"/>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1" y="3925889"/>
            <a:ext cx="5592233" cy="2173287"/>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154"/>
          <p:cNvSpPr>
            <a:spLocks noGrp="1" noChangeArrowheads="1"/>
          </p:cNvSpPr>
          <p:nvPr>
            <p:ph type="dt" sz="half" idx="10"/>
          </p:nvPr>
        </p:nvSpPr>
        <p:spPr>
          <a:ln/>
        </p:spPr>
        <p:txBody>
          <a:bodyPr/>
          <a:lstStyle>
            <a:lvl1pPr>
              <a:defRPr/>
            </a:lvl1pPr>
          </a:lstStyle>
          <a:p>
            <a:pPr>
              <a:defRPr/>
            </a:pPr>
            <a:endParaRPr lang="cs-CZ"/>
          </a:p>
        </p:txBody>
      </p:sp>
      <p:sp>
        <p:nvSpPr>
          <p:cNvPr id="8" name="Rectangle 155"/>
          <p:cNvSpPr>
            <a:spLocks noGrp="1" noChangeArrowheads="1"/>
          </p:cNvSpPr>
          <p:nvPr>
            <p:ph type="ftr" sz="quarter" idx="11"/>
          </p:nvPr>
        </p:nvSpPr>
        <p:spPr>
          <a:ln/>
        </p:spPr>
        <p:txBody>
          <a:bodyPr/>
          <a:lstStyle>
            <a:lvl1pPr>
              <a:defRPr/>
            </a:lvl1pPr>
          </a:lstStyle>
          <a:p>
            <a:pPr>
              <a:defRPr/>
            </a:pPr>
            <a:endParaRPr lang="cs-CZ"/>
          </a:p>
        </p:txBody>
      </p:sp>
      <p:sp>
        <p:nvSpPr>
          <p:cNvPr id="9" name="Rectangle 156"/>
          <p:cNvSpPr>
            <a:spLocks noGrp="1" noChangeArrowheads="1"/>
          </p:cNvSpPr>
          <p:nvPr>
            <p:ph type="sldNum" sz="quarter" idx="12"/>
          </p:nvPr>
        </p:nvSpPr>
        <p:spPr>
          <a:ln/>
        </p:spPr>
        <p:txBody>
          <a:bodyPr/>
          <a:lstStyle>
            <a:lvl1pPr>
              <a:defRPr/>
            </a:lvl1pPr>
          </a:lstStyle>
          <a:p>
            <a:pPr>
              <a:defRPr/>
            </a:pPr>
            <a:fld id="{F18D0B57-CEA1-44F2-8EAD-58A35AF7350C}" type="slidenum">
              <a:rPr lang="cs-CZ" altLang="cs-CZ"/>
              <a:pPr>
                <a:defRPr/>
              </a:pPr>
              <a:t>‹#›</a:t>
            </a:fld>
            <a:endParaRPr lang="cs-CZ" altLang="cs-CZ" dirty="0"/>
          </a:p>
        </p:txBody>
      </p:sp>
    </p:spTree>
    <p:extLst>
      <p:ext uri="{BB962C8B-B14F-4D97-AF65-F5344CB8AC3E}">
        <p14:creationId xmlns:p14="http://schemas.microsoft.com/office/powerpoint/2010/main" val="3557655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06.10.2020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06.10.2020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06.10.2020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06.10.2020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06.10.2020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06.10.2020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06.10.2020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06.10.2020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06.10.2020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image" Target="../media/image5.jpeg"/><Relationship Id="rId7" Type="http://schemas.openxmlformats.org/officeDocument/2006/relationships/hyperlink" Target="https://www.mondoallarovescia.com/non-mangiate-al-mcdonalds/" TargetMode="External"/><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hyperlink" Target="https://creativecommons.org/licenses/by-sa/3.0/" TargetMode="External"/><Relationship Id="rId4" Type="http://schemas.openxmlformats.org/officeDocument/2006/relationships/hyperlink" Target="https://cs.wikipedia.org/wiki/Ba%C5%A5a"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wmf"/><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www.czechdesignweek.com/" TargetMode="External"/><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hyperlink" Target="https://www.alexmonhart.com/fro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fontScale="90000"/>
          </a:bodyPr>
          <a:lstStyle/>
          <a:p>
            <a:pPr algn="ctr"/>
            <a:br>
              <a:rPr lang="cs-CZ" sz="5400" dirty="0"/>
            </a:br>
            <a:br>
              <a:rPr lang="cs-CZ" sz="5400" dirty="0"/>
            </a:br>
            <a:r>
              <a:rPr lang="cs-CZ" sz="5400" b="1" dirty="0"/>
              <a:t>Strategie obchodních organizací</a:t>
            </a: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a:solidFill>
                  <a:srgbClr val="307871"/>
                </a:solidFill>
                <a:latin typeface="Times New Roman" panose="02020603050405020304" pitchFamily="18" charset="0"/>
                <a:cs typeface="Times New Roman" panose="02020603050405020304" pitchFamily="18" charset="0"/>
              </a:rPr>
              <a:t>Halina </a:t>
            </a:r>
            <a:r>
              <a:rPr lang="cs-CZ" altLang="cs-CZ" sz="1200" b="1" dirty="0" err="1">
                <a:solidFill>
                  <a:srgbClr val="307871"/>
                </a:solidFill>
                <a:latin typeface="Times New Roman" panose="02020603050405020304" pitchFamily="18" charset="0"/>
                <a:cs typeface="Times New Roman" panose="02020603050405020304" pitchFamily="18" charset="0"/>
              </a:rPr>
              <a:t>Starzyczná</a:t>
            </a:r>
            <a:endParaRPr lang="en-GB" altLang="cs-CZ" sz="1200" b="1" dirty="0">
              <a:solidFill>
                <a:srgbClr val="307871"/>
              </a:solidFill>
              <a:latin typeface="Times New Roman" panose="02020603050405020304" pitchFamily="18" charset="0"/>
              <a:cs typeface="Times New Roman" panose="02020603050405020304" pitchFamily="18" charset="0"/>
            </a:endParaRPr>
          </a:p>
          <a:p>
            <a:pPr algn="r"/>
            <a:r>
              <a:rPr lang="cs-CZ" altLang="cs-CZ" sz="1200" dirty="0">
                <a:solidFill>
                  <a:srgbClr val="307871"/>
                </a:solidFill>
                <a:latin typeface="Times New Roman" panose="02020603050405020304" pitchFamily="18" charset="0"/>
                <a:cs typeface="Times New Roman" panose="02020603050405020304" pitchFamily="18" charset="0"/>
              </a:rPr>
              <a:t>Garant předmětu</a:t>
            </a:r>
          </a:p>
          <a:p>
            <a:pPr algn="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0" name="Rectangle 4"/>
          <p:cNvSpPr>
            <a:spLocks noGrp="1" noRot="1" noChangeArrowheads="1"/>
          </p:cNvSpPr>
          <p:nvPr>
            <p:ph type="title"/>
          </p:nvPr>
        </p:nvSpPr>
        <p:spPr>
          <a:xfrm>
            <a:off x="987581" y="148151"/>
            <a:ext cx="8540750" cy="463550"/>
          </a:xfrm>
        </p:spPr>
        <p:txBody>
          <a:bodyPr>
            <a:noAutofit/>
          </a:bodyPr>
          <a:lstStyle/>
          <a:p>
            <a:pPr eaLnBrk="1" hangingPunct="1">
              <a:defRPr/>
            </a:pPr>
            <a:r>
              <a:rPr lang="cs-CZ" sz="3200" b="1" dirty="0">
                <a:solidFill>
                  <a:srgbClr val="008080"/>
                </a:solidFill>
              </a:rPr>
              <a:t>Užší a širší vymezení poslání - </a:t>
            </a:r>
            <a:r>
              <a:rPr lang="cs-CZ" sz="3200" b="1" dirty="0">
                <a:solidFill>
                  <a:srgbClr val="FF0000"/>
                </a:solidFill>
              </a:rPr>
              <a:t>praxe</a:t>
            </a:r>
          </a:p>
        </p:txBody>
      </p:sp>
      <p:sp>
        <p:nvSpPr>
          <p:cNvPr id="34821" name="Rectangle 5"/>
          <p:cNvSpPr>
            <a:spLocks noGrp="1" noRot="1" noChangeArrowheads="1"/>
          </p:cNvSpPr>
          <p:nvPr>
            <p:ph type="body" sz="half" idx="1"/>
          </p:nvPr>
        </p:nvSpPr>
        <p:spPr>
          <a:xfrm>
            <a:off x="785474" y="701288"/>
            <a:ext cx="9527759" cy="2303462"/>
          </a:xfrm>
          <a:solidFill>
            <a:schemeClr val="accent6">
              <a:lumMod val="20000"/>
              <a:lumOff val="80000"/>
            </a:schemeClr>
          </a:solidFill>
          <a:ln w="28575">
            <a:solidFill>
              <a:srgbClr val="008080"/>
            </a:solidFill>
          </a:ln>
        </p:spPr>
        <p:txBody>
          <a:bodyPr>
            <a:noAutofit/>
          </a:bodyPr>
          <a:lstStyle/>
          <a:p>
            <a:pPr eaLnBrk="1" hangingPunct="1">
              <a:lnSpc>
                <a:spcPct val="90000"/>
              </a:lnSpc>
              <a:buFont typeface="Arial" charset="0"/>
              <a:buNone/>
              <a:defRPr/>
            </a:pPr>
            <a:r>
              <a:rPr lang="cs-CZ" sz="2400" b="1" u="sng" dirty="0">
                <a:solidFill>
                  <a:srgbClr val="FF0000"/>
                </a:solidFill>
              </a:rPr>
              <a:t>Prodej automobilů Škoda (užší vymezení)</a:t>
            </a:r>
          </a:p>
          <a:p>
            <a:pPr eaLnBrk="1" hangingPunct="1">
              <a:lnSpc>
                <a:spcPct val="90000"/>
              </a:lnSpc>
              <a:buFont typeface="Arial" panose="020B0604020202020204" pitchFamily="34" charset="0"/>
              <a:buNone/>
              <a:defRPr/>
            </a:pPr>
            <a:r>
              <a:rPr lang="cs-CZ" sz="2400" b="1" dirty="0">
                <a:solidFill>
                  <a:srgbClr val="FF0000"/>
                </a:solidFill>
              </a:rPr>
              <a:t>Výhoda: </a:t>
            </a:r>
            <a:r>
              <a:rPr lang="cs-CZ" sz="2400" b="1" dirty="0">
                <a:solidFill>
                  <a:srgbClr val="800000"/>
                </a:solidFill>
              </a:rPr>
              <a:t>specializace, jeden dodavatel, typizace prodeje a technologie, kvalifikace personálu s hlubokými znalostmi o sortimentu, silný globalizační potenciál</a:t>
            </a:r>
          </a:p>
          <a:p>
            <a:pPr eaLnBrk="1" hangingPunct="1">
              <a:lnSpc>
                <a:spcPct val="90000"/>
              </a:lnSpc>
              <a:buFont typeface="Arial" charset="0"/>
              <a:buNone/>
              <a:defRPr/>
            </a:pPr>
            <a:r>
              <a:rPr lang="cs-CZ" sz="2400" b="1" dirty="0">
                <a:solidFill>
                  <a:srgbClr val="FF0000"/>
                </a:solidFill>
              </a:rPr>
              <a:t>Nevýhoda:</a:t>
            </a:r>
            <a:r>
              <a:rPr lang="cs-CZ" sz="2400" b="1" dirty="0">
                <a:solidFill>
                  <a:schemeClr val="bg2"/>
                </a:solidFill>
              </a:rPr>
              <a:t> </a:t>
            </a:r>
            <a:r>
              <a:rPr lang="cs-CZ" sz="2400" b="1" dirty="0">
                <a:solidFill>
                  <a:srgbClr val="800000"/>
                </a:solidFill>
              </a:rPr>
              <a:t>silná závislost na životním cyklu výrobku a vývoji poptávky a na konkurentech se substituty, </a:t>
            </a:r>
            <a:endParaRPr lang="cs-CZ" sz="2400" b="1" dirty="0">
              <a:solidFill>
                <a:schemeClr val="bg2"/>
              </a:solidFill>
            </a:endParaRPr>
          </a:p>
        </p:txBody>
      </p:sp>
      <p:sp>
        <p:nvSpPr>
          <p:cNvPr id="34822" name="Rectangle 6"/>
          <p:cNvSpPr>
            <a:spLocks noGrp="1" noRot="1" noChangeArrowheads="1"/>
          </p:cNvSpPr>
          <p:nvPr>
            <p:ph sz="half" idx="2"/>
          </p:nvPr>
        </p:nvSpPr>
        <p:spPr>
          <a:xfrm>
            <a:off x="650562" y="4906547"/>
            <a:ext cx="9853950" cy="1663933"/>
          </a:xfrm>
          <a:solidFill>
            <a:schemeClr val="accent6">
              <a:lumMod val="20000"/>
              <a:lumOff val="80000"/>
            </a:schemeClr>
          </a:solidFill>
          <a:ln w="28575">
            <a:solidFill>
              <a:srgbClr val="008080"/>
            </a:solidFill>
          </a:ln>
        </p:spPr>
        <p:txBody>
          <a:bodyPr>
            <a:normAutofit/>
          </a:bodyPr>
          <a:lstStyle/>
          <a:p>
            <a:pPr eaLnBrk="1" hangingPunct="1">
              <a:buFont typeface="Arial" charset="0"/>
              <a:buNone/>
              <a:defRPr/>
            </a:pPr>
            <a:r>
              <a:rPr lang="cs-CZ" sz="2400" b="1" u="sng" dirty="0">
                <a:solidFill>
                  <a:srgbClr val="FF0000"/>
                </a:solidFill>
              </a:rPr>
              <a:t>Síť širokosortimentních velkokapacitních prodejen (širší vymezení)</a:t>
            </a:r>
          </a:p>
          <a:p>
            <a:pPr eaLnBrk="1" hangingPunct="1">
              <a:buFont typeface="Arial" charset="0"/>
              <a:buNone/>
              <a:defRPr/>
            </a:pPr>
            <a:r>
              <a:rPr lang="cs-CZ" sz="2400" b="1" dirty="0">
                <a:solidFill>
                  <a:schemeClr val="bg2"/>
                </a:solidFill>
              </a:rPr>
              <a:t>Výhoda: </a:t>
            </a:r>
            <a:r>
              <a:rPr lang="cs-CZ" sz="2400" b="1" dirty="0">
                <a:solidFill>
                  <a:srgbClr val="800000"/>
                </a:solidFill>
              </a:rPr>
              <a:t>nižší zranitelnost výkyvem poptávky, konkurenčními substituty</a:t>
            </a:r>
          </a:p>
          <a:p>
            <a:pPr eaLnBrk="1" hangingPunct="1">
              <a:buFont typeface="Arial" charset="0"/>
              <a:buNone/>
              <a:defRPr/>
            </a:pPr>
            <a:r>
              <a:rPr lang="cs-CZ" sz="2400" b="1" dirty="0">
                <a:solidFill>
                  <a:schemeClr val="bg2"/>
                </a:solidFill>
              </a:rPr>
              <a:t>Nevýhoda: </a:t>
            </a:r>
            <a:r>
              <a:rPr lang="cs-CZ" sz="2400" b="1" dirty="0">
                <a:solidFill>
                  <a:srgbClr val="800000"/>
                </a:solidFill>
              </a:rPr>
              <a:t>vyšší závislost na stádiu vývoje firmy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9424" y="228600"/>
            <a:ext cx="1464833" cy="1127893"/>
          </a:xfrm>
          <a:prstGeom prst="rect">
            <a:avLst/>
          </a:prstGeom>
        </p:spPr>
      </p:pic>
      <p:pic>
        <p:nvPicPr>
          <p:cNvPr id="3" name="Obrázek 2">
            <a:extLst>
              <a:ext uri="{FF2B5EF4-FFF2-40B4-BE49-F238E27FC236}">
                <a16:creationId xmlns:a16="http://schemas.microsoft.com/office/drawing/2014/main" id="{9A31610A-93AD-4383-96A2-2592A9CDD2F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05564" y="3081322"/>
            <a:ext cx="2790825" cy="1663932"/>
          </a:xfrm>
          <a:prstGeom prst="rect">
            <a:avLst/>
          </a:prstGeom>
        </p:spPr>
      </p:pic>
      <p:sp>
        <p:nvSpPr>
          <p:cNvPr id="4" name="TextovéPole 3">
            <a:extLst>
              <a:ext uri="{FF2B5EF4-FFF2-40B4-BE49-F238E27FC236}">
                <a16:creationId xmlns:a16="http://schemas.microsoft.com/office/drawing/2014/main" id="{BEB0E76B-A386-4933-B5EC-6202474E9C1E}"/>
              </a:ext>
            </a:extLst>
          </p:cNvPr>
          <p:cNvSpPr txBox="1"/>
          <p:nvPr/>
        </p:nvSpPr>
        <p:spPr>
          <a:xfrm>
            <a:off x="1524000" y="6858000"/>
            <a:ext cx="3181350" cy="230832"/>
          </a:xfrm>
          <a:prstGeom prst="rect">
            <a:avLst/>
          </a:prstGeom>
          <a:noFill/>
        </p:spPr>
        <p:txBody>
          <a:bodyPr wrap="square" rtlCol="0">
            <a:spAutoFit/>
          </a:bodyPr>
          <a:lstStyle/>
          <a:p>
            <a:r>
              <a:rPr lang="cs-CZ" sz="900">
                <a:hlinkClick r:id="rId4" tooltip="https://cs.wikipedia.org/wiki/Ba%C5%A5a"/>
              </a:rPr>
              <a:t>Tato fotka</a:t>
            </a:r>
            <a:r>
              <a:rPr lang="cs-CZ" sz="900"/>
              <a:t> od autora Neznámý autor s licencí </a:t>
            </a:r>
            <a:r>
              <a:rPr lang="cs-CZ" sz="900">
                <a:hlinkClick r:id="rId5" tooltip="https://creativecommons.org/licenses/by-sa/3.0/"/>
              </a:rPr>
              <a:t>CC BY-SA</a:t>
            </a:r>
            <a:endParaRPr lang="cs-CZ" sz="900"/>
          </a:p>
        </p:txBody>
      </p:sp>
      <p:pic>
        <p:nvPicPr>
          <p:cNvPr id="13" name="Obrázek 12">
            <a:extLst>
              <a:ext uri="{FF2B5EF4-FFF2-40B4-BE49-F238E27FC236}">
                <a16:creationId xmlns:a16="http://schemas.microsoft.com/office/drawing/2014/main" id="{C6440242-3900-45B5-8048-697E20F460A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524000" y="3075287"/>
            <a:ext cx="2867025" cy="1663932"/>
          </a:xfrm>
          <a:prstGeom prst="rect">
            <a:avLst/>
          </a:prstGeom>
        </p:spPr>
      </p:pic>
      <p:sp>
        <p:nvSpPr>
          <p:cNvPr id="14" name="TextovéPole 13">
            <a:extLst>
              <a:ext uri="{FF2B5EF4-FFF2-40B4-BE49-F238E27FC236}">
                <a16:creationId xmlns:a16="http://schemas.microsoft.com/office/drawing/2014/main" id="{5DDE8640-9E42-468C-8158-0D622B22CE89}"/>
              </a:ext>
            </a:extLst>
          </p:cNvPr>
          <p:cNvSpPr txBox="1"/>
          <p:nvPr/>
        </p:nvSpPr>
        <p:spPr>
          <a:xfrm>
            <a:off x="1524000" y="4885037"/>
            <a:ext cx="2867025" cy="369332"/>
          </a:xfrm>
          <a:prstGeom prst="rect">
            <a:avLst/>
          </a:prstGeom>
          <a:noFill/>
        </p:spPr>
        <p:txBody>
          <a:bodyPr wrap="square" rtlCol="0">
            <a:spAutoFit/>
          </a:bodyPr>
          <a:lstStyle/>
          <a:p>
            <a:r>
              <a:rPr lang="cs-CZ" sz="900" dirty="0">
                <a:hlinkClick r:id="rId7" tooltip="https://www.mondoallarovescia.com/non-mangiate-al-mcdonalds/"/>
              </a:rPr>
              <a:t>Tato fotka</a:t>
            </a:r>
            <a:r>
              <a:rPr lang="cs-CZ" sz="900" dirty="0"/>
              <a:t> od autora Neznámý autor s licencí </a:t>
            </a:r>
            <a:r>
              <a:rPr lang="cs-CZ" sz="900" dirty="0">
                <a:hlinkClick r:id="rId8" tooltip="https://creativecommons.org/licenses/by-nc-sa/3.0/"/>
              </a:rPr>
              <a:t>CC BY-SA-NC</a:t>
            </a:r>
            <a:endParaRPr lang="cs-CZ" sz="900" dirty="0"/>
          </a:p>
        </p:txBody>
      </p:sp>
    </p:spTree>
    <p:extLst>
      <p:ext uri="{BB962C8B-B14F-4D97-AF65-F5344CB8AC3E}">
        <p14:creationId xmlns:p14="http://schemas.microsoft.com/office/powerpoint/2010/main" val="1524853512"/>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34820"/>
                                        </p:tgtEl>
                                        <p:attrNameLst>
                                          <p:attrName>style.visibility</p:attrName>
                                        </p:attrNameLst>
                                      </p:cBhvr>
                                      <p:to>
                                        <p:strVal val="visible"/>
                                      </p:to>
                                    </p:set>
                                    <p:anim calcmode="lin" valueType="num">
                                      <p:cBhvr additive="base">
                                        <p:cTn id="7" dur="800" fill="hold">
                                          <p:stCondLst>
                                            <p:cond delay="0"/>
                                          </p:stCondLst>
                                        </p:cTn>
                                        <p:tgtEl>
                                          <p:spTgt spid="34820"/>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3482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34821">
                                            <p:bg/>
                                          </p:spTgt>
                                        </p:tgtEl>
                                        <p:attrNameLst>
                                          <p:attrName>style.visibility</p:attrName>
                                        </p:attrNameLst>
                                      </p:cBhvr>
                                      <p:to>
                                        <p:strVal val="visible"/>
                                      </p:to>
                                    </p:set>
                                    <p:animEffect transition="in" filter="fade">
                                      <p:cBhvr>
                                        <p:cTn id="13" dur="1000"/>
                                        <p:tgtEl>
                                          <p:spTgt spid="34821">
                                            <p:bg/>
                                          </p:spTgt>
                                        </p:tgtEl>
                                      </p:cBhvr>
                                    </p:animEffect>
                                    <p:anim calcmode="lin" valueType="num">
                                      <p:cBhvr>
                                        <p:cTn id="14" dur="1000" fill="hold"/>
                                        <p:tgtEl>
                                          <p:spTgt spid="34821">
                                            <p:bg/>
                                          </p:spTgt>
                                        </p:tgtEl>
                                        <p:attrNameLst>
                                          <p:attrName>ppt_x</p:attrName>
                                        </p:attrNameLst>
                                      </p:cBhvr>
                                      <p:tavLst>
                                        <p:tav tm="0">
                                          <p:val>
                                            <p:strVal val="#ppt_x-.1"/>
                                          </p:val>
                                        </p:tav>
                                        <p:tav tm="100000">
                                          <p:val>
                                            <p:strVal val="#ppt_x"/>
                                          </p:val>
                                        </p:tav>
                                      </p:tavLst>
                                    </p:anim>
                                    <p:anim calcmode="lin" valueType="num">
                                      <p:cBhvr>
                                        <p:cTn id="15" dur="1000" fill="hold"/>
                                        <p:tgtEl>
                                          <p:spTgt spid="34821">
                                            <p:bg/>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34821">
                                            <p:txEl>
                                              <p:pRg st="0" end="0"/>
                                            </p:txEl>
                                          </p:spTgt>
                                        </p:tgtEl>
                                        <p:attrNameLst>
                                          <p:attrName>style.visibility</p:attrName>
                                        </p:attrNameLst>
                                      </p:cBhvr>
                                      <p:to>
                                        <p:strVal val="visible"/>
                                      </p:to>
                                    </p:set>
                                    <p:animEffect transition="in" filter="fade">
                                      <p:cBhvr>
                                        <p:cTn id="20" dur="1000"/>
                                        <p:tgtEl>
                                          <p:spTgt spid="34821">
                                            <p:txEl>
                                              <p:pRg st="0" end="0"/>
                                            </p:txEl>
                                          </p:spTgt>
                                        </p:tgtEl>
                                      </p:cBhvr>
                                    </p:animEffect>
                                    <p:anim calcmode="lin" valueType="num">
                                      <p:cBhvr>
                                        <p:cTn id="21" dur="1000" fill="hold"/>
                                        <p:tgtEl>
                                          <p:spTgt spid="34821">
                                            <p:txEl>
                                              <p:pRg st="0" end="0"/>
                                            </p:txEl>
                                          </p:spTgt>
                                        </p:tgtEl>
                                        <p:attrNameLst>
                                          <p:attrName>ppt_x</p:attrName>
                                        </p:attrNameLst>
                                      </p:cBhvr>
                                      <p:tavLst>
                                        <p:tav tm="0">
                                          <p:val>
                                            <p:strVal val="#ppt_x-.1"/>
                                          </p:val>
                                        </p:tav>
                                        <p:tav tm="100000">
                                          <p:val>
                                            <p:strVal val="#ppt_x"/>
                                          </p:val>
                                        </p:tav>
                                      </p:tavLst>
                                    </p:anim>
                                    <p:anim calcmode="lin" valueType="num">
                                      <p:cBhvr>
                                        <p:cTn id="22" dur="1000" fill="hold"/>
                                        <p:tgtEl>
                                          <p:spTgt spid="348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34821">
                                            <p:txEl>
                                              <p:pRg st="1" end="1"/>
                                            </p:txEl>
                                          </p:spTgt>
                                        </p:tgtEl>
                                        <p:attrNameLst>
                                          <p:attrName>style.visibility</p:attrName>
                                        </p:attrNameLst>
                                      </p:cBhvr>
                                      <p:to>
                                        <p:strVal val="visible"/>
                                      </p:to>
                                    </p:set>
                                    <p:animEffect transition="in" filter="fade">
                                      <p:cBhvr>
                                        <p:cTn id="27" dur="1000"/>
                                        <p:tgtEl>
                                          <p:spTgt spid="34821">
                                            <p:txEl>
                                              <p:pRg st="1" end="1"/>
                                            </p:txEl>
                                          </p:spTgt>
                                        </p:tgtEl>
                                      </p:cBhvr>
                                    </p:animEffect>
                                    <p:anim calcmode="lin" valueType="num">
                                      <p:cBhvr>
                                        <p:cTn id="28" dur="1000" fill="hold"/>
                                        <p:tgtEl>
                                          <p:spTgt spid="34821">
                                            <p:txEl>
                                              <p:pRg st="1" end="1"/>
                                            </p:txEl>
                                          </p:spTgt>
                                        </p:tgtEl>
                                        <p:attrNameLst>
                                          <p:attrName>ppt_x</p:attrName>
                                        </p:attrNameLst>
                                      </p:cBhvr>
                                      <p:tavLst>
                                        <p:tav tm="0">
                                          <p:val>
                                            <p:strVal val="#ppt_x-.1"/>
                                          </p:val>
                                        </p:tav>
                                        <p:tav tm="100000">
                                          <p:val>
                                            <p:strVal val="#ppt_x"/>
                                          </p:val>
                                        </p:tav>
                                      </p:tavLst>
                                    </p:anim>
                                    <p:anim calcmode="lin" valueType="num">
                                      <p:cBhvr>
                                        <p:cTn id="29" dur="1000" fill="hold"/>
                                        <p:tgtEl>
                                          <p:spTgt spid="3482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0" presetClass="entr" presetSubtype="0" fill="hold" grpId="0" nodeType="clickEffect">
                                  <p:stCondLst>
                                    <p:cond delay="0"/>
                                  </p:stCondLst>
                                  <p:iterate type="lt">
                                    <p:tmPct val="10000"/>
                                  </p:iterate>
                                  <p:childTnLst>
                                    <p:set>
                                      <p:cBhvr>
                                        <p:cTn id="33" dur="1" fill="hold">
                                          <p:stCondLst>
                                            <p:cond delay="0"/>
                                          </p:stCondLst>
                                        </p:cTn>
                                        <p:tgtEl>
                                          <p:spTgt spid="34821">
                                            <p:txEl>
                                              <p:pRg st="2" end="2"/>
                                            </p:txEl>
                                          </p:spTgt>
                                        </p:tgtEl>
                                        <p:attrNameLst>
                                          <p:attrName>style.visibility</p:attrName>
                                        </p:attrNameLst>
                                      </p:cBhvr>
                                      <p:to>
                                        <p:strVal val="visible"/>
                                      </p:to>
                                    </p:set>
                                    <p:animEffect transition="in" filter="fade">
                                      <p:cBhvr>
                                        <p:cTn id="34" dur="1000"/>
                                        <p:tgtEl>
                                          <p:spTgt spid="34821">
                                            <p:txEl>
                                              <p:pRg st="2" end="2"/>
                                            </p:txEl>
                                          </p:spTgt>
                                        </p:tgtEl>
                                      </p:cBhvr>
                                    </p:animEffect>
                                    <p:anim calcmode="lin" valueType="num">
                                      <p:cBhvr>
                                        <p:cTn id="35" dur="1000" fill="hold"/>
                                        <p:tgtEl>
                                          <p:spTgt spid="34821">
                                            <p:txEl>
                                              <p:pRg st="2" end="2"/>
                                            </p:txEl>
                                          </p:spTgt>
                                        </p:tgtEl>
                                        <p:attrNameLst>
                                          <p:attrName>ppt_x</p:attrName>
                                        </p:attrNameLst>
                                      </p:cBhvr>
                                      <p:tavLst>
                                        <p:tav tm="0">
                                          <p:val>
                                            <p:strVal val="#ppt_x-.1"/>
                                          </p:val>
                                        </p:tav>
                                        <p:tav tm="100000">
                                          <p:val>
                                            <p:strVal val="#ppt_x"/>
                                          </p:val>
                                        </p:tav>
                                      </p:tavLst>
                                    </p:anim>
                                    <p:anim calcmode="lin" valueType="num">
                                      <p:cBhvr>
                                        <p:cTn id="36" dur="1000" fill="hold"/>
                                        <p:tgtEl>
                                          <p:spTgt spid="3482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a:solidFill>
            <a:srgbClr val="FFFFFF"/>
          </a:solidFill>
        </p:spPr>
        <p:txBody>
          <a:bodyPr/>
          <a:lstStyle/>
          <a:p>
            <a:pPr eaLnBrk="1" hangingPunct="1">
              <a:defRPr/>
            </a:pPr>
            <a:r>
              <a:rPr lang="cs-CZ" sz="3200" b="1" dirty="0">
                <a:solidFill>
                  <a:srgbClr val="008080"/>
                </a:solidFill>
              </a:rPr>
              <a:t>Vrcholové strategie </a:t>
            </a:r>
            <a:r>
              <a:rPr lang="cs-CZ" sz="3200" b="1" dirty="0" err="1">
                <a:solidFill>
                  <a:srgbClr val="008080"/>
                </a:solidFill>
              </a:rPr>
              <a:t>retailingových</a:t>
            </a:r>
            <a:r>
              <a:rPr lang="cs-CZ" sz="3200" b="1" dirty="0">
                <a:solidFill>
                  <a:srgbClr val="008080"/>
                </a:solidFill>
              </a:rPr>
              <a:t> firem</a:t>
            </a:r>
            <a:br>
              <a:rPr lang="cs-CZ" sz="3200" b="1" dirty="0">
                <a:solidFill>
                  <a:srgbClr val="008080"/>
                </a:solidFill>
              </a:rPr>
            </a:br>
            <a:r>
              <a:rPr lang="cs-CZ" sz="3200" b="1" dirty="0">
                <a:solidFill>
                  <a:srgbClr val="008080"/>
                </a:solidFill>
              </a:rPr>
              <a:t>Nejznámější podnikatelské strategie v obchodě</a:t>
            </a:r>
          </a:p>
        </p:txBody>
      </p:sp>
      <p:sp>
        <p:nvSpPr>
          <p:cNvPr id="47107" name="Rectangle 3"/>
          <p:cNvSpPr>
            <a:spLocks noGrp="1" noRot="1" noChangeArrowheads="1"/>
          </p:cNvSpPr>
          <p:nvPr>
            <p:ph type="body" idx="1"/>
          </p:nvPr>
        </p:nvSpPr>
        <p:spPr>
          <a:xfrm>
            <a:off x="1847850" y="2276475"/>
            <a:ext cx="8540750" cy="3867150"/>
          </a:xfrm>
          <a:solidFill>
            <a:schemeClr val="accent6">
              <a:lumMod val="20000"/>
              <a:lumOff val="80000"/>
            </a:schemeClr>
          </a:solidFill>
          <a:ln w="38100">
            <a:solidFill>
              <a:srgbClr val="008080"/>
            </a:solidFill>
          </a:ln>
        </p:spPr>
        <p:txBody>
          <a:bodyPr/>
          <a:lstStyle/>
          <a:p>
            <a:pPr eaLnBrk="1" hangingPunct="1">
              <a:lnSpc>
                <a:spcPct val="80000"/>
              </a:lnSpc>
              <a:buFont typeface="Arial" charset="0"/>
              <a:buChar char="►"/>
              <a:defRPr/>
            </a:pPr>
            <a:endParaRPr lang="cs-CZ" b="1" dirty="0"/>
          </a:p>
          <a:p>
            <a:pPr eaLnBrk="1" hangingPunct="1">
              <a:lnSpc>
                <a:spcPct val="80000"/>
              </a:lnSpc>
              <a:buFont typeface="Arial" charset="0"/>
              <a:buNone/>
              <a:defRPr/>
            </a:pPr>
            <a:r>
              <a:rPr lang="cs-CZ" b="1" dirty="0">
                <a:solidFill>
                  <a:schemeClr val="bg2"/>
                </a:solidFill>
              </a:rPr>
              <a:t>   </a:t>
            </a:r>
            <a:r>
              <a:rPr lang="cs-CZ" b="1" u="sng" dirty="0">
                <a:solidFill>
                  <a:srgbClr val="FF0000"/>
                </a:solidFill>
              </a:rPr>
              <a:t>Obchodní firmy v současnosti využívají tyto strategie:</a:t>
            </a:r>
          </a:p>
          <a:p>
            <a:pPr eaLnBrk="1" hangingPunct="1">
              <a:lnSpc>
                <a:spcPct val="80000"/>
              </a:lnSpc>
              <a:buFont typeface="Arial" charset="0"/>
              <a:buNone/>
              <a:defRPr/>
            </a:pPr>
            <a:endParaRPr lang="cs-CZ" b="1" u="sng" dirty="0">
              <a:solidFill>
                <a:srgbClr val="FF0000"/>
              </a:solidFill>
            </a:endParaRPr>
          </a:p>
          <a:p>
            <a:pPr eaLnBrk="1" hangingPunct="1">
              <a:lnSpc>
                <a:spcPct val="80000"/>
              </a:lnSpc>
              <a:buFont typeface="Arial" charset="0"/>
              <a:buChar char="►"/>
              <a:defRPr/>
            </a:pPr>
            <a:r>
              <a:rPr lang="cs-CZ" b="1" dirty="0">
                <a:solidFill>
                  <a:srgbClr val="008080"/>
                </a:solidFill>
              </a:rPr>
              <a:t>Strategie vedení cenou - Dělej to ve velkém.</a:t>
            </a:r>
          </a:p>
          <a:p>
            <a:pPr eaLnBrk="1" hangingPunct="1">
              <a:lnSpc>
                <a:spcPct val="80000"/>
              </a:lnSpc>
              <a:buFont typeface="Arial" charset="0"/>
              <a:buChar char="►"/>
              <a:defRPr/>
            </a:pPr>
            <a:r>
              <a:rPr lang="cs-CZ" b="1" dirty="0">
                <a:solidFill>
                  <a:srgbClr val="008080"/>
                </a:solidFill>
              </a:rPr>
              <a:t>Strategie diferenciace - Dělej to nově.</a:t>
            </a:r>
          </a:p>
          <a:p>
            <a:pPr eaLnBrk="1" hangingPunct="1">
              <a:lnSpc>
                <a:spcPct val="80000"/>
              </a:lnSpc>
              <a:buFont typeface="Arial" charset="0"/>
              <a:buChar char="►"/>
              <a:defRPr/>
            </a:pPr>
            <a:r>
              <a:rPr lang="cs-CZ" b="1" dirty="0">
                <a:solidFill>
                  <a:srgbClr val="008080"/>
                </a:solidFill>
              </a:rPr>
              <a:t>Strategie zacílení - Dělej to, co na trhu chybí.</a:t>
            </a: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9424" y="228600"/>
            <a:ext cx="1464833" cy="1127893"/>
          </a:xfrm>
          <a:prstGeom prst="rect">
            <a:avLst/>
          </a:prstGeom>
        </p:spPr>
      </p:pic>
    </p:spTree>
    <p:extLst>
      <p:ext uri="{BB962C8B-B14F-4D97-AF65-F5344CB8AC3E}">
        <p14:creationId xmlns:p14="http://schemas.microsoft.com/office/powerpoint/2010/main" val="2494558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47106">
                                            <p:txEl>
                                              <p:charRg st="4294967295" end="429496729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7" name="Rectangle 9"/>
          <p:cNvSpPr>
            <a:spLocks noGrp="1" noRot="1" noChangeArrowheads="1"/>
          </p:cNvSpPr>
          <p:nvPr>
            <p:ph type="title"/>
          </p:nvPr>
        </p:nvSpPr>
        <p:spPr>
          <a:solidFill>
            <a:srgbClr val="FFFFFF"/>
          </a:solidFill>
        </p:spPr>
        <p:txBody>
          <a:bodyPr/>
          <a:lstStyle/>
          <a:p>
            <a:pPr eaLnBrk="1" hangingPunct="1"/>
            <a:r>
              <a:rPr lang="cs-CZ" altLang="cs-CZ" b="1" dirty="0">
                <a:solidFill>
                  <a:srgbClr val="008080"/>
                </a:solidFill>
                <a:effectLst/>
              </a:rPr>
              <a:t>Strategie vedení cenou- Dělej to ve velkém</a:t>
            </a:r>
          </a:p>
        </p:txBody>
      </p:sp>
      <p:sp>
        <p:nvSpPr>
          <p:cNvPr id="48136" name="Text Box 8"/>
          <p:cNvSpPr>
            <a:spLocks noGrp="1" noChangeArrowheads="1"/>
          </p:cNvSpPr>
          <p:nvPr>
            <p:ph type="body" sz="half" idx="2"/>
          </p:nvPr>
        </p:nvSpPr>
        <p:spPr>
          <a:xfrm>
            <a:off x="5824043" y="1522412"/>
            <a:ext cx="4656138" cy="4614862"/>
          </a:xfrm>
          <a:solidFill>
            <a:schemeClr val="accent6">
              <a:lumMod val="20000"/>
              <a:lumOff val="80000"/>
            </a:schemeClr>
          </a:solidFill>
          <a:ln w="38100">
            <a:solidFill>
              <a:srgbClr val="008080"/>
            </a:solidFill>
          </a:ln>
        </p:spPr>
        <p:txBody>
          <a:bodyPr/>
          <a:lstStyle/>
          <a:p>
            <a:pPr eaLnBrk="1" hangingPunct="1"/>
            <a:r>
              <a:rPr lang="cs-CZ" altLang="cs-CZ" b="1" dirty="0">
                <a:solidFill>
                  <a:srgbClr val="008080"/>
                </a:solidFill>
              </a:rPr>
              <a:t>úspěšný je ten, kdo má největší podíl na trhu,</a:t>
            </a:r>
          </a:p>
          <a:p>
            <a:pPr eaLnBrk="1" hangingPunct="1"/>
            <a:r>
              <a:rPr lang="cs-CZ" altLang="cs-CZ" b="1" dirty="0">
                <a:solidFill>
                  <a:srgbClr val="008080"/>
                </a:solidFill>
              </a:rPr>
              <a:t>vychází z tzv. „křivky zkušenostního efektu“.</a:t>
            </a:r>
          </a:p>
          <a:p>
            <a:pPr eaLnBrk="1" hangingPunct="1"/>
            <a:r>
              <a:rPr lang="cs-CZ" altLang="cs-CZ" b="1" dirty="0">
                <a:solidFill>
                  <a:srgbClr val="008080"/>
                </a:solidFill>
              </a:rPr>
              <a:t>ROI-Return on </a:t>
            </a:r>
            <a:r>
              <a:rPr lang="cs-CZ" altLang="cs-CZ" b="1" dirty="0" err="1">
                <a:solidFill>
                  <a:srgbClr val="008080"/>
                </a:solidFill>
              </a:rPr>
              <a:t>Investmen</a:t>
            </a:r>
            <a:r>
              <a:rPr lang="cs-CZ" altLang="cs-CZ" b="1" dirty="0">
                <a:solidFill>
                  <a:srgbClr val="008080"/>
                </a:solidFill>
              </a:rPr>
              <a:t> (návratnost vloženého kapitálu)</a:t>
            </a:r>
          </a:p>
          <a:p>
            <a:pPr eaLnBrk="1" hangingPunct="1"/>
            <a:r>
              <a:rPr lang="cs-CZ" altLang="cs-CZ" b="1" dirty="0">
                <a:solidFill>
                  <a:srgbClr val="FF0000"/>
                </a:solidFill>
              </a:rPr>
              <a:t>Př.: Velké obchodní řetězce a nákupní aliance</a:t>
            </a:r>
          </a:p>
        </p:txBody>
      </p:sp>
      <p:pic>
        <p:nvPicPr>
          <p:cNvPr id="14340" name="Picture 10" descr="j033511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437286" y="1522412"/>
            <a:ext cx="2305050" cy="1725613"/>
          </a:xfrm>
          <a:solidFill>
            <a:srgbClr val="FFFF66"/>
          </a:solidFill>
        </p:spPr>
      </p:pic>
      <p:pic>
        <p:nvPicPr>
          <p:cNvPr id="14341" name="obráze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090" y="4073524"/>
            <a:ext cx="4000500"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Šipka doleva 1"/>
          <p:cNvSpPr>
            <a:spLocks noChangeArrowheads="1"/>
          </p:cNvSpPr>
          <p:nvPr/>
        </p:nvSpPr>
        <p:spPr bwMode="auto">
          <a:xfrm>
            <a:off x="3766552" y="3340647"/>
            <a:ext cx="1079500" cy="544512"/>
          </a:xfrm>
          <a:prstGeom prst="leftArrow">
            <a:avLst>
              <a:gd name="adj1" fmla="val 50000"/>
              <a:gd name="adj2" fmla="val 50031"/>
            </a:avLst>
          </a:prstGeom>
          <a:solidFill>
            <a:srgbClr val="008080"/>
          </a:solidFill>
          <a:ln w="9525" algn="ctr">
            <a:solidFill>
              <a:schemeClr val="tx1"/>
            </a:solidFill>
            <a:round/>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spcBef>
                <a:spcPct val="0"/>
              </a:spcBef>
              <a:buClrTx/>
              <a:buSzTx/>
              <a:buFontTx/>
              <a:buNone/>
            </a:pPr>
            <a:endParaRPr lang="cs-CZ" altLang="cs-CZ" sz="1800"/>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9424" y="228600"/>
            <a:ext cx="1464833" cy="1127893"/>
          </a:xfrm>
          <a:prstGeom prst="rect">
            <a:avLst/>
          </a:prstGeom>
          <a:ln>
            <a:solidFill>
              <a:srgbClr val="008080"/>
            </a:solidFill>
          </a:ln>
        </p:spPr>
      </p:pic>
    </p:spTree>
    <p:extLst>
      <p:ext uri="{BB962C8B-B14F-4D97-AF65-F5344CB8AC3E}">
        <p14:creationId xmlns:p14="http://schemas.microsoft.com/office/powerpoint/2010/main" val="166810516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137"/>
                                        </p:tgtEl>
                                        <p:attrNameLst>
                                          <p:attrName>style.visibility</p:attrName>
                                        </p:attrNameLst>
                                      </p:cBhvr>
                                      <p:to>
                                        <p:strVal val="visible"/>
                                      </p:to>
                                    </p:set>
                                    <p:animEffect transition="in" filter="fade">
                                      <p:cBhvr>
                                        <p:cTn id="7" dur="2000"/>
                                        <p:tgtEl>
                                          <p:spTgt spid="481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136"/>
                                        </p:tgtEl>
                                        <p:attrNameLst>
                                          <p:attrName>style.visibility</p:attrName>
                                        </p:attrNameLst>
                                      </p:cBhvr>
                                      <p:to>
                                        <p:strVal val="visible"/>
                                      </p:to>
                                    </p:set>
                                    <p:animEffect transition="in" filter="fade">
                                      <p:cBhvr>
                                        <p:cTn id="10" dur="2000"/>
                                        <p:tgtEl>
                                          <p:spTgt spid="48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7" grpId="0" animBg="1"/>
      <p:bldP spid="4813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8" name="Picture 7" descr="PieChar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847850" y="1628775"/>
            <a:ext cx="4103688" cy="4464050"/>
          </a:xfrm>
          <a:ln w="28575">
            <a:solidFill>
              <a:srgbClr val="FFFF66"/>
            </a:solidFill>
          </a:ln>
        </p:spPr>
      </p:pic>
      <p:pic>
        <p:nvPicPr>
          <p:cNvPr id="16389" name="Obrázek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859436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9424" y="228600"/>
            <a:ext cx="1464833" cy="1127893"/>
          </a:xfrm>
          <a:prstGeom prst="rect">
            <a:avLst/>
          </a:prstGeom>
          <a:ln>
            <a:solidFill>
              <a:srgbClr val="008080"/>
            </a:solidFill>
          </a:ln>
        </p:spPr>
      </p:pic>
    </p:spTree>
    <p:extLst>
      <p:ext uri="{BB962C8B-B14F-4D97-AF65-F5344CB8AC3E}">
        <p14:creationId xmlns:p14="http://schemas.microsoft.com/office/powerpoint/2010/main" val="231615513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Zástupný symbol pro obsah 3"/>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92314" y="404813"/>
            <a:ext cx="3887787" cy="2952750"/>
          </a:xfrm>
        </p:spPr>
      </p:pic>
      <p:pic>
        <p:nvPicPr>
          <p:cNvPr id="17411" name="Obrázek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6363" y="404813"/>
            <a:ext cx="39243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Obrázek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92314" y="3789364"/>
            <a:ext cx="3887787"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Obrázek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56363" y="3789364"/>
            <a:ext cx="392430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áze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39424" y="228600"/>
            <a:ext cx="1464833" cy="1127893"/>
          </a:xfrm>
          <a:prstGeom prst="rect">
            <a:avLst/>
          </a:prstGeom>
          <a:ln>
            <a:solidFill>
              <a:srgbClr val="008080"/>
            </a:solidFill>
          </a:ln>
        </p:spPr>
      </p:pic>
    </p:spTree>
    <p:extLst>
      <p:ext uri="{BB962C8B-B14F-4D97-AF65-F5344CB8AC3E}">
        <p14:creationId xmlns:p14="http://schemas.microsoft.com/office/powerpoint/2010/main" val="140120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4" name="Rectangle 4"/>
          <p:cNvSpPr>
            <a:spLocks noGrp="1" noRot="1" noChangeArrowheads="1"/>
          </p:cNvSpPr>
          <p:nvPr>
            <p:ph type="title"/>
          </p:nvPr>
        </p:nvSpPr>
        <p:spPr>
          <a:xfrm>
            <a:off x="1825625" y="228600"/>
            <a:ext cx="8540750" cy="896938"/>
          </a:xfrm>
          <a:solidFill>
            <a:srgbClr val="FFFFFF"/>
          </a:solidFill>
        </p:spPr>
        <p:txBody>
          <a:bodyPr/>
          <a:lstStyle/>
          <a:p>
            <a:pPr eaLnBrk="1" hangingPunct="1">
              <a:defRPr/>
            </a:pPr>
            <a:r>
              <a:rPr lang="cs-CZ" b="1" dirty="0">
                <a:solidFill>
                  <a:srgbClr val="008080"/>
                </a:solidFill>
              </a:rPr>
              <a:t>Strategie diferenciace - Dělej to nově</a:t>
            </a:r>
          </a:p>
        </p:txBody>
      </p:sp>
      <p:sp>
        <p:nvSpPr>
          <p:cNvPr id="51206" name="Rectangle 6"/>
          <p:cNvSpPr>
            <a:spLocks noGrp="1" noRot="1" noChangeArrowheads="1"/>
          </p:cNvSpPr>
          <p:nvPr>
            <p:ph sz="half" idx="2"/>
          </p:nvPr>
        </p:nvSpPr>
        <p:spPr>
          <a:xfrm>
            <a:off x="6469064" y="1892300"/>
            <a:ext cx="3919537" cy="3917950"/>
          </a:xfrm>
          <a:solidFill>
            <a:schemeClr val="accent6">
              <a:lumMod val="20000"/>
              <a:lumOff val="80000"/>
            </a:schemeClr>
          </a:solidFill>
          <a:ln w="28575">
            <a:solidFill>
              <a:srgbClr val="008080"/>
            </a:solidFill>
          </a:ln>
        </p:spPr>
        <p:txBody>
          <a:bodyPr/>
          <a:lstStyle/>
          <a:p>
            <a:pPr eaLnBrk="1" hangingPunct="1">
              <a:buFont typeface="Arial" charset="0"/>
              <a:buChar char="►"/>
              <a:defRPr/>
            </a:pPr>
            <a:r>
              <a:rPr lang="cs-CZ" b="1" dirty="0">
                <a:solidFill>
                  <a:srgbClr val="008080"/>
                </a:solidFill>
              </a:rPr>
              <a:t>úspěšný je ten, kdo zavádí nové technologie,</a:t>
            </a:r>
          </a:p>
          <a:p>
            <a:pPr eaLnBrk="1" hangingPunct="1">
              <a:buFont typeface="Arial" charset="0"/>
              <a:buChar char="►"/>
              <a:defRPr/>
            </a:pPr>
            <a:r>
              <a:rPr lang="cs-CZ" b="1" dirty="0">
                <a:solidFill>
                  <a:srgbClr val="008080"/>
                </a:solidFill>
              </a:rPr>
              <a:t>vychází z tzv. „S – křivek.“</a:t>
            </a:r>
          </a:p>
          <a:p>
            <a:pPr eaLnBrk="1" hangingPunct="1">
              <a:buFont typeface="Arial" charset="0"/>
              <a:buChar char="►"/>
              <a:defRPr/>
            </a:pPr>
            <a:r>
              <a:rPr lang="cs-CZ" b="1" dirty="0">
                <a:solidFill>
                  <a:srgbClr val="FF0000"/>
                </a:solidFill>
              </a:rPr>
              <a:t>Př.: vznik samoobsluh, elektronizace pohybu zboží, digitalizace</a:t>
            </a:r>
          </a:p>
        </p:txBody>
      </p:sp>
      <p:pic>
        <p:nvPicPr>
          <p:cNvPr id="15364" name="Picture 11" descr="img109"/>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12825" y="1356493"/>
            <a:ext cx="3838575" cy="1655763"/>
          </a:xfrm>
          <a:ln>
            <a:solidFill>
              <a:srgbClr val="FFFF66"/>
            </a:solidFill>
          </a:ln>
        </p:spPr>
      </p:pic>
      <p:pic>
        <p:nvPicPr>
          <p:cNvPr id="15365" name="obrázek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818" y="3851275"/>
            <a:ext cx="4700587"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Šipka doleva 1"/>
          <p:cNvSpPr>
            <a:spLocks noChangeArrowheads="1"/>
          </p:cNvSpPr>
          <p:nvPr/>
        </p:nvSpPr>
        <p:spPr bwMode="auto">
          <a:xfrm>
            <a:off x="6600825" y="6008689"/>
            <a:ext cx="1079500" cy="504825"/>
          </a:xfrm>
          <a:prstGeom prst="leftArrow">
            <a:avLst>
              <a:gd name="adj1" fmla="val 50000"/>
              <a:gd name="adj2" fmla="val 49895"/>
            </a:avLst>
          </a:prstGeom>
          <a:solidFill>
            <a:srgbClr val="008080"/>
          </a:solidFill>
          <a:ln w="9525" algn="ctr">
            <a:solidFill>
              <a:schemeClr val="tx1"/>
            </a:solidFill>
            <a:round/>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spcBef>
                <a:spcPct val="0"/>
              </a:spcBef>
              <a:buClrTx/>
              <a:buSzTx/>
              <a:buFontTx/>
              <a:buNone/>
            </a:pPr>
            <a:endParaRPr lang="cs-CZ" altLang="cs-CZ" sz="1800"/>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9424" y="228600"/>
            <a:ext cx="1464833" cy="1127893"/>
          </a:xfrm>
          <a:prstGeom prst="rect">
            <a:avLst/>
          </a:prstGeom>
          <a:ln>
            <a:solidFill>
              <a:srgbClr val="008080"/>
            </a:solidFill>
          </a:ln>
        </p:spPr>
      </p:pic>
    </p:spTree>
    <p:extLst>
      <p:ext uri="{BB962C8B-B14F-4D97-AF65-F5344CB8AC3E}">
        <p14:creationId xmlns:p14="http://schemas.microsoft.com/office/powerpoint/2010/main" val="4157483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1204"/>
                                        </p:tgtEl>
                                        <p:attrNameLst>
                                          <p:attrName>style.visibility</p:attrName>
                                        </p:attrNameLst>
                                      </p:cBhvr>
                                      <p:to>
                                        <p:strVal val="visible"/>
                                      </p:to>
                                    </p:set>
                                    <p:anim calcmode="lin" valueType="num">
                                      <p:cBhvr>
                                        <p:cTn id="7" dur="500" fill="hold"/>
                                        <p:tgtEl>
                                          <p:spTgt spid="51204"/>
                                        </p:tgtEl>
                                        <p:attrNameLst>
                                          <p:attrName>ppt_w</p:attrName>
                                        </p:attrNameLst>
                                      </p:cBhvr>
                                      <p:tavLst>
                                        <p:tav tm="0">
                                          <p:val>
                                            <p:fltVal val="0"/>
                                          </p:val>
                                        </p:tav>
                                        <p:tav tm="100000">
                                          <p:val>
                                            <p:strVal val="#ppt_w"/>
                                          </p:val>
                                        </p:tav>
                                      </p:tavLst>
                                    </p:anim>
                                    <p:anim calcmode="lin" valueType="num">
                                      <p:cBhvr>
                                        <p:cTn id="8" dur="500" fill="hold"/>
                                        <p:tgtEl>
                                          <p:spTgt spid="51204"/>
                                        </p:tgtEl>
                                        <p:attrNameLst>
                                          <p:attrName>ppt_h</p:attrName>
                                        </p:attrNameLst>
                                      </p:cBhvr>
                                      <p:tavLst>
                                        <p:tav tm="0">
                                          <p:val>
                                            <p:fltVal val="0"/>
                                          </p:val>
                                        </p:tav>
                                        <p:tav tm="100000">
                                          <p:val>
                                            <p:strVal val="#ppt_h"/>
                                          </p:val>
                                        </p:tav>
                                      </p:tavLst>
                                    </p:anim>
                                    <p:animEffect transition="in" filter="fade">
                                      <p:cBhvr>
                                        <p:cTn id="9"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3B4D7B-13E1-4B86-821E-A62449C35319}"/>
              </a:ext>
            </a:extLst>
          </p:cNvPr>
          <p:cNvSpPr>
            <a:spLocks noGrp="1"/>
          </p:cNvSpPr>
          <p:nvPr>
            <p:ph type="title"/>
          </p:nvPr>
        </p:nvSpPr>
        <p:spPr>
          <a:xfrm>
            <a:off x="838200" y="365125"/>
            <a:ext cx="5695949" cy="949325"/>
          </a:xfrm>
        </p:spPr>
        <p:txBody>
          <a:bodyPr>
            <a:normAutofit/>
          </a:bodyPr>
          <a:lstStyle/>
          <a:p>
            <a:r>
              <a:rPr lang="cs-CZ" sz="3200" b="1" dirty="0">
                <a:solidFill>
                  <a:srgbClr val="008080"/>
                </a:solidFill>
              </a:rPr>
              <a:t>Digitalizace maloobchodu - </a:t>
            </a:r>
            <a:r>
              <a:rPr lang="cs-CZ" sz="3200" b="1" dirty="0">
                <a:solidFill>
                  <a:srgbClr val="FF0000"/>
                </a:solidFill>
              </a:rPr>
              <a:t>praxe</a:t>
            </a:r>
          </a:p>
        </p:txBody>
      </p:sp>
      <p:pic>
        <p:nvPicPr>
          <p:cNvPr id="3" name="Obrázek 2">
            <a:extLst>
              <a:ext uri="{FF2B5EF4-FFF2-40B4-BE49-F238E27FC236}">
                <a16:creationId xmlns:a16="http://schemas.microsoft.com/office/drawing/2014/main" id="{220D9A0A-FAF0-40C7-9419-FCE59A90E4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9424" y="228600"/>
            <a:ext cx="1464833" cy="1127893"/>
          </a:xfrm>
          <a:prstGeom prst="rect">
            <a:avLst/>
          </a:prstGeom>
          <a:ln>
            <a:solidFill>
              <a:srgbClr val="008080"/>
            </a:solidFill>
          </a:ln>
        </p:spPr>
      </p:pic>
      <p:sp>
        <p:nvSpPr>
          <p:cNvPr id="4" name="TextovéPole 3">
            <a:extLst>
              <a:ext uri="{FF2B5EF4-FFF2-40B4-BE49-F238E27FC236}">
                <a16:creationId xmlns:a16="http://schemas.microsoft.com/office/drawing/2014/main" id="{B7F840CA-9BD1-47D7-889D-1DEB431EB750}"/>
              </a:ext>
            </a:extLst>
          </p:cNvPr>
          <p:cNvSpPr txBox="1"/>
          <p:nvPr/>
        </p:nvSpPr>
        <p:spPr>
          <a:xfrm>
            <a:off x="438150" y="1628775"/>
            <a:ext cx="11572875" cy="4893647"/>
          </a:xfrm>
          <a:prstGeom prst="rect">
            <a:avLst/>
          </a:prstGeom>
          <a:solidFill>
            <a:schemeClr val="accent6">
              <a:lumMod val="20000"/>
              <a:lumOff val="80000"/>
            </a:schemeClr>
          </a:solidFill>
        </p:spPr>
        <p:txBody>
          <a:bodyPr wrap="square" rtlCol="0">
            <a:spAutoFit/>
          </a:bodyPr>
          <a:lstStyle/>
          <a:p>
            <a:r>
              <a:rPr lang="cs-CZ" sz="2400" dirty="0"/>
              <a:t>Když se řekne Microsoft, každému se asi vybaví Excel nebo operační program Windows. Rozsah této společnosti je ale mnohem širší. Říká Vám něco pojem „chytrá prodejna“? Pořád nevíte? Tak čtete dál. </a:t>
            </a:r>
          </a:p>
          <a:p>
            <a:r>
              <a:rPr lang="cs-CZ" sz="2400" dirty="0"/>
              <a:t>Díky preferencím zákazníků jsou do digitalizace tlačeni také maloobchodníci. Tohle přináší obrovský prostor pro zpracování nejrůznějších dat a posilování vztahu se zákazníkem. Podle nejrůznějších analýz bude právě digitalizace maloobchodu hlavním trendem příštích let. Microsoft proto představil obchod nové generace, ve kterém ukazuje potenciál technologických novinek. Na jednu stranu úžasný pokrok. Na druhou si nedovedu představit, kde se všechny ty inovaci jednou zastaví. Dostane vás už jenom samotný vstup do prodejny. Na interaktivní obrazovce zákazníka osloví personalizované reklamní sdělení. Obrazovka totiž rozpozná věk a pohlaví. Kamery poté měří, kolik času strávíte v obchodě nebo u kterého produktu se zrovna tvoří fronta. Obchod toho umí samozřejmě víc, ale to by vydalo na celou knížku. </a:t>
            </a:r>
          </a:p>
        </p:txBody>
      </p:sp>
    </p:spTree>
    <p:extLst>
      <p:ext uri="{BB962C8B-B14F-4D97-AF65-F5344CB8AC3E}">
        <p14:creationId xmlns:p14="http://schemas.microsoft.com/office/powerpoint/2010/main" val="1514493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3B4D7B-13E1-4B86-821E-A62449C35319}"/>
              </a:ext>
            </a:extLst>
          </p:cNvPr>
          <p:cNvSpPr>
            <a:spLocks noGrp="1"/>
          </p:cNvSpPr>
          <p:nvPr>
            <p:ph type="title"/>
          </p:nvPr>
        </p:nvSpPr>
        <p:spPr>
          <a:xfrm>
            <a:off x="838200" y="365125"/>
            <a:ext cx="5524499" cy="949325"/>
          </a:xfrm>
        </p:spPr>
        <p:txBody>
          <a:bodyPr>
            <a:normAutofit/>
          </a:bodyPr>
          <a:lstStyle/>
          <a:p>
            <a:r>
              <a:rPr lang="cs-CZ" sz="3200" b="1" dirty="0">
                <a:solidFill>
                  <a:srgbClr val="008080"/>
                </a:solidFill>
              </a:rPr>
              <a:t>Digitalizace maloobchodu - </a:t>
            </a:r>
            <a:r>
              <a:rPr lang="cs-CZ" sz="3200" b="1" dirty="0">
                <a:solidFill>
                  <a:srgbClr val="FF0000"/>
                </a:solidFill>
              </a:rPr>
              <a:t>praxe</a:t>
            </a:r>
          </a:p>
        </p:txBody>
      </p:sp>
      <p:pic>
        <p:nvPicPr>
          <p:cNvPr id="3" name="Obrázek 2">
            <a:extLst>
              <a:ext uri="{FF2B5EF4-FFF2-40B4-BE49-F238E27FC236}">
                <a16:creationId xmlns:a16="http://schemas.microsoft.com/office/drawing/2014/main" id="{220D9A0A-FAF0-40C7-9419-FCE59A90E4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9424" y="228600"/>
            <a:ext cx="1464833" cy="1127893"/>
          </a:xfrm>
          <a:prstGeom prst="rect">
            <a:avLst/>
          </a:prstGeom>
          <a:ln>
            <a:solidFill>
              <a:srgbClr val="008080"/>
            </a:solidFill>
          </a:ln>
        </p:spPr>
      </p:pic>
      <p:sp>
        <p:nvSpPr>
          <p:cNvPr id="4" name="TextovéPole 3">
            <a:extLst>
              <a:ext uri="{FF2B5EF4-FFF2-40B4-BE49-F238E27FC236}">
                <a16:creationId xmlns:a16="http://schemas.microsoft.com/office/drawing/2014/main" id="{B7F840CA-9BD1-47D7-889D-1DEB431EB750}"/>
              </a:ext>
            </a:extLst>
          </p:cNvPr>
          <p:cNvSpPr txBox="1"/>
          <p:nvPr/>
        </p:nvSpPr>
        <p:spPr>
          <a:xfrm>
            <a:off x="466725" y="1628775"/>
            <a:ext cx="11477625" cy="4062651"/>
          </a:xfrm>
          <a:prstGeom prst="rect">
            <a:avLst/>
          </a:prstGeom>
          <a:solidFill>
            <a:schemeClr val="accent6">
              <a:lumMod val="20000"/>
              <a:lumOff val="80000"/>
            </a:schemeClr>
          </a:solidFill>
        </p:spPr>
        <p:txBody>
          <a:bodyPr wrap="square" rtlCol="0">
            <a:spAutoFit/>
          </a:bodyPr>
          <a:lstStyle/>
          <a:p>
            <a:r>
              <a:rPr lang="cs-CZ" sz="2400" dirty="0"/>
              <a:t>Takže, co je pro podnikatele to hlavní? Získaná data například umožňují:</a:t>
            </a:r>
          </a:p>
          <a:p>
            <a:pPr marL="342900" indent="-342900">
              <a:buFontTx/>
              <a:buChar char="-"/>
            </a:pPr>
            <a:r>
              <a:rPr lang="cs-CZ" sz="2400" dirty="0"/>
              <a:t>spravovat různé pobočky na dálku, </a:t>
            </a:r>
          </a:p>
          <a:p>
            <a:pPr marL="342900" indent="-342900">
              <a:buFontTx/>
              <a:buChar char="-"/>
            </a:pPr>
            <a:r>
              <a:rPr lang="cs-CZ" sz="2400" dirty="0"/>
              <a:t>propojit data s obchodními výsledky nebo </a:t>
            </a:r>
          </a:p>
          <a:p>
            <a:pPr marL="342900" indent="-342900">
              <a:buFontTx/>
              <a:buChar char="-"/>
            </a:pPr>
            <a:r>
              <a:rPr lang="cs-CZ" sz="2400" dirty="0"/>
              <a:t>zjistit reakci zákazníků, na různé produkty. </a:t>
            </a:r>
          </a:p>
          <a:p>
            <a:r>
              <a:rPr lang="cs-CZ" sz="2400" dirty="0"/>
              <a:t>Právě úspěšné budování zákaznického vztahu s využitím získaných dat by mělo vést k tomu, že podnikatel ušetří vynaložené peníze do různých reklam. Digitalizace samozřejmě neznamená jenom super chytrý obchod. Je toho daleko víc:</a:t>
            </a:r>
          </a:p>
          <a:p>
            <a:r>
              <a:rPr lang="cs-CZ" sz="2400" dirty="0"/>
              <a:t>- digitalizace plateb, internetové stránky, online marketing, chytré regály až po </a:t>
            </a:r>
            <a:r>
              <a:rPr lang="cs-CZ" sz="2400" dirty="0" err="1"/>
              <a:t>cloudové</a:t>
            </a:r>
            <a:r>
              <a:rPr lang="cs-CZ" sz="2400" dirty="0"/>
              <a:t> úložiště pro data. Možnosti digitálních vychytávek mohou sloužit nejen velkým, ale i malým obchodníkům. </a:t>
            </a:r>
          </a:p>
          <a:p>
            <a:endParaRPr lang="cs-CZ" dirty="0"/>
          </a:p>
        </p:txBody>
      </p:sp>
      <p:sp>
        <p:nvSpPr>
          <p:cNvPr id="5" name="Obdélník 4">
            <a:extLst>
              <a:ext uri="{FF2B5EF4-FFF2-40B4-BE49-F238E27FC236}">
                <a16:creationId xmlns:a16="http://schemas.microsoft.com/office/drawing/2014/main" id="{C14F5A6E-F5B7-4639-A6D6-499CAF64A1BA}"/>
              </a:ext>
            </a:extLst>
          </p:cNvPr>
          <p:cNvSpPr/>
          <p:nvPr/>
        </p:nvSpPr>
        <p:spPr>
          <a:xfrm>
            <a:off x="6008257" y="5706070"/>
            <a:ext cx="6096000" cy="923330"/>
          </a:xfrm>
          <a:prstGeom prst="rect">
            <a:avLst/>
          </a:prstGeom>
        </p:spPr>
        <p:txBody>
          <a:bodyPr>
            <a:spAutoFit/>
          </a:bodyPr>
          <a:lstStyle/>
          <a:p>
            <a:r>
              <a:rPr lang="cs-CZ" dirty="0"/>
              <a:t>Zpracováno dle https://www.anobudelip.cz/cs/jiri-blaha/aktuality/jak-postupuje-digitalizace-maloobchodu-42005.shtml</a:t>
            </a:r>
          </a:p>
        </p:txBody>
      </p:sp>
    </p:spTree>
    <p:extLst>
      <p:ext uri="{BB962C8B-B14F-4D97-AF65-F5344CB8AC3E}">
        <p14:creationId xmlns:p14="http://schemas.microsoft.com/office/powerpoint/2010/main" val="4138195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2" name="Rectangle 4"/>
          <p:cNvSpPr>
            <a:spLocks noGrp="1" noRot="1" noChangeArrowheads="1"/>
          </p:cNvSpPr>
          <p:nvPr>
            <p:ph type="title"/>
          </p:nvPr>
        </p:nvSpPr>
        <p:spPr>
          <a:solidFill>
            <a:srgbClr val="FFFFFF"/>
          </a:solidFill>
        </p:spPr>
        <p:txBody>
          <a:bodyPr/>
          <a:lstStyle/>
          <a:p>
            <a:pPr eaLnBrk="1" hangingPunct="1">
              <a:defRPr/>
            </a:pPr>
            <a:r>
              <a:rPr lang="cs-CZ" b="1" dirty="0">
                <a:solidFill>
                  <a:srgbClr val="008080"/>
                </a:solidFill>
              </a:rPr>
              <a:t>Strategie zacílení - Dělej to, co na trhu chybí</a:t>
            </a:r>
          </a:p>
        </p:txBody>
      </p:sp>
      <p:sp>
        <p:nvSpPr>
          <p:cNvPr id="53254" name="Rectangle 6"/>
          <p:cNvSpPr>
            <a:spLocks noGrp="1" noRot="1" noChangeArrowheads="1"/>
          </p:cNvSpPr>
          <p:nvPr>
            <p:ph type="body" sz="half" idx="2"/>
          </p:nvPr>
        </p:nvSpPr>
        <p:spPr>
          <a:xfrm>
            <a:off x="6262142" y="1336350"/>
            <a:ext cx="4194175" cy="4997450"/>
          </a:xfrm>
          <a:solidFill>
            <a:schemeClr val="accent6">
              <a:lumMod val="20000"/>
              <a:lumOff val="80000"/>
            </a:schemeClr>
          </a:solidFill>
          <a:ln w="28575">
            <a:solidFill>
              <a:srgbClr val="008080"/>
            </a:solidFill>
          </a:ln>
        </p:spPr>
        <p:txBody>
          <a:bodyPr/>
          <a:lstStyle/>
          <a:p>
            <a:pPr eaLnBrk="1" hangingPunct="1">
              <a:buFont typeface="Arial" charset="0"/>
              <a:buChar char="►"/>
              <a:defRPr/>
            </a:pPr>
            <a:r>
              <a:rPr lang="cs-CZ" b="1" dirty="0">
                <a:solidFill>
                  <a:srgbClr val="008080"/>
                </a:solidFill>
              </a:rPr>
              <a:t>úspěšný je ten, kdo najde mezeru na trhu – tržní výklenek,</a:t>
            </a:r>
          </a:p>
          <a:p>
            <a:pPr eaLnBrk="1" hangingPunct="1">
              <a:buFont typeface="Arial" charset="0"/>
              <a:buChar char="►"/>
              <a:defRPr/>
            </a:pPr>
            <a:r>
              <a:rPr lang="cs-CZ" b="1" dirty="0">
                <a:solidFill>
                  <a:srgbClr val="008080"/>
                </a:solidFill>
              </a:rPr>
              <a:t>vychází z výjimečnosti výrobku, chybějící služby.</a:t>
            </a:r>
          </a:p>
          <a:p>
            <a:pPr eaLnBrk="1" hangingPunct="1">
              <a:buFont typeface="Arial" charset="0"/>
              <a:buChar char="►"/>
              <a:defRPr/>
            </a:pPr>
            <a:r>
              <a:rPr lang="cs-CZ" b="1" dirty="0">
                <a:solidFill>
                  <a:srgbClr val="FF0000"/>
                </a:solidFill>
              </a:rPr>
              <a:t>Př.: chybějící maloobchodní síť,</a:t>
            </a:r>
          </a:p>
          <a:p>
            <a:pPr eaLnBrk="1" hangingPunct="1">
              <a:buFont typeface="Arial" charset="0"/>
              <a:buChar char="►"/>
              <a:defRPr/>
            </a:pPr>
            <a:r>
              <a:rPr lang="cs-CZ" b="1" dirty="0">
                <a:solidFill>
                  <a:srgbClr val="FF0000"/>
                </a:solidFill>
              </a:rPr>
              <a:t>jedinečný produkt…</a:t>
            </a:r>
          </a:p>
        </p:txBody>
      </p:sp>
      <p:pic>
        <p:nvPicPr>
          <p:cNvPr id="18436" name="Picture 7" descr="PieChar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32371" y="1470026"/>
            <a:ext cx="4103688" cy="4863774"/>
          </a:xfrm>
          <a:solidFill>
            <a:schemeClr val="accent6">
              <a:lumMod val="20000"/>
              <a:lumOff val="80000"/>
            </a:schemeClr>
          </a:solidFill>
          <a:ln w="28575">
            <a:solidFill>
              <a:srgbClr val="008080"/>
            </a:solidFill>
          </a:ln>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9424" y="228600"/>
            <a:ext cx="1464833" cy="1127893"/>
          </a:xfrm>
          <a:prstGeom prst="rect">
            <a:avLst/>
          </a:prstGeom>
          <a:ln>
            <a:solidFill>
              <a:srgbClr val="008080"/>
            </a:solidFill>
          </a:ln>
        </p:spPr>
      </p:pic>
    </p:spTree>
    <p:extLst>
      <p:ext uri="{BB962C8B-B14F-4D97-AF65-F5344CB8AC3E}">
        <p14:creationId xmlns:p14="http://schemas.microsoft.com/office/powerpoint/2010/main" val="327874256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fade">
                                      <p:cBhvr>
                                        <p:cTn id="7" dur="2000"/>
                                        <p:tgtEl>
                                          <p:spTgt spid="532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254">
                                            <p:bg/>
                                          </p:spTgt>
                                        </p:tgtEl>
                                        <p:attrNameLst>
                                          <p:attrName>style.visibility</p:attrName>
                                        </p:attrNameLst>
                                      </p:cBhvr>
                                      <p:to>
                                        <p:strVal val="visible"/>
                                      </p:to>
                                    </p:set>
                                    <p:animEffect transition="in" filter="fade">
                                      <p:cBhvr>
                                        <p:cTn id="12" dur="2000"/>
                                        <p:tgtEl>
                                          <p:spTgt spid="53254">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254">
                                            <p:txEl>
                                              <p:pRg st="0" end="0"/>
                                            </p:txEl>
                                          </p:spTgt>
                                        </p:tgtEl>
                                        <p:attrNameLst>
                                          <p:attrName>style.visibility</p:attrName>
                                        </p:attrNameLst>
                                      </p:cBhvr>
                                      <p:to>
                                        <p:strVal val="visible"/>
                                      </p:to>
                                    </p:set>
                                    <p:animEffect transition="in" filter="fade">
                                      <p:cBhvr>
                                        <p:cTn id="17" dur="2000"/>
                                        <p:tgtEl>
                                          <p:spTgt spid="5325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3254">
                                            <p:txEl>
                                              <p:pRg st="1" end="1"/>
                                            </p:txEl>
                                          </p:spTgt>
                                        </p:tgtEl>
                                        <p:attrNameLst>
                                          <p:attrName>style.visibility</p:attrName>
                                        </p:attrNameLst>
                                      </p:cBhvr>
                                      <p:to>
                                        <p:strVal val="visible"/>
                                      </p:to>
                                    </p:set>
                                    <p:animEffect transition="in" filter="fade">
                                      <p:cBhvr>
                                        <p:cTn id="22" dur="2000"/>
                                        <p:tgtEl>
                                          <p:spTgt spid="53254">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3254">
                                            <p:txEl>
                                              <p:pRg st="2" end="2"/>
                                            </p:txEl>
                                          </p:spTgt>
                                        </p:tgtEl>
                                        <p:attrNameLst>
                                          <p:attrName>style.visibility</p:attrName>
                                        </p:attrNameLst>
                                      </p:cBhvr>
                                      <p:to>
                                        <p:strVal val="visible"/>
                                      </p:to>
                                    </p:set>
                                    <p:animEffect transition="in" filter="fade">
                                      <p:cBhvr>
                                        <p:cTn id="27" dur="2000"/>
                                        <p:tgtEl>
                                          <p:spTgt spid="53254">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3254">
                                            <p:txEl>
                                              <p:pRg st="3" end="3"/>
                                            </p:txEl>
                                          </p:spTgt>
                                        </p:tgtEl>
                                        <p:attrNameLst>
                                          <p:attrName>style.visibility</p:attrName>
                                        </p:attrNameLst>
                                      </p:cBhvr>
                                      <p:to>
                                        <p:strVal val="visible"/>
                                      </p:to>
                                    </p:set>
                                    <p:animEffect transition="in" filter="fade">
                                      <p:cBhvr>
                                        <p:cTn id="32" dur="2000"/>
                                        <p:tgtEl>
                                          <p:spTgt spid="532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animBg="1"/>
      <p:bldP spid="53254"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3B4D7B-13E1-4B86-821E-A62449C35319}"/>
              </a:ext>
            </a:extLst>
          </p:cNvPr>
          <p:cNvSpPr>
            <a:spLocks noGrp="1"/>
          </p:cNvSpPr>
          <p:nvPr>
            <p:ph type="title"/>
          </p:nvPr>
        </p:nvSpPr>
        <p:spPr>
          <a:xfrm>
            <a:off x="838200" y="365125"/>
            <a:ext cx="5524499" cy="949325"/>
          </a:xfrm>
        </p:spPr>
        <p:txBody>
          <a:bodyPr>
            <a:normAutofit/>
          </a:bodyPr>
          <a:lstStyle/>
          <a:p>
            <a:r>
              <a:rPr lang="cs-CZ" sz="3200" b="1" dirty="0">
                <a:solidFill>
                  <a:srgbClr val="008080"/>
                </a:solidFill>
              </a:rPr>
              <a:t>Mezera na trhu - </a:t>
            </a:r>
            <a:r>
              <a:rPr lang="cs-CZ" sz="3200" b="1" dirty="0">
                <a:solidFill>
                  <a:srgbClr val="FF0000"/>
                </a:solidFill>
              </a:rPr>
              <a:t>praxe</a:t>
            </a:r>
          </a:p>
        </p:txBody>
      </p:sp>
      <p:pic>
        <p:nvPicPr>
          <p:cNvPr id="3" name="Obrázek 2">
            <a:extLst>
              <a:ext uri="{FF2B5EF4-FFF2-40B4-BE49-F238E27FC236}">
                <a16:creationId xmlns:a16="http://schemas.microsoft.com/office/drawing/2014/main" id="{220D9A0A-FAF0-40C7-9419-FCE59A90E4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9424" y="228600"/>
            <a:ext cx="1464833" cy="1127893"/>
          </a:xfrm>
          <a:prstGeom prst="rect">
            <a:avLst/>
          </a:prstGeom>
          <a:ln>
            <a:solidFill>
              <a:srgbClr val="008080"/>
            </a:solidFill>
          </a:ln>
        </p:spPr>
      </p:pic>
      <p:sp>
        <p:nvSpPr>
          <p:cNvPr id="4" name="TextovéPole 3">
            <a:extLst>
              <a:ext uri="{FF2B5EF4-FFF2-40B4-BE49-F238E27FC236}">
                <a16:creationId xmlns:a16="http://schemas.microsoft.com/office/drawing/2014/main" id="{B7F840CA-9BD1-47D7-889D-1DEB431EB750}"/>
              </a:ext>
            </a:extLst>
          </p:cNvPr>
          <p:cNvSpPr txBox="1"/>
          <p:nvPr/>
        </p:nvSpPr>
        <p:spPr>
          <a:xfrm>
            <a:off x="466725" y="1628775"/>
            <a:ext cx="11477625" cy="4431983"/>
          </a:xfrm>
          <a:prstGeom prst="rect">
            <a:avLst/>
          </a:prstGeom>
          <a:solidFill>
            <a:schemeClr val="accent6">
              <a:lumMod val="20000"/>
              <a:lumOff val="80000"/>
            </a:schemeClr>
          </a:solidFill>
        </p:spPr>
        <p:txBody>
          <a:bodyPr wrap="square" rtlCol="0">
            <a:spAutoFit/>
          </a:bodyPr>
          <a:lstStyle/>
          <a:p>
            <a:r>
              <a:rPr lang="cs-CZ" sz="2400" b="1" dirty="0"/>
              <a:t>Firma šije elegantní batohy, na které zákazníci nedají dopustit. Značka </a:t>
            </a:r>
            <a:r>
              <a:rPr lang="cs-CZ" sz="2400" b="1" dirty="0" err="1"/>
              <a:t>Alexmonhart</a:t>
            </a:r>
            <a:r>
              <a:rPr lang="cs-CZ" sz="2400" b="1" dirty="0"/>
              <a:t> našla mezeru na trhu a daří se jí.</a:t>
            </a:r>
          </a:p>
          <a:p>
            <a:r>
              <a:rPr lang="cs-CZ" sz="2400" dirty="0"/>
              <a:t>Jejich cílová skupina jsou manažeři a celebrity. Který produkt je největším hitem, nebo na jaké hvězdné spolupráce tuzemského </a:t>
            </a:r>
            <a:r>
              <a:rPr lang="cs-CZ" sz="2400" dirty="0" err="1"/>
              <a:t>brandu</a:t>
            </a:r>
            <a:r>
              <a:rPr lang="cs-CZ" sz="2400" dirty="0"/>
              <a:t> </a:t>
            </a:r>
            <a:r>
              <a:rPr lang="cs-CZ" sz="2400" dirty="0" err="1"/>
              <a:t>Alexmonhart</a:t>
            </a:r>
            <a:r>
              <a:rPr lang="cs-CZ" sz="2400" dirty="0"/>
              <a:t> se můžeme těšit? A jak mladí designéři zvládají aktuální krizi spojenou s pandemií?</a:t>
            </a:r>
          </a:p>
          <a:p>
            <a:r>
              <a:rPr lang="cs-CZ" sz="2400" dirty="0"/>
              <a:t>Mladý pár Alex a Daniel vytvářejí známé batohy na českém trhu. Poprvé představili své batohy v roce 2014 na </a:t>
            </a:r>
            <a:r>
              <a:rPr lang="cs-CZ" sz="2400" dirty="0">
                <a:hlinkClick r:id="rId3"/>
              </a:rPr>
              <a:t>Czech Design </a:t>
            </a:r>
            <a:r>
              <a:rPr lang="cs-CZ" sz="2400" dirty="0" err="1">
                <a:hlinkClick r:id="rId3"/>
              </a:rPr>
              <a:t>Weeku</a:t>
            </a:r>
            <a:r>
              <a:rPr lang="cs-CZ" sz="2400" dirty="0"/>
              <a:t>. Měly kožený obal a byly skládací. </a:t>
            </a:r>
            <a:r>
              <a:rPr lang="cs-CZ" sz="2400" dirty="0" err="1">
                <a:hlinkClick r:id="rId4"/>
              </a:rPr>
              <a:t>Alexmonhart</a:t>
            </a:r>
            <a:r>
              <a:rPr lang="cs-CZ" sz="2400" dirty="0">
                <a:hlinkClick r:id="rId4"/>
              </a:rPr>
              <a:t> Studio </a:t>
            </a:r>
            <a:r>
              <a:rPr lang="cs-CZ" sz="2400" dirty="0" err="1">
                <a:hlinkClick r:id="rId4"/>
              </a:rPr>
              <a:t>Store</a:t>
            </a:r>
            <a:r>
              <a:rPr lang="cs-CZ" sz="2400" dirty="0">
                <a:hlinkClick r:id="rId4"/>
              </a:rPr>
              <a:t> </a:t>
            </a:r>
            <a:r>
              <a:rPr lang="cs-CZ" sz="2400" b="1" dirty="0"/>
              <a:t> se stali od roku 2017, odkdy píšou společnou historii už jako značka.</a:t>
            </a:r>
            <a:r>
              <a:rPr lang="cs-CZ" sz="2400" dirty="0"/>
              <a:t> Dnes mají v nabídce nejen batohy, ale i ledvinky, barety a brýle.</a:t>
            </a:r>
          </a:p>
          <a:p>
            <a:r>
              <a:rPr lang="cs-CZ" sz="2400" b="1" dirty="0"/>
              <a:t>A co současná pandemie? Začali šít i ústenky. </a:t>
            </a:r>
            <a:r>
              <a:rPr lang="cs-CZ" sz="2400" b="1" dirty="0">
                <a:solidFill>
                  <a:srgbClr val="FF0000"/>
                </a:solidFill>
              </a:rPr>
              <a:t>A poučení z ní? Vždycky může být hůře a proto je třeba se snažit mít finanční rezervu.</a:t>
            </a:r>
          </a:p>
          <a:p>
            <a:endParaRPr lang="cs-CZ" dirty="0"/>
          </a:p>
        </p:txBody>
      </p:sp>
      <p:sp>
        <p:nvSpPr>
          <p:cNvPr id="5" name="Obdélník 4">
            <a:extLst>
              <a:ext uri="{FF2B5EF4-FFF2-40B4-BE49-F238E27FC236}">
                <a16:creationId xmlns:a16="http://schemas.microsoft.com/office/drawing/2014/main" id="{C14F5A6E-F5B7-4639-A6D6-499CAF64A1BA}"/>
              </a:ext>
            </a:extLst>
          </p:cNvPr>
          <p:cNvSpPr/>
          <p:nvPr/>
        </p:nvSpPr>
        <p:spPr>
          <a:xfrm>
            <a:off x="3238500" y="6005751"/>
            <a:ext cx="8418082" cy="646331"/>
          </a:xfrm>
          <a:prstGeom prst="rect">
            <a:avLst/>
          </a:prstGeom>
        </p:spPr>
        <p:txBody>
          <a:bodyPr wrap="square">
            <a:spAutoFit/>
          </a:bodyPr>
          <a:lstStyle/>
          <a:p>
            <a:r>
              <a:rPr lang="cs-CZ" dirty="0"/>
              <a:t>Blíže https://www.czechdesign.cz/temata-a-rubriky/sije-elegantni-batohy-na-ktere-zakaznici-nedaji-dopustit-znacka-alexmonhart-nasla-mezeru-na-trhu-a-dari-se-ji</a:t>
            </a:r>
          </a:p>
        </p:txBody>
      </p:sp>
    </p:spTree>
    <p:extLst>
      <p:ext uri="{BB962C8B-B14F-4D97-AF65-F5344CB8AC3E}">
        <p14:creationId xmlns:p14="http://schemas.microsoft.com/office/powerpoint/2010/main" val="1828446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274187"/>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6" y="720605"/>
            <a:ext cx="4297080" cy="339419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4000" b="1" dirty="0"/>
          </a:p>
          <a:p>
            <a:pPr algn="l"/>
            <a:endParaRPr lang="cs-CZ" sz="4000" b="1" dirty="0"/>
          </a:p>
          <a:p>
            <a:endParaRPr lang="en-GB" sz="4000" b="1" dirty="0">
              <a:solidFill>
                <a:schemeClr val="bg1"/>
              </a:solidFill>
              <a:latin typeface="Times New Roman" panose="02020603050405020304" pitchFamily="18" charset="0"/>
              <a:cs typeface="Times New Roman" panose="02020603050405020304" pitchFamily="18" charset="0"/>
            </a:endParaRPr>
          </a:p>
        </p:txBody>
      </p:sp>
      <p:sp>
        <p:nvSpPr>
          <p:cNvPr id="10" name="Zástupný symbol pro obsah 2"/>
          <p:cNvSpPr txBox="1">
            <a:spLocks/>
          </p:cNvSpPr>
          <p:nvPr/>
        </p:nvSpPr>
        <p:spPr>
          <a:xfrm>
            <a:off x="396842" y="2976893"/>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400" b="1" i="1" dirty="0">
              <a:solidFill>
                <a:srgbClr val="002060"/>
              </a:solidFill>
            </a:endParaRPr>
          </a:p>
          <a:p>
            <a:pPr marL="0" indent="0">
              <a:buNone/>
            </a:pPr>
            <a:r>
              <a:rPr lang="en-GB" sz="1200" dirty="0">
                <a:solidFill>
                  <a:schemeClr val="bg1"/>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701402" y="2907987"/>
            <a:ext cx="4806091" cy="1511081"/>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2400" b="1" i="1" dirty="0">
                <a:solidFill>
                  <a:srgbClr val="002060"/>
                </a:solidFill>
              </a:rPr>
              <a:t>Cílem přednášky je </a:t>
            </a:r>
            <a:r>
              <a:rPr lang="cs-CZ" altLang="cs-CZ" sz="2400" b="1" i="1" dirty="0">
                <a:solidFill>
                  <a:srgbClr val="002060"/>
                </a:solidFill>
              </a:rPr>
              <a:t>pochopit strategie obchodních organizací s ohledem na chování trhu</a:t>
            </a:r>
            <a:endParaRPr lang="cs-CZ" altLang="cs-CZ" sz="2400" b="1" dirty="0">
              <a:solidFill>
                <a:srgbClr val="002060"/>
              </a:solidFill>
            </a:endParaRPr>
          </a:p>
          <a:p>
            <a:pPr marL="0" indent="0" algn="ctr">
              <a:buNone/>
            </a:pPr>
            <a:endParaRPr lang="cs-CZ" sz="2400" b="1" i="1" dirty="0">
              <a:solidFill>
                <a:srgbClr val="002060"/>
              </a:solidFill>
            </a:endParaRPr>
          </a:p>
          <a:p>
            <a:pPr marL="0" indent="0" algn="ctr">
              <a:buNone/>
            </a:pPr>
            <a:endParaRPr lang="cs-CZ" sz="2400" b="1" i="1" dirty="0">
              <a:solidFill>
                <a:srgbClr val="002060"/>
              </a:solidFill>
            </a:endParaRPr>
          </a:p>
          <a:p>
            <a:pPr marL="0" indent="0" algn="ctr">
              <a:buNone/>
            </a:pPr>
            <a:r>
              <a:rPr lang="cs-CZ" sz="2400" b="1" i="1" dirty="0">
                <a:solidFill>
                  <a:srgbClr val="002060"/>
                </a:solidFill>
              </a:rPr>
              <a:t> </a:t>
            </a:r>
            <a:endParaRPr lang="en-GB" sz="2400" dirty="0">
              <a:solidFill>
                <a:schemeClr val="bg1"/>
              </a:solidFill>
              <a:cs typeface="Times New Roman" panose="02020603050405020304" pitchFamily="18" charset="0"/>
            </a:endParaRPr>
          </a:p>
        </p:txBody>
      </p:sp>
      <p:sp>
        <p:nvSpPr>
          <p:cNvPr id="8"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a:solidFill>
                  <a:srgbClr val="307871"/>
                </a:solidFill>
                <a:latin typeface="Times New Roman" panose="02020603050405020304" pitchFamily="18" charset="0"/>
                <a:cs typeface="Times New Roman" panose="02020603050405020304" pitchFamily="18" charset="0"/>
              </a:rPr>
              <a:t>Halina </a:t>
            </a:r>
            <a:r>
              <a:rPr lang="cs-CZ" altLang="cs-CZ" sz="1200" b="1" dirty="0" err="1">
                <a:solidFill>
                  <a:srgbClr val="307871"/>
                </a:solidFill>
                <a:latin typeface="Times New Roman" panose="02020603050405020304" pitchFamily="18" charset="0"/>
                <a:cs typeface="Times New Roman" panose="02020603050405020304" pitchFamily="18" charset="0"/>
              </a:rPr>
              <a:t>Starzyczná</a:t>
            </a:r>
            <a:endParaRPr lang="en-GB" altLang="cs-CZ" sz="1200" b="1" dirty="0">
              <a:solidFill>
                <a:srgbClr val="307871"/>
              </a:solidFill>
              <a:latin typeface="Times New Roman" panose="02020603050405020304" pitchFamily="18" charset="0"/>
              <a:cs typeface="Times New Roman" panose="02020603050405020304" pitchFamily="18" charset="0"/>
            </a:endParaRPr>
          </a:p>
          <a:p>
            <a:pPr algn="r"/>
            <a:r>
              <a:rPr lang="cs-CZ" altLang="cs-CZ" sz="1200" dirty="0">
                <a:solidFill>
                  <a:srgbClr val="307871"/>
                </a:solidFill>
                <a:latin typeface="Times New Roman" panose="02020603050405020304" pitchFamily="18" charset="0"/>
                <a:cs typeface="Times New Roman" panose="02020603050405020304" pitchFamily="18" charset="0"/>
              </a:rPr>
              <a:t>Garant předmětu</a:t>
            </a:r>
          </a:p>
        </p:txBody>
      </p:sp>
      <p:sp>
        <p:nvSpPr>
          <p:cNvPr id="3" name="Obdélník 2"/>
          <p:cNvSpPr/>
          <p:nvPr/>
        </p:nvSpPr>
        <p:spPr>
          <a:xfrm>
            <a:off x="1026720" y="2299049"/>
            <a:ext cx="3577252" cy="1938992"/>
          </a:xfrm>
          <a:prstGeom prst="rect">
            <a:avLst/>
          </a:prstGeom>
        </p:spPr>
        <p:txBody>
          <a:bodyPr wrap="square">
            <a:spAutoFit/>
          </a:bodyPr>
          <a:lstStyle/>
          <a:p>
            <a:r>
              <a:rPr lang="cs-CZ" sz="4000" dirty="0"/>
              <a:t>Strategie obchodních organizací</a:t>
            </a:r>
          </a:p>
        </p:txBody>
      </p:sp>
    </p:spTree>
    <p:extLst>
      <p:ext uri="{BB962C8B-B14F-4D97-AF65-F5344CB8AC3E}">
        <p14:creationId xmlns:p14="http://schemas.microsoft.com/office/powerpoint/2010/main" val="1118584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2" name="Rectangle 4"/>
          <p:cNvSpPr>
            <a:spLocks noGrp="1" noRot="1" noChangeArrowheads="1"/>
          </p:cNvSpPr>
          <p:nvPr>
            <p:ph type="title" sz="quarter"/>
          </p:nvPr>
        </p:nvSpPr>
        <p:spPr>
          <a:xfrm>
            <a:off x="1825625" y="228601"/>
            <a:ext cx="8540750" cy="752475"/>
          </a:xfrm>
          <a:solidFill>
            <a:schemeClr val="accent6">
              <a:lumMod val="20000"/>
              <a:lumOff val="80000"/>
            </a:schemeClr>
          </a:solidFill>
        </p:spPr>
        <p:txBody>
          <a:bodyPr/>
          <a:lstStyle/>
          <a:p>
            <a:pPr eaLnBrk="1" hangingPunct="1">
              <a:defRPr/>
            </a:pPr>
            <a:r>
              <a:rPr lang="cs-CZ" sz="3600" b="1" dirty="0">
                <a:solidFill>
                  <a:srgbClr val="008080"/>
                </a:solidFill>
              </a:rPr>
              <a:t>Stálá strategie obchodní organizace</a:t>
            </a:r>
          </a:p>
        </p:txBody>
      </p:sp>
      <p:sp>
        <p:nvSpPr>
          <p:cNvPr id="58373" name="Rectangle 5"/>
          <p:cNvSpPr>
            <a:spLocks noGrp="1" noRot="1" noChangeArrowheads="1"/>
          </p:cNvSpPr>
          <p:nvPr>
            <p:ph sz="quarter" idx="1"/>
          </p:nvPr>
        </p:nvSpPr>
        <p:spPr>
          <a:xfrm>
            <a:off x="1847851" y="1052514"/>
            <a:ext cx="4194175" cy="1368425"/>
          </a:xfrm>
          <a:solidFill>
            <a:schemeClr val="accent6">
              <a:lumMod val="20000"/>
              <a:lumOff val="80000"/>
            </a:schemeClr>
          </a:solidFill>
          <a:ln>
            <a:solidFill>
              <a:srgbClr val="008080"/>
            </a:solidFill>
          </a:ln>
        </p:spPr>
        <p:txBody>
          <a:bodyPr/>
          <a:lstStyle/>
          <a:p>
            <a:pPr algn="ctr" eaLnBrk="1" hangingPunct="1">
              <a:buFont typeface="Arial" charset="0"/>
              <a:buChar char="►"/>
              <a:defRPr/>
            </a:pPr>
            <a:r>
              <a:rPr lang="cs-CZ" sz="2400" b="1" dirty="0">
                <a:solidFill>
                  <a:srgbClr val="CC0066"/>
                </a:solidFill>
              </a:rPr>
              <a:t>Trading UP</a:t>
            </a:r>
          </a:p>
          <a:p>
            <a:pPr eaLnBrk="1" hangingPunct="1">
              <a:buFont typeface="Arial" charset="0"/>
              <a:buChar char="►"/>
              <a:defRPr/>
            </a:pPr>
            <a:r>
              <a:rPr lang="cs-CZ" sz="2400" dirty="0">
                <a:solidFill>
                  <a:srgbClr val="008080"/>
                </a:solidFill>
              </a:rPr>
              <a:t> </a:t>
            </a:r>
            <a:r>
              <a:rPr lang="cs-CZ" sz="2000" b="1" dirty="0">
                <a:solidFill>
                  <a:srgbClr val="008080"/>
                </a:solidFill>
              </a:rPr>
              <a:t>Růst poptávky po určitém sortimentu</a:t>
            </a:r>
          </a:p>
        </p:txBody>
      </p:sp>
      <p:sp>
        <p:nvSpPr>
          <p:cNvPr id="58374" name="Rectangle 6"/>
          <p:cNvSpPr>
            <a:spLocks noGrp="1" noRot="1" noChangeArrowheads="1"/>
          </p:cNvSpPr>
          <p:nvPr>
            <p:ph sz="quarter" idx="2"/>
          </p:nvPr>
        </p:nvSpPr>
        <p:spPr>
          <a:xfrm>
            <a:off x="6096001" y="1052514"/>
            <a:ext cx="4194175" cy="1368425"/>
          </a:xfrm>
          <a:solidFill>
            <a:schemeClr val="accent6">
              <a:lumMod val="20000"/>
              <a:lumOff val="80000"/>
            </a:schemeClr>
          </a:solidFill>
          <a:ln w="28575">
            <a:solidFill>
              <a:srgbClr val="008080"/>
            </a:solidFill>
          </a:ln>
        </p:spPr>
        <p:txBody>
          <a:bodyPr/>
          <a:lstStyle/>
          <a:p>
            <a:pPr algn="ctr" eaLnBrk="1" hangingPunct="1">
              <a:buFont typeface="Arial" charset="0"/>
              <a:buChar char="►"/>
              <a:defRPr/>
            </a:pPr>
            <a:r>
              <a:rPr lang="cs-CZ" sz="2400" b="1" dirty="0">
                <a:solidFill>
                  <a:srgbClr val="CC0066"/>
                </a:solidFill>
              </a:rPr>
              <a:t>Trading Down</a:t>
            </a:r>
          </a:p>
          <a:p>
            <a:pPr eaLnBrk="1" hangingPunct="1">
              <a:buFont typeface="Arial" charset="0"/>
              <a:buChar char="►"/>
              <a:defRPr/>
            </a:pPr>
            <a:r>
              <a:rPr lang="cs-CZ" sz="2000" b="1" dirty="0">
                <a:solidFill>
                  <a:srgbClr val="008080"/>
                </a:solidFill>
              </a:rPr>
              <a:t>Pokles poptávky</a:t>
            </a:r>
            <a:r>
              <a:rPr lang="cs-CZ" sz="2400" dirty="0">
                <a:solidFill>
                  <a:srgbClr val="008080"/>
                </a:solidFill>
              </a:rPr>
              <a:t> po </a:t>
            </a:r>
            <a:r>
              <a:rPr lang="cs-CZ" sz="2000" b="1" dirty="0">
                <a:solidFill>
                  <a:srgbClr val="008080"/>
                </a:solidFill>
              </a:rPr>
              <a:t>určitém sortimentu</a:t>
            </a:r>
          </a:p>
        </p:txBody>
      </p:sp>
      <p:sp>
        <p:nvSpPr>
          <p:cNvPr id="58375" name="Rectangle 7"/>
          <p:cNvSpPr>
            <a:spLocks noGrp="1" noRot="1" noChangeArrowheads="1"/>
          </p:cNvSpPr>
          <p:nvPr>
            <p:ph sz="quarter" idx="3"/>
          </p:nvPr>
        </p:nvSpPr>
        <p:spPr>
          <a:xfrm>
            <a:off x="1825625" y="2582472"/>
            <a:ext cx="4194175" cy="4103688"/>
          </a:xfrm>
          <a:solidFill>
            <a:schemeClr val="accent6">
              <a:lumMod val="20000"/>
              <a:lumOff val="80000"/>
            </a:schemeClr>
          </a:solidFill>
          <a:ln w="38100">
            <a:solidFill>
              <a:srgbClr val="008080"/>
            </a:solidFill>
          </a:ln>
        </p:spPr>
        <p:txBody>
          <a:bodyPr/>
          <a:lstStyle/>
          <a:p>
            <a:pPr eaLnBrk="1" hangingPunct="1">
              <a:buFontTx/>
              <a:buNone/>
              <a:defRPr/>
            </a:pPr>
            <a:r>
              <a:rPr lang="cs-CZ" sz="2400" b="1" dirty="0">
                <a:solidFill>
                  <a:srgbClr val="FF0000"/>
                </a:solidFill>
              </a:rPr>
              <a:t>* </a:t>
            </a:r>
            <a:r>
              <a:rPr lang="cs-CZ" sz="2400" b="1" i="1" dirty="0">
                <a:solidFill>
                  <a:srgbClr val="FF0000"/>
                </a:solidFill>
              </a:rPr>
              <a:t>sortiment</a:t>
            </a:r>
            <a:r>
              <a:rPr lang="cs-CZ" sz="2400" dirty="0">
                <a:solidFill>
                  <a:srgbClr val="FF0000"/>
                </a:solidFill>
              </a:rPr>
              <a:t> </a:t>
            </a:r>
          </a:p>
          <a:p>
            <a:pPr eaLnBrk="1" hangingPunct="1">
              <a:buFontTx/>
              <a:buNone/>
              <a:defRPr/>
            </a:pPr>
            <a:r>
              <a:rPr lang="cs-CZ" sz="1800" b="1" i="1" dirty="0"/>
              <a:t>- </a:t>
            </a:r>
            <a:r>
              <a:rPr lang="cs-CZ" sz="2000" b="1" i="1" dirty="0">
                <a:solidFill>
                  <a:srgbClr val="008080"/>
                </a:solidFill>
              </a:rPr>
              <a:t>rozšíření, prohloubení</a:t>
            </a:r>
          </a:p>
          <a:p>
            <a:pPr eaLnBrk="1" hangingPunct="1">
              <a:buFontTx/>
              <a:buNone/>
              <a:defRPr/>
            </a:pPr>
            <a:endParaRPr lang="cs-CZ" sz="2000" b="1" i="1" dirty="0">
              <a:solidFill>
                <a:schemeClr val="bg2"/>
              </a:solidFill>
            </a:endParaRPr>
          </a:p>
          <a:p>
            <a:pPr eaLnBrk="1" hangingPunct="1">
              <a:buFontTx/>
              <a:buChar char="•"/>
              <a:defRPr/>
            </a:pPr>
            <a:r>
              <a:rPr lang="cs-CZ" sz="2400" b="1" i="1" dirty="0">
                <a:solidFill>
                  <a:srgbClr val="FF0000"/>
                </a:solidFill>
              </a:rPr>
              <a:t>nákupní podmínky</a:t>
            </a:r>
            <a:r>
              <a:rPr lang="cs-CZ" sz="2400" dirty="0">
                <a:solidFill>
                  <a:srgbClr val="FF0000"/>
                </a:solidFill>
              </a:rPr>
              <a:t> </a:t>
            </a:r>
          </a:p>
          <a:p>
            <a:pPr eaLnBrk="1" hangingPunct="1">
              <a:buFontTx/>
              <a:buNone/>
              <a:defRPr/>
            </a:pPr>
            <a:r>
              <a:rPr lang="cs-CZ" sz="2000" i="1" dirty="0"/>
              <a:t> </a:t>
            </a:r>
            <a:r>
              <a:rPr lang="cs-CZ" sz="2000" b="1" i="1" dirty="0">
                <a:solidFill>
                  <a:srgbClr val="008080"/>
                </a:solidFill>
              </a:rPr>
              <a:t>- zvyšování úrovně</a:t>
            </a:r>
            <a:r>
              <a:rPr lang="cs-CZ" sz="2400" dirty="0">
                <a:solidFill>
                  <a:srgbClr val="008080"/>
                </a:solidFill>
              </a:rPr>
              <a:t> </a:t>
            </a:r>
          </a:p>
          <a:p>
            <a:pPr eaLnBrk="1" hangingPunct="1">
              <a:buFontTx/>
              <a:buNone/>
              <a:defRPr/>
            </a:pPr>
            <a:endParaRPr lang="cs-CZ" sz="2400" dirty="0">
              <a:solidFill>
                <a:schemeClr val="bg2"/>
              </a:solidFill>
            </a:endParaRPr>
          </a:p>
          <a:p>
            <a:pPr eaLnBrk="1" hangingPunct="1">
              <a:buFontTx/>
              <a:buChar char="•"/>
              <a:defRPr/>
            </a:pPr>
            <a:r>
              <a:rPr lang="cs-CZ" sz="2400" b="1" i="1" dirty="0">
                <a:solidFill>
                  <a:srgbClr val="FF0000"/>
                </a:solidFill>
              </a:rPr>
              <a:t>cena roste</a:t>
            </a:r>
            <a:r>
              <a:rPr lang="cs-CZ" sz="2400" dirty="0">
                <a:solidFill>
                  <a:srgbClr val="FF0000"/>
                </a:solidFill>
              </a:rPr>
              <a:t> </a:t>
            </a:r>
          </a:p>
          <a:p>
            <a:pPr eaLnBrk="1" hangingPunct="1">
              <a:buFontTx/>
              <a:buNone/>
              <a:defRPr/>
            </a:pPr>
            <a:r>
              <a:rPr lang="cs-CZ" sz="2000" b="1" dirty="0">
                <a:solidFill>
                  <a:schemeClr val="bg2"/>
                </a:solidFill>
              </a:rPr>
              <a:t>- </a:t>
            </a:r>
            <a:r>
              <a:rPr lang="cs-CZ" sz="2000" b="1" i="1" dirty="0">
                <a:solidFill>
                  <a:srgbClr val="008080"/>
                </a:solidFill>
              </a:rPr>
              <a:t>vyšší obchodní přirážka, náklady </a:t>
            </a:r>
            <a:r>
              <a:rPr lang="cs-CZ" sz="2000" b="1" i="1" dirty="0">
                <a:solidFill>
                  <a:schemeClr val="bg2"/>
                </a:solidFill>
              </a:rPr>
              <a:t>i zisk</a:t>
            </a:r>
          </a:p>
        </p:txBody>
      </p:sp>
      <p:sp>
        <p:nvSpPr>
          <p:cNvPr id="58376" name="Rectangle 8"/>
          <p:cNvSpPr>
            <a:spLocks noGrp="1" noRot="1" noChangeArrowheads="1"/>
          </p:cNvSpPr>
          <p:nvPr>
            <p:ph sz="quarter" idx="4"/>
          </p:nvPr>
        </p:nvSpPr>
        <p:spPr>
          <a:xfrm>
            <a:off x="6172201" y="2565400"/>
            <a:ext cx="4194175" cy="4103688"/>
          </a:xfrm>
          <a:solidFill>
            <a:schemeClr val="accent6">
              <a:lumMod val="20000"/>
              <a:lumOff val="80000"/>
            </a:schemeClr>
          </a:solidFill>
          <a:ln w="38100">
            <a:solidFill>
              <a:srgbClr val="008080"/>
            </a:solidFill>
          </a:ln>
        </p:spPr>
        <p:txBody>
          <a:bodyPr/>
          <a:lstStyle/>
          <a:p>
            <a:pPr eaLnBrk="1" hangingPunct="1">
              <a:buFontTx/>
              <a:buNone/>
              <a:defRPr/>
            </a:pPr>
            <a:r>
              <a:rPr lang="cs-CZ" sz="2400" b="1" dirty="0">
                <a:solidFill>
                  <a:srgbClr val="FF0000"/>
                </a:solidFill>
              </a:rPr>
              <a:t>* </a:t>
            </a:r>
            <a:r>
              <a:rPr lang="cs-CZ" sz="2400" b="1" i="1" dirty="0">
                <a:solidFill>
                  <a:srgbClr val="FF0000"/>
                </a:solidFill>
              </a:rPr>
              <a:t>sortiment</a:t>
            </a:r>
            <a:r>
              <a:rPr lang="cs-CZ" sz="2400" dirty="0">
                <a:solidFill>
                  <a:srgbClr val="FF0000"/>
                </a:solidFill>
              </a:rPr>
              <a:t> </a:t>
            </a:r>
          </a:p>
          <a:p>
            <a:pPr eaLnBrk="1" hangingPunct="1">
              <a:buFontTx/>
              <a:buNone/>
              <a:defRPr/>
            </a:pPr>
            <a:r>
              <a:rPr lang="cs-CZ" sz="1800" b="1" dirty="0">
                <a:solidFill>
                  <a:srgbClr val="008080"/>
                </a:solidFill>
              </a:rPr>
              <a:t>-</a:t>
            </a:r>
            <a:r>
              <a:rPr lang="cs-CZ" sz="2000" b="1" i="1" dirty="0">
                <a:solidFill>
                  <a:srgbClr val="008080"/>
                </a:solidFill>
              </a:rPr>
              <a:t>redukce šířky a hloubky</a:t>
            </a:r>
          </a:p>
          <a:p>
            <a:pPr eaLnBrk="1" hangingPunct="1">
              <a:buFontTx/>
              <a:buNone/>
              <a:defRPr/>
            </a:pPr>
            <a:endParaRPr lang="cs-CZ" sz="2000" b="1" i="1" dirty="0">
              <a:solidFill>
                <a:schemeClr val="bg2"/>
              </a:solidFill>
            </a:endParaRPr>
          </a:p>
          <a:p>
            <a:pPr eaLnBrk="1" hangingPunct="1">
              <a:buFontTx/>
              <a:buNone/>
              <a:defRPr/>
            </a:pPr>
            <a:r>
              <a:rPr lang="cs-CZ" sz="2400" b="1" dirty="0">
                <a:solidFill>
                  <a:srgbClr val="FF0000"/>
                </a:solidFill>
              </a:rPr>
              <a:t>*</a:t>
            </a:r>
            <a:r>
              <a:rPr lang="cs-CZ" sz="2400" b="1" i="1" dirty="0">
                <a:solidFill>
                  <a:srgbClr val="FF0000"/>
                </a:solidFill>
              </a:rPr>
              <a:t> nákupní podmínky</a:t>
            </a:r>
          </a:p>
          <a:p>
            <a:pPr eaLnBrk="1" hangingPunct="1">
              <a:buFontTx/>
              <a:buNone/>
              <a:defRPr/>
            </a:pPr>
            <a:r>
              <a:rPr lang="cs-CZ" sz="2400" dirty="0">
                <a:solidFill>
                  <a:srgbClr val="008080"/>
                </a:solidFill>
              </a:rPr>
              <a:t> </a:t>
            </a:r>
            <a:r>
              <a:rPr lang="cs-CZ" sz="2000" b="1" i="1" dirty="0">
                <a:solidFill>
                  <a:srgbClr val="008080"/>
                </a:solidFill>
              </a:rPr>
              <a:t>zjednodušení  obsluhy</a:t>
            </a:r>
            <a:r>
              <a:rPr lang="cs-CZ" sz="2400" dirty="0">
                <a:solidFill>
                  <a:srgbClr val="008080"/>
                </a:solidFill>
              </a:rPr>
              <a:t> </a:t>
            </a:r>
          </a:p>
          <a:p>
            <a:pPr eaLnBrk="1" hangingPunct="1">
              <a:buFontTx/>
              <a:buNone/>
              <a:defRPr/>
            </a:pPr>
            <a:endParaRPr lang="cs-CZ" sz="2400" b="1" i="1" dirty="0">
              <a:solidFill>
                <a:srgbClr val="FF0000"/>
              </a:solidFill>
            </a:endParaRPr>
          </a:p>
          <a:p>
            <a:pPr eaLnBrk="1" hangingPunct="1">
              <a:buFontTx/>
              <a:buChar char="•"/>
              <a:defRPr/>
            </a:pPr>
            <a:r>
              <a:rPr lang="cs-CZ" sz="2400" b="1" i="1" dirty="0">
                <a:solidFill>
                  <a:srgbClr val="FF0000"/>
                </a:solidFill>
              </a:rPr>
              <a:t>cena klesá</a:t>
            </a:r>
          </a:p>
          <a:p>
            <a:pPr eaLnBrk="1" hangingPunct="1">
              <a:buFont typeface="Arial" charset="0"/>
              <a:buNone/>
              <a:defRPr/>
            </a:pPr>
            <a:r>
              <a:rPr lang="cs-CZ" sz="2000" b="1" i="1" dirty="0">
                <a:solidFill>
                  <a:schemeClr val="bg2"/>
                </a:solidFill>
              </a:rPr>
              <a:t>- </a:t>
            </a:r>
            <a:r>
              <a:rPr lang="cs-CZ" sz="2000" b="1" i="1" dirty="0">
                <a:solidFill>
                  <a:srgbClr val="008080"/>
                </a:solidFill>
              </a:rPr>
              <a:t>tlak na snižování obchodní                                           přirážky, nákladů i zisku</a:t>
            </a:r>
            <a:r>
              <a:rPr lang="cs-CZ" sz="2000" dirty="0">
                <a:solidFill>
                  <a:srgbClr val="008080"/>
                </a:solidFill>
              </a:rPr>
              <a:t>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9424" y="228600"/>
            <a:ext cx="1464833" cy="1127893"/>
          </a:xfrm>
          <a:prstGeom prst="rect">
            <a:avLst/>
          </a:prstGeom>
          <a:ln>
            <a:solidFill>
              <a:srgbClr val="008080"/>
            </a:solidFill>
          </a:ln>
        </p:spPr>
      </p:pic>
    </p:spTree>
    <p:extLst>
      <p:ext uri="{BB962C8B-B14F-4D97-AF65-F5344CB8AC3E}">
        <p14:creationId xmlns:p14="http://schemas.microsoft.com/office/powerpoint/2010/main" val="1217620861"/>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fade">
                                      <p:cBhvr>
                                        <p:cTn id="7" dur="800" decel="100000"/>
                                        <p:tgtEl>
                                          <p:spTgt spid="58372"/>
                                        </p:tgtEl>
                                      </p:cBhvr>
                                    </p:animEffect>
                                    <p:anim calcmode="lin" valueType="num">
                                      <p:cBhvr>
                                        <p:cTn id="8" dur="800" decel="100000" fill="hold"/>
                                        <p:tgtEl>
                                          <p:spTgt spid="58372"/>
                                        </p:tgtEl>
                                        <p:attrNameLst>
                                          <p:attrName>style.rotation</p:attrName>
                                        </p:attrNameLst>
                                      </p:cBhvr>
                                      <p:tavLst>
                                        <p:tav tm="0">
                                          <p:val>
                                            <p:fltVal val="-90"/>
                                          </p:val>
                                        </p:tav>
                                        <p:tav tm="100000">
                                          <p:val>
                                            <p:fltVal val="0"/>
                                          </p:val>
                                        </p:tav>
                                      </p:tavLst>
                                    </p:anim>
                                    <p:anim calcmode="lin" valueType="num">
                                      <p:cBhvr>
                                        <p:cTn id="9" dur="800" decel="100000" fill="hold"/>
                                        <p:tgtEl>
                                          <p:spTgt spid="58372"/>
                                        </p:tgtEl>
                                        <p:attrNameLst>
                                          <p:attrName>ppt_x</p:attrName>
                                        </p:attrNameLst>
                                      </p:cBhvr>
                                      <p:tavLst>
                                        <p:tav tm="0">
                                          <p:val>
                                            <p:strVal val="#ppt_x+0.4"/>
                                          </p:val>
                                        </p:tav>
                                        <p:tav tm="100000">
                                          <p:val>
                                            <p:strVal val="#ppt_x-0.05"/>
                                          </p:val>
                                        </p:tav>
                                      </p:tavLst>
                                    </p:anim>
                                    <p:anim calcmode="lin" valueType="num">
                                      <p:cBhvr>
                                        <p:cTn id="10" dur="800" decel="100000" fill="hold"/>
                                        <p:tgtEl>
                                          <p:spTgt spid="5837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837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837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1919288" y="100013"/>
            <a:ext cx="8540750" cy="952500"/>
          </a:xfrm>
          <a:solidFill>
            <a:srgbClr val="FFFFFF"/>
          </a:solidFill>
        </p:spPr>
        <p:txBody>
          <a:bodyPr/>
          <a:lstStyle/>
          <a:p>
            <a:pPr eaLnBrk="1" hangingPunct="1">
              <a:defRPr/>
            </a:pPr>
            <a:r>
              <a:rPr lang="cs-CZ" sz="3600" b="1" dirty="0">
                <a:solidFill>
                  <a:srgbClr val="008080"/>
                </a:solidFill>
              </a:rPr>
              <a:t>Mezinárodní rozvojové strategie retailingu</a:t>
            </a:r>
          </a:p>
        </p:txBody>
      </p:sp>
      <p:sp>
        <p:nvSpPr>
          <p:cNvPr id="60420" name="Rectangle 4"/>
          <p:cNvSpPr>
            <a:spLocks noGrp="1" noRot="1" noChangeArrowheads="1"/>
          </p:cNvSpPr>
          <p:nvPr>
            <p:ph type="body" sz="half" idx="1"/>
          </p:nvPr>
        </p:nvSpPr>
        <p:spPr>
          <a:xfrm>
            <a:off x="929390" y="1052513"/>
            <a:ext cx="8540750" cy="1177925"/>
          </a:xfrm>
        </p:spPr>
        <p:txBody>
          <a:bodyPr/>
          <a:lstStyle/>
          <a:p>
            <a:pPr eaLnBrk="1" hangingPunct="1">
              <a:buFont typeface="Arial" charset="0"/>
              <a:buChar char="►"/>
              <a:defRPr/>
            </a:pPr>
            <a:r>
              <a:rPr lang="cs-CZ" sz="2400" b="1" dirty="0">
                <a:solidFill>
                  <a:srgbClr val="008080"/>
                </a:solidFill>
              </a:rPr>
              <a:t>Existují různé klasifikace. Výběr vhodné strategie je spojen s různou mírou rizika nebo naopak s určitou výhodností. Např.:</a:t>
            </a:r>
          </a:p>
        </p:txBody>
      </p:sp>
      <p:sp>
        <p:nvSpPr>
          <p:cNvPr id="60421" name="Rectangle 5"/>
          <p:cNvSpPr>
            <a:spLocks noGrp="1" noRot="1" noChangeArrowheads="1"/>
          </p:cNvSpPr>
          <p:nvPr>
            <p:ph sz="half" idx="2"/>
          </p:nvPr>
        </p:nvSpPr>
        <p:spPr>
          <a:xfrm>
            <a:off x="929390" y="2519364"/>
            <a:ext cx="9436985" cy="4149725"/>
          </a:xfrm>
          <a:solidFill>
            <a:schemeClr val="accent6">
              <a:lumMod val="20000"/>
              <a:lumOff val="80000"/>
            </a:schemeClr>
          </a:solidFill>
          <a:ln w="57150">
            <a:solidFill>
              <a:srgbClr val="008080"/>
            </a:solidFill>
          </a:ln>
        </p:spPr>
        <p:txBody>
          <a:bodyPr>
            <a:normAutofit/>
          </a:bodyPr>
          <a:lstStyle/>
          <a:p>
            <a:pPr eaLnBrk="1" hangingPunct="1">
              <a:buFont typeface="Arial" charset="0"/>
              <a:buNone/>
              <a:defRPr/>
            </a:pPr>
            <a:r>
              <a:rPr lang="cs-CZ" b="1" dirty="0">
                <a:solidFill>
                  <a:srgbClr val="008080"/>
                </a:solidFill>
              </a:rPr>
              <a:t>Multinacionální strategie </a:t>
            </a:r>
            <a:r>
              <a:rPr lang="cs-CZ" b="1" dirty="0">
                <a:solidFill>
                  <a:srgbClr val="660033"/>
                </a:solidFill>
              </a:rPr>
              <a:t>- důsledné přizpůsobování místnímu trhu</a:t>
            </a:r>
          </a:p>
          <a:p>
            <a:pPr eaLnBrk="1" hangingPunct="1">
              <a:buFont typeface="Arial" charset="0"/>
              <a:buNone/>
              <a:defRPr/>
            </a:pPr>
            <a:endParaRPr lang="cs-CZ" b="1" dirty="0">
              <a:solidFill>
                <a:srgbClr val="660033"/>
              </a:solidFill>
            </a:endParaRPr>
          </a:p>
          <a:p>
            <a:pPr eaLnBrk="1" hangingPunct="1">
              <a:buFont typeface="Arial" charset="0"/>
              <a:buNone/>
              <a:defRPr/>
            </a:pPr>
            <a:r>
              <a:rPr lang="cs-CZ" b="1" dirty="0">
                <a:solidFill>
                  <a:srgbClr val="008080"/>
                </a:solidFill>
              </a:rPr>
              <a:t>Transnacionální strategie </a:t>
            </a:r>
            <a:r>
              <a:rPr lang="cs-CZ" b="1" dirty="0">
                <a:solidFill>
                  <a:srgbClr val="660033"/>
                </a:solidFill>
              </a:rPr>
              <a:t>- jednotná strategie respektující základní zvláštnosti národních trhů a lokálních podmínek - </a:t>
            </a:r>
            <a:r>
              <a:rPr lang="cs-CZ" b="1" dirty="0">
                <a:solidFill>
                  <a:srgbClr val="FF0000"/>
                </a:solidFill>
              </a:rPr>
              <a:t>firma C&amp;A, LIDL, Kaufland …</a:t>
            </a:r>
          </a:p>
          <a:p>
            <a:pPr eaLnBrk="1" hangingPunct="1">
              <a:buFont typeface="Arial" charset="0"/>
              <a:buNone/>
              <a:defRPr/>
            </a:pPr>
            <a:endParaRPr lang="cs-CZ" b="1" dirty="0">
              <a:solidFill>
                <a:srgbClr val="660033"/>
              </a:solidFill>
            </a:endParaRPr>
          </a:p>
          <a:p>
            <a:pPr eaLnBrk="1" hangingPunct="1">
              <a:buFont typeface="Arial" charset="0"/>
              <a:buNone/>
              <a:defRPr/>
            </a:pPr>
            <a:r>
              <a:rPr lang="cs-CZ" b="1" dirty="0">
                <a:solidFill>
                  <a:srgbClr val="008080"/>
                </a:solidFill>
              </a:rPr>
              <a:t>Globální strategie </a:t>
            </a:r>
            <a:r>
              <a:rPr lang="cs-CZ" b="1" dirty="0">
                <a:solidFill>
                  <a:srgbClr val="660033"/>
                </a:solidFill>
              </a:rPr>
              <a:t>- důsledné uplatňování vlastní tuzemské koncepce na zahraničních trzích - </a:t>
            </a:r>
            <a:r>
              <a:rPr lang="cs-CZ" b="1" dirty="0" err="1">
                <a:solidFill>
                  <a:srgbClr val="FF0000"/>
                </a:solidFill>
              </a:rPr>
              <a:t>Mc</a:t>
            </a:r>
            <a:r>
              <a:rPr lang="cs-CZ" b="1" dirty="0">
                <a:solidFill>
                  <a:srgbClr val="FF0000"/>
                </a:solidFill>
              </a:rPr>
              <a:t> Donald, IKEA</a:t>
            </a:r>
            <a:r>
              <a:rPr lang="cs-CZ" dirty="0"/>
              <a:t>……</a:t>
            </a:r>
            <a:endParaRPr lang="cs-CZ" b="1" dirty="0">
              <a:solidFill>
                <a:srgbClr val="660033"/>
              </a:solidFill>
            </a:endParaRPr>
          </a:p>
          <a:p>
            <a:pPr eaLnBrk="1" hangingPunct="1">
              <a:buFont typeface="Arial" charset="0"/>
              <a:buNone/>
              <a:defRPr/>
            </a:pPr>
            <a:endParaRPr lang="cs-CZ" sz="2400" b="1" dirty="0">
              <a:solidFill>
                <a:srgbClr val="FFFF00"/>
              </a:solidFill>
            </a:endParaRPr>
          </a:p>
          <a:p>
            <a:pPr eaLnBrk="1" hangingPunct="1">
              <a:buFont typeface="Arial" charset="0"/>
              <a:buNone/>
              <a:defRPr/>
            </a:pPr>
            <a:endParaRPr lang="cs-CZ" sz="2400" b="1" dirty="0"/>
          </a:p>
          <a:p>
            <a:pPr eaLnBrk="1" hangingPunct="1">
              <a:buFont typeface="Arial" charset="0"/>
              <a:buChar char="►"/>
              <a:defRPr/>
            </a:pPr>
            <a:endParaRPr lang="cs-CZ" sz="2400" dirty="0"/>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9424" y="228600"/>
            <a:ext cx="1464833" cy="1127893"/>
          </a:xfrm>
          <a:prstGeom prst="rect">
            <a:avLst/>
          </a:prstGeom>
          <a:ln>
            <a:solidFill>
              <a:srgbClr val="008080"/>
            </a:solidFill>
          </a:ln>
        </p:spPr>
      </p:pic>
    </p:spTree>
    <p:extLst>
      <p:ext uri="{BB962C8B-B14F-4D97-AF65-F5344CB8AC3E}">
        <p14:creationId xmlns:p14="http://schemas.microsoft.com/office/powerpoint/2010/main" val="181159083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fade">
                                      <p:cBhvr>
                                        <p:cTn id="7" dur="2000"/>
                                        <p:tgtEl>
                                          <p:spTgt spid="604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420"/>
                                        </p:tgtEl>
                                        <p:attrNameLst>
                                          <p:attrName>style.visibility</p:attrName>
                                        </p:attrNameLst>
                                      </p:cBhvr>
                                      <p:to>
                                        <p:strVal val="visible"/>
                                      </p:to>
                                    </p:set>
                                    <p:animEffect transition="in" filter="fade">
                                      <p:cBhvr>
                                        <p:cTn id="10" dur="20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nimBg="1"/>
      <p:bldP spid="604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p:cNvSpPr>
            <a:spLocks noGrp="1"/>
          </p:cNvSpPr>
          <p:nvPr>
            <p:ph type="title"/>
          </p:nvPr>
        </p:nvSpPr>
        <p:spPr>
          <a:xfrm>
            <a:off x="2209800" y="333375"/>
            <a:ext cx="7772400" cy="947738"/>
          </a:xfrm>
          <a:solidFill>
            <a:srgbClr val="FFFFCC"/>
          </a:solidFill>
        </p:spPr>
        <p:txBody>
          <a:bodyPr/>
          <a:lstStyle/>
          <a:p>
            <a:pPr algn="ctr"/>
            <a:r>
              <a:rPr lang="cs-CZ" altLang="cs-CZ" b="1" dirty="0">
                <a:solidFill>
                  <a:srgbClr val="008080"/>
                </a:solidFill>
              </a:rPr>
              <a:t>Shrnutí přednášky</a:t>
            </a:r>
          </a:p>
        </p:txBody>
      </p:sp>
      <p:sp>
        <p:nvSpPr>
          <p:cNvPr id="40963" name="TextovéPole 2"/>
          <p:cNvSpPr txBox="1">
            <a:spLocks noChangeArrowheads="1"/>
          </p:cNvSpPr>
          <p:nvPr/>
        </p:nvSpPr>
        <p:spPr bwMode="auto">
          <a:xfrm>
            <a:off x="1703389" y="1611314"/>
            <a:ext cx="8785225" cy="3785652"/>
          </a:xfrm>
          <a:prstGeom prst="rect">
            <a:avLst/>
          </a:prstGeom>
          <a:solidFill>
            <a:schemeClr val="accent6">
              <a:lumMod val="20000"/>
              <a:lumOff val="80000"/>
            </a:schemeClr>
          </a:solidFill>
          <a:ln>
            <a:noFill/>
          </a:ln>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cs-CZ" sz="2400" b="1" dirty="0" err="1">
                <a:solidFill>
                  <a:srgbClr val="FF0000"/>
                </a:solidFill>
              </a:rPr>
              <a:t>Retailingová</a:t>
            </a:r>
            <a:r>
              <a:rPr lang="cs-CZ" sz="2400" b="1" dirty="0">
                <a:solidFill>
                  <a:srgbClr val="FF0000"/>
                </a:solidFill>
              </a:rPr>
              <a:t> společnost </a:t>
            </a:r>
            <a:r>
              <a:rPr lang="cs-CZ" sz="2400" b="1" dirty="0">
                <a:solidFill>
                  <a:srgbClr val="008080"/>
                </a:solidFill>
              </a:rPr>
              <a:t>formuluje svoji strategii na základě obecných východisek, současně musí zohlednit specifika předmětu jejího podnikání.</a:t>
            </a:r>
          </a:p>
          <a:p>
            <a:pPr>
              <a:defRPr/>
            </a:pPr>
            <a:r>
              <a:rPr lang="cs-CZ" sz="2400" b="1" dirty="0">
                <a:solidFill>
                  <a:srgbClr val="FF0000"/>
                </a:solidFill>
              </a:rPr>
              <a:t>Nejznámější strategie OO </a:t>
            </a:r>
            <a:r>
              <a:rPr lang="cs-CZ" sz="2400" b="1" dirty="0">
                <a:solidFill>
                  <a:srgbClr val="008080"/>
                </a:solidFill>
              </a:rPr>
              <a:t>– dělej to ve velkém, dělej to nově a dělej to, co na trhu chybí.</a:t>
            </a:r>
          </a:p>
          <a:p>
            <a:pPr>
              <a:defRPr/>
            </a:pPr>
            <a:r>
              <a:rPr lang="cs-CZ" sz="2400" b="1" dirty="0">
                <a:solidFill>
                  <a:srgbClr val="FF0000"/>
                </a:solidFill>
              </a:rPr>
              <a:t>OO</a:t>
            </a:r>
            <a:r>
              <a:rPr lang="cs-CZ" sz="2400" b="1" dirty="0">
                <a:solidFill>
                  <a:srgbClr val="008080"/>
                </a:solidFill>
              </a:rPr>
              <a:t> reagují na poptávku strategií </a:t>
            </a:r>
            <a:r>
              <a:rPr lang="cs-CZ" sz="2400" b="1" dirty="0" err="1">
                <a:solidFill>
                  <a:srgbClr val="FF0000"/>
                </a:solidFill>
              </a:rPr>
              <a:t>Trading</a:t>
            </a:r>
            <a:r>
              <a:rPr lang="cs-CZ" sz="2400" b="1" dirty="0">
                <a:solidFill>
                  <a:srgbClr val="FF0000"/>
                </a:solidFill>
              </a:rPr>
              <a:t> Up</a:t>
            </a:r>
            <a:r>
              <a:rPr lang="cs-CZ" sz="2400" b="1" dirty="0">
                <a:solidFill>
                  <a:srgbClr val="008080"/>
                </a:solidFill>
              </a:rPr>
              <a:t> a </a:t>
            </a:r>
            <a:r>
              <a:rPr lang="cs-CZ" sz="2400" b="1" dirty="0" err="1">
                <a:solidFill>
                  <a:srgbClr val="FF0000"/>
                </a:solidFill>
              </a:rPr>
              <a:t>Trading</a:t>
            </a:r>
            <a:r>
              <a:rPr lang="cs-CZ" sz="2400" b="1" dirty="0">
                <a:solidFill>
                  <a:srgbClr val="FF0000"/>
                </a:solidFill>
              </a:rPr>
              <a:t>  Down.</a:t>
            </a:r>
          </a:p>
          <a:p>
            <a:pPr>
              <a:defRPr/>
            </a:pPr>
            <a:r>
              <a:rPr lang="cs-CZ" sz="2400" b="1" dirty="0">
                <a:solidFill>
                  <a:srgbClr val="008080"/>
                </a:solidFill>
              </a:rPr>
              <a:t>Pokud firmy působí na zahraničních trzích, pak využívají  zpravidla </a:t>
            </a:r>
            <a:r>
              <a:rPr lang="cs-CZ" sz="2400" b="1" dirty="0">
                <a:solidFill>
                  <a:srgbClr val="FF0000"/>
                </a:solidFill>
              </a:rPr>
              <a:t>strategie multinacionální, transnacionální a globální.</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29216"/>
            <a:ext cx="1464833" cy="1127893"/>
          </a:xfrm>
          <a:prstGeom prst="rect">
            <a:avLst/>
          </a:prstGeom>
        </p:spPr>
      </p:pic>
    </p:spTree>
    <p:extLst>
      <p:ext uri="{BB962C8B-B14F-4D97-AF65-F5344CB8AC3E}">
        <p14:creationId xmlns:p14="http://schemas.microsoft.com/office/powerpoint/2010/main" val="418997029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860612" y="1304441"/>
            <a:ext cx="4297080" cy="286282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4000" b="1" dirty="0"/>
              <a:t>Strategie obchodních organizací</a:t>
            </a:r>
          </a:p>
          <a:p>
            <a:pPr algn="l"/>
            <a:endParaRPr lang="cs-CZ" sz="4000" b="1" dirty="0">
              <a:solidFill>
                <a:schemeClr val="bg1"/>
              </a:solidFill>
              <a:latin typeface="Times New Roman" panose="02020603050405020304" pitchFamily="18" charset="0"/>
              <a:cs typeface="Times New Roman" panose="02020603050405020304" pitchFamily="18" charset="0"/>
            </a:endParaRPr>
          </a:p>
          <a:p>
            <a:pPr algn="l"/>
            <a:endParaRPr lang="en-GB" sz="4000" b="1" dirty="0">
              <a:solidFill>
                <a:schemeClr val="bg1"/>
              </a:solidFill>
              <a:latin typeface="Times New Roman" panose="02020603050405020304" pitchFamily="18" charset="0"/>
              <a:cs typeface="Times New Roman" panose="02020603050405020304" pitchFamily="18" charset="0"/>
            </a:endParaRPr>
          </a:p>
        </p:txBody>
      </p:sp>
      <p:sp>
        <p:nvSpPr>
          <p:cNvPr id="10" name="Zástupný symbol pro obsah 2"/>
          <p:cNvSpPr txBox="1">
            <a:spLocks/>
          </p:cNvSpPr>
          <p:nvPr/>
        </p:nvSpPr>
        <p:spPr>
          <a:xfrm>
            <a:off x="396842" y="2976893"/>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400" b="1" i="1" dirty="0">
              <a:solidFill>
                <a:srgbClr val="002060"/>
              </a:solidFill>
            </a:endParaRPr>
          </a:p>
          <a:p>
            <a:pPr marL="0" indent="0">
              <a:buNone/>
            </a:pPr>
            <a:r>
              <a:rPr lang="en-GB" sz="1200" dirty="0">
                <a:solidFill>
                  <a:schemeClr val="bg1"/>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6074080" y="2487648"/>
            <a:ext cx="5513317" cy="3088693"/>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Font typeface="Arial" charset="0"/>
              <a:buChar char="►"/>
              <a:defRPr/>
            </a:pPr>
            <a:r>
              <a:rPr lang="cs-CZ" sz="2400" b="1" dirty="0">
                <a:solidFill>
                  <a:srgbClr val="008080"/>
                </a:solidFill>
              </a:rPr>
              <a:t>Formulace strategie </a:t>
            </a:r>
            <a:r>
              <a:rPr lang="cs-CZ" sz="2400" b="1" dirty="0" err="1">
                <a:solidFill>
                  <a:srgbClr val="008080"/>
                </a:solidFill>
              </a:rPr>
              <a:t>retailingové</a:t>
            </a:r>
            <a:r>
              <a:rPr lang="cs-CZ" sz="2400" b="1" dirty="0">
                <a:solidFill>
                  <a:srgbClr val="008080"/>
                </a:solidFill>
              </a:rPr>
              <a:t>    společnosti</a:t>
            </a:r>
            <a:endParaRPr lang="cs-CZ" sz="2400" dirty="0">
              <a:solidFill>
                <a:srgbClr val="008080"/>
              </a:solidFill>
            </a:endParaRPr>
          </a:p>
          <a:p>
            <a:pPr>
              <a:lnSpc>
                <a:spcPct val="90000"/>
              </a:lnSpc>
              <a:buFont typeface="Arial" charset="0"/>
              <a:buChar char="►"/>
              <a:defRPr/>
            </a:pPr>
            <a:r>
              <a:rPr lang="cs-CZ" sz="2400" b="1" dirty="0">
                <a:solidFill>
                  <a:srgbClr val="008080"/>
                </a:solidFill>
              </a:rPr>
              <a:t>Filosofie, vize a poslání obchodní organizace</a:t>
            </a:r>
            <a:endParaRPr lang="cs-CZ" sz="2400" dirty="0">
              <a:solidFill>
                <a:srgbClr val="008080"/>
              </a:solidFill>
            </a:endParaRPr>
          </a:p>
          <a:p>
            <a:pPr>
              <a:lnSpc>
                <a:spcPct val="90000"/>
              </a:lnSpc>
              <a:buFont typeface="Arial" charset="0"/>
              <a:buChar char="►"/>
              <a:defRPr/>
            </a:pPr>
            <a:r>
              <a:rPr lang="cs-CZ" sz="2400" b="1" dirty="0">
                <a:solidFill>
                  <a:srgbClr val="008080"/>
                </a:solidFill>
              </a:rPr>
              <a:t>Nejznámější podnikatelské strategie </a:t>
            </a:r>
          </a:p>
          <a:p>
            <a:pPr>
              <a:lnSpc>
                <a:spcPct val="90000"/>
              </a:lnSpc>
              <a:buFont typeface="Arial" charset="0"/>
              <a:buChar char="►"/>
              <a:defRPr/>
            </a:pPr>
            <a:r>
              <a:rPr lang="cs-CZ" sz="2400" b="1" dirty="0">
                <a:solidFill>
                  <a:srgbClr val="008080"/>
                </a:solidFill>
              </a:rPr>
              <a:t>Mezinárodní rozvojové strategie 	 </a:t>
            </a:r>
            <a:r>
              <a:rPr lang="cs-CZ" sz="2400" b="1" dirty="0" err="1">
                <a:solidFill>
                  <a:srgbClr val="008080"/>
                </a:solidFill>
              </a:rPr>
              <a:t>retailingu</a:t>
            </a:r>
            <a:endParaRPr lang="cs-CZ" sz="2400" b="1" dirty="0">
              <a:solidFill>
                <a:srgbClr val="008080"/>
              </a:solidFill>
            </a:endParaRPr>
          </a:p>
        </p:txBody>
      </p:sp>
      <p:sp>
        <p:nvSpPr>
          <p:cNvPr id="3" name="TextovéPole 2"/>
          <p:cNvSpPr txBox="1"/>
          <p:nvPr/>
        </p:nvSpPr>
        <p:spPr>
          <a:xfrm>
            <a:off x="1013440" y="3933075"/>
            <a:ext cx="3603812" cy="584775"/>
          </a:xfrm>
          <a:prstGeom prst="rect">
            <a:avLst/>
          </a:prstGeom>
          <a:noFill/>
        </p:spPr>
        <p:txBody>
          <a:bodyPr wrap="square" rtlCol="0">
            <a:spAutoFit/>
          </a:bodyPr>
          <a:lstStyle/>
          <a:p>
            <a:r>
              <a:rPr lang="cs-CZ" sz="3200" dirty="0">
                <a:solidFill>
                  <a:schemeClr val="bg1"/>
                </a:solidFill>
              </a:rPr>
              <a:t>Struktura přednášky</a:t>
            </a:r>
          </a:p>
        </p:txBody>
      </p:sp>
    </p:spTree>
    <p:extLst>
      <p:ext uri="{BB962C8B-B14F-4D97-AF65-F5344CB8AC3E}">
        <p14:creationId xmlns:p14="http://schemas.microsoft.com/office/powerpoint/2010/main" val="1628521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659567" y="228600"/>
            <a:ext cx="9706808" cy="914400"/>
          </a:xfrm>
        </p:spPr>
        <p:txBody>
          <a:bodyPr>
            <a:noAutofit/>
          </a:bodyPr>
          <a:lstStyle/>
          <a:p>
            <a:pPr eaLnBrk="1" hangingPunct="1">
              <a:defRPr/>
            </a:pPr>
            <a:r>
              <a:rPr lang="cs-CZ" sz="3200" b="1" dirty="0">
                <a:solidFill>
                  <a:srgbClr val="008080"/>
                </a:solidFill>
                <a:latin typeface="Arial" panose="020B0604020202020204" pitchFamily="34" charset="0"/>
                <a:cs typeface="Arial" panose="020B0604020202020204" pitchFamily="34" charset="0"/>
              </a:rPr>
              <a:t>Formulace strategie retailingové společnosti</a:t>
            </a:r>
            <a:br>
              <a:rPr lang="cs-CZ" sz="3200" b="1" dirty="0">
                <a:solidFill>
                  <a:srgbClr val="008080"/>
                </a:solidFill>
                <a:latin typeface="Arial" panose="020B0604020202020204" pitchFamily="34" charset="0"/>
                <a:cs typeface="Arial" panose="020B0604020202020204" pitchFamily="34" charset="0"/>
              </a:rPr>
            </a:br>
            <a:r>
              <a:rPr lang="cs-CZ" sz="3200" b="1" dirty="0">
                <a:solidFill>
                  <a:srgbClr val="008080"/>
                </a:solidFill>
                <a:latin typeface="Arial" panose="020B0604020202020204" pitchFamily="34" charset="0"/>
                <a:cs typeface="Arial" panose="020B0604020202020204" pitchFamily="34" charset="0"/>
              </a:rPr>
              <a:t>příklad postupu:</a:t>
            </a:r>
          </a:p>
        </p:txBody>
      </p:sp>
      <p:sp>
        <p:nvSpPr>
          <p:cNvPr id="5123" name="TextovéPole 15"/>
          <p:cNvSpPr txBox="1">
            <a:spLocks noChangeArrowheads="1"/>
          </p:cNvSpPr>
          <p:nvPr/>
        </p:nvSpPr>
        <p:spPr bwMode="auto">
          <a:xfrm>
            <a:off x="2063750" y="1341439"/>
            <a:ext cx="3168650" cy="460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spcBef>
                <a:spcPct val="0"/>
              </a:spcBef>
              <a:buClrTx/>
              <a:buSzTx/>
              <a:buFontTx/>
              <a:buNone/>
            </a:pPr>
            <a:r>
              <a:rPr lang="cs-CZ" altLang="cs-CZ" sz="2400" b="1" dirty="0">
                <a:solidFill>
                  <a:srgbClr val="008080"/>
                </a:solidFill>
                <a:latin typeface="Times New Roman" panose="02020603050405020304" pitchFamily="18" charset="0"/>
                <a:cs typeface="Times New Roman" panose="02020603050405020304" pitchFamily="18" charset="0"/>
              </a:rPr>
              <a:t>Situační analýza</a:t>
            </a:r>
          </a:p>
        </p:txBody>
      </p:sp>
      <p:sp>
        <p:nvSpPr>
          <p:cNvPr id="17" name="Rectangle 6"/>
          <p:cNvSpPr txBox="1">
            <a:spLocks noRot="1" noChangeArrowheads="1"/>
          </p:cNvSpPr>
          <p:nvPr/>
        </p:nvSpPr>
        <p:spPr bwMode="auto">
          <a:xfrm>
            <a:off x="2063750" y="2205038"/>
            <a:ext cx="4784722" cy="576262"/>
          </a:xfrm>
          <a:prstGeom prst="rect">
            <a:avLst/>
          </a:prstGeom>
          <a:solidFill>
            <a:schemeClr val="accent6">
              <a:lumMod val="20000"/>
              <a:lumOff val="80000"/>
            </a:schemeClr>
          </a:solidFill>
          <a:ln w="28575">
            <a:solidFill>
              <a:srgbClr val="008080"/>
            </a:solidFill>
            <a:miter lim="800000"/>
            <a:headEnd/>
            <a:tailEnd/>
          </a:ln>
          <a:effectLst/>
        </p:spPr>
        <p:txBody>
          <a:bodyPr/>
          <a:lstStyle/>
          <a:p>
            <a:pPr marL="342900" indent="-342900" algn="ctr">
              <a:spcBef>
                <a:spcPct val="20000"/>
              </a:spcBef>
              <a:buClr>
                <a:schemeClr val="hlink"/>
              </a:buClr>
              <a:buSzPct val="80000"/>
              <a:defRPr/>
            </a:pPr>
            <a:r>
              <a:rPr lang="cs-CZ" sz="2400" b="1" kern="0" dirty="0">
                <a:solidFill>
                  <a:srgbClr val="FF0000"/>
                </a:solidFill>
                <a:effectLst>
                  <a:outerShdw blurRad="38100" dist="38100" dir="2700000" algn="tl">
                    <a:srgbClr val="000000"/>
                  </a:outerShdw>
                </a:effectLst>
                <a:latin typeface="Times New Roman" pitchFamily="18" charset="0"/>
                <a:cs typeface="Times New Roman" pitchFamily="18" charset="0"/>
              </a:rPr>
              <a:t>Cíle</a:t>
            </a:r>
          </a:p>
        </p:txBody>
      </p:sp>
      <p:sp>
        <p:nvSpPr>
          <p:cNvPr id="18" name="Rectangle 6"/>
          <p:cNvSpPr txBox="1">
            <a:spLocks noRot="1" noChangeArrowheads="1"/>
          </p:cNvSpPr>
          <p:nvPr/>
        </p:nvSpPr>
        <p:spPr bwMode="auto">
          <a:xfrm>
            <a:off x="2063750" y="3213101"/>
            <a:ext cx="4784720" cy="576263"/>
          </a:xfrm>
          <a:prstGeom prst="rect">
            <a:avLst/>
          </a:prstGeom>
          <a:solidFill>
            <a:schemeClr val="accent6">
              <a:lumMod val="20000"/>
              <a:lumOff val="80000"/>
            </a:schemeClr>
          </a:solidFill>
          <a:ln w="28575">
            <a:solidFill>
              <a:srgbClr val="008080"/>
            </a:solidFill>
            <a:miter lim="800000"/>
            <a:headEnd/>
            <a:tailEnd/>
          </a:ln>
          <a:effectLst/>
        </p:spPr>
        <p:txBody>
          <a:bodyPr/>
          <a:lstStyle/>
          <a:p>
            <a:pPr marL="342900" indent="-342900" algn="ctr">
              <a:spcBef>
                <a:spcPct val="20000"/>
              </a:spcBef>
              <a:buClr>
                <a:schemeClr val="hlink"/>
              </a:buClr>
              <a:buSzPct val="80000"/>
              <a:defRPr/>
            </a:pPr>
            <a:r>
              <a:rPr lang="cs-CZ" sz="2400" b="1" kern="0" dirty="0">
                <a:solidFill>
                  <a:srgbClr val="FF0000"/>
                </a:solidFill>
                <a:effectLst>
                  <a:outerShdw blurRad="38100" dist="38100" dir="2700000" algn="tl">
                    <a:srgbClr val="000000"/>
                  </a:outerShdw>
                </a:effectLst>
                <a:latin typeface="Times New Roman" pitchFamily="18" charset="0"/>
                <a:cs typeface="Times New Roman" pitchFamily="18" charset="0"/>
              </a:rPr>
              <a:t>Identifikace zákazníků</a:t>
            </a:r>
          </a:p>
        </p:txBody>
      </p:sp>
      <p:sp>
        <p:nvSpPr>
          <p:cNvPr id="19" name="Rectangle 6"/>
          <p:cNvSpPr txBox="1">
            <a:spLocks noRot="1" noChangeArrowheads="1"/>
          </p:cNvSpPr>
          <p:nvPr/>
        </p:nvSpPr>
        <p:spPr bwMode="auto">
          <a:xfrm>
            <a:off x="2063750" y="4581526"/>
            <a:ext cx="4784717" cy="576263"/>
          </a:xfrm>
          <a:prstGeom prst="rect">
            <a:avLst/>
          </a:prstGeom>
          <a:solidFill>
            <a:schemeClr val="accent6">
              <a:lumMod val="20000"/>
              <a:lumOff val="80000"/>
            </a:schemeClr>
          </a:solidFill>
          <a:ln w="28575">
            <a:solidFill>
              <a:srgbClr val="008080"/>
            </a:solidFill>
            <a:miter lim="800000"/>
            <a:headEnd/>
            <a:tailEnd/>
          </a:ln>
          <a:effectLst/>
        </p:spPr>
        <p:txBody>
          <a:bodyPr/>
          <a:lstStyle/>
          <a:p>
            <a:pPr marL="342900" indent="-342900" algn="ctr">
              <a:spcBef>
                <a:spcPct val="20000"/>
              </a:spcBef>
              <a:buClr>
                <a:schemeClr val="hlink"/>
              </a:buClr>
              <a:buSzPct val="80000"/>
              <a:defRPr/>
            </a:pPr>
            <a:r>
              <a:rPr lang="cs-CZ" sz="2400" b="1" kern="0" dirty="0">
                <a:solidFill>
                  <a:srgbClr val="FF0000"/>
                </a:solidFill>
                <a:effectLst>
                  <a:outerShdw blurRad="38100" dist="38100" dir="2700000" algn="tl">
                    <a:srgbClr val="000000"/>
                  </a:outerShdw>
                </a:effectLst>
                <a:latin typeface="Times New Roman" pitchFamily="18" charset="0"/>
                <a:cs typeface="Times New Roman" pitchFamily="18" charset="0"/>
              </a:rPr>
              <a:t>Vrcholová strategie</a:t>
            </a:r>
          </a:p>
        </p:txBody>
      </p:sp>
      <p:sp>
        <p:nvSpPr>
          <p:cNvPr id="21" name="Rectangle 6"/>
          <p:cNvSpPr txBox="1">
            <a:spLocks noRot="1" noChangeArrowheads="1"/>
          </p:cNvSpPr>
          <p:nvPr/>
        </p:nvSpPr>
        <p:spPr bwMode="auto">
          <a:xfrm>
            <a:off x="2063750" y="5516563"/>
            <a:ext cx="4784717" cy="576262"/>
          </a:xfrm>
          <a:prstGeom prst="rect">
            <a:avLst/>
          </a:prstGeom>
          <a:solidFill>
            <a:schemeClr val="accent6">
              <a:lumMod val="20000"/>
              <a:lumOff val="80000"/>
            </a:schemeClr>
          </a:solidFill>
          <a:ln w="28575">
            <a:solidFill>
              <a:srgbClr val="008080"/>
            </a:solidFill>
            <a:miter lim="800000"/>
            <a:headEnd/>
            <a:tailEnd/>
          </a:ln>
          <a:effectLst/>
        </p:spPr>
        <p:txBody>
          <a:bodyPr/>
          <a:lstStyle/>
          <a:p>
            <a:pPr marL="342900" indent="-342900" algn="ctr">
              <a:spcBef>
                <a:spcPct val="20000"/>
              </a:spcBef>
              <a:buClr>
                <a:schemeClr val="hlink"/>
              </a:buClr>
              <a:buSzPct val="80000"/>
              <a:defRPr/>
            </a:pPr>
            <a:r>
              <a:rPr lang="cs-CZ" sz="2400" b="1" kern="0" dirty="0">
                <a:solidFill>
                  <a:srgbClr val="FF0000"/>
                </a:solidFill>
                <a:effectLst>
                  <a:outerShdw blurRad="38100" dist="38100" dir="2700000" algn="tl">
                    <a:srgbClr val="000000"/>
                  </a:outerShdw>
                </a:effectLst>
                <a:latin typeface="Times New Roman" pitchFamily="18" charset="0"/>
                <a:cs typeface="Times New Roman" pitchFamily="18" charset="0"/>
              </a:rPr>
              <a:t>Kontrola</a:t>
            </a:r>
          </a:p>
        </p:txBody>
      </p:sp>
      <p:sp>
        <p:nvSpPr>
          <p:cNvPr id="5128" name="TextovéPole 21"/>
          <p:cNvSpPr txBox="1">
            <a:spLocks noChangeArrowheads="1"/>
          </p:cNvSpPr>
          <p:nvPr/>
        </p:nvSpPr>
        <p:spPr bwMode="auto">
          <a:xfrm>
            <a:off x="6313488" y="1320800"/>
            <a:ext cx="435610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spcBef>
                <a:spcPct val="0"/>
              </a:spcBef>
              <a:buClrTx/>
              <a:buSzTx/>
              <a:buFontTx/>
              <a:buNone/>
            </a:pPr>
            <a:r>
              <a:rPr lang="cs-CZ" altLang="cs-CZ" sz="2000" b="1">
                <a:solidFill>
                  <a:schemeClr val="bg1"/>
                </a:solidFill>
              </a:rPr>
              <a:t>Podniková filosofie, vize, poslání</a:t>
            </a:r>
          </a:p>
        </p:txBody>
      </p:sp>
      <p:cxnSp>
        <p:nvCxnSpPr>
          <p:cNvPr id="5129" name="Přímá spojovací šipka 23"/>
          <p:cNvCxnSpPr>
            <a:cxnSpLocks noChangeShapeType="1"/>
          </p:cNvCxnSpPr>
          <p:nvPr/>
        </p:nvCxnSpPr>
        <p:spPr bwMode="auto">
          <a:xfrm flipV="1">
            <a:off x="1774825" y="1557338"/>
            <a:ext cx="0" cy="48958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131" name="Přímá spojovací šipka 26"/>
          <p:cNvCxnSpPr>
            <a:cxnSpLocks noChangeShapeType="1"/>
          </p:cNvCxnSpPr>
          <p:nvPr/>
        </p:nvCxnSpPr>
        <p:spPr bwMode="auto">
          <a:xfrm>
            <a:off x="5375276" y="3500438"/>
            <a:ext cx="288925"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2" name="Obráze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2" name="Šipka: doprava 1">
            <a:extLst>
              <a:ext uri="{FF2B5EF4-FFF2-40B4-BE49-F238E27FC236}">
                <a16:creationId xmlns:a16="http://schemas.microsoft.com/office/drawing/2014/main" id="{38274975-80C1-4035-A321-393A22245917}"/>
              </a:ext>
            </a:extLst>
          </p:cNvPr>
          <p:cNvSpPr/>
          <p:nvPr/>
        </p:nvSpPr>
        <p:spPr>
          <a:xfrm>
            <a:off x="7696200" y="2276474"/>
            <a:ext cx="1066800" cy="400050"/>
          </a:xfrm>
          <a:prstGeom prst="right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Šipka: doprava 13">
            <a:extLst>
              <a:ext uri="{FF2B5EF4-FFF2-40B4-BE49-F238E27FC236}">
                <a16:creationId xmlns:a16="http://schemas.microsoft.com/office/drawing/2014/main" id="{2EAB2EAB-2F5B-4A48-A8EB-DC039D69353D}"/>
              </a:ext>
            </a:extLst>
          </p:cNvPr>
          <p:cNvSpPr/>
          <p:nvPr/>
        </p:nvSpPr>
        <p:spPr>
          <a:xfrm>
            <a:off x="7696200" y="3300413"/>
            <a:ext cx="1066800" cy="400050"/>
          </a:xfrm>
          <a:prstGeom prst="right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Šipka: doprava 14">
            <a:extLst>
              <a:ext uri="{FF2B5EF4-FFF2-40B4-BE49-F238E27FC236}">
                <a16:creationId xmlns:a16="http://schemas.microsoft.com/office/drawing/2014/main" id="{E7A07D20-006B-40E5-B3A7-28588A873265}"/>
              </a:ext>
            </a:extLst>
          </p:cNvPr>
          <p:cNvSpPr/>
          <p:nvPr/>
        </p:nvSpPr>
        <p:spPr>
          <a:xfrm>
            <a:off x="7696200" y="4669632"/>
            <a:ext cx="1066800" cy="400050"/>
          </a:xfrm>
          <a:prstGeom prst="right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9067664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1506"/>
                                        </p:tgtEl>
                                        <p:attrNameLst>
                                          <p:attrName>style.visibility</p:attrName>
                                        </p:attrNameLst>
                                      </p:cBhvr>
                                      <p:to>
                                        <p:strVal val="visible"/>
                                      </p:to>
                                    </p:set>
                                    <p:animEffect transition="in" filter="fade">
                                      <p:cBhvr>
                                        <p:cTn id="7" dur="1000">
                                          <p:stCondLst>
                                            <p:cond delay="0"/>
                                          </p:stCondLst>
                                        </p:cTn>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1774825" y="250177"/>
            <a:ext cx="8540750" cy="608013"/>
          </a:xfrm>
        </p:spPr>
        <p:txBody>
          <a:bodyPr>
            <a:noAutofit/>
          </a:bodyPr>
          <a:lstStyle/>
          <a:p>
            <a:pPr eaLnBrk="1" hangingPunct="1">
              <a:defRPr/>
            </a:pPr>
            <a:r>
              <a:rPr lang="cs-CZ" sz="3200" b="1" dirty="0">
                <a:solidFill>
                  <a:srgbClr val="008080"/>
                </a:solidFill>
              </a:rPr>
              <a:t>Příklad cílů retailingové společnosti</a:t>
            </a:r>
            <a:br>
              <a:rPr lang="cs-CZ" sz="2800" b="1" dirty="0">
                <a:solidFill>
                  <a:srgbClr val="008080"/>
                </a:solidFill>
              </a:rPr>
            </a:br>
            <a:endParaRPr lang="cs-CZ" sz="2800" b="1" dirty="0">
              <a:solidFill>
                <a:srgbClr val="008080"/>
              </a:solidFill>
            </a:endParaRPr>
          </a:p>
        </p:txBody>
      </p:sp>
      <p:sp>
        <p:nvSpPr>
          <p:cNvPr id="11267" name="TextovéPole 10"/>
          <p:cNvSpPr txBox="1">
            <a:spLocks noChangeArrowheads="1"/>
          </p:cNvSpPr>
          <p:nvPr/>
        </p:nvSpPr>
        <p:spPr bwMode="auto">
          <a:xfrm>
            <a:off x="785476" y="5446858"/>
            <a:ext cx="4248150" cy="1323975"/>
          </a:xfrm>
          <a:prstGeom prst="rect">
            <a:avLst/>
          </a:prstGeom>
          <a:solidFill>
            <a:schemeClr val="accent6">
              <a:lumMod val="20000"/>
              <a:lumOff val="80000"/>
            </a:schemeClr>
          </a:solidFill>
          <a:ln>
            <a:noFill/>
          </a:ln>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r>
              <a:rPr lang="cs-CZ" altLang="cs-CZ" sz="2000" b="1" dirty="0">
                <a:solidFill>
                  <a:srgbClr val="FF0000"/>
                </a:solidFill>
              </a:rPr>
              <a:t>Taktické cíle:</a:t>
            </a:r>
          </a:p>
          <a:p>
            <a:pPr eaLnBrk="1" hangingPunct="1">
              <a:spcBef>
                <a:spcPct val="0"/>
              </a:spcBef>
              <a:buClrTx/>
              <a:buSzTx/>
              <a:buFontTx/>
              <a:buChar char="-"/>
            </a:pPr>
            <a:r>
              <a:rPr lang="cs-CZ" altLang="cs-CZ" sz="2000" b="1" dirty="0">
                <a:solidFill>
                  <a:srgbClr val="008080"/>
                </a:solidFill>
              </a:rPr>
              <a:t>získat nové zákazníky</a:t>
            </a:r>
          </a:p>
          <a:p>
            <a:pPr eaLnBrk="1" hangingPunct="1">
              <a:spcBef>
                <a:spcPct val="0"/>
              </a:spcBef>
              <a:buClrTx/>
              <a:buSzTx/>
              <a:buFontTx/>
              <a:buChar char="-"/>
            </a:pPr>
            <a:r>
              <a:rPr lang="cs-CZ" altLang="cs-CZ" sz="2000" b="1" dirty="0">
                <a:solidFill>
                  <a:srgbClr val="008080"/>
                </a:solidFill>
              </a:rPr>
              <a:t>zvýšit výdaje zákazníků</a:t>
            </a:r>
          </a:p>
          <a:p>
            <a:pPr eaLnBrk="1" hangingPunct="1">
              <a:spcBef>
                <a:spcPct val="0"/>
              </a:spcBef>
              <a:buClrTx/>
              <a:buSzTx/>
              <a:buFontTx/>
              <a:buChar char="-"/>
            </a:pPr>
            <a:r>
              <a:rPr lang="cs-CZ" altLang="cs-CZ" sz="2000" b="1" dirty="0">
                <a:solidFill>
                  <a:srgbClr val="008080"/>
                </a:solidFill>
              </a:rPr>
              <a:t>zákazníky udržet</a:t>
            </a:r>
          </a:p>
        </p:txBody>
      </p:sp>
      <p:sp>
        <p:nvSpPr>
          <p:cNvPr id="11268" name="TextovéPole 11"/>
          <p:cNvSpPr txBox="1">
            <a:spLocks noChangeArrowheads="1"/>
          </p:cNvSpPr>
          <p:nvPr/>
        </p:nvSpPr>
        <p:spPr bwMode="auto">
          <a:xfrm>
            <a:off x="785476" y="554183"/>
            <a:ext cx="8893175" cy="5262979"/>
          </a:xfrm>
          <a:prstGeom prst="rect">
            <a:avLst/>
          </a:prstGeom>
          <a:solidFill>
            <a:schemeClr val="accent6">
              <a:lumMod val="20000"/>
              <a:lumOff val="80000"/>
            </a:schemeClr>
          </a:solidFill>
          <a:ln>
            <a:noFill/>
          </a:ln>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r>
              <a:rPr lang="cs-CZ" altLang="cs-CZ" sz="2400" b="1" dirty="0">
                <a:solidFill>
                  <a:srgbClr val="FF0000"/>
                </a:solidFill>
              </a:rPr>
              <a:t>Strategické cíle:</a:t>
            </a:r>
          </a:p>
          <a:p>
            <a:pPr eaLnBrk="1" hangingPunct="1">
              <a:spcBef>
                <a:spcPct val="0"/>
              </a:spcBef>
              <a:buClrTx/>
              <a:buSzTx/>
              <a:buFontTx/>
              <a:buChar char="-"/>
            </a:pPr>
            <a:r>
              <a:rPr lang="cs-CZ" altLang="cs-CZ" sz="2400" b="1" dirty="0">
                <a:solidFill>
                  <a:srgbClr val="008080"/>
                </a:solidFill>
              </a:rPr>
              <a:t> zvýšení obratu o x %, </a:t>
            </a:r>
            <a:r>
              <a:rPr lang="cs-CZ" altLang="cs-CZ" sz="2400" dirty="0">
                <a:solidFill>
                  <a:srgbClr val="008080"/>
                </a:solidFill>
              </a:rPr>
              <a:t>resp. udržení obratu, resp.</a:t>
            </a:r>
          </a:p>
          <a:p>
            <a:pPr eaLnBrk="1" hangingPunct="1">
              <a:spcBef>
                <a:spcPct val="0"/>
              </a:spcBef>
              <a:buClrTx/>
              <a:buSzTx/>
              <a:buFontTx/>
              <a:buNone/>
            </a:pPr>
            <a:r>
              <a:rPr lang="cs-CZ" altLang="cs-CZ" sz="2400" dirty="0">
                <a:solidFill>
                  <a:srgbClr val="008080"/>
                </a:solidFill>
              </a:rPr>
              <a:t>  přežití na trhu,</a:t>
            </a:r>
          </a:p>
          <a:p>
            <a:pPr eaLnBrk="1" hangingPunct="1">
              <a:spcBef>
                <a:spcPct val="0"/>
              </a:spcBef>
              <a:buClrTx/>
              <a:buSzTx/>
              <a:buFontTx/>
              <a:buChar char="-"/>
            </a:pPr>
            <a:r>
              <a:rPr lang="cs-CZ" altLang="cs-CZ" sz="2400" b="1" dirty="0">
                <a:solidFill>
                  <a:srgbClr val="008080"/>
                </a:solidFill>
              </a:rPr>
              <a:t> pokračování expanze OO</a:t>
            </a:r>
            <a:r>
              <a:rPr lang="cs-CZ" altLang="cs-CZ" sz="2400" dirty="0">
                <a:solidFill>
                  <a:srgbClr val="008080"/>
                </a:solidFill>
              </a:rPr>
              <a:t>, resp. udržení pozice na</a:t>
            </a:r>
          </a:p>
          <a:p>
            <a:pPr eaLnBrk="1" hangingPunct="1">
              <a:spcBef>
                <a:spcPct val="0"/>
              </a:spcBef>
              <a:buClrTx/>
              <a:buSzTx/>
              <a:buFontTx/>
              <a:buNone/>
            </a:pPr>
            <a:r>
              <a:rPr lang="cs-CZ" altLang="cs-CZ" sz="2400" dirty="0">
                <a:solidFill>
                  <a:srgbClr val="008080"/>
                </a:solidFill>
              </a:rPr>
              <a:t>  trhu, přechodné zhoršení pozice </a:t>
            </a:r>
            <a:r>
              <a:rPr lang="cs-CZ" altLang="cs-CZ" sz="2400" b="1" dirty="0">
                <a:solidFill>
                  <a:srgbClr val="FF0000"/>
                </a:solidFill>
              </a:rPr>
              <a:t>(Tesco),</a:t>
            </a:r>
          </a:p>
          <a:p>
            <a:pPr eaLnBrk="1" hangingPunct="1">
              <a:spcBef>
                <a:spcPct val="0"/>
              </a:spcBef>
              <a:buClrTx/>
              <a:buSzTx/>
              <a:buFontTx/>
              <a:buChar char="-"/>
            </a:pPr>
            <a:r>
              <a:rPr lang="cs-CZ" altLang="cs-CZ" sz="2400" b="1" dirty="0">
                <a:solidFill>
                  <a:schemeClr val="bg1"/>
                </a:solidFill>
              </a:rPr>
              <a:t> </a:t>
            </a:r>
            <a:r>
              <a:rPr lang="cs-CZ" altLang="cs-CZ" sz="2400" b="1" dirty="0">
                <a:solidFill>
                  <a:srgbClr val="008080"/>
                </a:solidFill>
              </a:rPr>
              <a:t>zvýšení konkurenceschopnosti, nové formáty</a:t>
            </a:r>
          </a:p>
          <a:p>
            <a:pPr eaLnBrk="1" hangingPunct="1">
              <a:spcBef>
                <a:spcPct val="0"/>
              </a:spcBef>
              <a:buClrTx/>
              <a:buSzTx/>
              <a:buFontTx/>
              <a:buNone/>
            </a:pPr>
            <a:r>
              <a:rPr lang="cs-CZ" altLang="cs-CZ" sz="2400" b="1" dirty="0">
                <a:solidFill>
                  <a:srgbClr val="008080"/>
                </a:solidFill>
              </a:rPr>
              <a:t>  prodejen, </a:t>
            </a:r>
          </a:p>
          <a:p>
            <a:pPr eaLnBrk="1" hangingPunct="1">
              <a:spcBef>
                <a:spcPct val="0"/>
              </a:spcBef>
              <a:buClrTx/>
              <a:buSzTx/>
              <a:buFontTx/>
              <a:buChar char="-"/>
            </a:pPr>
            <a:r>
              <a:rPr lang="cs-CZ" altLang="cs-CZ" sz="2400" b="1" dirty="0">
                <a:solidFill>
                  <a:schemeClr val="bg1"/>
                </a:solidFill>
              </a:rPr>
              <a:t> </a:t>
            </a:r>
            <a:r>
              <a:rPr lang="cs-CZ" altLang="cs-CZ" sz="2400" b="1" dirty="0">
                <a:solidFill>
                  <a:srgbClr val="008080"/>
                </a:solidFill>
              </a:rPr>
              <a:t>posílení image společnosti - její vlastní značky</a:t>
            </a:r>
          </a:p>
          <a:p>
            <a:pPr eaLnBrk="1" hangingPunct="1">
              <a:spcBef>
                <a:spcPct val="0"/>
              </a:spcBef>
              <a:buClrTx/>
              <a:buSzTx/>
              <a:buFontTx/>
              <a:buChar char="-"/>
            </a:pPr>
            <a:r>
              <a:rPr lang="cs-CZ" altLang="cs-CZ" sz="2400" b="1" dirty="0">
                <a:solidFill>
                  <a:srgbClr val="008080"/>
                </a:solidFill>
              </a:rPr>
              <a:t> posílení image v kategorii nabídky čerstvého </a:t>
            </a:r>
          </a:p>
          <a:p>
            <a:pPr eaLnBrk="1" hangingPunct="1">
              <a:spcBef>
                <a:spcPct val="0"/>
              </a:spcBef>
              <a:buClrTx/>
              <a:buSzTx/>
              <a:buFontTx/>
              <a:buNone/>
            </a:pPr>
            <a:r>
              <a:rPr lang="cs-CZ" altLang="cs-CZ" sz="2400" b="1" dirty="0">
                <a:solidFill>
                  <a:srgbClr val="008080"/>
                </a:solidFill>
              </a:rPr>
              <a:t>   zboží (</a:t>
            </a:r>
            <a:r>
              <a:rPr lang="cs-CZ" altLang="cs-CZ" sz="2400" b="1" dirty="0" err="1">
                <a:solidFill>
                  <a:srgbClr val="FF0000"/>
                </a:solidFill>
              </a:rPr>
              <a:t>Lidl</a:t>
            </a:r>
            <a:r>
              <a:rPr lang="cs-CZ" altLang="cs-CZ" sz="2400" b="1" dirty="0">
                <a:solidFill>
                  <a:srgbClr val="FF0000"/>
                </a:solidFill>
              </a:rPr>
              <a:t> – jednotka čerstvosti</a:t>
            </a:r>
            <a:r>
              <a:rPr lang="cs-CZ" altLang="cs-CZ" sz="2400" b="1" dirty="0">
                <a:solidFill>
                  <a:srgbClr val="008080"/>
                </a:solidFill>
              </a:rPr>
              <a:t>),</a:t>
            </a:r>
          </a:p>
          <a:p>
            <a:pPr eaLnBrk="1" hangingPunct="1">
              <a:spcBef>
                <a:spcPct val="0"/>
              </a:spcBef>
              <a:buClrTx/>
              <a:buSzTx/>
              <a:buFontTx/>
              <a:buChar char="-"/>
            </a:pPr>
            <a:r>
              <a:rPr lang="cs-CZ" altLang="cs-CZ" sz="2400" b="1" dirty="0">
                <a:solidFill>
                  <a:srgbClr val="008080"/>
                </a:solidFill>
              </a:rPr>
              <a:t> cenová konkurenceschopnost v oblasti zboží</a:t>
            </a:r>
          </a:p>
          <a:p>
            <a:pPr eaLnBrk="1" hangingPunct="1">
              <a:spcBef>
                <a:spcPct val="0"/>
              </a:spcBef>
              <a:buClrTx/>
              <a:buSzTx/>
              <a:buFontTx/>
              <a:buNone/>
            </a:pPr>
            <a:r>
              <a:rPr lang="cs-CZ" altLang="cs-CZ" sz="2400" b="1" dirty="0">
                <a:solidFill>
                  <a:srgbClr val="008080"/>
                </a:solidFill>
              </a:rPr>
              <a:t>  základní poptávky, </a:t>
            </a:r>
          </a:p>
          <a:p>
            <a:pPr eaLnBrk="1" hangingPunct="1">
              <a:spcBef>
                <a:spcPct val="0"/>
              </a:spcBef>
              <a:buClrTx/>
              <a:buSzTx/>
              <a:buFontTx/>
              <a:buNone/>
            </a:pPr>
            <a:r>
              <a:rPr lang="cs-CZ" altLang="cs-CZ" sz="2400" b="1" dirty="0">
                <a:solidFill>
                  <a:srgbClr val="008080"/>
                </a:solidFill>
              </a:rPr>
              <a:t>- celkové zvýšení úrovně prodeje </a:t>
            </a:r>
            <a:r>
              <a:rPr lang="cs-CZ" altLang="cs-CZ" sz="2400" b="1" dirty="0">
                <a:solidFill>
                  <a:srgbClr val="FF0000"/>
                </a:solidFill>
              </a:rPr>
              <a:t>(</a:t>
            </a:r>
            <a:r>
              <a:rPr lang="cs-CZ" altLang="cs-CZ" sz="2400" b="1" dirty="0" err="1">
                <a:solidFill>
                  <a:srgbClr val="FF0000"/>
                </a:solidFill>
              </a:rPr>
              <a:t>Remodeling</a:t>
            </a:r>
            <a:r>
              <a:rPr lang="cs-CZ" altLang="cs-CZ" sz="2400" b="1" dirty="0">
                <a:solidFill>
                  <a:srgbClr val="FF0000"/>
                </a:solidFill>
              </a:rPr>
              <a:t> - </a:t>
            </a:r>
            <a:r>
              <a:rPr lang="cs-CZ" altLang="cs-CZ" sz="2400" b="1" dirty="0" err="1">
                <a:solidFill>
                  <a:srgbClr val="FF0000"/>
                </a:solidFill>
              </a:rPr>
              <a:t>Lidl</a:t>
            </a:r>
            <a:r>
              <a:rPr lang="cs-CZ" altLang="cs-CZ" sz="2400" b="1" dirty="0">
                <a:solidFill>
                  <a:srgbClr val="FF0000"/>
                </a:solidFill>
              </a:rPr>
              <a:t>, Kaufland).</a:t>
            </a:r>
          </a:p>
        </p:txBody>
      </p:sp>
      <p:pic>
        <p:nvPicPr>
          <p:cNvPr id="11269" name="Picture 9" descr="j028359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84768" y="5212702"/>
            <a:ext cx="2449513"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9424" y="228600"/>
            <a:ext cx="1464833" cy="1127893"/>
          </a:xfrm>
          <a:prstGeom prst="rect">
            <a:avLst/>
          </a:prstGeom>
        </p:spPr>
      </p:pic>
    </p:spTree>
    <p:extLst>
      <p:ext uri="{BB962C8B-B14F-4D97-AF65-F5344CB8AC3E}">
        <p14:creationId xmlns:p14="http://schemas.microsoft.com/office/powerpoint/2010/main" val="42276643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1506"/>
                                        </p:tgtEl>
                                        <p:attrNameLst>
                                          <p:attrName>style.visibility</p:attrName>
                                        </p:attrNameLst>
                                      </p:cBhvr>
                                      <p:to>
                                        <p:strVal val="visible"/>
                                      </p:to>
                                    </p:set>
                                    <p:animEffect transition="in" filter="fade">
                                      <p:cBhvr>
                                        <p:cTn id="7" dur="1000">
                                          <p:stCondLst>
                                            <p:cond delay="0"/>
                                          </p:stCondLst>
                                        </p:cTn>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659567" y="228600"/>
            <a:ext cx="9706808" cy="914400"/>
          </a:xfrm>
        </p:spPr>
        <p:txBody>
          <a:bodyPr>
            <a:noAutofit/>
          </a:bodyPr>
          <a:lstStyle/>
          <a:p>
            <a:pPr eaLnBrk="1" hangingPunct="1">
              <a:defRPr/>
            </a:pPr>
            <a:r>
              <a:rPr lang="cs-CZ" sz="3200" b="1" dirty="0">
                <a:solidFill>
                  <a:srgbClr val="008080"/>
                </a:solidFill>
                <a:latin typeface="Arial" panose="020B0604020202020204" pitchFamily="34" charset="0"/>
                <a:cs typeface="Arial" panose="020B0604020202020204" pitchFamily="34" charset="0"/>
              </a:rPr>
              <a:t>Formulace strategie retailingové společnosti</a:t>
            </a:r>
            <a:br>
              <a:rPr lang="cs-CZ" sz="3200" b="1" dirty="0">
                <a:solidFill>
                  <a:srgbClr val="008080"/>
                </a:solidFill>
                <a:latin typeface="Arial" panose="020B0604020202020204" pitchFamily="34" charset="0"/>
                <a:cs typeface="Arial" panose="020B0604020202020204" pitchFamily="34" charset="0"/>
              </a:rPr>
            </a:br>
            <a:r>
              <a:rPr lang="cs-CZ" sz="3200" b="1" dirty="0">
                <a:solidFill>
                  <a:srgbClr val="008080"/>
                </a:solidFill>
                <a:latin typeface="Arial" panose="020B0604020202020204" pitchFamily="34" charset="0"/>
                <a:cs typeface="Arial" panose="020B0604020202020204" pitchFamily="34" charset="0"/>
              </a:rPr>
              <a:t>příklad postupu: Identifikace zákazníků</a:t>
            </a:r>
          </a:p>
        </p:txBody>
      </p:sp>
      <p:sp>
        <p:nvSpPr>
          <p:cNvPr id="5128" name="TextovéPole 21"/>
          <p:cNvSpPr txBox="1">
            <a:spLocks noChangeArrowheads="1"/>
          </p:cNvSpPr>
          <p:nvPr/>
        </p:nvSpPr>
        <p:spPr bwMode="auto">
          <a:xfrm>
            <a:off x="6313488" y="1320800"/>
            <a:ext cx="435610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spcBef>
                <a:spcPct val="0"/>
              </a:spcBef>
              <a:buClrTx/>
              <a:buSzTx/>
              <a:buFontTx/>
              <a:buNone/>
            </a:pPr>
            <a:r>
              <a:rPr lang="cs-CZ" altLang="cs-CZ" sz="2000" b="1">
                <a:solidFill>
                  <a:schemeClr val="bg1"/>
                </a:solidFill>
              </a:rPr>
              <a:t>Podniková filosofie, vize, poslání</a:t>
            </a:r>
          </a:p>
        </p:txBody>
      </p:sp>
      <p:sp>
        <p:nvSpPr>
          <p:cNvPr id="5130" name="TextovéPole 24"/>
          <p:cNvSpPr txBox="1">
            <a:spLocks noChangeArrowheads="1"/>
          </p:cNvSpPr>
          <p:nvPr/>
        </p:nvSpPr>
        <p:spPr bwMode="auto">
          <a:xfrm>
            <a:off x="1339851" y="1719769"/>
            <a:ext cx="10182226" cy="4154984"/>
          </a:xfrm>
          <a:prstGeom prst="rect">
            <a:avLst/>
          </a:prstGeom>
          <a:solidFill>
            <a:schemeClr val="accent6">
              <a:lumMod val="20000"/>
              <a:lumOff val="80000"/>
            </a:schemeClr>
          </a:solidFill>
          <a:ln>
            <a:noFill/>
          </a:ln>
          <a:extLst/>
        </p:spPr>
        <p:txBody>
          <a:bodyPr wrap="squar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r>
              <a:rPr lang="cs-CZ" altLang="cs-CZ" sz="2400" b="1" dirty="0" err="1">
                <a:solidFill>
                  <a:srgbClr val="FF0000"/>
                </a:solidFill>
              </a:rPr>
              <a:t>Megatrendy</a:t>
            </a:r>
            <a:r>
              <a:rPr lang="cs-CZ" altLang="cs-CZ" sz="2400" b="1" dirty="0">
                <a:solidFill>
                  <a:srgbClr val="FF0000"/>
                </a:solidFill>
              </a:rPr>
              <a:t>: </a:t>
            </a:r>
          </a:p>
          <a:p>
            <a:pPr>
              <a:spcBef>
                <a:spcPct val="0"/>
              </a:spcBef>
              <a:buClrTx/>
              <a:buSzTx/>
              <a:buNone/>
            </a:pPr>
            <a:r>
              <a:rPr lang="cs-CZ" altLang="cs-CZ" sz="2400" b="1" dirty="0">
                <a:solidFill>
                  <a:srgbClr val="008080"/>
                </a:solidFill>
                <a:latin typeface="+mn-lt"/>
              </a:rPr>
              <a:t>● orientace na výkon (symboly statusu, exkluzivita)</a:t>
            </a:r>
          </a:p>
          <a:p>
            <a:pPr>
              <a:spcBef>
                <a:spcPct val="0"/>
              </a:spcBef>
              <a:buClrTx/>
              <a:buSzTx/>
              <a:buNone/>
            </a:pPr>
            <a:r>
              <a:rPr lang="cs-CZ" altLang="cs-CZ" sz="2400" b="1" dirty="0">
                <a:solidFill>
                  <a:srgbClr val="008080"/>
                </a:solidFill>
              </a:rPr>
              <a:t>● </a:t>
            </a:r>
            <a:r>
              <a:rPr lang="cs-CZ" altLang="cs-CZ" sz="2400" b="1" dirty="0" err="1">
                <a:solidFill>
                  <a:srgbClr val="008080"/>
                </a:solidFill>
                <a:latin typeface="+mn-lt"/>
              </a:rPr>
              <a:t>neokonzervatismus</a:t>
            </a:r>
            <a:r>
              <a:rPr lang="cs-CZ" altLang="cs-CZ" sz="2400" b="1" dirty="0">
                <a:solidFill>
                  <a:srgbClr val="008080"/>
                </a:solidFill>
                <a:latin typeface="+mn-lt"/>
              </a:rPr>
              <a:t> (obliba antikvit, staré zvyky)</a:t>
            </a:r>
          </a:p>
          <a:p>
            <a:pPr>
              <a:spcBef>
                <a:spcPct val="0"/>
              </a:spcBef>
              <a:buClrTx/>
              <a:buSzTx/>
              <a:buNone/>
            </a:pPr>
            <a:r>
              <a:rPr lang="cs-CZ" altLang="cs-CZ" sz="2400" b="1" dirty="0">
                <a:solidFill>
                  <a:srgbClr val="008080"/>
                </a:solidFill>
              </a:rPr>
              <a:t>● </a:t>
            </a:r>
            <a:r>
              <a:rPr lang="cs-CZ" altLang="cs-CZ" sz="2400" b="1" dirty="0">
                <a:solidFill>
                  <a:srgbClr val="008080"/>
                </a:solidFill>
                <a:latin typeface="+mn-lt"/>
              </a:rPr>
              <a:t>alternativní orientace (návrat k přírodě, biopotraviny, bylinky)</a:t>
            </a:r>
          </a:p>
          <a:p>
            <a:pPr>
              <a:spcBef>
                <a:spcPct val="0"/>
              </a:spcBef>
              <a:buClrTx/>
              <a:buSzTx/>
              <a:buNone/>
            </a:pPr>
            <a:r>
              <a:rPr lang="cs-CZ" altLang="cs-CZ" sz="2400" b="1" dirty="0">
                <a:solidFill>
                  <a:srgbClr val="008080"/>
                </a:solidFill>
              </a:rPr>
              <a:t>● </a:t>
            </a:r>
            <a:r>
              <a:rPr lang="cs-CZ" altLang="cs-CZ" sz="2400" b="1" dirty="0">
                <a:solidFill>
                  <a:srgbClr val="008080"/>
                </a:solidFill>
                <a:latin typeface="+mn-lt"/>
              </a:rPr>
              <a:t>hédonismus (pěstování těla, sport)</a:t>
            </a:r>
          </a:p>
          <a:p>
            <a:pPr>
              <a:spcBef>
                <a:spcPct val="0"/>
              </a:spcBef>
              <a:buClrTx/>
              <a:buSzTx/>
              <a:buNone/>
            </a:pPr>
            <a:r>
              <a:rPr lang="cs-CZ" altLang="cs-CZ" sz="2400" b="1" dirty="0">
                <a:solidFill>
                  <a:srgbClr val="008080"/>
                </a:solidFill>
              </a:rPr>
              <a:t>● </a:t>
            </a:r>
            <a:r>
              <a:rPr lang="cs-CZ" altLang="cs-CZ" sz="2400" b="1" dirty="0">
                <a:solidFill>
                  <a:srgbClr val="008080"/>
                </a:solidFill>
                <a:latin typeface="+mn-lt"/>
              </a:rPr>
              <a:t>orientace nové generace na technické vymoženosti doby</a:t>
            </a:r>
          </a:p>
          <a:p>
            <a:pPr>
              <a:spcBef>
                <a:spcPct val="0"/>
              </a:spcBef>
              <a:buClrTx/>
              <a:buSzTx/>
              <a:buNone/>
            </a:pPr>
            <a:r>
              <a:rPr lang="cs-CZ" altLang="cs-CZ" sz="2400" b="1" dirty="0">
                <a:solidFill>
                  <a:srgbClr val="008080"/>
                </a:solidFill>
              </a:rPr>
              <a:t>● </a:t>
            </a:r>
            <a:r>
              <a:rPr lang="cs-CZ" altLang="cs-CZ" sz="2400" b="1" dirty="0">
                <a:solidFill>
                  <a:srgbClr val="008080"/>
                </a:solidFill>
                <a:latin typeface="+mn-lt"/>
              </a:rPr>
              <a:t>důraz na konektivitu ( obecně </a:t>
            </a:r>
            <a:r>
              <a:rPr lang="cs-CZ" sz="2400" b="1" dirty="0">
                <a:solidFill>
                  <a:srgbClr val="008080"/>
                </a:solidFill>
                <a:latin typeface="+mn-lt"/>
              </a:rPr>
              <a:t>propojení počítačů nebo jiných elektronických</a:t>
            </a:r>
          </a:p>
          <a:p>
            <a:pPr>
              <a:spcBef>
                <a:spcPct val="0"/>
              </a:spcBef>
              <a:buClrTx/>
              <a:buSzTx/>
              <a:buNone/>
            </a:pPr>
            <a:r>
              <a:rPr lang="cs-CZ" sz="2400" b="1" dirty="0">
                <a:solidFill>
                  <a:srgbClr val="008080"/>
                </a:solidFill>
                <a:latin typeface="+mn-lt"/>
              </a:rPr>
              <a:t>    zařízení v počítačové síti – rychlost připojení PC k internetu, nositelná</a:t>
            </a:r>
          </a:p>
          <a:p>
            <a:pPr>
              <a:spcBef>
                <a:spcPct val="0"/>
              </a:spcBef>
              <a:buClrTx/>
              <a:buSzTx/>
              <a:buNone/>
            </a:pPr>
            <a:r>
              <a:rPr lang="cs-CZ" sz="2400" b="1" dirty="0">
                <a:solidFill>
                  <a:srgbClr val="008080"/>
                </a:solidFill>
                <a:latin typeface="+mn-lt"/>
              </a:rPr>
              <a:t>    technika, aplikace virtuální reality) </a:t>
            </a:r>
            <a:endParaRPr lang="cs-CZ" altLang="cs-CZ" sz="2400" b="1" dirty="0">
              <a:solidFill>
                <a:srgbClr val="008080"/>
              </a:solidFill>
              <a:latin typeface="+mn-lt"/>
            </a:endParaRPr>
          </a:p>
          <a:p>
            <a:pPr>
              <a:spcBef>
                <a:spcPct val="0"/>
              </a:spcBef>
              <a:buClrTx/>
              <a:buSzTx/>
              <a:buNone/>
            </a:pPr>
            <a:r>
              <a:rPr lang="cs-CZ" altLang="cs-CZ" sz="2400" b="1" dirty="0">
                <a:solidFill>
                  <a:srgbClr val="008080"/>
                </a:solidFill>
              </a:rPr>
              <a:t>● </a:t>
            </a:r>
            <a:r>
              <a:rPr lang="cs-CZ" altLang="cs-CZ" sz="2400" b="1" dirty="0">
                <a:solidFill>
                  <a:srgbClr val="008080"/>
                </a:solidFill>
                <a:latin typeface="+mn-lt"/>
              </a:rPr>
              <a:t>digitální transformace (digitální služby, internetové a mobilní bankovnictví</a:t>
            </a:r>
          </a:p>
          <a:p>
            <a:pPr>
              <a:spcBef>
                <a:spcPct val="0"/>
              </a:spcBef>
              <a:buClrTx/>
              <a:buSzTx/>
              <a:buNone/>
            </a:pPr>
            <a:r>
              <a:rPr lang="cs-CZ" altLang="cs-CZ" sz="2400" b="1" dirty="0">
                <a:solidFill>
                  <a:srgbClr val="008080"/>
                </a:solidFill>
              </a:rPr>
              <a:t>● </a:t>
            </a:r>
            <a:r>
              <a:rPr lang="cs-CZ" altLang="cs-CZ" sz="2400" b="1" dirty="0">
                <a:solidFill>
                  <a:srgbClr val="008080"/>
                </a:solidFill>
                <a:latin typeface="+mn-lt"/>
              </a:rPr>
              <a:t>automatizace (samoobslužné technologie)</a:t>
            </a:r>
          </a:p>
        </p:txBody>
      </p:sp>
      <p:cxnSp>
        <p:nvCxnSpPr>
          <p:cNvPr id="5131" name="Přímá spojovací šipka 26"/>
          <p:cNvCxnSpPr>
            <a:cxnSpLocks noChangeShapeType="1"/>
          </p:cNvCxnSpPr>
          <p:nvPr/>
        </p:nvCxnSpPr>
        <p:spPr bwMode="auto">
          <a:xfrm>
            <a:off x="370642" y="3243263"/>
            <a:ext cx="288925"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2" name="Obráze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2" y="64954"/>
            <a:ext cx="1464833" cy="1127893"/>
          </a:xfrm>
          <a:prstGeom prst="rect">
            <a:avLst/>
          </a:prstGeom>
        </p:spPr>
      </p:pic>
    </p:spTree>
    <p:extLst>
      <p:ext uri="{BB962C8B-B14F-4D97-AF65-F5344CB8AC3E}">
        <p14:creationId xmlns:p14="http://schemas.microsoft.com/office/powerpoint/2010/main" val="15729100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1506"/>
                                        </p:tgtEl>
                                        <p:attrNameLst>
                                          <p:attrName>style.visibility</p:attrName>
                                        </p:attrNameLst>
                                      </p:cBhvr>
                                      <p:to>
                                        <p:strVal val="visible"/>
                                      </p:to>
                                    </p:set>
                                    <p:animEffect transition="in" filter="fade">
                                      <p:cBhvr>
                                        <p:cTn id="7" dur="1000">
                                          <p:stCondLst>
                                            <p:cond delay="0"/>
                                          </p:stCondLst>
                                        </p:cTn>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704538" y="228600"/>
            <a:ext cx="9661837" cy="914400"/>
          </a:xfrm>
        </p:spPr>
        <p:txBody>
          <a:bodyPr>
            <a:normAutofit fontScale="90000"/>
          </a:bodyPr>
          <a:lstStyle/>
          <a:p>
            <a:pPr eaLnBrk="1" hangingPunct="1">
              <a:defRPr/>
            </a:pPr>
            <a:r>
              <a:rPr lang="cs-CZ" sz="2800" b="1" u="sng" dirty="0">
                <a:solidFill>
                  <a:srgbClr val="FF0000"/>
                </a:solidFill>
              </a:rPr>
              <a:t>Zopakujme si !       </a:t>
            </a:r>
            <a:r>
              <a:rPr lang="cs-CZ" sz="2800" b="1" dirty="0">
                <a:solidFill>
                  <a:srgbClr val="FF0000"/>
                </a:solidFill>
              </a:rPr>
              <a:t> </a:t>
            </a:r>
            <a:r>
              <a:rPr lang="cs-CZ" sz="3600" b="1" dirty="0">
                <a:solidFill>
                  <a:srgbClr val="008080"/>
                </a:solidFill>
              </a:rPr>
              <a:t>Filosofie,poslání a vize obchodní organizace</a:t>
            </a:r>
          </a:p>
        </p:txBody>
      </p:sp>
      <p:sp>
        <p:nvSpPr>
          <p:cNvPr id="21511" name="Rectangle 7"/>
          <p:cNvSpPr>
            <a:spLocks noGrp="1" noRot="1" noChangeArrowheads="1"/>
          </p:cNvSpPr>
          <p:nvPr>
            <p:ph sz="half" idx="2"/>
          </p:nvPr>
        </p:nvSpPr>
        <p:spPr>
          <a:xfrm>
            <a:off x="4511675" y="1357313"/>
            <a:ext cx="5907088" cy="2000250"/>
          </a:xfrm>
          <a:solidFill>
            <a:srgbClr val="FFFFFF"/>
          </a:solidFill>
          <a:ln w="57150">
            <a:solidFill>
              <a:srgbClr val="008080"/>
            </a:solidFill>
          </a:ln>
        </p:spPr>
        <p:txBody>
          <a:bodyPr/>
          <a:lstStyle/>
          <a:p>
            <a:pPr eaLnBrk="1" hangingPunct="1">
              <a:buFont typeface="Arial" charset="0"/>
              <a:buChar char="►"/>
              <a:defRPr/>
            </a:pPr>
            <a:r>
              <a:rPr lang="cs-CZ" sz="2400" b="1" dirty="0">
                <a:solidFill>
                  <a:srgbClr val="008080"/>
                </a:solidFill>
              </a:rPr>
              <a:t>vlastníci, manažeři, zaměstnanci, zákazníci,dodavatelé, věřitelé, konkurenti, vláda, obchodní svazy, odborové svazy, místní zastupitelství.</a:t>
            </a:r>
          </a:p>
        </p:txBody>
      </p:sp>
      <p:grpSp>
        <p:nvGrpSpPr>
          <p:cNvPr id="7172" name="Diagram 18"/>
          <p:cNvGrpSpPr>
            <a:grpSpLocks noChangeAspect="1"/>
          </p:cNvGrpSpPr>
          <p:nvPr/>
        </p:nvGrpSpPr>
        <p:grpSpPr bwMode="auto">
          <a:xfrm>
            <a:off x="954374" y="1372655"/>
            <a:ext cx="2714625" cy="1293812"/>
            <a:chOff x="295" y="1661"/>
            <a:chExt cx="2314" cy="1565"/>
          </a:xfrm>
        </p:grpSpPr>
        <p:sp>
          <p:nvSpPr>
            <p:cNvPr id="7177" name="Oval 25"/>
            <p:cNvSpPr>
              <a:spLocks noChangeArrowheads="1"/>
            </p:cNvSpPr>
            <p:nvPr/>
          </p:nvSpPr>
          <p:spPr bwMode="auto">
            <a:xfrm>
              <a:off x="295" y="1661"/>
              <a:ext cx="2314" cy="1565"/>
            </a:xfrm>
            <a:prstGeom prst="ellipse">
              <a:avLst/>
            </a:prstGeom>
            <a:solidFill>
              <a:schemeClr val="accent6">
                <a:lumMod val="20000"/>
                <a:lumOff val="80000"/>
              </a:schemeClr>
            </a:solidFill>
            <a:ln w="38100">
              <a:solidFill>
                <a:srgbClr val="008080"/>
              </a:solidFill>
              <a:round/>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cs-CZ" altLang="cs-CZ" sz="1200" b="1" dirty="0">
                <a:solidFill>
                  <a:schemeClr val="bg1"/>
                </a:solidFill>
              </a:endParaRPr>
            </a:p>
            <a:p>
              <a:pPr algn="ctr" eaLnBrk="1" hangingPunct="1">
                <a:spcBef>
                  <a:spcPct val="0"/>
                </a:spcBef>
                <a:buClrTx/>
                <a:buSzTx/>
                <a:buFontTx/>
                <a:buNone/>
              </a:pPr>
              <a:r>
                <a:rPr lang="cs-CZ" altLang="cs-CZ" sz="2400" b="1" dirty="0">
                  <a:solidFill>
                    <a:srgbClr val="008080"/>
                  </a:solidFill>
                </a:rPr>
                <a:t>Podniková</a:t>
              </a:r>
            </a:p>
            <a:p>
              <a:pPr algn="ctr" eaLnBrk="1" hangingPunct="1">
                <a:spcBef>
                  <a:spcPct val="0"/>
                </a:spcBef>
                <a:buClrTx/>
                <a:buSzTx/>
                <a:buFontTx/>
                <a:buNone/>
              </a:pPr>
              <a:r>
                <a:rPr lang="cs-CZ" altLang="cs-CZ" sz="2400" b="1" dirty="0">
                  <a:solidFill>
                    <a:srgbClr val="008080"/>
                  </a:solidFill>
                </a:rPr>
                <a:t>filosofie</a:t>
              </a:r>
            </a:p>
            <a:p>
              <a:pPr eaLnBrk="1" hangingPunct="1">
                <a:spcBef>
                  <a:spcPct val="0"/>
                </a:spcBef>
                <a:buClrTx/>
                <a:buSzTx/>
                <a:buFontTx/>
                <a:buNone/>
              </a:pPr>
              <a:endParaRPr lang="cs-CZ" altLang="cs-CZ" sz="2400" dirty="0">
                <a:solidFill>
                  <a:schemeClr val="bg1"/>
                </a:solidFill>
              </a:endParaRPr>
            </a:p>
          </p:txBody>
        </p:sp>
      </p:grpSp>
      <p:sp>
        <p:nvSpPr>
          <p:cNvPr id="12" name="Oval 8"/>
          <p:cNvSpPr>
            <a:spLocks noGrp="1" noChangeArrowheads="1"/>
          </p:cNvSpPr>
          <p:nvPr>
            <p:ph sz="quarter" idx="1"/>
          </p:nvPr>
        </p:nvSpPr>
        <p:spPr>
          <a:xfrm>
            <a:off x="1233774" y="3571876"/>
            <a:ext cx="2357438" cy="857250"/>
          </a:xfrm>
          <a:prstGeom prst="ellipse">
            <a:avLst/>
          </a:prstGeom>
          <a:solidFill>
            <a:schemeClr val="accent6">
              <a:lumMod val="20000"/>
              <a:lumOff val="80000"/>
            </a:schemeClr>
          </a:solidFill>
          <a:ln w="28575">
            <a:solidFill>
              <a:srgbClr val="008080"/>
            </a:solidFill>
            <a:round/>
          </a:ln>
        </p:spPr>
        <p:txBody>
          <a:bodyPr/>
          <a:lstStyle/>
          <a:p>
            <a:pPr eaLnBrk="1" hangingPunct="1">
              <a:spcBef>
                <a:spcPct val="0"/>
              </a:spcBef>
              <a:buClrTx/>
              <a:buSzTx/>
              <a:buFontTx/>
              <a:buNone/>
              <a:defRPr/>
            </a:pPr>
            <a:r>
              <a:rPr lang="cs-CZ" sz="2400" dirty="0">
                <a:solidFill>
                  <a:srgbClr val="008080"/>
                </a:solidFill>
              </a:rPr>
              <a:t>   </a:t>
            </a:r>
            <a:r>
              <a:rPr lang="cs-CZ" sz="2400" b="1" dirty="0">
                <a:solidFill>
                  <a:srgbClr val="008080"/>
                </a:solidFill>
              </a:rPr>
              <a:t>Poslání</a:t>
            </a:r>
          </a:p>
        </p:txBody>
      </p:sp>
      <p:sp>
        <p:nvSpPr>
          <p:cNvPr id="13" name="Rectangle 6"/>
          <p:cNvSpPr txBox="1">
            <a:spLocks noRot="1" noChangeArrowheads="1"/>
          </p:cNvSpPr>
          <p:nvPr/>
        </p:nvSpPr>
        <p:spPr bwMode="auto">
          <a:xfrm>
            <a:off x="4511676" y="3571876"/>
            <a:ext cx="5942013" cy="1000125"/>
          </a:xfrm>
          <a:prstGeom prst="rect">
            <a:avLst/>
          </a:prstGeom>
          <a:solidFill>
            <a:srgbClr val="FFFFFF"/>
          </a:solidFill>
          <a:ln w="28575">
            <a:solidFill>
              <a:srgbClr val="008080"/>
            </a:solidFill>
            <a:miter lim="800000"/>
            <a:headEnd/>
            <a:tailEnd/>
          </a:ln>
          <a:effectLst/>
        </p:spPr>
        <p:txBody>
          <a:bodyPr/>
          <a:lstStyle/>
          <a:p>
            <a:pPr marL="342900" indent="-342900">
              <a:spcBef>
                <a:spcPct val="20000"/>
              </a:spcBef>
              <a:buClr>
                <a:schemeClr val="hlink"/>
              </a:buClr>
              <a:buSzPct val="80000"/>
              <a:buFont typeface="Arial" charset="0"/>
              <a:buChar char="►"/>
              <a:defRPr/>
            </a:pPr>
            <a:r>
              <a:rPr lang="cs-CZ" sz="2400" b="1" kern="0" dirty="0">
                <a:solidFill>
                  <a:srgbClr val="FF0000"/>
                </a:solidFill>
                <a:effectLst>
                  <a:outerShdw blurRad="38100" dist="38100" dir="2700000" algn="tl">
                    <a:srgbClr val="000000"/>
                  </a:outerShdw>
                </a:effectLst>
              </a:rPr>
              <a:t>předmět činnosti </a:t>
            </a:r>
            <a:r>
              <a:rPr lang="cs-CZ" sz="2400" b="1" kern="0" dirty="0">
                <a:solidFill>
                  <a:srgbClr val="008080"/>
                </a:solidFill>
                <a:effectLst>
                  <a:outerShdw blurRad="38100" dist="38100" dir="2700000" algn="tl">
                    <a:srgbClr val="000000"/>
                  </a:outerShdw>
                </a:effectLst>
              </a:rPr>
              <a:t>zajišťující </a:t>
            </a:r>
          </a:p>
          <a:p>
            <a:pPr marL="342900" indent="-342900">
              <a:spcBef>
                <a:spcPct val="20000"/>
              </a:spcBef>
              <a:buClr>
                <a:schemeClr val="hlink"/>
              </a:buClr>
              <a:buSzPct val="80000"/>
              <a:buFont typeface="Arial" charset="0"/>
              <a:buChar char="►"/>
              <a:defRPr/>
            </a:pPr>
            <a:r>
              <a:rPr lang="cs-CZ" sz="2400" b="1" kern="0" dirty="0">
                <a:solidFill>
                  <a:srgbClr val="008080"/>
                </a:solidFill>
                <a:effectLst>
                  <a:outerShdw blurRad="38100" dist="38100" dir="2700000" algn="tl">
                    <a:srgbClr val="000000"/>
                  </a:outerShdw>
                </a:effectLst>
              </a:rPr>
              <a:t>naplnění filosofie</a:t>
            </a:r>
          </a:p>
        </p:txBody>
      </p:sp>
      <p:sp>
        <p:nvSpPr>
          <p:cNvPr id="14" name="Oval 8"/>
          <p:cNvSpPr txBox="1">
            <a:spLocks noChangeArrowheads="1"/>
          </p:cNvSpPr>
          <p:nvPr/>
        </p:nvSpPr>
        <p:spPr bwMode="auto">
          <a:xfrm>
            <a:off x="954374" y="5131594"/>
            <a:ext cx="2916238" cy="1309688"/>
          </a:xfrm>
          <a:prstGeom prst="ellipse">
            <a:avLst/>
          </a:prstGeom>
          <a:solidFill>
            <a:schemeClr val="accent6">
              <a:lumMod val="20000"/>
              <a:lumOff val="80000"/>
            </a:schemeClr>
          </a:solidFill>
          <a:ln w="19050">
            <a:solidFill>
              <a:srgbClr val="008080"/>
            </a:solidFill>
            <a:round/>
            <a:headEnd/>
            <a:tailEnd/>
          </a:ln>
          <a:effectLst/>
        </p:spPr>
        <p:txBody>
          <a:bodyPr/>
          <a:lstStyle/>
          <a:p>
            <a:pPr marL="342900" indent="-342900" algn="ctr">
              <a:defRPr/>
            </a:pPr>
            <a:r>
              <a:rPr lang="cs-CZ" sz="2400" b="1" kern="0" dirty="0">
                <a:solidFill>
                  <a:srgbClr val="008080"/>
                </a:solidFill>
              </a:rPr>
              <a:t>Vize</a:t>
            </a:r>
          </a:p>
          <a:p>
            <a:pPr marL="342900" indent="-342900" algn="ctr">
              <a:defRPr/>
            </a:pPr>
            <a:r>
              <a:rPr lang="cs-CZ" sz="2400" b="1" kern="0" dirty="0">
                <a:solidFill>
                  <a:srgbClr val="008080"/>
                </a:solidFill>
              </a:rPr>
              <a:t>budoucnost</a:t>
            </a:r>
          </a:p>
          <a:p>
            <a:pPr marL="342900" indent="-342900">
              <a:defRPr/>
            </a:pPr>
            <a:endParaRPr lang="cs-CZ" sz="2400" b="1" kern="0" dirty="0">
              <a:solidFill>
                <a:schemeClr val="bg1"/>
              </a:solidFill>
            </a:endParaRPr>
          </a:p>
        </p:txBody>
      </p:sp>
      <p:sp>
        <p:nvSpPr>
          <p:cNvPr id="15" name="Rectangle 20"/>
          <p:cNvSpPr txBox="1">
            <a:spLocks noRot="1" noChangeArrowheads="1"/>
          </p:cNvSpPr>
          <p:nvPr/>
        </p:nvSpPr>
        <p:spPr bwMode="auto">
          <a:xfrm>
            <a:off x="4511676" y="4714876"/>
            <a:ext cx="5942013" cy="2143125"/>
          </a:xfrm>
          <a:prstGeom prst="rect">
            <a:avLst/>
          </a:prstGeom>
          <a:solidFill>
            <a:srgbClr val="FFFFFF"/>
          </a:solidFill>
          <a:ln w="38100">
            <a:solidFill>
              <a:srgbClr val="008080"/>
            </a:solidFill>
            <a:miter lim="800000"/>
            <a:headEnd/>
            <a:tailEnd/>
          </a:ln>
          <a:effectLst/>
        </p:spPr>
        <p:txBody>
          <a:bodyPr/>
          <a:lstStyle/>
          <a:p>
            <a:pPr marL="342900" indent="-342900">
              <a:spcBef>
                <a:spcPct val="20000"/>
              </a:spcBef>
              <a:buClr>
                <a:schemeClr val="hlink"/>
              </a:buClr>
              <a:buSzPct val="80000"/>
              <a:buFont typeface="Arial" charset="0"/>
              <a:buChar char="►"/>
              <a:defRPr/>
            </a:pPr>
            <a:r>
              <a:rPr lang="cs-CZ" sz="2800" kern="0" dirty="0">
                <a:solidFill>
                  <a:schemeClr val="bg2"/>
                </a:solidFill>
                <a:effectLst>
                  <a:outerShdw blurRad="38100" dist="38100" dir="2700000" algn="tl">
                    <a:srgbClr val="000000"/>
                  </a:outerShdw>
                </a:effectLst>
              </a:rPr>
              <a:t> </a:t>
            </a:r>
            <a:r>
              <a:rPr lang="cs-CZ" sz="2400" b="1" kern="0" dirty="0">
                <a:solidFill>
                  <a:srgbClr val="008080"/>
                </a:solidFill>
                <a:effectLst>
                  <a:outerShdw blurRad="38100" dist="38100" dir="2700000" algn="tl">
                    <a:srgbClr val="000000"/>
                  </a:outerShdw>
                </a:effectLst>
              </a:rPr>
              <a:t>historie podniku, </a:t>
            </a:r>
          </a:p>
          <a:p>
            <a:pPr marL="342900" indent="-342900">
              <a:spcBef>
                <a:spcPct val="20000"/>
              </a:spcBef>
              <a:buClr>
                <a:schemeClr val="hlink"/>
              </a:buClr>
              <a:buSzPct val="80000"/>
              <a:buFont typeface="Arial" charset="0"/>
              <a:buChar char="►"/>
              <a:defRPr/>
            </a:pPr>
            <a:r>
              <a:rPr lang="cs-CZ" sz="2400" b="1" kern="0" dirty="0">
                <a:solidFill>
                  <a:srgbClr val="008080"/>
                </a:solidFill>
                <a:effectLst>
                  <a:outerShdw blurRad="38100" dist="38100" dir="2700000" algn="tl">
                    <a:srgbClr val="000000"/>
                  </a:outerShdw>
                </a:effectLst>
              </a:rPr>
              <a:t> strategické cíle, </a:t>
            </a:r>
            <a:r>
              <a:rPr lang="cs-CZ" sz="2400" b="1" kern="0" dirty="0">
                <a:solidFill>
                  <a:srgbClr val="FF0000"/>
                </a:solidFill>
                <a:effectLst>
                  <a:outerShdw blurRad="38100" dist="38100" dir="2700000" algn="tl">
                    <a:srgbClr val="000000"/>
                  </a:outerShdw>
                </a:effectLst>
              </a:rPr>
              <a:t>slogany, </a:t>
            </a:r>
            <a:r>
              <a:rPr lang="cs-CZ" sz="2400" b="1" kern="0" dirty="0">
                <a:solidFill>
                  <a:srgbClr val="008080"/>
                </a:solidFill>
                <a:effectLst>
                  <a:outerShdw blurRad="38100" dist="38100" dir="2700000" algn="tl">
                    <a:srgbClr val="000000"/>
                  </a:outerShdw>
                </a:effectLst>
              </a:rPr>
              <a:t>zákaznická a zaměstnanecká filosofie, vztahy a závazky vůči společníkům, vztahy k okolí.</a:t>
            </a:r>
            <a:r>
              <a:rPr lang="cs-CZ" sz="2400" kern="0" dirty="0">
                <a:solidFill>
                  <a:srgbClr val="008080"/>
                </a:solidFill>
                <a:effectLst>
                  <a:outerShdw blurRad="38100" dist="38100" dir="2700000" algn="tl">
                    <a:srgbClr val="000000"/>
                  </a:outerShdw>
                </a:effectLst>
              </a:rPr>
              <a:t> </a:t>
            </a:r>
          </a:p>
        </p:txBody>
      </p:sp>
      <p:pic>
        <p:nvPicPr>
          <p:cNvPr id="10" name="Obráze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9424" y="228600"/>
            <a:ext cx="1464833" cy="1127893"/>
          </a:xfrm>
          <a:prstGeom prst="rect">
            <a:avLst/>
          </a:prstGeom>
        </p:spPr>
      </p:pic>
    </p:spTree>
    <p:extLst>
      <p:ext uri="{BB962C8B-B14F-4D97-AF65-F5344CB8AC3E}">
        <p14:creationId xmlns:p14="http://schemas.microsoft.com/office/powerpoint/2010/main" val="28178246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1506"/>
                                        </p:tgtEl>
                                        <p:attrNameLst>
                                          <p:attrName>style.visibility</p:attrName>
                                        </p:attrNameLst>
                                      </p:cBhvr>
                                      <p:to>
                                        <p:strVal val="visible"/>
                                      </p:to>
                                    </p:set>
                                    <p:animEffect transition="in" filter="fade">
                                      <p:cBhvr>
                                        <p:cTn id="7" dur="1000">
                                          <p:stCondLst>
                                            <p:cond delay="0"/>
                                          </p:stCondLst>
                                        </p:cTn>
                                        <p:tgtEl>
                                          <p:spTgt spid="215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185C9F-2361-4540-9176-F5500A571EC0}"/>
              </a:ext>
            </a:extLst>
          </p:cNvPr>
          <p:cNvSpPr>
            <a:spLocks noGrp="1"/>
          </p:cNvSpPr>
          <p:nvPr>
            <p:ph type="title"/>
          </p:nvPr>
        </p:nvSpPr>
        <p:spPr>
          <a:xfrm>
            <a:off x="847725" y="311340"/>
            <a:ext cx="8820150" cy="701675"/>
          </a:xfrm>
        </p:spPr>
        <p:txBody>
          <a:bodyPr>
            <a:normAutofit/>
          </a:bodyPr>
          <a:lstStyle/>
          <a:p>
            <a:r>
              <a:rPr lang="cs-CZ" sz="3200" b="1" dirty="0">
                <a:solidFill>
                  <a:srgbClr val="008080"/>
                </a:solidFill>
              </a:rPr>
              <a:t>Jaké zájmy mají zainteresované subjekty?</a:t>
            </a:r>
          </a:p>
        </p:txBody>
      </p:sp>
      <p:pic>
        <p:nvPicPr>
          <p:cNvPr id="3" name="Obrázek 2">
            <a:extLst>
              <a:ext uri="{FF2B5EF4-FFF2-40B4-BE49-F238E27FC236}">
                <a16:creationId xmlns:a16="http://schemas.microsoft.com/office/drawing/2014/main" id="{FE02AF31-6540-4220-9A3B-3A7C4D2CE4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1383" y="0"/>
            <a:ext cx="1464833" cy="1127893"/>
          </a:xfrm>
          <a:prstGeom prst="rect">
            <a:avLst/>
          </a:prstGeom>
        </p:spPr>
      </p:pic>
      <p:graphicFrame>
        <p:nvGraphicFramePr>
          <p:cNvPr id="4" name="Tabulka 3">
            <a:extLst>
              <a:ext uri="{FF2B5EF4-FFF2-40B4-BE49-F238E27FC236}">
                <a16:creationId xmlns:a16="http://schemas.microsoft.com/office/drawing/2014/main" id="{9AC24529-8E3F-40C5-9DEF-994D5F31DEE7}"/>
              </a:ext>
            </a:extLst>
          </p:cNvPr>
          <p:cNvGraphicFramePr>
            <a:graphicFrameLocks noGrp="1"/>
          </p:cNvGraphicFramePr>
          <p:nvPr>
            <p:extLst>
              <p:ext uri="{D42A27DB-BD31-4B8C-83A1-F6EECF244321}">
                <p14:modId xmlns:p14="http://schemas.microsoft.com/office/powerpoint/2010/main" val="949210705"/>
              </p:ext>
            </p:extLst>
          </p:nvPr>
        </p:nvGraphicFramePr>
        <p:xfrm>
          <a:off x="427616" y="1013015"/>
          <a:ext cx="11658600" cy="5844985"/>
        </p:xfrm>
        <a:graphic>
          <a:graphicData uri="http://schemas.openxmlformats.org/drawingml/2006/table">
            <a:tbl>
              <a:tblPr firstRow="1" firstCol="1" bandRow="1">
                <a:tableStyleId>{5C22544A-7EE6-4342-B048-85BDC9FD1C3A}</a:tableStyleId>
              </a:tblPr>
              <a:tblGrid>
                <a:gridCol w="2461815">
                  <a:extLst>
                    <a:ext uri="{9D8B030D-6E8A-4147-A177-3AD203B41FA5}">
                      <a16:colId xmlns:a16="http://schemas.microsoft.com/office/drawing/2014/main" val="1564723248"/>
                    </a:ext>
                  </a:extLst>
                </a:gridCol>
                <a:gridCol w="9196785">
                  <a:extLst>
                    <a:ext uri="{9D8B030D-6E8A-4147-A177-3AD203B41FA5}">
                      <a16:colId xmlns:a16="http://schemas.microsoft.com/office/drawing/2014/main" val="3637222425"/>
                    </a:ext>
                  </a:extLst>
                </a:gridCol>
              </a:tblGrid>
              <a:tr h="328002">
                <a:tc>
                  <a:txBody>
                    <a:bodyPr/>
                    <a:lstStyle/>
                    <a:p>
                      <a:pPr>
                        <a:spcAft>
                          <a:spcPts val="0"/>
                        </a:spcAft>
                      </a:pPr>
                      <a:r>
                        <a:rPr lang="cs-CZ" sz="1800" dirty="0">
                          <a:effectLst/>
                        </a:rPr>
                        <a:t>Zainteresované </a:t>
                      </a:r>
                    </a:p>
                    <a:p>
                      <a:pPr>
                        <a:spcAft>
                          <a:spcPts val="0"/>
                        </a:spcAft>
                      </a:pPr>
                      <a:r>
                        <a:rPr lang="cs-CZ" sz="1800" dirty="0">
                          <a:effectLst/>
                        </a:rPr>
                        <a:t>subjekty</a:t>
                      </a:r>
                      <a:endParaRPr lang="cs-CZ" sz="1800" dirty="0">
                        <a:effectLst/>
                        <a:latin typeface="Calibri" panose="020F0502020204030204" pitchFamily="34" charset="0"/>
                        <a:cs typeface="Times New Roman" panose="02020603050405020304" pitchFamily="18" charset="0"/>
                      </a:endParaRPr>
                    </a:p>
                  </a:txBody>
                  <a:tcPr marL="52094" marR="52094" marT="0" marB="0" anchor="ctr">
                    <a:solidFill>
                      <a:srgbClr val="008080"/>
                    </a:solidFill>
                  </a:tcPr>
                </a:tc>
                <a:tc>
                  <a:txBody>
                    <a:bodyPr/>
                    <a:lstStyle/>
                    <a:p>
                      <a:pPr algn="ctr">
                        <a:spcBef>
                          <a:spcPts val="600"/>
                        </a:spcBef>
                        <a:spcAft>
                          <a:spcPts val="600"/>
                        </a:spcAft>
                      </a:pPr>
                      <a:r>
                        <a:rPr lang="cs-CZ" sz="2400" dirty="0">
                          <a:effectLst/>
                        </a:rPr>
                        <a:t>Zájem</a:t>
                      </a:r>
                      <a:endParaRPr lang="cs-CZ" sz="2400" dirty="0">
                        <a:effectLst/>
                        <a:latin typeface="Calibri" panose="020F0502020204030204" pitchFamily="34" charset="0"/>
                        <a:cs typeface="Times New Roman" panose="02020603050405020304" pitchFamily="18" charset="0"/>
                      </a:endParaRPr>
                    </a:p>
                  </a:txBody>
                  <a:tcPr marL="52094" marR="52094" marT="0" marB="0" anchor="ctr">
                    <a:solidFill>
                      <a:srgbClr val="008080"/>
                    </a:solidFill>
                  </a:tcPr>
                </a:tc>
                <a:extLst>
                  <a:ext uri="{0D108BD9-81ED-4DB2-BD59-A6C34878D82A}">
                    <a16:rowId xmlns:a16="http://schemas.microsoft.com/office/drawing/2014/main" val="34259135"/>
                  </a:ext>
                </a:extLst>
              </a:tr>
              <a:tr h="328002">
                <a:tc>
                  <a:txBody>
                    <a:bodyPr/>
                    <a:lstStyle/>
                    <a:p>
                      <a:pPr>
                        <a:lnSpc>
                          <a:spcPct val="150000"/>
                        </a:lnSpc>
                        <a:spcAft>
                          <a:spcPts val="0"/>
                        </a:spcAft>
                      </a:pPr>
                      <a:r>
                        <a:rPr lang="cs-CZ" sz="1800" dirty="0">
                          <a:effectLst/>
                        </a:rPr>
                        <a:t>Zaměstnanci</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94" marR="52094" marT="0" marB="0" anchor="ctr">
                    <a:solidFill>
                      <a:srgbClr val="008080"/>
                    </a:solidFill>
                  </a:tcPr>
                </a:tc>
                <a:tc>
                  <a:txBody>
                    <a:bodyPr/>
                    <a:lstStyle/>
                    <a:p>
                      <a:pPr algn="ctr">
                        <a:lnSpc>
                          <a:spcPct val="115000"/>
                        </a:lnSpc>
                        <a:spcAft>
                          <a:spcPts val="0"/>
                        </a:spcAft>
                      </a:pPr>
                      <a:r>
                        <a:rPr lang="cs-CZ" sz="2000" dirty="0">
                          <a:effectLst/>
                        </a:rPr>
                        <a:t>Mají zájem na uspokojení svých potřeb.</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94" marR="52094" marT="0" marB="0" anchor="ctr">
                    <a:solidFill>
                      <a:schemeClr val="accent6">
                        <a:lumMod val="20000"/>
                        <a:lumOff val="80000"/>
                      </a:schemeClr>
                    </a:solidFill>
                  </a:tcPr>
                </a:tc>
                <a:extLst>
                  <a:ext uri="{0D108BD9-81ED-4DB2-BD59-A6C34878D82A}">
                    <a16:rowId xmlns:a16="http://schemas.microsoft.com/office/drawing/2014/main" val="2459477643"/>
                  </a:ext>
                </a:extLst>
              </a:tr>
              <a:tr h="328002">
                <a:tc>
                  <a:txBody>
                    <a:bodyPr/>
                    <a:lstStyle/>
                    <a:p>
                      <a:pPr>
                        <a:lnSpc>
                          <a:spcPct val="150000"/>
                        </a:lnSpc>
                        <a:spcAft>
                          <a:spcPts val="0"/>
                        </a:spcAft>
                      </a:pPr>
                      <a:r>
                        <a:rPr lang="cs-CZ" sz="1800" dirty="0">
                          <a:effectLst/>
                        </a:rPr>
                        <a:t>Manažeři</a:t>
                      </a:r>
                      <a:endParaRPr lang="cs-CZ" sz="1800" dirty="0">
                        <a:effectLst/>
                        <a:latin typeface="Calibri" panose="020F0502020204030204" pitchFamily="34" charset="0"/>
                        <a:cs typeface="Times New Roman" panose="02020603050405020304" pitchFamily="18" charset="0"/>
                      </a:endParaRPr>
                    </a:p>
                  </a:txBody>
                  <a:tcPr marL="52094" marR="52094" marT="0" marB="0" anchor="ctr">
                    <a:solidFill>
                      <a:srgbClr val="008080"/>
                    </a:solidFill>
                  </a:tcPr>
                </a:tc>
                <a:tc>
                  <a:txBody>
                    <a:bodyPr/>
                    <a:lstStyle/>
                    <a:p>
                      <a:pPr algn="ctr">
                        <a:lnSpc>
                          <a:spcPct val="115000"/>
                        </a:lnSpc>
                        <a:spcAft>
                          <a:spcPts val="0"/>
                        </a:spcAft>
                      </a:pPr>
                      <a:r>
                        <a:rPr lang="cs-CZ" sz="2000" dirty="0">
                          <a:effectLst/>
                        </a:rPr>
                        <a:t>Upřednostňují dynamický rozvoj podniku.</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94" marR="52094" marT="0" marB="0" anchor="ctr">
                    <a:solidFill>
                      <a:schemeClr val="accent6">
                        <a:lumMod val="40000"/>
                        <a:lumOff val="60000"/>
                      </a:schemeClr>
                    </a:solidFill>
                  </a:tcPr>
                </a:tc>
                <a:extLst>
                  <a:ext uri="{0D108BD9-81ED-4DB2-BD59-A6C34878D82A}">
                    <a16:rowId xmlns:a16="http://schemas.microsoft.com/office/drawing/2014/main" val="2916304725"/>
                  </a:ext>
                </a:extLst>
              </a:tr>
              <a:tr h="328002">
                <a:tc>
                  <a:txBody>
                    <a:bodyPr/>
                    <a:lstStyle/>
                    <a:p>
                      <a:pPr>
                        <a:lnSpc>
                          <a:spcPct val="150000"/>
                        </a:lnSpc>
                        <a:spcAft>
                          <a:spcPts val="0"/>
                        </a:spcAft>
                      </a:pPr>
                      <a:r>
                        <a:rPr lang="cs-CZ" sz="1800" dirty="0">
                          <a:effectLst/>
                        </a:rPr>
                        <a:t>Vlastníci (akcionáři)</a:t>
                      </a:r>
                      <a:endParaRPr lang="cs-CZ" sz="1800" dirty="0">
                        <a:effectLst/>
                        <a:latin typeface="Calibri" panose="020F0502020204030204" pitchFamily="34" charset="0"/>
                        <a:cs typeface="Times New Roman" panose="02020603050405020304" pitchFamily="18" charset="0"/>
                      </a:endParaRPr>
                    </a:p>
                  </a:txBody>
                  <a:tcPr marL="52094" marR="52094" marT="0" marB="0" anchor="ctr">
                    <a:solidFill>
                      <a:srgbClr val="008080"/>
                    </a:solidFill>
                  </a:tcPr>
                </a:tc>
                <a:tc>
                  <a:txBody>
                    <a:bodyPr/>
                    <a:lstStyle/>
                    <a:p>
                      <a:pPr algn="ctr">
                        <a:lnSpc>
                          <a:spcPct val="115000"/>
                        </a:lnSpc>
                        <a:spcAft>
                          <a:spcPts val="0"/>
                        </a:spcAft>
                      </a:pPr>
                      <a:r>
                        <a:rPr lang="cs-CZ" sz="2000" dirty="0">
                          <a:effectLst/>
                        </a:rPr>
                        <a:t>Usilují o bezpečnost a jisté zhodnocování kapitálu.</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94" marR="52094" marT="0" marB="0" anchor="ctr">
                    <a:solidFill>
                      <a:schemeClr val="accent6">
                        <a:lumMod val="20000"/>
                        <a:lumOff val="80000"/>
                      </a:schemeClr>
                    </a:solidFill>
                  </a:tcPr>
                </a:tc>
                <a:extLst>
                  <a:ext uri="{0D108BD9-81ED-4DB2-BD59-A6C34878D82A}">
                    <a16:rowId xmlns:a16="http://schemas.microsoft.com/office/drawing/2014/main" val="3525348654"/>
                  </a:ext>
                </a:extLst>
              </a:tr>
              <a:tr h="328002">
                <a:tc>
                  <a:txBody>
                    <a:bodyPr/>
                    <a:lstStyle/>
                    <a:p>
                      <a:pPr>
                        <a:lnSpc>
                          <a:spcPct val="150000"/>
                        </a:lnSpc>
                        <a:spcAft>
                          <a:spcPts val="0"/>
                        </a:spcAft>
                      </a:pPr>
                      <a:r>
                        <a:rPr lang="cs-CZ" sz="1800" dirty="0">
                          <a:effectLst/>
                        </a:rPr>
                        <a:t>Zákazníci</a:t>
                      </a:r>
                      <a:endParaRPr lang="cs-CZ" sz="1800" dirty="0">
                        <a:effectLst/>
                        <a:latin typeface="Calibri" panose="020F0502020204030204" pitchFamily="34" charset="0"/>
                        <a:cs typeface="Times New Roman" panose="02020603050405020304" pitchFamily="18" charset="0"/>
                      </a:endParaRPr>
                    </a:p>
                  </a:txBody>
                  <a:tcPr marL="52094" marR="52094" marT="0" marB="0" anchor="ctr">
                    <a:solidFill>
                      <a:srgbClr val="008080"/>
                    </a:solidFill>
                  </a:tcPr>
                </a:tc>
                <a:tc>
                  <a:txBody>
                    <a:bodyPr/>
                    <a:lstStyle/>
                    <a:p>
                      <a:pPr algn="ctr">
                        <a:lnSpc>
                          <a:spcPct val="115000"/>
                        </a:lnSpc>
                        <a:spcAft>
                          <a:spcPts val="0"/>
                        </a:spcAft>
                      </a:pPr>
                      <a:r>
                        <a:rPr lang="cs-CZ" sz="2000" dirty="0">
                          <a:effectLst/>
                        </a:rPr>
                        <a:t>Požadují adekvátní nabídku ve správné struktuře a ceně, servis.</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94" marR="52094" marT="0" marB="0" anchor="ctr">
                    <a:solidFill>
                      <a:schemeClr val="accent6">
                        <a:lumMod val="40000"/>
                        <a:lumOff val="60000"/>
                      </a:schemeClr>
                    </a:solidFill>
                  </a:tcPr>
                </a:tc>
                <a:extLst>
                  <a:ext uri="{0D108BD9-81ED-4DB2-BD59-A6C34878D82A}">
                    <a16:rowId xmlns:a16="http://schemas.microsoft.com/office/drawing/2014/main" val="3062273853"/>
                  </a:ext>
                </a:extLst>
              </a:tr>
              <a:tr h="328002">
                <a:tc>
                  <a:txBody>
                    <a:bodyPr/>
                    <a:lstStyle/>
                    <a:p>
                      <a:pPr>
                        <a:lnSpc>
                          <a:spcPct val="150000"/>
                        </a:lnSpc>
                        <a:spcAft>
                          <a:spcPts val="0"/>
                        </a:spcAft>
                      </a:pPr>
                      <a:r>
                        <a:rPr lang="cs-CZ" sz="1800" dirty="0">
                          <a:effectLst/>
                        </a:rPr>
                        <a:t>Dodavatelé</a:t>
                      </a:r>
                      <a:endParaRPr lang="cs-CZ" sz="1800" dirty="0">
                        <a:effectLst/>
                        <a:latin typeface="Calibri" panose="020F0502020204030204" pitchFamily="34" charset="0"/>
                        <a:cs typeface="Times New Roman" panose="02020603050405020304" pitchFamily="18" charset="0"/>
                      </a:endParaRPr>
                    </a:p>
                  </a:txBody>
                  <a:tcPr marL="52094" marR="52094" marT="0" marB="0" anchor="ctr">
                    <a:solidFill>
                      <a:srgbClr val="008080"/>
                    </a:solidFill>
                  </a:tcPr>
                </a:tc>
                <a:tc>
                  <a:txBody>
                    <a:bodyPr/>
                    <a:lstStyle/>
                    <a:p>
                      <a:pPr algn="ctr">
                        <a:lnSpc>
                          <a:spcPct val="115000"/>
                        </a:lnSpc>
                        <a:spcAft>
                          <a:spcPts val="0"/>
                        </a:spcAft>
                      </a:pPr>
                      <a:r>
                        <a:rPr lang="cs-CZ" sz="2000" dirty="0">
                          <a:effectLst/>
                        </a:rPr>
                        <a:t>Usilují o optimální nákupy a dobré vztahy, platební schopnost a dodržování smluv.</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94" marR="52094" marT="0" marB="0" anchor="ctr">
                    <a:solidFill>
                      <a:schemeClr val="accent6">
                        <a:lumMod val="20000"/>
                        <a:lumOff val="80000"/>
                      </a:schemeClr>
                    </a:solidFill>
                  </a:tcPr>
                </a:tc>
                <a:extLst>
                  <a:ext uri="{0D108BD9-81ED-4DB2-BD59-A6C34878D82A}">
                    <a16:rowId xmlns:a16="http://schemas.microsoft.com/office/drawing/2014/main" val="1109930313"/>
                  </a:ext>
                </a:extLst>
              </a:tr>
              <a:tr h="328002">
                <a:tc>
                  <a:txBody>
                    <a:bodyPr/>
                    <a:lstStyle/>
                    <a:p>
                      <a:pPr>
                        <a:lnSpc>
                          <a:spcPct val="150000"/>
                        </a:lnSpc>
                        <a:spcAft>
                          <a:spcPts val="0"/>
                        </a:spcAft>
                      </a:pPr>
                      <a:r>
                        <a:rPr lang="cs-CZ" sz="1800" dirty="0">
                          <a:effectLst/>
                        </a:rPr>
                        <a:t>Věřitelé</a:t>
                      </a:r>
                      <a:endParaRPr lang="cs-CZ" sz="1800" dirty="0">
                        <a:effectLst/>
                        <a:latin typeface="Calibri" panose="020F0502020204030204" pitchFamily="34" charset="0"/>
                        <a:cs typeface="Times New Roman" panose="02020603050405020304" pitchFamily="18" charset="0"/>
                      </a:endParaRPr>
                    </a:p>
                  </a:txBody>
                  <a:tcPr marL="52094" marR="52094" marT="0" marB="0" anchor="ctr">
                    <a:solidFill>
                      <a:srgbClr val="008080"/>
                    </a:solidFill>
                  </a:tcPr>
                </a:tc>
                <a:tc>
                  <a:txBody>
                    <a:bodyPr/>
                    <a:lstStyle/>
                    <a:p>
                      <a:pPr algn="ctr">
                        <a:lnSpc>
                          <a:spcPct val="115000"/>
                        </a:lnSpc>
                        <a:spcAft>
                          <a:spcPts val="0"/>
                        </a:spcAft>
                      </a:pPr>
                      <a:r>
                        <a:rPr lang="cs-CZ" sz="2000" dirty="0">
                          <a:effectLst/>
                        </a:rPr>
                        <a:t>Požadují dohodnuté splacení závazku.</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94" marR="52094" marT="0" marB="0" anchor="ctr">
                    <a:solidFill>
                      <a:schemeClr val="accent6">
                        <a:lumMod val="40000"/>
                        <a:lumOff val="60000"/>
                      </a:schemeClr>
                    </a:solidFill>
                  </a:tcPr>
                </a:tc>
                <a:extLst>
                  <a:ext uri="{0D108BD9-81ED-4DB2-BD59-A6C34878D82A}">
                    <a16:rowId xmlns:a16="http://schemas.microsoft.com/office/drawing/2014/main" val="3523447608"/>
                  </a:ext>
                </a:extLst>
              </a:tr>
              <a:tr h="209043">
                <a:tc>
                  <a:txBody>
                    <a:bodyPr/>
                    <a:lstStyle/>
                    <a:p>
                      <a:pPr>
                        <a:lnSpc>
                          <a:spcPct val="150000"/>
                        </a:lnSpc>
                        <a:spcAft>
                          <a:spcPts val="0"/>
                        </a:spcAft>
                      </a:pPr>
                      <a:r>
                        <a:rPr lang="cs-CZ" sz="1800" dirty="0">
                          <a:effectLst/>
                        </a:rPr>
                        <a:t>Konkurenti</a:t>
                      </a:r>
                      <a:endParaRPr lang="cs-CZ" sz="1800" dirty="0">
                        <a:effectLst/>
                        <a:latin typeface="Calibri" panose="020F0502020204030204" pitchFamily="34" charset="0"/>
                        <a:cs typeface="Times New Roman" panose="02020603050405020304" pitchFamily="18" charset="0"/>
                      </a:endParaRPr>
                    </a:p>
                  </a:txBody>
                  <a:tcPr marL="52094" marR="52094" marT="0" marB="0" anchor="ctr">
                    <a:solidFill>
                      <a:srgbClr val="008080"/>
                    </a:solidFill>
                  </a:tcPr>
                </a:tc>
                <a:tc>
                  <a:txBody>
                    <a:bodyPr/>
                    <a:lstStyle/>
                    <a:p>
                      <a:pPr indent="180340" algn="ctr">
                        <a:lnSpc>
                          <a:spcPct val="115000"/>
                        </a:lnSpc>
                        <a:spcBef>
                          <a:spcPts val="1200"/>
                        </a:spcBef>
                        <a:spcAft>
                          <a:spcPts val="0"/>
                        </a:spcAft>
                      </a:pPr>
                      <a:r>
                        <a:rPr lang="cs-CZ" sz="2000" dirty="0">
                          <a:effectLst/>
                        </a:rPr>
                        <a:t>Usilují o lepší pozici na trhu, růst tržního podílu a zasahují do teritorií jiných firem. </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94" marR="52094" marT="0" marB="0" anchor="ctr">
                    <a:solidFill>
                      <a:schemeClr val="accent6">
                        <a:lumMod val="20000"/>
                        <a:lumOff val="80000"/>
                      </a:schemeClr>
                    </a:solidFill>
                  </a:tcPr>
                </a:tc>
                <a:extLst>
                  <a:ext uri="{0D108BD9-81ED-4DB2-BD59-A6C34878D82A}">
                    <a16:rowId xmlns:a16="http://schemas.microsoft.com/office/drawing/2014/main" val="1642752025"/>
                  </a:ext>
                </a:extLst>
              </a:tr>
              <a:tr h="186593">
                <a:tc>
                  <a:txBody>
                    <a:bodyPr/>
                    <a:lstStyle/>
                    <a:p>
                      <a:pPr>
                        <a:lnSpc>
                          <a:spcPct val="150000"/>
                        </a:lnSpc>
                        <a:spcAft>
                          <a:spcPts val="0"/>
                        </a:spcAft>
                      </a:pPr>
                      <a:r>
                        <a:rPr lang="cs-CZ" sz="1800" dirty="0">
                          <a:effectLst/>
                        </a:rPr>
                        <a:t>Vláda</a:t>
                      </a:r>
                      <a:endParaRPr lang="cs-CZ" sz="1800" dirty="0">
                        <a:effectLst/>
                        <a:latin typeface="Calibri" panose="020F0502020204030204" pitchFamily="34" charset="0"/>
                        <a:cs typeface="Times New Roman" panose="02020603050405020304" pitchFamily="18" charset="0"/>
                      </a:endParaRPr>
                    </a:p>
                  </a:txBody>
                  <a:tcPr marL="52094" marR="52094" marT="0" marB="0" anchor="ctr">
                    <a:solidFill>
                      <a:srgbClr val="008080"/>
                    </a:solidFill>
                  </a:tcPr>
                </a:tc>
                <a:tc>
                  <a:txBody>
                    <a:bodyPr/>
                    <a:lstStyle/>
                    <a:p>
                      <a:pPr indent="180340" algn="ctr">
                        <a:lnSpc>
                          <a:spcPct val="115000"/>
                        </a:lnSpc>
                        <a:spcBef>
                          <a:spcPts val="1200"/>
                        </a:spcBef>
                        <a:spcAft>
                          <a:spcPts val="0"/>
                        </a:spcAft>
                      </a:pPr>
                      <a:r>
                        <a:rPr lang="cs-CZ" sz="2000" dirty="0">
                          <a:effectLst/>
                        </a:rPr>
                        <a:t>Preferuje dodržování zákonů a právních předpisů a vládních programu v souladu se státní obchodní politikou. </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94" marR="52094" marT="0" marB="0" anchor="ctr">
                    <a:solidFill>
                      <a:schemeClr val="accent6">
                        <a:lumMod val="40000"/>
                        <a:lumOff val="60000"/>
                      </a:schemeClr>
                    </a:solidFill>
                  </a:tcPr>
                </a:tc>
                <a:extLst>
                  <a:ext uri="{0D108BD9-81ED-4DB2-BD59-A6C34878D82A}">
                    <a16:rowId xmlns:a16="http://schemas.microsoft.com/office/drawing/2014/main" val="1629872137"/>
                  </a:ext>
                </a:extLst>
              </a:tr>
              <a:tr h="328002">
                <a:tc>
                  <a:txBody>
                    <a:bodyPr/>
                    <a:lstStyle/>
                    <a:p>
                      <a:pPr>
                        <a:lnSpc>
                          <a:spcPct val="150000"/>
                        </a:lnSpc>
                        <a:spcAft>
                          <a:spcPts val="0"/>
                        </a:spcAft>
                      </a:pPr>
                      <a:r>
                        <a:rPr lang="cs-CZ" sz="1800" dirty="0">
                          <a:effectLst/>
                        </a:rPr>
                        <a:t>Obchodní svazy</a:t>
                      </a:r>
                      <a:endParaRPr lang="cs-CZ" sz="1800" dirty="0">
                        <a:effectLst/>
                        <a:latin typeface="Calibri" panose="020F0502020204030204" pitchFamily="34" charset="0"/>
                        <a:cs typeface="Times New Roman" panose="02020603050405020304" pitchFamily="18" charset="0"/>
                      </a:endParaRPr>
                    </a:p>
                  </a:txBody>
                  <a:tcPr marL="52094" marR="52094" marT="0" marB="0" anchor="ctr">
                    <a:solidFill>
                      <a:srgbClr val="008080"/>
                    </a:solidFill>
                  </a:tcPr>
                </a:tc>
                <a:tc>
                  <a:txBody>
                    <a:bodyPr/>
                    <a:lstStyle/>
                    <a:p>
                      <a:pPr algn="ctr">
                        <a:lnSpc>
                          <a:spcPct val="115000"/>
                        </a:lnSpc>
                        <a:spcAft>
                          <a:spcPts val="0"/>
                        </a:spcAft>
                      </a:pPr>
                      <a:r>
                        <a:rPr lang="cs-CZ" sz="2000" dirty="0">
                          <a:effectLst/>
                        </a:rPr>
                        <a:t>Usilují o účast na programech vlády, aby tak mohly spoluvytvářet prostředí pro podnikání.</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94" marR="52094" marT="0" marB="0" anchor="ctr">
                    <a:solidFill>
                      <a:schemeClr val="accent6">
                        <a:lumMod val="20000"/>
                        <a:lumOff val="80000"/>
                      </a:schemeClr>
                    </a:solidFill>
                  </a:tcPr>
                </a:tc>
                <a:extLst>
                  <a:ext uri="{0D108BD9-81ED-4DB2-BD59-A6C34878D82A}">
                    <a16:rowId xmlns:a16="http://schemas.microsoft.com/office/drawing/2014/main" val="537698344"/>
                  </a:ext>
                </a:extLst>
              </a:tr>
              <a:tr h="328002">
                <a:tc>
                  <a:txBody>
                    <a:bodyPr/>
                    <a:lstStyle/>
                    <a:p>
                      <a:pPr>
                        <a:lnSpc>
                          <a:spcPct val="150000"/>
                        </a:lnSpc>
                        <a:spcAft>
                          <a:spcPts val="0"/>
                        </a:spcAft>
                      </a:pPr>
                      <a:r>
                        <a:rPr lang="cs-CZ" sz="1800" dirty="0">
                          <a:effectLst/>
                        </a:rPr>
                        <a:t>Odborové svazy</a:t>
                      </a:r>
                      <a:endParaRPr lang="cs-CZ" sz="1800" dirty="0">
                        <a:effectLst/>
                        <a:latin typeface="Calibri" panose="020F0502020204030204" pitchFamily="34" charset="0"/>
                        <a:cs typeface="Times New Roman" panose="02020603050405020304" pitchFamily="18" charset="0"/>
                      </a:endParaRPr>
                    </a:p>
                  </a:txBody>
                  <a:tcPr marL="52094" marR="52094" marT="0" marB="0" anchor="ctr">
                    <a:solidFill>
                      <a:srgbClr val="008080"/>
                    </a:solidFill>
                  </a:tcPr>
                </a:tc>
                <a:tc>
                  <a:txBody>
                    <a:bodyPr/>
                    <a:lstStyle/>
                    <a:p>
                      <a:pPr algn="ctr">
                        <a:lnSpc>
                          <a:spcPct val="115000"/>
                        </a:lnSpc>
                        <a:spcAft>
                          <a:spcPts val="0"/>
                        </a:spcAft>
                      </a:pPr>
                      <a:r>
                        <a:rPr lang="cs-CZ" sz="2000" dirty="0">
                          <a:effectLst/>
                        </a:rPr>
                        <a:t>Mají stejné zájmy jako v jiných firmách (porovnatelnost mezd, stabilita zaměstnanosti, pracovní podmínky).</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94" marR="52094" marT="0" marB="0" anchor="ctr">
                    <a:solidFill>
                      <a:schemeClr val="accent6">
                        <a:lumMod val="40000"/>
                        <a:lumOff val="60000"/>
                      </a:schemeClr>
                    </a:solidFill>
                  </a:tcPr>
                </a:tc>
                <a:extLst>
                  <a:ext uri="{0D108BD9-81ED-4DB2-BD59-A6C34878D82A}">
                    <a16:rowId xmlns:a16="http://schemas.microsoft.com/office/drawing/2014/main" val="3933950752"/>
                  </a:ext>
                </a:extLst>
              </a:tr>
              <a:tr h="466439">
                <a:tc>
                  <a:txBody>
                    <a:bodyPr/>
                    <a:lstStyle/>
                    <a:p>
                      <a:pPr>
                        <a:lnSpc>
                          <a:spcPct val="150000"/>
                        </a:lnSpc>
                        <a:spcAft>
                          <a:spcPts val="0"/>
                        </a:spcAft>
                      </a:pPr>
                      <a:r>
                        <a:rPr lang="cs-CZ" sz="1800" dirty="0">
                          <a:effectLst/>
                        </a:rPr>
                        <a:t>Místní zastupitelství</a:t>
                      </a:r>
                      <a:endParaRPr lang="cs-CZ" sz="1800" dirty="0">
                        <a:effectLst/>
                        <a:latin typeface="Calibri" panose="020F0502020204030204" pitchFamily="34" charset="0"/>
                        <a:cs typeface="Times New Roman" panose="02020603050405020304" pitchFamily="18" charset="0"/>
                      </a:endParaRPr>
                    </a:p>
                  </a:txBody>
                  <a:tcPr marL="52094" marR="52094" marT="0" marB="0" anchor="ctr">
                    <a:solidFill>
                      <a:srgbClr val="008080"/>
                    </a:solidFill>
                  </a:tcPr>
                </a:tc>
                <a:tc>
                  <a:txBody>
                    <a:bodyPr/>
                    <a:lstStyle/>
                    <a:p>
                      <a:pPr algn="ctr">
                        <a:lnSpc>
                          <a:spcPct val="115000"/>
                        </a:lnSpc>
                        <a:spcAft>
                          <a:spcPts val="0"/>
                        </a:spcAft>
                      </a:pPr>
                      <a:r>
                        <a:rPr lang="cs-CZ" sz="2000" dirty="0">
                          <a:effectLst/>
                        </a:rPr>
                        <a:t>Požadují příspěvky na rozvoj oblasti, na ochranu životního prostředí, zaměstnávání lidí z oblasti působení obchodních firem apod.</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94" marR="52094" marT="0" marB="0" anchor="ctr">
                    <a:solidFill>
                      <a:schemeClr val="accent6">
                        <a:lumMod val="20000"/>
                        <a:lumOff val="80000"/>
                      </a:schemeClr>
                    </a:solidFill>
                  </a:tcPr>
                </a:tc>
                <a:extLst>
                  <a:ext uri="{0D108BD9-81ED-4DB2-BD59-A6C34878D82A}">
                    <a16:rowId xmlns:a16="http://schemas.microsoft.com/office/drawing/2014/main" val="3014211324"/>
                  </a:ext>
                </a:extLst>
              </a:tr>
            </a:tbl>
          </a:graphicData>
        </a:graphic>
      </p:graphicFrame>
    </p:spTree>
    <p:extLst>
      <p:ext uri="{BB962C8B-B14F-4D97-AF65-F5344CB8AC3E}">
        <p14:creationId xmlns:p14="http://schemas.microsoft.com/office/powerpoint/2010/main" val="2335815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0" name="Rectangle 4"/>
          <p:cNvSpPr>
            <a:spLocks noGrp="1" noRot="1" noChangeArrowheads="1"/>
          </p:cNvSpPr>
          <p:nvPr>
            <p:ph type="title"/>
          </p:nvPr>
        </p:nvSpPr>
        <p:spPr>
          <a:xfrm>
            <a:off x="987581" y="148151"/>
            <a:ext cx="8540750" cy="463550"/>
          </a:xfrm>
        </p:spPr>
        <p:txBody>
          <a:bodyPr>
            <a:noAutofit/>
          </a:bodyPr>
          <a:lstStyle/>
          <a:p>
            <a:pPr eaLnBrk="1" hangingPunct="1">
              <a:defRPr/>
            </a:pPr>
            <a:r>
              <a:rPr lang="cs-CZ" sz="3200" b="1" dirty="0">
                <a:solidFill>
                  <a:srgbClr val="008080"/>
                </a:solidFill>
              </a:rPr>
              <a:t>Vize jako motivační součást strategie - </a:t>
            </a:r>
            <a:r>
              <a:rPr lang="cs-CZ" sz="3200" b="1" dirty="0">
                <a:solidFill>
                  <a:srgbClr val="FF0000"/>
                </a:solidFill>
              </a:rPr>
              <a:t>praxe</a:t>
            </a:r>
          </a:p>
        </p:txBody>
      </p:sp>
      <p:sp>
        <p:nvSpPr>
          <p:cNvPr id="34821" name="Rectangle 5"/>
          <p:cNvSpPr>
            <a:spLocks noGrp="1" noRot="1" noChangeArrowheads="1"/>
          </p:cNvSpPr>
          <p:nvPr>
            <p:ph type="body" sz="half" idx="1"/>
          </p:nvPr>
        </p:nvSpPr>
        <p:spPr>
          <a:xfrm>
            <a:off x="785474" y="701288"/>
            <a:ext cx="9527759" cy="2303462"/>
          </a:xfrm>
          <a:solidFill>
            <a:schemeClr val="accent6">
              <a:lumMod val="20000"/>
              <a:lumOff val="80000"/>
            </a:schemeClr>
          </a:solidFill>
          <a:ln w="28575">
            <a:solidFill>
              <a:srgbClr val="008080"/>
            </a:solidFill>
          </a:ln>
        </p:spPr>
        <p:txBody>
          <a:bodyPr>
            <a:noAutofit/>
          </a:bodyPr>
          <a:lstStyle/>
          <a:p>
            <a:pPr eaLnBrk="1" hangingPunct="1">
              <a:lnSpc>
                <a:spcPct val="90000"/>
              </a:lnSpc>
              <a:buFont typeface="Arial" charset="0"/>
              <a:buNone/>
              <a:defRPr/>
            </a:pPr>
            <a:r>
              <a:rPr lang="cs-CZ" sz="2400" b="1" dirty="0">
                <a:solidFill>
                  <a:srgbClr val="FF0000"/>
                </a:solidFill>
              </a:rPr>
              <a:t>Vize může být formulována na úrovni celého světa</a:t>
            </a:r>
          </a:p>
          <a:p>
            <a:pPr eaLnBrk="1" hangingPunct="1">
              <a:lnSpc>
                <a:spcPct val="90000"/>
              </a:lnSpc>
              <a:buFont typeface="Arial" charset="0"/>
              <a:buNone/>
              <a:defRPr/>
            </a:pPr>
            <a:r>
              <a:rPr lang="cs-CZ" sz="2400" b="1" dirty="0">
                <a:solidFill>
                  <a:srgbClr val="FF0000"/>
                </a:solidFill>
              </a:rPr>
              <a:t>Reaguje na dobu, v níž je formulována, někdy i na lokalitu</a:t>
            </a:r>
          </a:p>
          <a:p>
            <a:pPr eaLnBrk="1" hangingPunct="1">
              <a:lnSpc>
                <a:spcPct val="90000"/>
              </a:lnSpc>
              <a:buFont typeface="Arial" charset="0"/>
              <a:buNone/>
              <a:defRPr/>
            </a:pPr>
            <a:r>
              <a:rPr lang="cs-CZ" sz="2400" b="1" dirty="0">
                <a:solidFill>
                  <a:srgbClr val="FF0000"/>
                </a:solidFill>
              </a:rPr>
              <a:t>Např. </a:t>
            </a:r>
          </a:p>
          <a:p>
            <a:pPr eaLnBrk="1" hangingPunct="1">
              <a:lnSpc>
                <a:spcPct val="90000"/>
              </a:lnSpc>
              <a:buFont typeface="Arial" charset="0"/>
              <a:buNone/>
              <a:defRPr/>
            </a:pPr>
            <a:r>
              <a:rPr lang="cs-CZ" sz="2400" b="1" dirty="0" err="1">
                <a:solidFill>
                  <a:srgbClr val="FF0000"/>
                </a:solidFill>
              </a:rPr>
              <a:t>Mc</a:t>
            </a:r>
            <a:r>
              <a:rPr lang="cs-CZ" sz="2400" b="1" dirty="0">
                <a:solidFill>
                  <a:srgbClr val="FF0000"/>
                </a:solidFill>
              </a:rPr>
              <a:t>. Donald – rozšířit prodej hamburgerů po celém světě</a:t>
            </a:r>
          </a:p>
          <a:p>
            <a:pPr eaLnBrk="1" hangingPunct="1">
              <a:lnSpc>
                <a:spcPct val="90000"/>
              </a:lnSpc>
              <a:buFont typeface="Arial" charset="0"/>
              <a:buNone/>
              <a:defRPr/>
            </a:pPr>
            <a:r>
              <a:rPr lang="cs-CZ" sz="2400" b="1" dirty="0">
                <a:solidFill>
                  <a:srgbClr val="FF0000"/>
                </a:solidFill>
              </a:rPr>
              <a:t>Baťa – obouvat celý svět</a:t>
            </a:r>
          </a:p>
        </p:txBody>
      </p:sp>
      <p:sp>
        <p:nvSpPr>
          <p:cNvPr id="34822" name="Rectangle 6"/>
          <p:cNvSpPr>
            <a:spLocks noGrp="1" noRot="1" noChangeArrowheads="1"/>
          </p:cNvSpPr>
          <p:nvPr>
            <p:ph sz="half" idx="2"/>
          </p:nvPr>
        </p:nvSpPr>
        <p:spPr>
          <a:xfrm>
            <a:off x="650562" y="4906547"/>
            <a:ext cx="9853950" cy="1663933"/>
          </a:xfrm>
          <a:solidFill>
            <a:schemeClr val="accent6">
              <a:lumMod val="20000"/>
              <a:lumOff val="80000"/>
            </a:schemeClr>
          </a:solidFill>
          <a:ln w="28575">
            <a:solidFill>
              <a:srgbClr val="008080"/>
            </a:solidFill>
          </a:ln>
        </p:spPr>
        <p:txBody>
          <a:bodyPr>
            <a:normAutofit lnSpcReduction="10000"/>
          </a:bodyPr>
          <a:lstStyle/>
          <a:p>
            <a:pPr eaLnBrk="1" hangingPunct="1">
              <a:buFont typeface="Arial" charset="0"/>
              <a:buNone/>
              <a:defRPr/>
            </a:pPr>
            <a:r>
              <a:rPr lang="cs-CZ" sz="2400" b="1" u="sng" dirty="0">
                <a:solidFill>
                  <a:srgbClr val="FF0000"/>
                </a:solidFill>
              </a:rPr>
              <a:t>Historický pohled na vizi (firma Baťa)</a:t>
            </a:r>
          </a:p>
          <a:p>
            <a:pPr eaLnBrk="1" hangingPunct="1">
              <a:buFont typeface="Arial" charset="0"/>
              <a:buNone/>
              <a:defRPr/>
            </a:pPr>
            <a:r>
              <a:rPr lang="cs-CZ" sz="2400" b="1" u="sng" dirty="0">
                <a:solidFill>
                  <a:srgbClr val="FF0000"/>
                </a:solidFill>
              </a:rPr>
              <a:t>Vize pro Československo za první republiky:</a:t>
            </a:r>
          </a:p>
          <a:p>
            <a:pPr eaLnBrk="1" hangingPunct="1">
              <a:buFont typeface="Arial" charset="0"/>
              <a:buNone/>
              <a:defRPr/>
            </a:pPr>
            <a:r>
              <a:rPr lang="cs-CZ" sz="2400" b="1" u="sng" dirty="0">
                <a:solidFill>
                  <a:srgbClr val="FF0000"/>
                </a:solidFill>
              </a:rPr>
              <a:t>V každé obci, kde bude stát kostel, bude naše prodejna obuvi</a:t>
            </a:r>
          </a:p>
          <a:p>
            <a:pPr eaLnBrk="1" hangingPunct="1">
              <a:buFont typeface="Arial" charset="0"/>
              <a:buNone/>
              <a:defRPr/>
            </a:pPr>
            <a:r>
              <a:rPr lang="cs-CZ" sz="2400" b="1" dirty="0">
                <a:solidFill>
                  <a:srgbClr val="008080"/>
                </a:solidFill>
              </a:rPr>
              <a:t>(logická podmíněnost spádovosti)</a:t>
            </a:r>
          </a:p>
        </p:txBody>
      </p:sp>
      <p:pic>
        <p:nvPicPr>
          <p:cNvPr id="10245"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7581" y="3359139"/>
            <a:ext cx="2579688"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2" descr="bl00587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5252" y="3321442"/>
            <a:ext cx="2376488" cy="12684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9424" y="228600"/>
            <a:ext cx="1464833" cy="1127893"/>
          </a:xfrm>
          <a:prstGeom prst="rect">
            <a:avLst/>
          </a:prstGeom>
        </p:spPr>
      </p:pic>
    </p:spTree>
    <p:extLst>
      <p:ext uri="{BB962C8B-B14F-4D97-AF65-F5344CB8AC3E}">
        <p14:creationId xmlns:p14="http://schemas.microsoft.com/office/powerpoint/2010/main" val="104857682"/>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34820"/>
                                        </p:tgtEl>
                                        <p:attrNameLst>
                                          <p:attrName>style.visibility</p:attrName>
                                        </p:attrNameLst>
                                      </p:cBhvr>
                                      <p:to>
                                        <p:strVal val="visible"/>
                                      </p:to>
                                    </p:set>
                                    <p:anim calcmode="lin" valueType="num">
                                      <p:cBhvr additive="base">
                                        <p:cTn id="7" dur="800" fill="hold">
                                          <p:stCondLst>
                                            <p:cond delay="0"/>
                                          </p:stCondLst>
                                        </p:cTn>
                                        <p:tgtEl>
                                          <p:spTgt spid="34820"/>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3482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34821">
                                            <p:bg/>
                                          </p:spTgt>
                                        </p:tgtEl>
                                        <p:attrNameLst>
                                          <p:attrName>style.visibility</p:attrName>
                                        </p:attrNameLst>
                                      </p:cBhvr>
                                      <p:to>
                                        <p:strVal val="visible"/>
                                      </p:to>
                                    </p:set>
                                    <p:animEffect transition="in" filter="fade">
                                      <p:cBhvr>
                                        <p:cTn id="13" dur="1000"/>
                                        <p:tgtEl>
                                          <p:spTgt spid="34821">
                                            <p:bg/>
                                          </p:spTgt>
                                        </p:tgtEl>
                                      </p:cBhvr>
                                    </p:animEffect>
                                    <p:anim calcmode="lin" valueType="num">
                                      <p:cBhvr>
                                        <p:cTn id="14" dur="1000" fill="hold"/>
                                        <p:tgtEl>
                                          <p:spTgt spid="34821">
                                            <p:bg/>
                                          </p:spTgt>
                                        </p:tgtEl>
                                        <p:attrNameLst>
                                          <p:attrName>ppt_x</p:attrName>
                                        </p:attrNameLst>
                                      </p:cBhvr>
                                      <p:tavLst>
                                        <p:tav tm="0">
                                          <p:val>
                                            <p:strVal val="#ppt_x-.1"/>
                                          </p:val>
                                        </p:tav>
                                        <p:tav tm="100000">
                                          <p:val>
                                            <p:strVal val="#ppt_x"/>
                                          </p:val>
                                        </p:tav>
                                      </p:tavLst>
                                    </p:anim>
                                    <p:anim calcmode="lin" valueType="num">
                                      <p:cBhvr>
                                        <p:cTn id="15" dur="1000" fill="hold"/>
                                        <p:tgtEl>
                                          <p:spTgt spid="34821">
                                            <p:bg/>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34821">
                                            <p:txEl>
                                              <p:pRg st="0" end="0"/>
                                            </p:txEl>
                                          </p:spTgt>
                                        </p:tgtEl>
                                        <p:attrNameLst>
                                          <p:attrName>style.visibility</p:attrName>
                                        </p:attrNameLst>
                                      </p:cBhvr>
                                      <p:to>
                                        <p:strVal val="visible"/>
                                      </p:to>
                                    </p:set>
                                    <p:animEffect transition="in" filter="fade">
                                      <p:cBhvr>
                                        <p:cTn id="20" dur="1000"/>
                                        <p:tgtEl>
                                          <p:spTgt spid="34821">
                                            <p:txEl>
                                              <p:pRg st="0" end="0"/>
                                            </p:txEl>
                                          </p:spTgt>
                                        </p:tgtEl>
                                      </p:cBhvr>
                                    </p:animEffect>
                                    <p:anim calcmode="lin" valueType="num">
                                      <p:cBhvr>
                                        <p:cTn id="21" dur="1000" fill="hold"/>
                                        <p:tgtEl>
                                          <p:spTgt spid="34821">
                                            <p:txEl>
                                              <p:pRg st="0" end="0"/>
                                            </p:txEl>
                                          </p:spTgt>
                                        </p:tgtEl>
                                        <p:attrNameLst>
                                          <p:attrName>ppt_x</p:attrName>
                                        </p:attrNameLst>
                                      </p:cBhvr>
                                      <p:tavLst>
                                        <p:tav tm="0">
                                          <p:val>
                                            <p:strVal val="#ppt_x-.1"/>
                                          </p:val>
                                        </p:tav>
                                        <p:tav tm="100000">
                                          <p:val>
                                            <p:strVal val="#ppt_x"/>
                                          </p:val>
                                        </p:tav>
                                      </p:tavLst>
                                    </p:anim>
                                    <p:anim calcmode="lin" valueType="num">
                                      <p:cBhvr>
                                        <p:cTn id="22" dur="1000" fill="hold"/>
                                        <p:tgtEl>
                                          <p:spTgt spid="348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34821">
                                            <p:txEl>
                                              <p:pRg st="1" end="1"/>
                                            </p:txEl>
                                          </p:spTgt>
                                        </p:tgtEl>
                                        <p:attrNameLst>
                                          <p:attrName>style.visibility</p:attrName>
                                        </p:attrNameLst>
                                      </p:cBhvr>
                                      <p:to>
                                        <p:strVal val="visible"/>
                                      </p:to>
                                    </p:set>
                                    <p:animEffect transition="in" filter="fade">
                                      <p:cBhvr>
                                        <p:cTn id="27" dur="1000"/>
                                        <p:tgtEl>
                                          <p:spTgt spid="34821">
                                            <p:txEl>
                                              <p:pRg st="1" end="1"/>
                                            </p:txEl>
                                          </p:spTgt>
                                        </p:tgtEl>
                                      </p:cBhvr>
                                    </p:animEffect>
                                    <p:anim calcmode="lin" valueType="num">
                                      <p:cBhvr>
                                        <p:cTn id="28" dur="1000" fill="hold"/>
                                        <p:tgtEl>
                                          <p:spTgt spid="34821">
                                            <p:txEl>
                                              <p:pRg st="1" end="1"/>
                                            </p:txEl>
                                          </p:spTgt>
                                        </p:tgtEl>
                                        <p:attrNameLst>
                                          <p:attrName>ppt_x</p:attrName>
                                        </p:attrNameLst>
                                      </p:cBhvr>
                                      <p:tavLst>
                                        <p:tav tm="0">
                                          <p:val>
                                            <p:strVal val="#ppt_x-.1"/>
                                          </p:val>
                                        </p:tav>
                                        <p:tav tm="100000">
                                          <p:val>
                                            <p:strVal val="#ppt_x"/>
                                          </p:val>
                                        </p:tav>
                                      </p:tavLst>
                                    </p:anim>
                                    <p:anim calcmode="lin" valueType="num">
                                      <p:cBhvr>
                                        <p:cTn id="29" dur="1000" fill="hold"/>
                                        <p:tgtEl>
                                          <p:spTgt spid="3482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0" presetClass="entr" presetSubtype="0" fill="hold" grpId="0" nodeType="clickEffect">
                                  <p:stCondLst>
                                    <p:cond delay="0"/>
                                  </p:stCondLst>
                                  <p:iterate type="lt">
                                    <p:tmPct val="10000"/>
                                  </p:iterate>
                                  <p:childTnLst>
                                    <p:set>
                                      <p:cBhvr>
                                        <p:cTn id="33" dur="1" fill="hold">
                                          <p:stCondLst>
                                            <p:cond delay="0"/>
                                          </p:stCondLst>
                                        </p:cTn>
                                        <p:tgtEl>
                                          <p:spTgt spid="34821">
                                            <p:txEl>
                                              <p:pRg st="2" end="2"/>
                                            </p:txEl>
                                          </p:spTgt>
                                        </p:tgtEl>
                                        <p:attrNameLst>
                                          <p:attrName>style.visibility</p:attrName>
                                        </p:attrNameLst>
                                      </p:cBhvr>
                                      <p:to>
                                        <p:strVal val="visible"/>
                                      </p:to>
                                    </p:set>
                                    <p:animEffect transition="in" filter="fade">
                                      <p:cBhvr>
                                        <p:cTn id="34" dur="1000"/>
                                        <p:tgtEl>
                                          <p:spTgt spid="34821">
                                            <p:txEl>
                                              <p:pRg st="2" end="2"/>
                                            </p:txEl>
                                          </p:spTgt>
                                        </p:tgtEl>
                                      </p:cBhvr>
                                    </p:animEffect>
                                    <p:anim calcmode="lin" valueType="num">
                                      <p:cBhvr>
                                        <p:cTn id="35" dur="1000" fill="hold"/>
                                        <p:tgtEl>
                                          <p:spTgt spid="34821">
                                            <p:txEl>
                                              <p:pRg st="2" end="2"/>
                                            </p:txEl>
                                          </p:spTgt>
                                        </p:tgtEl>
                                        <p:attrNameLst>
                                          <p:attrName>ppt_x</p:attrName>
                                        </p:attrNameLst>
                                      </p:cBhvr>
                                      <p:tavLst>
                                        <p:tav tm="0">
                                          <p:val>
                                            <p:strVal val="#ppt_x-.1"/>
                                          </p:val>
                                        </p:tav>
                                        <p:tav tm="100000">
                                          <p:val>
                                            <p:strVal val="#ppt_x"/>
                                          </p:val>
                                        </p:tav>
                                      </p:tavLst>
                                    </p:anim>
                                    <p:anim calcmode="lin" valueType="num">
                                      <p:cBhvr>
                                        <p:cTn id="36" dur="1000" fill="hold"/>
                                        <p:tgtEl>
                                          <p:spTgt spid="3482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0" presetClass="entr" presetSubtype="0" fill="hold" grpId="0" nodeType="clickEffect">
                                  <p:stCondLst>
                                    <p:cond delay="0"/>
                                  </p:stCondLst>
                                  <p:iterate type="lt">
                                    <p:tmPct val="10000"/>
                                  </p:iterate>
                                  <p:childTnLst>
                                    <p:set>
                                      <p:cBhvr>
                                        <p:cTn id="40" dur="1" fill="hold">
                                          <p:stCondLst>
                                            <p:cond delay="0"/>
                                          </p:stCondLst>
                                        </p:cTn>
                                        <p:tgtEl>
                                          <p:spTgt spid="34821">
                                            <p:txEl>
                                              <p:pRg st="3" end="3"/>
                                            </p:txEl>
                                          </p:spTgt>
                                        </p:tgtEl>
                                        <p:attrNameLst>
                                          <p:attrName>style.visibility</p:attrName>
                                        </p:attrNameLst>
                                      </p:cBhvr>
                                      <p:to>
                                        <p:strVal val="visible"/>
                                      </p:to>
                                    </p:set>
                                    <p:animEffect transition="in" filter="fade">
                                      <p:cBhvr>
                                        <p:cTn id="41" dur="1000"/>
                                        <p:tgtEl>
                                          <p:spTgt spid="34821">
                                            <p:txEl>
                                              <p:pRg st="3" end="3"/>
                                            </p:txEl>
                                          </p:spTgt>
                                        </p:tgtEl>
                                      </p:cBhvr>
                                    </p:animEffect>
                                    <p:anim calcmode="lin" valueType="num">
                                      <p:cBhvr>
                                        <p:cTn id="42" dur="1000" fill="hold"/>
                                        <p:tgtEl>
                                          <p:spTgt spid="34821">
                                            <p:txEl>
                                              <p:pRg st="3" end="3"/>
                                            </p:txEl>
                                          </p:spTgt>
                                        </p:tgtEl>
                                        <p:attrNameLst>
                                          <p:attrName>ppt_x</p:attrName>
                                        </p:attrNameLst>
                                      </p:cBhvr>
                                      <p:tavLst>
                                        <p:tav tm="0">
                                          <p:val>
                                            <p:strVal val="#ppt_x-.1"/>
                                          </p:val>
                                        </p:tav>
                                        <p:tav tm="100000">
                                          <p:val>
                                            <p:strVal val="#ppt_x"/>
                                          </p:val>
                                        </p:tav>
                                      </p:tavLst>
                                    </p:anim>
                                    <p:anim calcmode="lin" valueType="num">
                                      <p:cBhvr>
                                        <p:cTn id="43" dur="1000" fill="hold"/>
                                        <p:tgtEl>
                                          <p:spTgt spid="3482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0" presetClass="entr" presetSubtype="0" fill="hold" grpId="0" nodeType="clickEffect">
                                  <p:stCondLst>
                                    <p:cond delay="0"/>
                                  </p:stCondLst>
                                  <p:iterate type="lt">
                                    <p:tmPct val="10000"/>
                                  </p:iterate>
                                  <p:childTnLst>
                                    <p:set>
                                      <p:cBhvr>
                                        <p:cTn id="47" dur="1" fill="hold">
                                          <p:stCondLst>
                                            <p:cond delay="0"/>
                                          </p:stCondLst>
                                        </p:cTn>
                                        <p:tgtEl>
                                          <p:spTgt spid="34821">
                                            <p:txEl>
                                              <p:pRg st="4" end="4"/>
                                            </p:txEl>
                                          </p:spTgt>
                                        </p:tgtEl>
                                        <p:attrNameLst>
                                          <p:attrName>style.visibility</p:attrName>
                                        </p:attrNameLst>
                                      </p:cBhvr>
                                      <p:to>
                                        <p:strVal val="visible"/>
                                      </p:to>
                                    </p:set>
                                    <p:animEffect transition="in" filter="fade">
                                      <p:cBhvr>
                                        <p:cTn id="48" dur="1000"/>
                                        <p:tgtEl>
                                          <p:spTgt spid="34821">
                                            <p:txEl>
                                              <p:pRg st="4" end="4"/>
                                            </p:txEl>
                                          </p:spTgt>
                                        </p:tgtEl>
                                      </p:cBhvr>
                                    </p:animEffect>
                                    <p:anim calcmode="lin" valueType="num">
                                      <p:cBhvr>
                                        <p:cTn id="49" dur="1000" fill="hold"/>
                                        <p:tgtEl>
                                          <p:spTgt spid="34821">
                                            <p:txEl>
                                              <p:pRg st="4" end="4"/>
                                            </p:txEl>
                                          </p:spTgt>
                                        </p:tgtEl>
                                        <p:attrNameLst>
                                          <p:attrName>ppt_x</p:attrName>
                                        </p:attrNameLst>
                                      </p:cBhvr>
                                      <p:tavLst>
                                        <p:tav tm="0">
                                          <p:val>
                                            <p:strVal val="#ppt_x-.1"/>
                                          </p:val>
                                        </p:tav>
                                        <p:tav tm="100000">
                                          <p:val>
                                            <p:strVal val="#ppt_x"/>
                                          </p:val>
                                        </p:tav>
                                      </p:tavLst>
                                    </p:anim>
                                    <p:anim calcmode="lin" valueType="num">
                                      <p:cBhvr>
                                        <p:cTn id="50" dur="1000" fill="hold"/>
                                        <p:tgtEl>
                                          <p:spTgt spid="3482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build="p" animBg="1"/>
    </p:bld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885</TotalTime>
  <Words>1573</Words>
  <Application>Microsoft Office PowerPoint</Application>
  <PresentationFormat>Širokoúhlá obrazovka</PresentationFormat>
  <Paragraphs>193</Paragraphs>
  <Slides>22</Slides>
  <Notes>5</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22</vt:i4>
      </vt:variant>
    </vt:vector>
  </HeadingPairs>
  <TitlesOfParts>
    <vt:vector size="28" baseType="lpstr">
      <vt:lpstr>Arial</vt:lpstr>
      <vt:lpstr>Calibri</vt:lpstr>
      <vt:lpstr>Calibri Light</vt:lpstr>
      <vt:lpstr>Tahoma</vt:lpstr>
      <vt:lpstr>Times New Roman</vt:lpstr>
      <vt:lpstr>Motiv Office</vt:lpstr>
      <vt:lpstr>  Strategie obchodních organizací</vt:lpstr>
      <vt:lpstr>Prezentace aplikace PowerPoint</vt:lpstr>
      <vt:lpstr>Prezentace aplikace PowerPoint</vt:lpstr>
      <vt:lpstr>Formulace strategie retailingové společnosti příklad postupu:</vt:lpstr>
      <vt:lpstr>Příklad cílů retailingové společnosti </vt:lpstr>
      <vt:lpstr>Formulace strategie retailingové společnosti příklad postupu: Identifikace zákazníků</vt:lpstr>
      <vt:lpstr>Zopakujme si !        Filosofie,poslání a vize obchodní organizace</vt:lpstr>
      <vt:lpstr>Jaké zájmy mají zainteresované subjekty?</vt:lpstr>
      <vt:lpstr>Vize jako motivační součást strategie - praxe</vt:lpstr>
      <vt:lpstr>Užší a širší vymezení poslání - praxe</vt:lpstr>
      <vt:lpstr>Vrcholové strategie retailingových firem Nejznámější podnikatelské strategie v obchodě</vt:lpstr>
      <vt:lpstr>Strategie vedení cenou- Dělej to ve velkém</vt:lpstr>
      <vt:lpstr>Prezentace aplikace PowerPoint</vt:lpstr>
      <vt:lpstr>Prezentace aplikace PowerPoint</vt:lpstr>
      <vt:lpstr>Strategie diferenciace - Dělej to nově</vt:lpstr>
      <vt:lpstr>Digitalizace maloobchodu - praxe</vt:lpstr>
      <vt:lpstr>Digitalizace maloobchodu - praxe</vt:lpstr>
      <vt:lpstr>Strategie zacílení - Dělej to, co na trhu chybí</vt:lpstr>
      <vt:lpstr>Mezera na trhu - praxe</vt:lpstr>
      <vt:lpstr>Stálá strategie obchodní organizace</vt:lpstr>
      <vt:lpstr>Mezinárodní rozvojové strategie retailingu</vt:lpstr>
      <vt:lpstr>Shrnutí přednášky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sta0006</cp:lastModifiedBy>
  <cp:revision>140</cp:revision>
  <dcterms:created xsi:type="dcterms:W3CDTF">2016-11-25T20:36:16Z</dcterms:created>
  <dcterms:modified xsi:type="dcterms:W3CDTF">2020-10-06T06:28:47Z</dcterms:modified>
</cp:coreProperties>
</file>