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63" r:id="rId4"/>
    <p:sldId id="337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24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54" d="100"/>
          <a:sy n="54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5400" b="1" dirty="0" smtClean="0"/>
              <a:t>Územní a tržní analýza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zákona</a:t>
            </a:r>
            <a:endParaRPr lang="cs-CZ" b="1" dirty="0" smtClean="0"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cs-CZ" b="1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014050" y="2872972"/>
            <a:ext cx="6842125" cy="2256644"/>
          </a:xfrm>
          <a:prstGeom prst="rect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chemeClr val="bg1"/>
                </a:solidFill>
              </a:rPr>
              <a:t>"Dvě větší lokality (město </a:t>
            </a:r>
            <a:r>
              <a:rPr lang="cs-CZ" sz="2400" b="1" dirty="0" err="1">
                <a:solidFill>
                  <a:schemeClr val="bg1"/>
                </a:solidFill>
              </a:rPr>
              <a:t>a,b</a:t>
            </a:r>
            <a:r>
              <a:rPr lang="cs-CZ" sz="2400" b="1" dirty="0">
                <a:solidFill>
                  <a:schemeClr val="bg1"/>
                </a:solidFill>
              </a:rPr>
              <a:t>) si mezi sebou rozdělují poptávku (Ba, </a:t>
            </a:r>
            <a:r>
              <a:rPr lang="cs-CZ" sz="2400" b="1" dirty="0" err="1">
                <a:solidFill>
                  <a:schemeClr val="bg1"/>
                </a:solidFill>
              </a:rPr>
              <a:t>Bb</a:t>
            </a:r>
            <a:r>
              <a:rPr lang="cs-CZ" sz="2400" b="1" dirty="0">
                <a:solidFill>
                  <a:schemeClr val="bg1"/>
                </a:solidFill>
              </a:rPr>
              <a:t>) menšího mezilehlého místa přímo úměrně podílu počtu obyvatel a nepřímo úměrně  určité mocnině podílu vzdáleností obou lokalit (Da, </a:t>
            </a:r>
            <a:r>
              <a:rPr lang="cs-CZ" sz="2400" b="1" dirty="0" err="1">
                <a:solidFill>
                  <a:schemeClr val="bg1"/>
                </a:solidFill>
              </a:rPr>
              <a:t>Db</a:t>
            </a:r>
            <a:r>
              <a:rPr lang="cs-CZ" sz="2400" b="1" dirty="0">
                <a:solidFill>
                  <a:schemeClr val="bg1"/>
                </a:solidFill>
              </a:rPr>
              <a:t>) od mezilehlého místa."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19"/>
          <p:cNvSpPr txBox="1">
            <a:spLocks noGrp="1" noChangeArrowheads="1"/>
          </p:cNvSpPr>
          <p:nvPr>
            <p:ph type="title"/>
          </p:nvPr>
        </p:nvSpPr>
        <p:spPr>
          <a:xfrm>
            <a:off x="838200" y="877888"/>
            <a:ext cx="8385175" cy="535531"/>
          </a:xfr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 zákon 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3088" y="397601"/>
            <a:ext cx="8385175" cy="881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sz="3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vzorec</a:t>
            </a:r>
            <a:r>
              <a:rPr lang="cs-CZ" sz="3200" dirty="0" smtClean="0"/>
              <a:t>:</a:t>
            </a:r>
            <a:endParaRPr lang="cs-CZ" sz="3200" dirty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063750" y="1700213"/>
            <a:ext cx="3295650" cy="1879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703389" y="3722688"/>
            <a:ext cx="8664575" cy="2862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dirty="0"/>
              <a:t/>
            </a:r>
            <a:br>
              <a:rPr lang="cs-CZ" dirty="0"/>
            </a:br>
            <a:r>
              <a:rPr lang="cs-CZ" dirty="0"/>
              <a:t>B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baseline="-30000" dirty="0">
                <a:cs typeface="Times New Roman" pitchFamily="18" charset="0"/>
              </a:rPr>
              <a:t>a 	</a:t>
            </a:r>
            <a:r>
              <a:rPr lang="cs-CZ" sz="2000" b="1" dirty="0">
                <a:cs typeface="Times New Roman" pitchFamily="18" charset="0"/>
              </a:rPr>
              <a:t>- koupěschopná poptávka získaná z mezilehlého místa obcí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B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	- koupěschopná poptávka získaná z mezilehlého místa obcí 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 	- počet obyvatel obce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b </a:t>
            </a:r>
            <a:r>
              <a:rPr lang="cs-CZ" sz="2000" b="1" dirty="0">
                <a:cs typeface="Times New Roman" pitchFamily="18" charset="0"/>
              </a:rPr>
              <a:t> 	- počet obyvatel obce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a   	</a:t>
            </a:r>
            <a:r>
              <a:rPr lang="cs-CZ" sz="2000" b="1" dirty="0">
                <a:cs typeface="Times New Roman" pitchFamily="18" charset="0"/>
              </a:rPr>
              <a:t>- vzdálenost obce a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vzdálenost obce b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n </a:t>
            </a:r>
            <a:r>
              <a:rPr lang="cs-CZ" sz="2000" b="1" dirty="0"/>
              <a:t> 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dirty="0"/>
              <a:t>        - </a:t>
            </a:r>
            <a:r>
              <a:rPr lang="cs-CZ" sz="2000" b="1" dirty="0">
                <a:cs typeface="Times New Roman" pitchFamily="18" charset="0"/>
              </a:rPr>
              <a:t>hodnoty mocniny n (2-3)</a:t>
            </a:r>
            <a:r>
              <a:rPr lang="cs-CZ" sz="2000" b="1" dirty="0"/>
              <a:t>, </a:t>
            </a:r>
            <a:r>
              <a:rPr lang="cs-CZ" sz="2000" b="1" dirty="0">
                <a:cs typeface="Times New Roman" pitchFamily="18" charset="0"/>
              </a:rPr>
              <a:t>stanoveny empiricky dle frekvence</a:t>
            </a:r>
            <a:endParaRPr lang="cs-CZ" sz="2000" b="1" dirty="0"/>
          </a:p>
          <a:p>
            <a:pPr algn="just" eaLnBrk="0" hangingPunct="0"/>
            <a:r>
              <a:rPr lang="cs-CZ" sz="2000" b="1" dirty="0"/>
              <a:t>                poptávky.</a:t>
            </a:r>
            <a:endParaRPr lang="cs-CZ" sz="2000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524001" y="2358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92393"/>
              </p:ext>
            </p:extLst>
          </p:nvPr>
        </p:nvGraphicFramePr>
        <p:xfrm>
          <a:off x="2063750" y="1700213"/>
          <a:ext cx="324008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10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700213"/>
                        <a:ext cx="3240088" cy="1854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0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855913" y="1484314"/>
            <a:ext cx="2519362" cy="1800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7896225" y="1773239"/>
            <a:ext cx="1943100" cy="172878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792538" y="2060575"/>
            <a:ext cx="13668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a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004969" y="2019312"/>
            <a:ext cx="1804885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</a:t>
            </a:r>
          </a:p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b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4953000" y="4868863"/>
            <a:ext cx="2857500" cy="989012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232400" y="5229225"/>
            <a:ext cx="2649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</a:rPr>
              <a:t>Mezilehlé místo  B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 flipV="1">
            <a:off x="4440239" y="3429000"/>
            <a:ext cx="719137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V="1">
            <a:off x="7608888" y="3716339"/>
            <a:ext cx="792162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575051" y="3716339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Da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8328026" y="4292601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Db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943475" y="32845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Ba ?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7096125" y="3429001"/>
            <a:ext cx="101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B b ?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4595813" y="1071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Pa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9409114" y="1484313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Pb</a:t>
            </a: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>
          <a:xfrm>
            <a:off x="809469" y="285750"/>
            <a:ext cx="9599770" cy="755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z="2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32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Metoda ekonometrická  - obchodní gravitace - schéma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04537" y="284814"/>
            <a:ext cx="9738610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008080"/>
                </a:solidFill>
              </a:rPr>
              <a:t>Modelová úloha: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Vypočtěte, v jakém poměru je rozdělována koupěschopná poptávka mezilehlého místa mezi dva sídelní útvary, jestliže 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a……………………………  20 000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b……………………………  10 000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a od mezilehlého místa……     4 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b od mezilehlého místa……     6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Ba /Bb   =  20 000/10 000 * (6/4)² = 2*36 /16  = 72/16 = 9/2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Odp: Koupěschopná poptávka bude rozdělena mezi dvě mezilehlá města v poměru 9 : 2.</a:t>
            </a:r>
            <a:r>
              <a:rPr lang="cs-CZ" sz="2400" b="1" u="sng" dirty="0"/>
              <a:t> </a:t>
            </a:r>
            <a:endParaRPr lang="cs-CZ" sz="2400" b="1" dirty="0"/>
          </a:p>
          <a:p>
            <a:r>
              <a:rPr lang="cs-CZ" sz="2400" b="1" dirty="0">
                <a:solidFill>
                  <a:srgbClr val="008080"/>
                </a:solidFill>
              </a:rPr>
              <a:t>9 dílů pro město a, 2 díly pro město b,</a:t>
            </a:r>
            <a:endParaRPr lang="cs-CZ" sz="2400" b="1" u="sng" dirty="0">
              <a:solidFill>
                <a:srgbClr val="008080"/>
              </a:solidFill>
            </a:endParaRPr>
          </a:p>
          <a:p>
            <a:r>
              <a:rPr lang="cs-CZ" sz="2400" b="1" u="sng" dirty="0">
                <a:solidFill>
                  <a:srgbClr val="008080"/>
                </a:solidFill>
              </a:rPr>
              <a:t>Převedení na procenta: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a  -     9/11   =  0,818    cca    </a:t>
            </a:r>
            <a:r>
              <a:rPr lang="cs-CZ" sz="2400" b="1" u="sng" dirty="0">
                <a:solidFill>
                  <a:srgbClr val="008080"/>
                </a:solidFill>
              </a:rPr>
              <a:t>0,82  - 82 %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b -      2/11   =  0,181    cca    </a:t>
            </a:r>
            <a:r>
              <a:rPr lang="cs-CZ" sz="2400" b="1" u="sng" dirty="0">
                <a:solidFill>
                  <a:srgbClr val="008080"/>
                </a:solidFill>
              </a:rPr>
              <a:t>0,18 – 18 %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Odp.: 82 % koupěschopné poptávky mezilehlého místa bude přitahováno k městu a, 18 % k městu b</a:t>
            </a:r>
            <a:r>
              <a:rPr lang="cs-CZ" sz="2400" b="1" u="sng" dirty="0" smtClean="0">
                <a:solidFill>
                  <a:srgbClr val="FF0066"/>
                </a:solidFill>
              </a:rPr>
              <a:t>.</a:t>
            </a:r>
            <a:endParaRPr lang="cs-CZ" b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968736"/>
              </p:ext>
            </p:extLst>
          </p:nvPr>
        </p:nvGraphicFramePr>
        <p:xfrm>
          <a:off x="1779536" y="1369596"/>
          <a:ext cx="4249737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36" y="1369596"/>
                        <a:ext cx="4249737" cy="25923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99645" y="280315"/>
            <a:ext cx="76290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Modifikovaný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vzorec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zákona</a:t>
            </a:r>
            <a:endParaRPr lang="cs-CZ" sz="2800" b="1" dirty="0">
              <a:solidFill>
                <a:srgbClr val="FFFF00"/>
              </a:solidFill>
            </a:endParaRPr>
          </a:p>
          <a:p>
            <a:pPr eaLnBrk="0" hangingPunct="0"/>
            <a:endParaRPr lang="cs-CZ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779536" y="4189491"/>
            <a:ext cx="5688012" cy="15859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a	</a:t>
            </a:r>
            <a:r>
              <a:rPr lang="cs-CZ" sz="2000" b="1" dirty="0">
                <a:cs typeface="Times New Roman" pitchFamily="18" charset="0"/>
              </a:rPr>
              <a:t>- prodejní plocha místa </a:t>
            </a:r>
            <a:r>
              <a:rPr lang="cs-CZ" sz="2000" b="1" dirty="0" smtClean="0">
                <a:cs typeface="Times New Roman" pitchFamily="18" charset="0"/>
              </a:rPr>
              <a:t>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prodejní plocha místa </a:t>
            </a:r>
            <a:r>
              <a:rPr lang="cs-CZ" sz="2000" b="1" dirty="0" smtClean="0">
                <a:cs typeface="Times New Roman" pitchFamily="18" charset="0"/>
              </a:rPr>
              <a:t>b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	- doba jízdy autem do místa </a:t>
            </a:r>
            <a:r>
              <a:rPr lang="cs-CZ" sz="2000" b="1" dirty="0" smtClean="0">
                <a:cs typeface="Times New Roman" pitchFamily="18" charset="0"/>
              </a:rPr>
              <a:t>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doba jízdy autem do místa b.</a:t>
            </a: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091159" y="1524782"/>
            <a:ext cx="8064500" cy="4105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úloha: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jakém poměru je rozdělována koupěschopná poptávka  mezilehlého místa k nákupnímu místu a a b, jestliže: (vyjádřete v %)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a…………………..3 000 m</a:t>
            </a:r>
            <a:r>
              <a:rPr lang="cs-CZ" sz="2400" b="1" baseline="30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b…………………..2 800 m</a:t>
            </a:r>
            <a:r>
              <a:rPr lang="cs-CZ" sz="2400" b="1" baseline="30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Ta………………….. 15 min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b…………………. 20 min</a:t>
            </a:r>
            <a:endParaRPr lang="cs-CZ" sz="24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Výpočet:</a:t>
            </a: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Ba/B b= 3000/2800* (20/15)</a:t>
            </a:r>
            <a:r>
              <a:rPr lang="cs-CZ" sz="2400" b="1" baseline="30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b="1" dirty="0">
                <a:solidFill>
                  <a:srgbClr val="FF0066"/>
                </a:solidFill>
              </a:rPr>
              <a:t>???</a:t>
            </a:r>
            <a:endParaRPr lang="cs-CZ" sz="2400" b="1" u="sng" dirty="0">
              <a:solidFill>
                <a:srgbClr val="FF0066"/>
              </a:solidFill>
            </a:endParaRP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1" y="18903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hraničního bodu od města b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03099"/>
              </p:ext>
            </p:extLst>
          </p:nvPr>
        </p:nvGraphicFramePr>
        <p:xfrm>
          <a:off x="2351088" y="1844676"/>
          <a:ext cx="295275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Rovnice" r:id="rId3" imgW="862851" imgH="634449" progId="Equation.3">
                  <p:embed/>
                </p:oleObj>
              </mc:Choice>
              <mc:Fallback>
                <p:oleObj name="Rovnice" r:id="rId3" imgW="862851" imgH="634449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844676"/>
                        <a:ext cx="2952750" cy="19923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79340" y="4578012"/>
            <a:ext cx="6048375" cy="1200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H b	     - hraniční bod spádové oblasti </a:t>
            </a:r>
          </a:p>
          <a:p>
            <a:r>
              <a:rPr lang="cs-CZ" sz="2400" b="1" dirty="0"/>
              <a:t>D a b	     - vzdálenost mezi dvěma místy </a:t>
            </a:r>
          </a:p>
          <a:p>
            <a:r>
              <a:rPr lang="cs-CZ" sz="2400" b="1" dirty="0"/>
              <a:t>P a, P b      - počet obyvatel místa </a:t>
            </a:r>
            <a:r>
              <a:rPr lang="cs-CZ" sz="2400" b="1" dirty="0" smtClean="0"/>
              <a:t>a, </a:t>
            </a:r>
            <a:r>
              <a:rPr lang="cs-CZ" sz="2400" b="1" dirty="0"/>
              <a:t>b.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1524000" y="1889645"/>
            <a:ext cx="2770188" cy="28082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1" name="Oval 5"/>
          <p:cNvSpPr>
            <a:spLocks noChangeArrowheads="1"/>
          </p:cNvSpPr>
          <p:nvPr/>
        </p:nvSpPr>
        <p:spPr bwMode="auto">
          <a:xfrm>
            <a:off x="7535864" y="3141664"/>
            <a:ext cx="2663825" cy="17287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351088" y="29241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</a:rPr>
              <a:t>a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8472488" y="3716339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  </a:t>
            </a:r>
            <a:r>
              <a:rPr lang="cs-CZ" sz="3200" b="1" dirty="0">
                <a:solidFill>
                  <a:srgbClr val="008080"/>
                </a:solidFill>
              </a:rPr>
              <a:t>b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4144733" y="5909332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5729058" y="34385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5808663" y="47974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H a b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 flipH="1" flipV="1">
            <a:off x="4714594" y="3407056"/>
            <a:ext cx="1003811" cy="52676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5718405" y="4490874"/>
            <a:ext cx="1594977" cy="100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4617" y="260351"/>
            <a:ext cx="87514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zlomu koupěschopné poptávky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3200" b="1" baseline="-25000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(hraničního bodu) - schéma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380575" y="5109744"/>
            <a:ext cx="1764159" cy="147875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Ostrava 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337718" y="5463480"/>
            <a:ext cx="1833786" cy="11250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Karviná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376738" y="3941764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3922431" y="5254626"/>
            <a:ext cx="1584325" cy="714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421313" y="6490100"/>
            <a:ext cx="1079500" cy="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506755" y="54106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22885" y="838133"/>
            <a:ext cx="8135937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</a:t>
            </a:r>
            <a:endParaRPr lang="cs-CZ" sz="2400" b="1" dirty="0" smtClean="0">
              <a:solidFill>
                <a:srgbClr val="008080"/>
              </a:solidFill>
            </a:endParaRPr>
          </a:p>
          <a:p>
            <a:r>
              <a:rPr lang="cs-CZ" sz="2400" b="1" dirty="0" smtClean="0">
                <a:solidFill>
                  <a:srgbClr val="008080"/>
                </a:solidFill>
              </a:rPr>
              <a:t>Vypočtěte </a:t>
            </a:r>
            <a:r>
              <a:rPr lang="cs-CZ" sz="2400" b="1" dirty="0">
                <a:solidFill>
                  <a:srgbClr val="008080"/>
                </a:solidFill>
              </a:rPr>
              <a:t>bod zlomu koupěschopné poptávky mezi dvěma městy, jestliže: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a……………………100 000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b…… ……………    40 000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obou lokalit………   …………… 20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H b = 20 / 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 100 000/40 000 = 20/1+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2,5 =20/1+1,58 = 20/2,58 =   </a:t>
            </a:r>
            <a:r>
              <a:rPr lang="cs-CZ" sz="2400" b="1" u="sng" dirty="0">
                <a:solidFill>
                  <a:srgbClr val="008080"/>
                </a:solidFill>
              </a:rPr>
              <a:t>7,75 km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u="sng" dirty="0">
                <a:solidFill>
                  <a:srgbClr val="FF0066"/>
                </a:solidFill>
              </a:rPr>
              <a:t>Odp.: Bod zlomu koupěschopné poptávky mezi městem a a městem b se nachází na 7,75 km od města b.</a:t>
            </a:r>
          </a:p>
          <a:p>
            <a:endParaRPr lang="cs-CZ" sz="2400" b="1" u="sng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71732" y="304435"/>
            <a:ext cx="8385175" cy="808038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Pravděpodobnostní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84574" y="1581517"/>
            <a:ext cx="8450262" cy="4369578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8080"/>
                </a:solidFill>
              </a:rPr>
              <a:t>   Poukazuje na stochastický charakter zkoumaných jevů – pravděpodobnost nákupů.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b="1" dirty="0" smtClean="0">
              <a:solidFill>
                <a:srgbClr val="00808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  Huffův pravděpodobnostní model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8080"/>
                </a:solidFill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rgbClr val="008080"/>
                </a:solidFill>
              </a:rPr>
              <a:t>   Je založen na teorii pravděpodobnosti. Model zjišťuje, jaká je pravděpodobnost, že zákazník navštíví právě to nákupní místo.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73428" y="1315132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3428" y="4143376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3369652"/>
            <a:ext cx="4806091" cy="1049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Cílem přednášky je seznámení </a:t>
            </a:r>
            <a:endParaRPr lang="cs-CZ" sz="2400" b="1" dirty="0" smtClean="0">
              <a:solidFill>
                <a:srgbClr val="00808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8080"/>
                </a:solidFill>
              </a:rPr>
              <a:t>s </a:t>
            </a:r>
            <a:r>
              <a:rPr lang="cs-CZ" sz="2400" b="1" dirty="0">
                <a:solidFill>
                  <a:srgbClr val="008080"/>
                </a:solidFill>
              </a:rPr>
              <a:t>metodami územní a tržní analýzy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/>
              <a:t>Územní a tržní analýza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 smtClean="0"/>
              <a:t>:</a:t>
            </a:r>
            <a:endParaRPr lang="cs-CZ" sz="3200" dirty="0"/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03388" y="1372994"/>
            <a:ext cx="3313112" cy="2227262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703388" y="3716339"/>
            <a:ext cx="864076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/>
              <a:t>P(C i j)  - pravděpodobnost, že zákazník z místa  C i navštíví místo S </a:t>
            </a:r>
            <a:r>
              <a:rPr lang="cs-CZ" sz="2000" b="1" dirty="0" smtClean="0"/>
              <a:t>j</a:t>
            </a:r>
            <a:endParaRPr lang="cs-CZ" sz="2000" b="1" dirty="0"/>
          </a:p>
          <a:p>
            <a:r>
              <a:rPr lang="cs-CZ" sz="2000" b="1" dirty="0"/>
              <a:t>S j         - přitažlivost místa  S j daná prodejní plochou v místě  S </a:t>
            </a:r>
            <a:r>
              <a:rPr lang="cs-CZ" sz="2000" b="1" dirty="0" smtClean="0"/>
              <a:t>j</a:t>
            </a:r>
            <a:endParaRPr lang="cs-CZ" sz="2000" b="1" dirty="0"/>
          </a:p>
          <a:p>
            <a:r>
              <a:rPr lang="cs-CZ" sz="2000" b="1" dirty="0"/>
              <a:t>T i j </a:t>
            </a:r>
            <a:r>
              <a:rPr lang="cs-CZ" sz="2000" b="1" dirty="0" smtClean="0"/>
              <a:t>      - </a:t>
            </a:r>
            <a:r>
              <a:rPr lang="cs-CZ" sz="2000" b="1" dirty="0"/>
              <a:t>vzdálenost mezi místem C i  a místem S </a:t>
            </a:r>
            <a:r>
              <a:rPr lang="cs-CZ" sz="2000" b="1" dirty="0" smtClean="0"/>
              <a:t>j</a:t>
            </a:r>
            <a:endParaRPr lang="cs-CZ" sz="2000" b="1" dirty="0"/>
          </a:p>
          <a:p>
            <a:r>
              <a:rPr lang="cs-CZ" sz="2000" b="1" dirty="0" smtClean="0"/>
              <a:t>N           - </a:t>
            </a:r>
            <a:r>
              <a:rPr lang="cs-CZ" sz="2000" b="1" dirty="0"/>
              <a:t>počet možných míst nákupů  S j v okolí C </a:t>
            </a:r>
            <a:r>
              <a:rPr lang="cs-CZ" sz="2000" b="1" dirty="0" smtClean="0"/>
              <a:t>i</a:t>
            </a:r>
            <a:endParaRPr lang="cs-CZ" sz="2000" b="1" dirty="0"/>
          </a:p>
          <a:p>
            <a:r>
              <a:rPr lang="cs-CZ" sz="2000" b="1" dirty="0"/>
              <a:t>a           - parametr  vyjadřující ochotu zákazníka překonat určitou   vzdálenost   (vynaložit čas  na   její překonání), stanovený empiricky pro jednotlivé druhy zboží, resp. nákupy   (dle frekvence poptávky: 2-3).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2424114" y="2276475"/>
            <a:ext cx="2016125" cy="17287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000375" y="2852738"/>
            <a:ext cx="86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008080"/>
                </a:solidFill>
              </a:rPr>
              <a:t>Cij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279650" y="4365625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P (</a:t>
            </a:r>
            <a:r>
              <a:rPr lang="cs-CZ" sz="3200" b="1" dirty="0" err="1"/>
              <a:t>Cij</a:t>
            </a:r>
            <a:r>
              <a:rPr lang="cs-CZ" sz="3200" b="1" dirty="0"/>
              <a:t>) ?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V="1">
            <a:off x="4656139" y="1196976"/>
            <a:ext cx="2592387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V="1">
            <a:off x="4727575" y="2924176"/>
            <a:ext cx="2160588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4079875" y="1052513"/>
            <a:ext cx="64770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4511675" y="3716339"/>
            <a:ext cx="403225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4008438" y="4005264"/>
            <a:ext cx="237490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3287714" y="11969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Ti1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4943476" y="14128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Ti2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448301" y="24923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Ti3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6527801" y="335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Ti4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5519739" y="494188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Tin</a:t>
            </a:r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6600826" y="4652964"/>
            <a:ext cx="1008063" cy="115252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4727576" y="260351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7319964" y="9810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S2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7319964" y="27082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S3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8688389" y="4005264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S4</a:t>
            </a: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6672264" y="6237289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Sn</a:t>
            </a:r>
          </a:p>
        </p:txBody>
      </p:sp>
      <p:sp>
        <p:nvSpPr>
          <p:cNvPr id="25621" name="Text Box 23"/>
          <p:cNvSpPr txBox="1">
            <a:spLocks noChangeArrowheads="1"/>
          </p:cNvSpPr>
          <p:nvPr/>
        </p:nvSpPr>
        <p:spPr bwMode="auto">
          <a:xfrm>
            <a:off x="406401" y="107940"/>
            <a:ext cx="4537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008080"/>
                </a:solidFill>
              </a:rPr>
              <a:t>Schematické znázornění modelu 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6035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34912" y="362341"/>
            <a:ext cx="10328223" cy="6323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Vypočtěte pravděpodobnost nákupů v jednotlivých nákupních místech, které má zákazník k výběru: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a =  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=   1 100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=  4 km  S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=   1 300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=   1 200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P (Ci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) = ( 1100/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=    122,22/ (122,22 + 81,25 + 133,33 =122,22/336,8 = 0,362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         </a:t>
            </a:r>
            <a:r>
              <a:rPr lang="cs-CZ" sz="2400" b="1" u="sng" dirty="0">
                <a:solidFill>
                  <a:srgbClr val="008080"/>
                </a:solidFill>
              </a:rPr>
              <a:t>  cca 36 %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 ( 1300/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=   81,25/336,8 =  0,241 </a:t>
            </a:r>
            <a:r>
              <a:rPr lang="cs-CZ" sz="2400" b="1" u="sng" dirty="0">
                <a:solidFill>
                  <a:srgbClr val="008080"/>
                </a:solidFill>
              </a:rPr>
              <a:t>cca 24 %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) =   ( 1200/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 133,33/336,8 = 0,395  </a:t>
            </a:r>
            <a:r>
              <a:rPr lang="cs-CZ" sz="2400" b="1" u="sng" dirty="0">
                <a:solidFill>
                  <a:srgbClr val="008080"/>
                </a:solidFill>
              </a:rPr>
              <a:t>cca 40 %</a:t>
            </a:r>
          </a:p>
          <a:p>
            <a:r>
              <a:rPr lang="cs-CZ" sz="2000" b="1" u="sng" dirty="0">
                <a:solidFill>
                  <a:srgbClr val="FF0066"/>
                </a:solidFill>
              </a:rPr>
              <a:t>Odp.: První nákupní místo pravděpodobně navštíví 36 % zákazníků, druhé nákupní místo 24 %, třetí nákupní místo cca 40 % .</a:t>
            </a: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82826" y="244475"/>
            <a:ext cx="8385175" cy="736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Odhad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kupního potenciálu 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351089" y="1228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61934" y="1412875"/>
            <a:ext cx="3816350" cy="935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 smtClean="0">
                <a:solidFill>
                  <a:srgbClr val="008080"/>
                </a:solidFill>
                <a:cs typeface="Times New Roman" pitchFamily="18" charset="0"/>
              </a:rPr>
              <a:t>Obratová metoda . Metoda průměrných prodejů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061934" y="2452386"/>
            <a:ext cx="7705725" cy="3046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Postup (algoritmus):</a:t>
            </a:r>
            <a:endParaRPr lang="cs-CZ" sz="2400" dirty="0">
              <a:solidFill>
                <a:schemeClr val="bg1"/>
              </a:solidFill>
            </a:endParaRPr>
          </a:p>
          <a:p>
            <a:pPr algn="just" eaLnBrk="0" hangingPunct="0">
              <a:buFontTx/>
              <a:buAutoNum type="arabicPeriod"/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Zjištění očekávaného obratu.</a:t>
            </a:r>
          </a:p>
          <a:p>
            <a:pPr algn="just" eaLnBrk="0" hangingPunct="0">
              <a:tabLst>
                <a:tab pos="228600" algn="l"/>
              </a:tabLst>
            </a:pPr>
            <a:endParaRPr lang="cs-CZ" sz="24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2.Korekce zjištěné výše očekávaného obratu mírou realizace výdajů obyvatelstva.</a:t>
            </a:r>
          </a:p>
          <a:p>
            <a:pPr eaLnBrk="0" hangingPunct="0">
              <a:tabLst>
                <a:tab pos="228600" algn="l"/>
              </a:tabLst>
            </a:pPr>
            <a:endParaRPr lang="cs-CZ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1538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020476" y="194420"/>
            <a:ext cx="5329238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 smtClean="0">
                <a:solidFill>
                  <a:srgbClr val="008080"/>
                </a:solidFill>
              </a:rPr>
              <a:t>1. </a:t>
            </a:r>
            <a:r>
              <a:rPr lang="cs-CZ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očekávaného obratu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1"/>
          <p:cNvSpPr txBox="1">
            <a:spLocks noChangeArrowheads="1"/>
          </p:cNvSpPr>
          <p:nvPr/>
        </p:nvSpPr>
        <p:spPr bwMode="auto">
          <a:xfrm>
            <a:off x="1020476" y="908051"/>
            <a:ext cx="3996024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0" name="Text Box 12"/>
          <p:cNvSpPr txBox="1">
            <a:spLocks noChangeArrowheads="1"/>
          </p:cNvSpPr>
          <p:nvPr/>
        </p:nvSpPr>
        <p:spPr bwMode="auto">
          <a:xfrm>
            <a:off x="5448301" y="908051"/>
            <a:ext cx="4175125" cy="574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resp. 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 *</a:t>
            </a:r>
            <a:r>
              <a:rPr lang="cs-CZ" sz="2400" dirty="0">
                <a:solidFill>
                  <a:srgbClr val="000000"/>
                </a:solidFill>
              </a:rPr>
              <a:t> I </a:t>
            </a:r>
            <a:r>
              <a:rPr lang="cs-CZ" sz="2400" baseline="-25000" dirty="0">
                <a:solidFill>
                  <a:srgbClr val="000000"/>
                </a:solidFill>
              </a:rPr>
              <a:t>K S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1020477" y="1897559"/>
            <a:ext cx="8602949" cy="1441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b="1" dirty="0"/>
              <a:t>MO</a:t>
            </a:r>
            <a:r>
              <a:rPr lang="cs-CZ" b="1" baseline="30000" dirty="0"/>
              <a:t>´</a:t>
            </a:r>
            <a:r>
              <a:rPr lang="cs-CZ" b="1" dirty="0"/>
              <a:t> </a:t>
            </a:r>
            <a:r>
              <a:rPr lang="cs-CZ" b="1" baseline="-25000" dirty="0"/>
              <a:t>l k    </a:t>
            </a:r>
            <a:r>
              <a:rPr lang="cs-CZ" b="1" dirty="0"/>
              <a:t> -      očekávaný maloobchodní obrat lokality </a:t>
            </a:r>
          </a:p>
          <a:p>
            <a:r>
              <a:rPr lang="cs-CZ" b="1" dirty="0"/>
              <a:t>O </a:t>
            </a:r>
            <a:r>
              <a:rPr lang="cs-CZ" b="1" baseline="-25000" dirty="0"/>
              <a:t>l k     </a:t>
            </a:r>
            <a:r>
              <a:rPr lang="cs-CZ" b="1" dirty="0"/>
              <a:t>   -       počet obyvatel </a:t>
            </a:r>
            <a:r>
              <a:rPr lang="cs-CZ" b="1" dirty="0" smtClean="0"/>
              <a:t>lokality</a:t>
            </a:r>
            <a:endParaRPr lang="cs-CZ" b="1" dirty="0"/>
          </a:p>
          <a:p>
            <a:r>
              <a:rPr lang="cs-CZ" b="1" dirty="0"/>
              <a:t>V </a:t>
            </a:r>
            <a:r>
              <a:rPr lang="cs-CZ" b="1" baseline="-25000" dirty="0"/>
              <a:t>o            </a:t>
            </a:r>
            <a:r>
              <a:rPr lang="cs-CZ" b="1" dirty="0"/>
              <a:t>-</a:t>
            </a:r>
            <a:r>
              <a:rPr lang="cs-CZ" b="1" baseline="-25000" dirty="0"/>
              <a:t> </a:t>
            </a:r>
            <a:r>
              <a:rPr lang="cs-CZ" b="1" dirty="0"/>
              <a:t>      průměrný spotřební výdaj na 1 obyvatele vyššího</a:t>
            </a:r>
          </a:p>
          <a:p>
            <a:r>
              <a:rPr lang="cs-CZ" b="1" dirty="0"/>
              <a:t>                    územního </a:t>
            </a:r>
            <a:r>
              <a:rPr lang="cs-CZ" b="1" dirty="0" smtClean="0"/>
              <a:t>celku.</a:t>
            </a:r>
            <a:endParaRPr lang="cs-CZ" dirty="0"/>
          </a:p>
          <a:p>
            <a:endParaRPr lang="cs-CZ" dirty="0"/>
          </a:p>
        </p:txBody>
      </p:sp>
      <p:sp>
        <p:nvSpPr>
          <p:cNvPr id="29702" name="Text Box 15"/>
          <p:cNvSpPr txBox="1">
            <a:spLocks noChangeArrowheads="1"/>
          </p:cNvSpPr>
          <p:nvPr/>
        </p:nvSpPr>
        <p:spPr bwMode="auto">
          <a:xfrm>
            <a:off x="1020476" y="3773647"/>
            <a:ext cx="8602949" cy="720725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2. Korekce pomocí míry realizace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29703" name="Text Box 16"/>
          <p:cNvSpPr txBox="1">
            <a:spLocks noChangeArrowheads="1"/>
          </p:cNvSpPr>
          <p:nvPr/>
        </p:nvSpPr>
        <p:spPr bwMode="auto">
          <a:xfrm>
            <a:off x="1020476" y="4724400"/>
            <a:ext cx="4535487" cy="64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MO´´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= MO´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  *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I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M R</a:t>
            </a:r>
            <a:r>
              <a:rPr lang="cs-CZ" sz="1600" b="1" dirty="0"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1212121" y="5628342"/>
            <a:ext cx="7848600" cy="79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MO´´ </a:t>
            </a:r>
            <a:r>
              <a:rPr lang="cs-CZ" sz="2000" b="1" baseline="-25000" dirty="0"/>
              <a:t>l k </a:t>
            </a:r>
            <a:r>
              <a:rPr lang="cs-CZ" sz="2000" b="1" dirty="0"/>
              <a:t>	- upravený očekávaný maloobchodní obrat </a:t>
            </a:r>
            <a:r>
              <a:rPr lang="cs-CZ" sz="2000" b="1" dirty="0" smtClean="0"/>
              <a:t>lokality</a:t>
            </a:r>
            <a:endParaRPr lang="cs-CZ" sz="2000" b="1" dirty="0"/>
          </a:p>
          <a:p>
            <a:r>
              <a:rPr lang="cs-CZ" sz="2000" b="1" dirty="0"/>
              <a:t>I  </a:t>
            </a:r>
            <a:r>
              <a:rPr lang="cs-CZ" sz="2000" b="1" baseline="-25000" dirty="0"/>
              <a:t>M R	</a:t>
            </a:r>
            <a:r>
              <a:rPr lang="cs-CZ" sz="2000" b="1" dirty="0"/>
              <a:t>-</a:t>
            </a:r>
            <a:r>
              <a:rPr lang="cs-CZ" sz="2000" b="1" baseline="-25000" dirty="0"/>
              <a:t>  </a:t>
            </a:r>
            <a:r>
              <a:rPr lang="cs-CZ" sz="2000" b="1" dirty="0"/>
              <a:t>index míry realizace výdajů obyvatelstva lokality.</a:t>
            </a:r>
          </a:p>
          <a:p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7041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091914" y="365398"/>
            <a:ext cx="7273304" cy="1008063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091914" y="1700155"/>
            <a:ext cx="7561262" cy="148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Poslední krok má 3 fáze:</a:t>
            </a:r>
          </a:p>
          <a:p>
            <a:pPr lvl="1" algn="just"/>
            <a:r>
              <a:rPr lang="cs-CZ" sz="2000" b="1" dirty="0"/>
              <a:t>a) stanovení účelné prodejní plochy pro lokalitu (</a:t>
            </a:r>
            <a:r>
              <a:rPr lang="cs-CZ" sz="2000" b="1" dirty="0" err="1"/>
              <a:t>K</a:t>
            </a:r>
            <a:r>
              <a:rPr lang="cs-CZ" sz="2000" b="1" baseline="-25000" dirty="0" err="1"/>
              <a:t>pp</a:t>
            </a:r>
            <a:r>
              <a:rPr lang="cs-CZ" sz="2000" b="1" dirty="0"/>
              <a:t>)</a:t>
            </a:r>
            <a:r>
              <a:rPr lang="cs-CZ" sz="2000" b="1" baseline="-25000" dirty="0"/>
              <a:t> </a:t>
            </a:r>
            <a:r>
              <a:rPr lang="cs-CZ" sz="2000" b="1" dirty="0"/>
              <a:t>% dle normativu (maloobchodní obrat v Kč dosahovaný na m</a:t>
            </a:r>
            <a:r>
              <a:rPr lang="cs-CZ" sz="2000" b="1" baseline="30000" dirty="0"/>
              <a:t>2 </a:t>
            </a:r>
            <a:r>
              <a:rPr lang="cs-CZ" sz="2000" b="1" dirty="0"/>
              <a:t>prodejní plochy)</a:t>
            </a:r>
          </a:p>
          <a:p>
            <a:endParaRPr lang="cs-CZ" sz="2000" dirty="0"/>
          </a:p>
        </p:txBody>
      </p:sp>
      <p:pic>
        <p:nvPicPr>
          <p:cNvPr id="3072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4" y="3467778"/>
            <a:ext cx="3386138" cy="1306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091914" y="5265243"/>
            <a:ext cx="7559675" cy="93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b) zjištění skutečného stavu, rozsahu prodejních ploch lokality PP </a:t>
            </a:r>
            <a:r>
              <a:rPr lang="cs-CZ" sz="2000" b="1" baseline="-25000" dirty="0"/>
              <a:t>l k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104980" y="1030939"/>
            <a:ext cx="8385175" cy="9366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2000" dirty="0">
                <a:latin typeface="Arial" charset="0"/>
              </a:rPr>
              <a:t>c) stanovení potřebného (účelného, efektivního) přírůstku (úbytku) prodejních kapacit  (v m² prodejních ploch).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239891" y="3296849"/>
            <a:ext cx="3529013" cy="50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</a:rPr>
              <a:t>∆ KP </a:t>
            </a:r>
            <a:r>
              <a:rPr lang="cs-CZ" sz="2800" b="1" baseline="-25000" dirty="0">
                <a:solidFill>
                  <a:srgbClr val="000000"/>
                </a:solidFill>
              </a:rPr>
              <a:t>p p</a:t>
            </a:r>
            <a:r>
              <a:rPr lang="cs-CZ" sz="2800" b="1" dirty="0">
                <a:solidFill>
                  <a:srgbClr val="000000"/>
                </a:solidFill>
              </a:rPr>
              <a:t>  = KP </a:t>
            </a:r>
            <a:r>
              <a:rPr lang="cs-CZ" sz="2800" b="1" baseline="-25000" dirty="0">
                <a:solidFill>
                  <a:srgbClr val="000000"/>
                </a:solidFill>
              </a:rPr>
              <a:t>P P </a:t>
            </a:r>
            <a:r>
              <a:rPr lang="cs-CZ" sz="2800" b="1" dirty="0">
                <a:solidFill>
                  <a:srgbClr val="000000"/>
                </a:solidFill>
              </a:rPr>
              <a:t>-</a:t>
            </a:r>
            <a:r>
              <a:rPr lang="cs-CZ" sz="2800" b="1" baseline="-250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PP</a:t>
            </a:r>
            <a:r>
              <a:rPr lang="cs-CZ" sz="2800" b="1" baseline="-25000" dirty="0">
                <a:solidFill>
                  <a:srgbClr val="000000"/>
                </a:solidFill>
              </a:rPr>
              <a:t> l</a:t>
            </a:r>
            <a:r>
              <a:rPr lang="cs-CZ" sz="2800" baseline="-25000" dirty="0">
                <a:solidFill>
                  <a:srgbClr val="000000"/>
                </a:solidFill>
              </a:rPr>
              <a:t> k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359811" y="2433769"/>
            <a:ext cx="2303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Vzorec: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239891" y="4535750"/>
            <a:ext cx="8250264" cy="1582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∆ KP </a:t>
            </a:r>
            <a:r>
              <a:rPr lang="cs-CZ" sz="2000" b="1" baseline="-25000" dirty="0"/>
              <a:t>p p	</a:t>
            </a:r>
            <a:r>
              <a:rPr lang="cs-CZ" sz="2000" b="1" dirty="0"/>
              <a:t>- rozdíl mezi </a:t>
            </a:r>
            <a:r>
              <a:rPr lang="cs-CZ" b="1" dirty="0"/>
              <a:t>účelnou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sz="2000" b="1" dirty="0"/>
              <a:t>skutečnou kapacitou prodejních</a:t>
            </a:r>
          </a:p>
          <a:p>
            <a:pPr algn="just"/>
            <a:r>
              <a:rPr lang="cs-CZ" sz="2000" b="1" dirty="0"/>
              <a:t>                </a:t>
            </a:r>
            <a:r>
              <a:rPr lang="cs-CZ" sz="2000" b="1" dirty="0" smtClean="0"/>
              <a:t>ploch</a:t>
            </a:r>
            <a:endParaRPr lang="cs-CZ" sz="2000" b="1" dirty="0"/>
          </a:p>
          <a:p>
            <a:pPr algn="just"/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skutečná prodejní plocha lokality v </a:t>
            </a:r>
            <a:r>
              <a:rPr lang="cs-CZ" sz="2000" b="1" dirty="0" smtClean="0"/>
              <a:t>m</a:t>
            </a:r>
            <a:r>
              <a:rPr lang="cs-CZ" sz="2000" b="1" baseline="30000" dirty="0" smtClean="0"/>
              <a:t>2</a:t>
            </a:r>
            <a:endParaRPr lang="cs-CZ" sz="2000" b="1" dirty="0"/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účelná prodejní kapacita v m</a:t>
            </a:r>
            <a:r>
              <a:rPr lang="cs-CZ" sz="2000" b="1" baseline="30000" dirty="0"/>
              <a:t>2</a:t>
            </a:r>
            <a:r>
              <a:rPr lang="cs-CZ" sz="2000" b="1" dirty="0"/>
              <a:t> pro danou velikostní </a:t>
            </a:r>
          </a:p>
          <a:p>
            <a:pPr algn="just"/>
            <a:r>
              <a:rPr lang="cs-CZ" sz="2000" b="1" dirty="0"/>
              <a:t>                kategorii města   a   sortiment zboží.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89745" y="673516"/>
            <a:ext cx="10053899" cy="5982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Firma XY má záměr zřídit v dané lokalitě prodejnu. Zjistěte, zda je zde pro ni volný kupní potenciál, jestliže je dáno: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města (O</a:t>
            </a:r>
            <a:r>
              <a:rPr lang="cs-CZ" sz="2400" b="1" baseline="-25000" dirty="0">
                <a:solidFill>
                  <a:srgbClr val="008080"/>
                </a:solidFill>
              </a:rPr>
              <a:t>l k</a:t>
            </a:r>
            <a:r>
              <a:rPr lang="cs-CZ" sz="2400" b="1" dirty="0">
                <a:solidFill>
                  <a:srgbClr val="008080"/>
                </a:solidFill>
              </a:rPr>
              <a:t>)            28 000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Spotřební výdaj, potraviny (V </a:t>
            </a:r>
            <a:r>
              <a:rPr lang="cs-CZ" sz="2400" b="1" baseline="-25000" dirty="0">
                <a:solidFill>
                  <a:srgbClr val="008080"/>
                </a:solidFill>
              </a:rPr>
              <a:t>o</a:t>
            </a:r>
            <a:r>
              <a:rPr lang="cs-CZ" sz="2400" b="1" dirty="0">
                <a:solidFill>
                  <a:srgbClr val="008080"/>
                </a:solidFill>
              </a:rPr>
              <a:t>)    25 000 Kč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prodejní plochy            100 000 Kč/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/r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PP</a:t>
            </a:r>
            <a:r>
              <a:rPr lang="cs-CZ" sz="2400" b="1" baseline="-25000" dirty="0">
                <a:solidFill>
                  <a:srgbClr val="008080"/>
                </a:solidFill>
              </a:rPr>
              <a:t> l k</a:t>
            </a:r>
            <a:r>
              <a:rPr lang="cs-CZ" sz="2400" b="1" dirty="0">
                <a:solidFill>
                  <a:srgbClr val="008080"/>
                </a:solidFill>
              </a:rPr>
              <a:t>                                                 </a:t>
            </a:r>
            <a:r>
              <a:rPr lang="cs-CZ" sz="2400" b="1" dirty="0" smtClean="0">
                <a:solidFill>
                  <a:srgbClr val="008080"/>
                </a:solidFill>
              </a:rPr>
              <a:t>  6 </a:t>
            </a:r>
            <a:r>
              <a:rPr lang="cs-CZ" sz="2400" b="1" dirty="0">
                <a:solidFill>
                  <a:srgbClr val="008080"/>
                </a:solidFill>
              </a:rPr>
              <a:t>000 m²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K S </a:t>
            </a:r>
            <a:r>
              <a:rPr lang="cs-CZ" sz="2400" b="1" dirty="0">
                <a:solidFill>
                  <a:srgbClr val="008080"/>
                </a:solidFill>
              </a:rPr>
              <a:t>………………0,95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M R</a:t>
            </a:r>
            <a:r>
              <a:rPr lang="cs-CZ" sz="2400" b="1" dirty="0">
                <a:solidFill>
                  <a:srgbClr val="008080"/>
                </a:solidFill>
              </a:rPr>
              <a:t>………………1,1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 =    28 000 x 25000 x 0,95 =</a:t>
            </a:r>
            <a:r>
              <a:rPr lang="cs-CZ" sz="2400" b="1" u="sng" dirty="0">
                <a:solidFill>
                  <a:srgbClr val="008080"/>
                </a:solidFill>
              </a:rPr>
              <a:t> 665 000 000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MO´´ =   665 000 000 Kč x 1,1  = </a:t>
            </a:r>
            <a:r>
              <a:rPr lang="cs-CZ" sz="2400" b="1" u="sng" dirty="0">
                <a:solidFill>
                  <a:srgbClr val="008080"/>
                </a:solidFill>
              </a:rPr>
              <a:t>731 500 000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</a:t>
            </a:r>
            <a:r>
              <a:rPr lang="cs-CZ" sz="2400" b="1" baseline="-25000" dirty="0">
                <a:solidFill>
                  <a:srgbClr val="008080"/>
                </a:solidFill>
              </a:rPr>
              <a:t>PP</a:t>
            </a:r>
            <a:r>
              <a:rPr lang="cs-CZ" sz="2400" b="1" dirty="0">
                <a:solidFill>
                  <a:srgbClr val="008080"/>
                </a:solidFill>
              </a:rPr>
              <a:t>  =  731 500 000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/100 000   =  7 315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</a:t>
            </a:r>
            <a:r>
              <a:rPr lang="cs-CZ" sz="2400" b="1" baseline="-25000" dirty="0">
                <a:solidFill>
                  <a:srgbClr val="008080"/>
                </a:solidFill>
              </a:rPr>
              <a:t>PP </a:t>
            </a:r>
            <a:r>
              <a:rPr lang="cs-CZ" sz="2400" b="1" dirty="0">
                <a:solidFill>
                  <a:srgbClr val="008080"/>
                </a:solidFill>
              </a:rPr>
              <a:t>= 7 315 – 6 000 = </a:t>
            </a:r>
            <a:r>
              <a:rPr lang="cs-CZ" sz="2400" b="1" u="sng" dirty="0">
                <a:solidFill>
                  <a:srgbClr val="008080"/>
                </a:solidFill>
              </a:rPr>
              <a:t>1 315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endParaRPr lang="cs-CZ" sz="2400" b="1" dirty="0">
              <a:solidFill>
                <a:srgbClr val="008080"/>
              </a:solidFill>
            </a:endParaRPr>
          </a:p>
          <a:p>
            <a:pPr algn="just"/>
            <a:r>
              <a:rPr lang="cs-CZ" sz="2000" b="1" u="sng" dirty="0">
                <a:solidFill>
                  <a:srgbClr val="FF0066"/>
                </a:solidFill>
              </a:rPr>
              <a:t>Odp.: Ve městě schází v sortimentu cca 1315 m</a:t>
            </a:r>
            <a:r>
              <a:rPr lang="cs-CZ" sz="2000" b="1" u="sng" baseline="30000" dirty="0">
                <a:solidFill>
                  <a:srgbClr val="FF0066"/>
                </a:solidFill>
              </a:rPr>
              <a:t>2</a:t>
            </a:r>
            <a:r>
              <a:rPr lang="cs-CZ" sz="2000" b="1" u="sng" dirty="0">
                <a:solidFill>
                  <a:srgbClr val="FF0066"/>
                </a:solidFill>
              </a:rPr>
              <a:t> prodejních ploch. V lokalitě je volný kupní potenciál, konkurence není velká. Prodejny budou ve frekvenčních špičkách značně přetíženy, což bude negativně ovlivňovat nákupní podmínky.</a:t>
            </a:r>
          </a:p>
          <a:p>
            <a:pPr algn="just"/>
            <a:endParaRPr lang="cs-CZ" sz="2000" dirty="0">
              <a:solidFill>
                <a:srgbClr val="FF0066"/>
              </a:solidFill>
            </a:endParaRP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019176" y="471835"/>
            <a:ext cx="7561262" cy="57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maloobchodní saturace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19176" y="1360680"/>
            <a:ext cx="7561262" cy="1119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Informuje o kapacitě lokality v daném sortimentu. Vypočítává, jak je využíván m</a:t>
            </a:r>
            <a:r>
              <a:rPr lang="cs-CZ" sz="2000" b="1" baseline="30000" dirty="0"/>
              <a:t>2</a:t>
            </a:r>
            <a:r>
              <a:rPr lang="cs-CZ" sz="2000" b="1" dirty="0"/>
              <a:t> prodejní plochy ve skutečnosti (skutečný výkon na m² za rok).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 smtClean="0">
                <a:solidFill>
                  <a:srgbClr val="008080"/>
                </a:solidFill>
              </a:rPr>
              <a:t>Patří do metod průměrných prodejů</a:t>
            </a:r>
            <a:r>
              <a:rPr lang="cs-CZ" sz="2000" b="1" dirty="0" smtClean="0">
                <a:solidFill>
                  <a:schemeClr val="bg1"/>
                </a:solidFill>
              </a:rPr>
              <a:t>.</a:t>
            </a:r>
            <a:endParaRPr lang="cs-CZ" sz="2000" b="1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043638"/>
              </p:ext>
            </p:extLst>
          </p:nvPr>
        </p:nvGraphicFramePr>
        <p:xfrm>
          <a:off x="1019176" y="2792798"/>
          <a:ext cx="4751387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Rovnice" r:id="rId3" imgW="1244600" imgH="393700" progId="Equation.3">
                  <p:embed/>
                </p:oleObj>
              </mc:Choice>
              <mc:Fallback>
                <p:oleObj name="Rovnice" r:id="rId3" imgW="1244600" imgH="39370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6" y="2792798"/>
                        <a:ext cx="4751387" cy="13398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019176" y="4491252"/>
            <a:ext cx="7272337" cy="15259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cs-CZ" sz="1200" dirty="0"/>
          </a:p>
          <a:p>
            <a:pPr algn="just"/>
            <a:r>
              <a:rPr lang="cs-CZ" sz="2000" b="1" dirty="0"/>
              <a:t>V</a:t>
            </a:r>
            <a:r>
              <a:rPr lang="cs-CZ" sz="2000" b="1" baseline="-25000" dirty="0"/>
              <a:t>o  </a:t>
            </a:r>
            <a:r>
              <a:rPr lang="cs-CZ" sz="2000" b="1" dirty="0"/>
              <a:t>můžeme upravit zase indexem kupní síly obyvatelstva</a:t>
            </a:r>
          </a:p>
          <a:p>
            <a:pPr algn="just"/>
            <a:r>
              <a:rPr lang="cs-CZ" sz="2000" b="1" dirty="0" err="1"/>
              <a:t>O</a:t>
            </a:r>
            <a:r>
              <a:rPr lang="cs-CZ" sz="2000" b="1" baseline="-25000" dirty="0" err="1"/>
              <a:t>lk</a:t>
            </a:r>
            <a:r>
              <a:rPr lang="cs-CZ" sz="2000" b="1" baseline="-25000" dirty="0"/>
              <a:t> </a:t>
            </a:r>
            <a:r>
              <a:rPr lang="cs-CZ" sz="2000" b="1" dirty="0"/>
              <a:t> obyvatelstvo lokality</a:t>
            </a:r>
          </a:p>
          <a:p>
            <a:pPr algn="just"/>
            <a:r>
              <a:rPr lang="cs-CZ" sz="2000" b="1" dirty="0"/>
              <a:t>I </a:t>
            </a:r>
            <a:r>
              <a:rPr lang="cs-CZ" sz="2000" b="1" baseline="-25000" dirty="0"/>
              <a:t>MR</a:t>
            </a:r>
            <a:r>
              <a:rPr lang="cs-CZ" sz="2000" b="1" dirty="0"/>
              <a:t> index míry realizace (vyjadřuje nákupní spád)</a:t>
            </a:r>
          </a:p>
          <a:p>
            <a:pPr algn="just"/>
            <a:endParaRPr lang="cs-CZ" sz="2000" b="1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929391" y="260349"/>
            <a:ext cx="9559224" cy="49167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Zjistěte, jaká je nasycenost trhu prodejními plochami (zda je tam volný kupní potenciál) v jednom městě Moravskoslezského kraje na základě výpočtu indexu maloobchodní saturace, máme-li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O </a:t>
            </a:r>
            <a:r>
              <a:rPr lang="cs-CZ" sz="2400" b="1" baseline="-25000" dirty="0">
                <a:solidFill>
                  <a:srgbClr val="008080"/>
                </a:solidFill>
              </a:rPr>
              <a:t>lk              </a:t>
            </a:r>
            <a:r>
              <a:rPr lang="cs-CZ" sz="2400" b="1" dirty="0">
                <a:solidFill>
                  <a:srgbClr val="008080"/>
                </a:solidFill>
              </a:rPr>
              <a:t>  25 000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</a:t>
            </a:r>
            <a:r>
              <a:rPr lang="cs-CZ" sz="2400" b="1" baseline="-25000" dirty="0">
                <a:solidFill>
                  <a:srgbClr val="008080"/>
                </a:solidFill>
              </a:rPr>
              <a:t>o                  </a:t>
            </a:r>
            <a:r>
              <a:rPr lang="cs-CZ" sz="2400" b="1" dirty="0">
                <a:solidFill>
                  <a:srgbClr val="008080"/>
                </a:solidFill>
              </a:rPr>
              <a:t> 25 000 Kč (potraviny)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KS             </a:t>
            </a:r>
            <a:r>
              <a:rPr lang="cs-CZ" sz="2400" b="1" dirty="0">
                <a:solidFill>
                  <a:srgbClr val="008080"/>
                </a:solidFill>
              </a:rPr>
              <a:t>  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MR</a:t>
            </a:r>
            <a:r>
              <a:rPr lang="cs-CZ" sz="2400" b="1" dirty="0">
                <a:solidFill>
                  <a:srgbClr val="008080"/>
                </a:solidFill>
              </a:rPr>
              <a:t>      </a:t>
            </a:r>
            <a:r>
              <a:rPr lang="cs-CZ" sz="2400" b="1" dirty="0" smtClean="0">
                <a:solidFill>
                  <a:srgbClr val="008080"/>
                </a:solidFill>
              </a:rPr>
              <a:t>      1,1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Normativ využití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 prodejní plochy    100 000Kč/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Skutečné prodejní plochy                            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u="sng" dirty="0">
                <a:solidFill>
                  <a:srgbClr val="008080"/>
                </a:solidFill>
              </a:rPr>
              <a:t>Výpočet: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IMS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 (25 000 x 25 000 x 0,9 x 1,1) /5000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123 750 </a:t>
            </a:r>
            <a:r>
              <a:rPr lang="cs-CZ" sz="2400" b="1" u="sng" dirty="0">
                <a:solidFill>
                  <a:srgbClr val="008080"/>
                </a:solidFill>
              </a:rPr>
              <a:t>Kč/m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/rok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</a:p>
          <a:p>
            <a:endParaRPr lang="cs-CZ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720820" y="5212667"/>
            <a:ext cx="11121410" cy="14335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Odpověď: V daném městě je IMS vyšší než doporučený normativ, tzn., že :</a:t>
            </a:r>
          </a:p>
          <a:p>
            <a:pPr lvl="1">
              <a:buFont typeface="Symbol" pitchFamily="18" charset="2"/>
              <a:buChar char="·"/>
            </a:pP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 je zde málo firem, které na m</a:t>
            </a:r>
            <a:r>
              <a:rPr lang="cs-CZ" sz="2000" b="1" baseline="30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 dosahují výkonu vyššího než je doporučený optimální výkon,</a:t>
            </a:r>
          </a:p>
          <a:p>
            <a:pPr lvl="1">
              <a:buFont typeface="Symbol" pitchFamily="18" charset="2"/>
              <a:buChar char="·"/>
            </a:pP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malý konkurenční  boj,</a:t>
            </a:r>
          </a:p>
          <a:p>
            <a:pPr lvl="1">
              <a:buFont typeface="Symbol" pitchFamily="18" charset="2"/>
              <a:buChar char="·"/>
            </a:pPr>
            <a:r>
              <a:rPr lang="cs-CZ" sz="2000" b="1" dirty="0">
                <a:solidFill>
                  <a:srgbClr val="FF0066"/>
                </a:solidFill>
                <a:latin typeface="Times New Roman" pitchFamily="18" charset="0"/>
              </a:rPr>
              <a:t>Podmínky pro vstup nové firmy je příznivý.</a:t>
            </a:r>
          </a:p>
          <a:p>
            <a:endParaRPr lang="cs-CZ" sz="20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236" y="41025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 smtClean="0"/>
              <a:t>Územní a tržní analýza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9"/>
            <a:ext cx="6046958" cy="27888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 smtClean="0">
                <a:solidFill>
                  <a:srgbClr val="008080"/>
                </a:solidFill>
              </a:rPr>
              <a:t>Cíle </a:t>
            </a:r>
            <a:r>
              <a:rPr lang="cs-CZ" sz="2400" b="1" dirty="0">
                <a:solidFill>
                  <a:srgbClr val="008080"/>
                </a:solidFill>
              </a:rPr>
              <a:t>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Aplikace metod vymezujících zájmovou oblast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Stanovení kupního potenciálu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Rozvoj maloobchodní sítě z pohledu města a  obchodní  firmy - samostudium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844936" y="962962"/>
            <a:ext cx="6696670" cy="647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plošného standardu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605093" y="2747728"/>
            <a:ext cx="7632203" cy="216081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dirty="0">
              <a:solidFill>
                <a:schemeClr val="bg1"/>
              </a:solidFill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Plošný standard je vyjádřen v m</a:t>
            </a:r>
            <a:r>
              <a:rPr lang="cs-CZ" sz="2000" b="1" baseline="30000" dirty="0">
                <a:solidFill>
                  <a:schemeClr val="bg1"/>
                </a:solidFill>
              </a:rPr>
              <a:t>2</a:t>
            </a:r>
            <a:r>
              <a:rPr lang="cs-CZ" sz="2000" b="1" dirty="0">
                <a:solidFill>
                  <a:schemeClr val="bg1"/>
                </a:solidFill>
              </a:rPr>
              <a:t> připadajících </a:t>
            </a: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na  1000 obyvatel sídelního útvaru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cs-CZ" sz="3200" b="1" dirty="0">
                <a:solidFill>
                  <a:schemeClr val="bg1"/>
                </a:solidFill>
              </a:rPr>
              <a:t>Plošný standard: m</a:t>
            </a:r>
            <a:r>
              <a:rPr lang="cs-CZ" sz="3200" b="1" baseline="30000" dirty="0">
                <a:solidFill>
                  <a:schemeClr val="bg1"/>
                </a:solidFill>
              </a:rPr>
              <a:t>2</a:t>
            </a:r>
            <a:r>
              <a:rPr lang="cs-CZ" sz="3200" b="1" dirty="0">
                <a:solidFill>
                  <a:schemeClr val="bg1"/>
                </a:solidFill>
              </a:rPr>
              <a:t>/ 1000 obyvatel !!!</a:t>
            </a:r>
            <a:endParaRPr lang="cs-CZ" sz="3200" dirty="0">
              <a:solidFill>
                <a:schemeClr val="bg1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344" y="48242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764499" y="188914"/>
            <a:ext cx="677136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 základních </a:t>
            </a:r>
            <a:r>
              <a:rPr lang="cs-CZ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64498" y="765175"/>
            <a:ext cx="806835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/>
              <a:t>počet obyvatel dané </a:t>
            </a:r>
            <a:r>
              <a:rPr lang="cs-CZ" sz="2000" b="1" dirty="0" smtClean="0"/>
              <a:t>lokality</a:t>
            </a:r>
            <a:endParaRPr lang="cs-CZ" sz="2000" b="1" dirty="0"/>
          </a:p>
          <a:p>
            <a:r>
              <a:rPr lang="cs-CZ" sz="2000" b="1" dirty="0"/>
              <a:t>plošný standard (PS) pro danou velikostní kategorii města a </a:t>
            </a:r>
            <a:r>
              <a:rPr lang="cs-CZ" sz="2000" b="1" dirty="0" smtClean="0"/>
              <a:t>sortiment</a:t>
            </a:r>
            <a:endParaRPr lang="cs-CZ" sz="2000" b="1" dirty="0"/>
          </a:p>
          <a:p>
            <a:r>
              <a:rPr lang="cs-CZ" sz="2000" b="1" dirty="0"/>
              <a:t>míra realizace, resp. index kupní síly.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64498" y="2276476"/>
            <a:ext cx="8068352" cy="7207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Výpočet potřebné (účelné) kapacity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236913" y="3068638"/>
            <a:ext cx="2736850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623888" y="3134324"/>
            <a:ext cx="1584325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Základní vzorec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58476" y="4087096"/>
            <a:ext cx="6337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/>
              <a:t>(</a:t>
            </a:r>
            <a:r>
              <a:rPr lang="cs-CZ" sz="2400" b="1" dirty="0">
                <a:solidFill>
                  <a:srgbClr val="008080"/>
                </a:solidFill>
              </a:rPr>
              <a:t>rozšířený vzorec:  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 S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658476" y="4985894"/>
            <a:ext cx="6983412" cy="1728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O l k      –    obyvatelstvo v </a:t>
            </a:r>
            <a:r>
              <a:rPr lang="cs-CZ" sz="2000" b="1" dirty="0" smtClean="0"/>
              <a:t>tisících</a:t>
            </a:r>
            <a:endParaRPr lang="cs-CZ" sz="2000" b="1" dirty="0"/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 rozdíl mezi účelnou a skutečnou kapacitou</a:t>
            </a:r>
          </a:p>
          <a:p>
            <a:pPr algn="just"/>
            <a:r>
              <a:rPr lang="cs-CZ" sz="2000" b="1" dirty="0"/>
              <a:t>                prodejních </a:t>
            </a:r>
            <a:r>
              <a:rPr lang="cs-CZ" sz="2000" b="1" dirty="0" smtClean="0"/>
              <a:t>ploch</a:t>
            </a:r>
            <a:endParaRPr lang="cs-CZ" sz="2000" b="1" dirty="0"/>
          </a:p>
          <a:p>
            <a:pPr algn="just"/>
            <a:r>
              <a:rPr lang="cs-CZ" sz="2000" b="1" dirty="0"/>
              <a:t>K</a:t>
            </a:r>
            <a:r>
              <a:rPr lang="cs-CZ" sz="2000" b="1" baseline="-25000" dirty="0"/>
              <a:t> p p</a:t>
            </a:r>
            <a:r>
              <a:rPr lang="cs-CZ" sz="2000" b="1" dirty="0"/>
              <a:t>	-   účelná prodejní kapacita v </a:t>
            </a:r>
            <a:r>
              <a:rPr lang="cs-CZ" sz="2000" b="1" dirty="0" smtClean="0"/>
              <a:t>m</a:t>
            </a:r>
            <a:r>
              <a:rPr lang="cs-CZ" sz="2000" b="1" baseline="30000" dirty="0" smtClean="0"/>
              <a:t>2</a:t>
            </a:r>
            <a:endParaRPr lang="cs-CZ" sz="2000" b="1" dirty="0"/>
          </a:p>
          <a:p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 skutečná prodejní kapacita v m</a:t>
            </a:r>
            <a:r>
              <a:rPr lang="cs-CZ" sz="2000" b="1" baseline="30000" dirty="0"/>
              <a:t>2</a:t>
            </a:r>
            <a:r>
              <a:rPr lang="cs-CZ" sz="2000" b="1" dirty="0"/>
              <a:t>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492" y="6529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359764" y="333375"/>
            <a:ext cx="91988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Jednotlivým velikostním kategoriím měst je přiřazován rozdílný ukazatel plošného standardu ve snaze zohlednit význam města a jeho funkci ve spádovém území.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359764" y="1295480"/>
            <a:ext cx="9768486" cy="5562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>
                <a:solidFill>
                  <a:srgbClr val="FF0000"/>
                </a:solidFill>
              </a:rPr>
              <a:t>Modelová úloha: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Zjistěte, zda v daném městě je ještě volný kupní potenciál pro případný vstup, jestliže jsou dány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…………….. 30 000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Plošný standard……………  400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/ 1000 obyv.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 S    </a:t>
            </a:r>
            <a:r>
              <a:rPr lang="cs-CZ" sz="2400" b="1" dirty="0">
                <a:solidFill>
                  <a:srgbClr val="008080"/>
                </a:solidFill>
              </a:rPr>
              <a:t>=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= 1,12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Prodejní plochy skutečné….. 15 000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30  x</a:t>
            </a:r>
            <a:r>
              <a:rPr lang="cs-CZ" sz="2400" b="1" baseline="-25000" dirty="0">
                <a:solidFill>
                  <a:srgbClr val="008080"/>
                </a:solidFill>
              </a:rPr>
              <a:t>  </a:t>
            </a:r>
            <a:r>
              <a:rPr lang="cs-CZ" sz="2400" b="1" dirty="0">
                <a:solidFill>
                  <a:srgbClr val="008080"/>
                </a:solidFill>
              </a:rPr>
              <a:t>400 x 1,12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 x 0,9 = </a:t>
            </a:r>
            <a:r>
              <a:rPr lang="cs-CZ" sz="2400" b="1" u="sng" dirty="0">
                <a:solidFill>
                  <a:srgbClr val="008080"/>
                </a:solidFill>
              </a:rPr>
              <a:t>12 096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 </a:t>
            </a:r>
            <a:r>
              <a:rPr lang="cs-CZ" sz="2400" b="1" baseline="-25000" dirty="0">
                <a:solidFill>
                  <a:srgbClr val="008080"/>
                </a:solidFill>
              </a:rPr>
              <a:t>p p</a:t>
            </a:r>
            <a:r>
              <a:rPr lang="cs-CZ" sz="2400" b="1" dirty="0">
                <a:solidFill>
                  <a:srgbClr val="008080"/>
                </a:solidFill>
              </a:rPr>
              <a:t> = 12 096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- 15 000 = </a:t>
            </a:r>
            <a:r>
              <a:rPr lang="cs-CZ" sz="2400" b="1" u="sng" dirty="0">
                <a:solidFill>
                  <a:srgbClr val="008080"/>
                </a:solidFill>
              </a:rPr>
              <a:t>- 2 904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30000" dirty="0">
              <a:solidFill>
                <a:srgbClr val="00808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rgbClr val="FF0066"/>
                </a:solidFill>
              </a:rPr>
              <a:t>Odpověď:  V dané lokalitě je přebytek kapacity maloobchodní sítě (prodejních ploch). Důsledky přebytku prodejních ploch a nedostatku jsou zde stejné jako v předchozích úlohách.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24459" y="404813"/>
            <a:ext cx="8394491" cy="989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B3</a:t>
            </a:r>
            <a:r>
              <a:rPr lang="cs-CZ" sz="3200" dirty="0">
                <a:solidFill>
                  <a:srgbClr val="008080"/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Rozvedení Huffova pravděpodobnostního modelu - informativně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24459" y="1790699"/>
            <a:ext cx="7705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Huffův pravděpodobnostní model se využívá i pro rozdělení zákazníků mezi dané lokality a rozdělení výdajů.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824459" y="2812439"/>
            <a:ext cx="2998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zákazníků: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2424114" y="3573463"/>
            <a:ext cx="7559675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(C </a:t>
            </a:r>
            <a:r>
              <a:rPr lang="cs-CZ" sz="2000" b="1" baseline="-25000" dirty="0"/>
              <a:t>i j  </a:t>
            </a:r>
            <a:r>
              <a:rPr lang="cs-CZ" sz="2000" b="1" dirty="0"/>
              <a:t>) - rozdělení zákazníků C </a:t>
            </a:r>
            <a:r>
              <a:rPr lang="cs-CZ" sz="2000" b="1" baseline="-25000" dirty="0"/>
              <a:t>i</a:t>
            </a:r>
            <a:r>
              <a:rPr lang="cs-CZ" sz="2000" b="1" dirty="0"/>
              <a:t> mezi j-tá nákupní místa (S </a:t>
            </a:r>
            <a:r>
              <a:rPr lang="cs-CZ" sz="2000" b="1" baseline="-25000" dirty="0"/>
              <a:t>j</a:t>
            </a:r>
            <a:r>
              <a:rPr lang="cs-CZ" sz="2000" b="1" dirty="0" smtClean="0"/>
              <a:t>)</a:t>
            </a:r>
            <a:endParaRPr lang="cs-CZ" sz="2000" b="1" dirty="0"/>
          </a:p>
          <a:p>
            <a:pPr algn="just"/>
            <a:r>
              <a:rPr lang="cs-CZ" sz="2000" b="1" dirty="0"/>
              <a:t>C </a:t>
            </a:r>
            <a:r>
              <a:rPr lang="cs-CZ" sz="2000" b="1" baseline="-25000" dirty="0"/>
              <a:t> i             </a:t>
            </a:r>
            <a:r>
              <a:rPr lang="cs-CZ" sz="2000" b="1" dirty="0"/>
              <a:t>-  počet zákazníků místa </a:t>
            </a:r>
            <a:r>
              <a:rPr lang="cs-CZ" sz="2000" b="1" dirty="0" smtClean="0"/>
              <a:t>i.</a:t>
            </a:r>
            <a:endParaRPr lang="cs-CZ" sz="2000" b="1" dirty="0"/>
          </a:p>
          <a:p>
            <a:endParaRPr lang="cs-CZ" sz="2000" dirty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824459" y="4792663"/>
            <a:ext cx="419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nákupů</a:t>
            </a:r>
            <a:r>
              <a:rPr lang="cs-CZ" b="1" u="sng" dirty="0"/>
              <a:t>: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5016500" y="4831374"/>
            <a:ext cx="4681538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 A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B </a:t>
            </a:r>
            <a:r>
              <a:rPr lang="cs-CZ" sz="2000" b="1" baseline="-25000" dirty="0">
                <a:solidFill>
                  <a:srgbClr val="008080"/>
                </a:solidFill>
              </a:rPr>
              <a:t> i k</a:t>
            </a:r>
            <a:endParaRPr lang="cs-CZ" sz="2000" dirty="0">
              <a:solidFill>
                <a:srgbClr val="008080"/>
              </a:solidFill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2424114" y="5661025"/>
            <a:ext cx="7920037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 A </a:t>
            </a:r>
            <a:r>
              <a:rPr lang="cs-CZ" sz="2000" b="1" baseline="-25000" dirty="0"/>
              <a:t>i j </a:t>
            </a:r>
            <a:r>
              <a:rPr lang="cs-CZ" b="1" dirty="0"/>
              <a:t>)</a:t>
            </a:r>
            <a:r>
              <a:rPr lang="cs-CZ" sz="2000" b="1" baseline="-25000" dirty="0"/>
              <a:t> </a:t>
            </a:r>
            <a:r>
              <a:rPr lang="cs-CZ" sz="2000" b="1" dirty="0"/>
              <a:t>- rozdělení objemů nákupů mezi zákazníky C </a:t>
            </a:r>
            <a:r>
              <a:rPr lang="cs-CZ" sz="2000" b="1" baseline="-25000" dirty="0"/>
              <a:t>i</a:t>
            </a:r>
            <a:r>
              <a:rPr lang="cs-CZ" sz="2000" b="1" dirty="0"/>
              <a:t> v </a:t>
            </a:r>
            <a:r>
              <a:rPr lang="cs-CZ" sz="2000" b="1" dirty="0" smtClean="0"/>
              <a:t>Kč</a:t>
            </a:r>
            <a:endParaRPr lang="cs-CZ" sz="2000" b="1" dirty="0"/>
          </a:p>
          <a:p>
            <a:pPr algn="just"/>
            <a:r>
              <a:rPr lang="cs-CZ" sz="2000" b="1" dirty="0"/>
              <a:t>B</a:t>
            </a:r>
            <a:r>
              <a:rPr lang="cs-CZ" sz="2000" b="1" baseline="-25000" dirty="0"/>
              <a:t> i k 	</a:t>
            </a:r>
            <a:r>
              <a:rPr lang="cs-CZ" sz="2000" b="1" dirty="0"/>
              <a:t>- roční výdaje na zákazníka v místě </a:t>
            </a:r>
            <a:r>
              <a:rPr lang="cs-CZ" sz="2000" b="1" baseline="-25000" dirty="0"/>
              <a:t> i </a:t>
            </a:r>
            <a:r>
              <a:rPr lang="cs-CZ" sz="2000" b="1" dirty="0"/>
              <a:t> za zboží </a:t>
            </a:r>
            <a:r>
              <a:rPr lang="cs-CZ" sz="2000" b="1" baseline="-25000" dirty="0"/>
              <a:t> k .</a:t>
            </a:r>
          </a:p>
          <a:p>
            <a:endParaRPr lang="cs-CZ" sz="2000" dirty="0"/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5016500" y="2708275"/>
            <a:ext cx="4895850" cy="509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  P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C</a:t>
            </a:r>
            <a:r>
              <a:rPr lang="cs-CZ" sz="1600" b="1" dirty="0">
                <a:solidFill>
                  <a:srgbClr val="008080"/>
                </a:solidFill>
              </a:rPr>
              <a:t> </a:t>
            </a:r>
            <a:r>
              <a:rPr lang="cs-CZ" sz="1600" b="1" baseline="-25000" dirty="0">
                <a:solidFill>
                  <a:schemeClr val="bg1"/>
                </a:solidFill>
              </a:rPr>
              <a:t>i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69430" y="83606"/>
            <a:ext cx="9202053" cy="5826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 smtClean="0">
                <a:solidFill>
                  <a:srgbClr val="008080"/>
                </a:solidFill>
              </a:rPr>
              <a:t>Rozvedení </a:t>
            </a:r>
            <a:r>
              <a:rPr lang="cs-CZ" sz="3200" b="1" dirty="0">
                <a:solidFill>
                  <a:srgbClr val="008080"/>
                </a:solidFill>
              </a:rPr>
              <a:t>Huffova pravděpodobnostního modelu -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69430" y="899605"/>
            <a:ext cx="9172713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2060"/>
                </a:solidFill>
              </a:rPr>
              <a:t>V dané lokalitě žije 20 000 obyvatel (</a:t>
            </a:r>
            <a:r>
              <a:rPr lang="cs-CZ" sz="2000" b="1" dirty="0" err="1">
                <a:solidFill>
                  <a:srgbClr val="002060"/>
                </a:solidFill>
              </a:rPr>
              <a:t>C</a:t>
            </a:r>
            <a:r>
              <a:rPr lang="cs-CZ" sz="2000" b="1" baseline="-25000" dirty="0" err="1">
                <a:solidFill>
                  <a:srgbClr val="002060"/>
                </a:solidFill>
              </a:rPr>
              <a:t>i</a:t>
            </a:r>
            <a:r>
              <a:rPr lang="cs-CZ" sz="2000" b="1" dirty="0">
                <a:solidFill>
                  <a:srgbClr val="002060"/>
                </a:solidFill>
              </a:rPr>
              <a:t>). Pravděpodobnost, že první nákupní místo navštíví je 20 % (PC</a:t>
            </a:r>
            <a:r>
              <a:rPr lang="cs-CZ" sz="2000" b="1" baseline="-25000" dirty="0">
                <a:solidFill>
                  <a:srgbClr val="002060"/>
                </a:solidFill>
              </a:rPr>
              <a:t>i1</a:t>
            </a:r>
            <a:r>
              <a:rPr lang="cs-CZ" sz="2000" b="1" dirty="0">
                <a:solidFill>
                  <a:srgbClr val="002060"/>
                </a:solidFill>
              </a:rPr>
              <a:t>), druhé 30% (PC</a:t>
            </a:r>
            <a:r>
              <a:rPr lang="cs-CZ" sz="2000" b="1" baseline="-25000" dirty="0">
                <a:solidFill>
                  <a:srgbClr val="002060"/>
                </a:solidFill>
              </a:rPr>
              <a:t>i2</a:t>
            </a:r>
            <a:r>
              <a:rPr lang="cs-CZ" sz="2000" b="1" dirty="0">
                <a:solidFill>
                  <a:srgbClr val="002060"/>
                </a:solidFill>
              </a:rPr>
              <a:t>), a třetí 50 % (PC</a:t>
            </a:r>
            <a:r>
              <a:rPr lang="cs-CZ" sz="2000" b="1" baseline="-25000" dirty="0">
                <a:solidFill>
                  <a:srgbClr val="002060"/>
                </a:solidFill>
              </a:rPr>
              <a:t>i3</a:t>
            </a:r>
            <a:r>
              <a:rPr lang="cs-CZ" sz="2000" b="1" dirty="0">
                <a:solidFill>
                  <a:srgbClr val="002060"/>
                </a:solidFill>
              </a:rPr>
              <a:t>), .</a:t>
            </a:r>
          </a:p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2060"/>
                </a:solidFill>
              </a:rPr>
              <a:t>Rozdělte zákazníky mezi nákupní místa. Roční výdaj na zákazníka je 10 000,- </a:t>
            </a:r>
            <a:r>
              <a:rPr lang="cs-CZ" sz="2000" b="1" dirty="0">
                <a:solidFill>
                  <a:srgbClr val="008080"/>
                </a:solidFill>
              </a:rPr>
              <a:t>Kč  (B </a:t>
            </a:r>
            <a:r>
              <a:rPr lang="cs-CZ" sz="2000" b="1" baseline="-25000" dirty="0">
                <a:solidFill>
                  <a:srgbClr val="008080"/>
                </a:solidFill>
              </a:rPr>
              <a:t> i k</a:t>
            </a:r>
            <a:r>
              <a:rPr lang="cs-CZ" sz="2000" b="1" dirty="0">
                <a:solidFill>
                  <a:srgbClr val="008080"/>
                </a:solidFill>
              </a:rPr>
              <a:t>).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063174" y="2725034"/>
            <a:ext cx="2834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zákazníků: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1095913" y="3555636"/>
            <a:ext cx="8131431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(C </a:t>
            </a:r>
            <a:r>
              <a:rPr lang="cs-CZ" sz="2000" b="1" baseline="-25000" dirty="0"/>
              <a:t>i j  </a:t>
            </a:r>
            <a:r>
              <a:rPr lang="cs-CZ" sz="2000" b="1" dirty="0"/>
              <a:t>) - rozdělení zákazníků C </a:t>
            </a:r>
            <a:r>
              <a:rPr lang="cs-CZ" sz="2000" b="1" baseline="-25000" dirty="0"/>
              <a:t>i</a:t>
            </a:r>
            <a:r>
              <a:rPr lang="cs-CZ" sz="2000" b="1" dirty="0"/>
              <a:t> mezi j-tá nákupní místa (S </a:t>
            </a:r>
            <a:r>
              <a:rPr lang="cs-CZ" sz="2000" b="1" baseline="-25000" dirty="0"/>
              <a:t>j</a:t>
            </a:r>
            <a:r>
              <a:rPr lang="cs-CZ" sz="2000" b="1" dirty="0"/>
              <a:t>),</a:t>
            </a:r>
          </a:p>
          <a:p>
            <a:pPr algn="just"/>
            <a:r>
              <a:rPr lang="cs-CZ" sz="2000" b="1" dirty="0"/>
              <a:t>C </a:t>
            </a:r>
            <a:r>
              <a:rPr lang="cs-CZ" sz="2000" b="1" baseline="-25000" dirty="0"/>
              <a:t> i             </a:t>
            </a:r>
            <a:r>
              <a:rPr lang="cs-CZ" sz="2000" b="1" dirty="0"/>
              <a:t>-  počet zákazníků místa i .</a:t>
            </a:r>
          </a:p>
          <a:p>
            <a:endParaRPr lang="cs-CZ" sz="2000" dirty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1095912" y="4891948"/>
            <a:ext cx="377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nákupů: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4331494" y="4784049"/>
            <a:ext cx="4895850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 A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B </a:t>
            </a:r>
            <a:r>
              <a:rPr lang="cs-CZ" sz="2000" b="1" baseline="-25000" dirty="0">
                <a:solidFill>
                  <a:srgbClr val="008080"/>
                </a:solidFill>
              </a:rPr>
              <a:t> i k</a:t>
            </a:r>
            <a:endParaRPr lang="cs-CZ" sz="2000" dirty="0">
              <a:solidFill>
                <a:srgbClr val="008080"/>
              </a:solidFill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1095912" y="5663420"/>
            <a:ext cx="8131432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 A </a:t>
            </a:r>
            <a:r>
              <a:rPr lang="cs-CZ" sz="2000" b="1" baseline="-25000" dirty="0"/>
              <a:t>i j </a:t>
            </a:r>
            <a:r>
              <a:rPr lang="cs-CZ" b="1" dirty="0"/>
              <a:t>)</a:t>
            </a:r>
            <a:r>
              <a:rPr lang="cs-CZ" sz="2000" b="1" baseline="-25000" dirty="0"/>
              <a:t> </a:t>
            </a:r>
            <a:r>
              <a:rPr lang="cs-CZ" sz="2000" b="1" dirty="0"/>
              <a:t>- rozdělení objemů nákupů mezi zákazníky C </a:t>
            </a:r>
            <a:r>
              <a:rPr lang="cs-CZ" sz="2000" b="1" baseline="-25000" dirty="0"/>
              <a:t>i</a:t>
            </a:r>
            <a:r>
              <a:rPr lang="cs-CZ" sz="2000" b="1" dirty="0"/>
              <a:t> v Kč,</a:t>
            </a:r>
          </a:p>
          <a:p>
            <a:pPr algn="just"/>
            <a:r>
              <a:rPr lang="cs-CZ" sz="2000" b="1" dirty="0"/>
              <a:t>B</a:t>
            </a:r>
            <a:r>
              <a:rPr lang="cs-CZ" sz="2000" b="1" baseline="-25000" dirty="0"/>
              <a:t> i k 	</a:t>
            </a:r>
            <a:r>
              <a:rPr lang="cs-CZ" sz="2000" b="1" dirty="0"/>
              <a:t>- roční výdaje na zákazníka v místě </a:t>
            </a:r>
            <a:r>
              <a:rPr lang="cs-CZ" sz="2000" b="1" baseline="-25000" dirty="0"/>
              <a:t> i </a:t>
            </a:r>
            <a:r>
              <a:rPr lang="cs-CZ" sz="2000" b="1" dirty="0"/>
              <a:t> za zboží </a:t>
            </a:r>
            <a:r>
              <a:rPr lang="cs-CZ" sz="2000" b="1" baseline="-25000" dirty="0"/>
              <a:t> k .</a:t>
            </a:r>
          </a:p>
          <a:p>
            <a:endParaRPr lang="cs-CZ" sz="2000" dirty="0"/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4331494" y="2495420"/>
            <a:ext cx="4895850" cy="509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  P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C</a:t>
            </a:r>
            <a:r>
              <a:rPr lang="cs-CZ" sz="1600" b="1" dirty="0">
                <a:solidFill>
                  <a:srgbClr val="008080"/>
                </a:solidFill>
              </a:rPr>
              <a:t> </a:t>
            </a:r>
            <a:r>
              <a:rPr lang="cs-CZ" sz="1600" b="1" baseline="-25000" dirty="0">
                <a:solidFill>
                  <a:srgbClr val="008080"/>
                </a:solidFill>
              </a:rPr>
              <a:t>i</a:t>
            </a:r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939978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 smtClean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433566" y="2435773"/>
            <a:ext cx="8785225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vymezujících zájmovou oblast</a:t>
            </a:r>
          </a:p>
          <a:p>
            <a:pPr marL="0" indent="0"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Kruhová metoda, metoda časových vzdáleností, ekonometrická metoda,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</a:rPr>
              <a:t>Huffův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pravděpodobnostní model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Stanovení kupního potenciálu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Klasická obratová metoda, index maloobchodní saturace, metoda plošného standardu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 smtClean="0">
                <a:solidFill>
                  <a:srgbClr val="008080"/>
                </a:solidFill>
              </a:rPr>
              <a:t>Výběr země</a:t>
            </a:r>
            <a:endParaRPr lang="cs-CZ" sz="4000" b="1" dirty="0">
              <a:solidFill>
                <a:srgbClr val="00808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124" y="2028228"/>
            <a:ext cx="9034176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24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(GRDI) 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rizikovost země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(ekonomické faktory, politické, kulturní, sociální atd.),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atraktivita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(maloobchodní prodeje na obyvatele, populace, populace ve městech, infrastruktura, státní zásahy…),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saturace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(obsazenost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retailingovými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firmami, tržní podíly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retailerů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faktor </a:t>
            </a:r>
          </a:p>
          <a:p>
            <a:pPr lvl="2"/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Index – zdroje pracovních sil, jejich kvalifikace (bude pracovník připraven ke své funkci)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72534" cy="549275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rgbClr val="008080"/>
                </a:solidFill>
                <a:latin typeface="+mn-lt"/>
              </a:rPr>
              <a:t>Kupní síla obyvatelstva 2018 </a:t>
            </a:r>
            <a:endParaRPr lang="cs-CZ" sz="4000" b="1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/>
              <a:t>Zdroj: https</a:t>
            </a:r>
            <a:r>
              <a:rPr lang="cs-CZ" sz="1000" dirty="0"/>
              <a:t>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8663987" cy="51101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2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9666" y="512762"/>
            <a:ext cx="8319541" cy="125087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metodologie analýzy</a:t>
            </a:r>
            <a: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určení kupního potenciálu a nákupního spádu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posouzení možností konkurence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odhad kapacity maloobchodní jednotky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by měla odpovědět na následující základní otázky</a:t>
            </a:r>
            <a:r>
              <a:rPr lang="cs-CZ" sz="2400" u="sng" dirty="0"/>
              <a:t>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524001" y="2071688"/>
            <a:ext cx="8786813" cy="2652712"/>
          </a:xfrm>
        </p:spPr>
        <p:txBody>
          <a:bodyPr/>
          <a:lstStyle/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přijde ? V jakém počtu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Odkud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jaké nákupy a v jakém objemu ?</a:t>
            </a:r>
            <a:r>
              <a:rPr lang="cs-CZ" sz="2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20" name="Picture 6" descr="bd074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714876"/>
            <a:ext cx="24479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1" name="Picture 8" descr="j0231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4" y="4714876"/>
            <a:ext cx="25622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9" descr="j0318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2731" y="2733676"/>
            <a:ext cx="18272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8143676" y="3059868"/>
            <a:ext cx="579437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8517030" y="4192511"/>
            <a:ext cx="506412" cy="2143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11239909" y="2463385"/>
            <a:ext cx="581025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11370664" y="4578350"/>
            <a:ext cx="601662" cy="292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24064" y="0"/>
            <a:ext cx="8385175" cy="5413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územní a tržní analýzy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881564" y="684213"/>
            <a:ext cx="5572125" cy="1958976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Kruhová </a:t>
            </a:r>
            <a:r>
              <a:rPr lang="cs-CZ" sz="2400" b="1" dirty="0">
                <a:solidFill>
                  <a:schemeClr val="bg1"/>
                </a:solidFill>
              </a:rPr>
              <a:t>metoda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Metoda </a:t>
            </a:r>
            <a:r>
              <a:rPr lang="cs-CZ" sz="2400" b="1" dirty="0">
                <a:solidFill>
                  <a:schemeClr val="bg1"/>
                </a:solidFill>
              </a:rPr>
              <a:t>časových vzdáleností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Metoda </a:t>
            </a:r>
            <a:r>
              <a:rPr lang="cs-CZ" sz="2400" b="1" dirty="0">
                <a:solidFill>
                  <a:schemeClr val="bg1"/>
                </a:solidFill>
              </a:rPr>
              <a:t>ekonometrická (zákony </a:t>
            </a:r>
            <a:endParaRPr lang="cs-CZ" sz="2400" b="1" dirty="0" smtClean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</a:rPr>
              <a:t>    obchodní </a:t>
            </a:r>
            <a:r>
              <a:rPr lang="cs-CZ" sz="2400" b="1" dirty="0">
                <a:solidFill>
                  <a:schemeClr val="bg1"/>
                </a:solidFill>
              </a:rPr>
              <a:t>gravitace)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Metoda </a:t>
            </a:r>
            <a:r>
              <a:rPr lang="cs-CZ" sz="2400" b="1" dirty="0">
                <a:solidFill>
                  <a:schemeClr val="bg1"/>
                </a:solidFill>
              </a:rPr>
              <a:t>pravděpodobnostní</a:t>
            </a:r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81564" y="2786063"/>
            <a:ext cx="7090762" cy="2214562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Metoda obratová  (metody průměrných prodejů)</a:t>
            </a:r>
            <a:endParaRPr lang="cs-CZ" sz="24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    Index </a:t>
            </a:r>
            <a:r>
              <a:rPr lang="cs-CZ" sz="2400" b="1" dirty="0">
                <a:solidFill>
                  <a:schemeClr val="bg1"/>
                </a:solidFill>
              </a:rPr>
              <a:t>maloobchodní </a:t>
            </a:r>
            <a:r>
              <a:rPr lang="cs-CZ" sz="2400" b="1" dirty="0" smtClean="0">
                <a:solidFill>
                  <a:schemeClr val="bg1"/>
                </a:solidFill>
              </a:rPr>
              <a:t>saturace (metoda </a:t>
            </a:r>
            <a:r>
              <a:rPr lang="cs-CZ" sz="2400" b="1" dirty="0" err="1" smtClean="0">
                <a:solidFill>
                  <a:schemeClr val="bg1"/>
                </a:solidFill>
              </a:rPr>
              <a:t>prům</a:t>
            </a:r>
            <a:r>
              <a:rPr lang="cs-CZ" sz="2400" b="1" dirty="0" smtClean="0">
                <a:solidFill>
                  <a:schemeClr val="bg1"/>
                </a:solidFill>
              </a:rPr>
              <a:t>. prodejů)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Metoda </a:t>
            </a:r>
            <a:r>
              <a:rPr lang="cs-CZ" sz="2400" b="1" dirty="0">
                <a:solidFill>
                  <a:schemeClr val="bg1"/>
                </a:solidFill>
              </a:rPr>
              <a:t>regresní analýzy (metoda </a:t>
            </a:r>
            <a:r>
              <a:rPr lang="cs-CZ" sz="2400" b="1" dirty="0" smtClean="0">
                <a:solidFill>
                  <a:schemeClr val="bg1"/>
                </a:solidFill>
              </a:rPr>
              <a:t> plošného 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</a:rPr>
              <a:t>    standardu</a:t>
            </a:r>
            <a:r>
              <a:rPr lang="cs-CZ" sz="2400" b="1" dirty="0">
                <a:solidFill>
                  <a:schemeClr val="bg1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Metoda </a:t>
            </a:r>
            <a:r>
              <a:rPr lang="cs-CZ" sz="2400" b="1" dirty="0">
                <a:solidFill>
                  <a:schemeClr val="bg1"/>
                </a:solidFill>
              </a:rPr>
              <a:t>pravděpodobnostní</a:t>
            </a:r>
          </a:p>
          <a:p>
            <a:pPr eaLnBrk="1" hangingPunct="1">
              <a:defRPr/>
            </a:pPr>
            <a:r>
              <a:rPr lang="cs-CZ" sz="2400" b="1" dirty="0" smtClean="0">
                <a:solidFill>
                  <a:schemeClr val="bg1"/>
                </a:solidFill>
              </a:rPr>
              <a:t>Metoda </a:t>
            </a:r>
            <a:r>
              <a:rPr lang="cs-CZ" sz="2400" b="1" dirty="0">
                <a:solidFill>
                  <a:schemeClr val="bg1"/>
                </a:solidFill>
              </a:rPr>
              <a:t>analogie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952625" y="1428751"/>
            <a:ext cx="2952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M. vymezení zájmové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(spádové) oblasti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881189" y="3286125"/>
            <a:ext cx="3095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M. stanovení kupního potenciálu</a:t>
            </a:r>
          </a:p>
          <a:p>
            <a:pPr>
              <a:spcBef>
                <a:spcPct val="50000"/>
              </a:spcBef>
            </a:pPr>
            <a:endParaRPr lang="cs-CZ" sz="2400" dirty="0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5016500" y="1773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383338" y="19161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016500" y="1844676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6240463" y="13414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1524000" y="3286126"/>
            <a:ext cx="4154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dirty="0"/>
              <a:t>B</a:t>
            </a:r>
          </a:p>
        </p:txBody>
      </p:sp>
      <p:sp>
        <p:nvSpPr>
          <p:cNvPr id="10253" name="TextovéPole 13"/>
          <p:cNvSpPr txBox="1">
            <a:spLocks noChangeArrowheads="1"/>
          </p:cNvSpPr>
          <p:nvPr/>
        </p:nvSpPr>
        <p:spPr bwMode="auto">
          <a:xfrm>
            <a:off x="594611" y="7651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1. Kvantitativní</a:t>
            </a:r>
          </a:p>
        </p:txBody>
      </p:sp>
      <p:sp>
        <p:nvSpPr>
          <p:cNvPr id="10254" name="TextovéPole 14"/>
          <p:cNvSpPr txBox="1">
            <a:spLocks noChangeArrowheads="1"/>
          </p:cNvSpPr>
          <p:nvPr/>
        </p:nvSpPr>
        <p:spPr bwMode="auto">
          <a:xfrm>
            <a:off x="759503" y="522474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2. Kvalitativní</a:t>
            </a: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 bwMode="auto">
          <a:xfrm>
            <a:off x="4881563" y="5143500"/>
            <a:ext cx="5548312" cy="1500188"/>
          </a:xfrm>
          <a:prstGeom prst="rect">
            <a:avLst/>
          </a:prstGeom>
          <a:solidFill>
            <a:srgbClr val="008080"/>
          </a:solidFill>
          <a:ln w="762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dopravní podmínky, stav komunikací a dostupnost prodejny, nákladovost dopravy, úroveň služeb prodejen apod. ….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394085" y="244476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 vymezujících zájmovou oblast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274711" y="1641852"/>
            <a:ext cx="8388350" cy="156966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chemeClr val="bg1"/>
                </a:solidFill>
              </a:rPr>
              <a:t>Zájmová (spádová či nákupní) oblast v užším slova smyslu znamená akční rádius prodejny, v širším slova smyslu spádové poměry dané nákupním spádem a z toho vyplývající mírou realizace výdajů obyvatelstva.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268" name="Oval 9"/>
          <p:cNvSpPr>
            <a:spLocks noChangeArrowheads="1"/>
          </p:cNvSpPr>
          <p:nvPr/>
        </p:nvSpPr>
        <p:spPr bwMode="auto">
          <a:xfrm>
            <a:off x="4006850" y="3337719"/>
            <a:ext cx="3671887" cy="32400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5303839" y="4724401"/>
            <a:ext cx="9366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008080"/>
                </a:solidFill>
              </a:rPr>
              <a:t> MOJ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11270" name="Oval 11"/>
          <p:cNvSpPr>
            <a:spLocks noChangeArrowheads="1"/>
          </p:cNvSpPr>
          <p:nvPr/>
        </p:nvSpPr>
        <p:spPr bwMode="auto">
          <a:xfrm>
            <a:off x="4583113" y="3716338"/>
            <a:ext cx="2519362" cy="2303462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023391" y="1574464"/>
            <a:ext cx="3105150" cy="1081087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Kruhová </a:t>
            </a: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metoda</a:t>
            </a:r>
            <a:r>
              <a:rPr lang="cs-CZ" sz="16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cs-CZ" sz="1100" dirty="0">
              <a:solidFill>
                <a:schemeClr val="bg1"/>
              </a:solidFill>
            </a:endParaRPr>
          </a:p>
          <a:p>
            <a:pPr eaLnBrk="0" hangingPunct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4462776" y="329007"/>
            <a:ext cx="5178425" cy="3571999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Soustředné zóny (kružnice) opisované kolem prodejny.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Zóna-pravděpodobnost nákupu daná docházkovou vzdáleností a ochotou zákazníka.</a:t>
            </a:r>
          </a:p>
          <a:p>
            <a:pPr eaLnBrk="0" hangingPunct="0"/>
            <a:r>
              <a:rPr lang="cs-CZ" sz="2400" b="1" dirty="0">
                <a:solidFill>
                  <a:srgbClr val="FFFF00"/>
                </a:solidFill>
                <a:cs typeface="Times New Roman" pitchFamily="18" charset="0"/>
              </a:rPr>
              <a:t>Př.:  na  ploše kruhu vypočteme počet potencionálních zákazníků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1023391" y="4211612"/>
            <a:ext cx="2962275" cy="1223963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M</a:t>
            </a: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. časových</a:t>
            </a:r>
          </a:p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     </a:t>
            </a:r>
            <a:r>
              <a:rPr lang="cs-CZ" sz="2400" b="1" dirty="0" smtClean="0">
                <a:solidFill>
                  <a:schemeClr val="bg1"/>
                </a:solidFill>
                <a:cs typeface="Times New Roman" pitchFamily="18" charset="0"/>
              </a:rPr>
              <a:t>vzdáleností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4346827" y="4067150"/>
            <a:ext cx="5176837" cy="2736850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Zájmová oblast je rozdělena na nepravidelné plochy, ovlivněné časem k překonání potřebné vzdálenosti za nákupem (složitější modely)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9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1643</Words>
  <Application>Microsoft Office PowerPoint</Application>
  <PresentationFormat>Širokoúhlá obrazovka</PresentationFormat>
  <Paragraphs>301</Paragraphs>
  <Slides>35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  Územní a tržní analýza</vt:lpstr>
      <vt:lpstr>Prezentace aplikace PowerPoint</vt:lpstr>
      <vt:lpstr>Prezentace aplikace PowerPoint</vt:lpstr>
      <vt:lpstr>Výběr země</vt:lpstr>
      <vt:lpstr>Kupní síla obyvatelstva 2018 </vt:lpstr>
      <vt:lpstr>   Cíle a metodologie analýzy - určení kupního potenciálu a nákupního spádu - posouzení možností konkurence - odhad kapacity maloobchodní jednotky  Analýza by měla odpovědět na následující základní otázky:</vt:lpstr>
      <vt:lpstr> Metody územní a tržní analýzy </vt:lpstr>
      <vt:lpstr>Aplikace metod vymezujících zájmovou oblast</vt:lpstr>
      <vt:lpstr>Prezentace aplikace PowerPoint</vt:lpstr>
      <vt:lpstr>Reillyho zákon </vt:lpstr>
      <vt:lpstr>Základní vzorec:</vt:lpstr>
      <vt:lpstr>Prezentace aplikace PowerPoint</vt:lpstr>
      <vt:lpstr>Prezentace aplikace PowerPoint</vt:lpstr>
      <vt:lpstr>Prezentace aplikace PowerPoint</vt:lpstr>
      <vt:lpstr>Prezentace aplikace PowerPoint</vt:lpstr>
      <vt:lpstr>Výpočet hraničního bodu od města b </vt:lpstr>
      <vt:lpstr>Prezentace aplikace PowerPoint</vt:lpstr>
      <vt:lpstr>Prezentace aplikace PowerPoint</vt:lpstr>
      <vt:lpstr>Pravděpodobnostní metoda</vt:lpstr>
      <vt:lpstr>Základní vzorec:</vt:lpstr>
      <vt:lpstr>Prezentace aplikace PowerPoint</vt:lpstr>
      <vt:lpstr>Prezentace aplikace PowerPoint</vt:lpstr>
      <vt:lpstr> Odhad kupního potenciálu  </vt:lpstr>
      <vt:lpstr>Prezentace aplikace PowerPoint</vt:lpstr>
      <vt:lpstr>Prezentace aplikace PowerPoint</vt:lpstr>
      <vt:lpstr>c) stanovení potřebného (účelného, efektivního) přírůstku (úbytku) prodejních kapacit  (v m² prodejních ploch).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139</cp:revision>
  <dcterms:created xsi:type="dcterms:W3CDTF">2016-11-25T20:36:16Z</dcterms:created>
  <dcterms:modified xsi:type="dcterms:W3CDTF">2019-10-22T08:30:49Z</dcterms:modified>
</cp:coreProperties>
</file>