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65" r:id="rId2"/>
    <p:sldId id="359" r:id="rId3"/>
    <p:sldId id="367" r:id="rId4"/>
    <p:sldId id="368" r:id="rId5"/>
    <p:sldId id="383" r:id="rId6"/>
    <p:sldId id="370" r:id="rId7"/>
    <p:sldId id="375" r:id="rId8"/>
    <p:sldId id="378" r:id="rId9"/>
    <p:sldId id="384" r:id="rId10"/>
    <p:sldId id="355" r:id="rId11"/>
    <p:sldId id="356" r:id="rId12"/>
    <p:sldId id="357" r:id="rId13"/>
    <p:sldId id="385" r:id="rId14"/>
    <p:sldId id="386" r:id="rId15"/>
    <p:sldId id="364" r:id="rId16"/>
    <p:sldId id="387" r:id="rId17"/>
    <p:sldId id="382" r:id="rId18"/>
    <p:sldId id="419" r:id="rId19"/>
    <p:sldId id="420" r:id="rId20"/>
    <p:sldId id="258" r:id="rId21"/>
    <p:sldId id="325" r:id="rId22"/>
    <p:sldId id="350" r:id="rId23"/>
    <p:sldId id="358" r:id="rId24"/>
    <p:sldId id="327" r:id="rId25"/>
    <p:sldId id="328" r:id="rId26"/>
    <p:sldId id="330" r:id="rId27"/>
    <p:sldId id="331" r:id="rId28"/>
    <p:sldId id="333" r:id="rId29"/>
    <p:sldId id="336" r:id="rId30"/>
    <p:sldId id="337" r:id="rId31"/>
    <p:sldId id="338" r:id="rId32"/>
    <p:sldId id="412" r:id="rId33"/>
    <p:sldId id="413" r:id="rId34"/>
    <p:sldId id="351" r:id="rId35"/>
    <p:sldId id="343" r:id="rId36"/>
    <p:sldId id="345" r:id="rId37"/>
    <p:sldId id="369" r:id="rId38"/>
    <p:sldId id="388" r:id="rId39"/>
    <p:sldId id="389" r:id="rId40"/>
    <p:sldId id="390" r:id="rId41"/>
    <p:sldId id="391" r:id="rId42"/>
    <p:sldId id="392" r:id="rId43"/>
    <p:sldId id="393" r:id="rId44"/>
    <p:sldId id="363" r:id="rId45"/>
    <p:sldId id="366" r:id="rId46"/>
    <p:sldId id="397" r:id="rId47"/>
    <p:sldId id="398" r:id="rId48"/>
    <p:sldId id="401" r:id="rId49"/>
    <p:sldId id="400" r:id="rId50"/>
    <p:sldId id="403" r:id="rId51"/>
    <p:sldId id="404" r:id="rId52"/>
    <p:sldId id="405" r:id="rId53"/>
    <p:sldId id="406" r:id="rId54"/>
    <p:sldId id="377" r:id="rId55"/>
    <p:sldId id="339" r:id="rId56"/>
    <p:sldId id="408" r:id="rId57"/>
    <p:sldId id="371" r:id="rId58"/>
    <p:sldId id="372" r:id="rId59"/>
    <p:sldId id="416" r:id="rId60"/>
    <p:sldId id="417" r:id="rId61"/>
    <p:sldId id="418" r:id="rId6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2336" autoAdjust="0"/>
  </p:normalViewPr>
  <p:slideViewPr>
    <p:cSldViewPr snapToGrid="0">
      <p:cViewPr varScale="1">
        <p:scale>
          <a:sx n="80" d="100"/>
          <a:sy n="80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BA824-12C1-4D2A-8701-A8D9592850D3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905E-F08C-4E22-BC16-58B332AD276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22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177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90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17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17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28333D1-2BFB-4F7D-A02A-5ED929A5015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7505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17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E7DB7C-B1ED-4374-8FC1-A6CF394A9126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8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17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12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55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285" y="609600"/>
            <a:ext cx="10771716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2284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A37E8E3-400C-4BA1-AFFB-3AD4D0AFF189}" type="slidenum">
              <a:rPr lang="cs-CZ" altLang="cs-CZ"/>
              <a:pPr lvl="1">
                <a:defRPr/>
              </a:pPr>
              <a:t>‹#›</a:t>
            </a:fld>
            <a:endParaRPr lang="cs-CZ" altLang="cs-CZ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7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76707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13.11.2020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50" y="24085"/>
            <a:ext cx="1085850" cy="795065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516104" y="954934"/>
            <a:ext cx="6005916" cy="1511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Cílem přednášky je identifikovat a shrnout specifika řízení a plánování v obchodní organizaci a seznámit se se základními  metodami plánování prodeje 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8" y="6048375"/>
            <a:ext cx="2688299" cy="119591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zastoupení Radka Bauerová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26720" y="2299049"/>
            <a:ext cx="35772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Řízení </a:t>
            </a:r>
            <a:br>
              <a:rPr lang="cs-CZ" sz="4000" dirty="0">
                <a:solidFill>
                  <a:schemeClr val="bg1"/>
                </a:solidFill>
              </a:rPr>
            </a:br>
            <a:r>
              <a:rPr lang="cs-CZ" sz="4000" dirty="0">
                <a:solidFill>
                  <a:schemeClr val="bg1"/>
                </a:solidFill>
              </a:rPr>
              <a:t>a plánování prodeje</a:t>
            </a:r>
            <a:endParaRPr lang="cs-CZ" sz="4000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ADF9CF9A-C1F2-4946-BBC9-6E6401F50010}"/>
              </a:ext>
            </a:extLst>
          </p:cNvPr>
          <p:cNvSpPr txBox="1">
            <a:spLocks/>
          </p:cNvSpPr>
          <p:nvPr/>
        </p:nvSpPr>
        <p:spPr>
          <a:xfrm>
            <a:off x="5566926" y="2859732"/>
            <a:ext cx="5955094" cy="3118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Řídící proces v obchodní organizaci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Metody plánování a prognózování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Plán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Hlavní nástroje řízení </a:t>
            </a:r>
          </a:p>
        </p:txBody>
      </p:sp>
    </p:spTree>
    <p:extLst>
      <p:ext uri="{BB962C8B-B14F-4D97-AF65-F5344CB8AC3E}">
        <p14:creationId xmlns:p14="http://schemas.microsoft.com/office/powerpoint/2010/main" val="95311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841199" y="985142"/>
            <a:ext cx="1655762" cy="72072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Pionýrská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fáze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58126" y="985142"/>
            <a:ext cx="1655763" cy="72072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Organizační fáze</a:t>
            </a:r>
            <a:endParaRPr lang="cs-CZ" altLang="cs-CZ" sz="2000" b="1" dirty="0">
              <a:latin typeface="Arial" panose="020B0604020202020204" pitchFamily="34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307166" y="989022"/>
            <a:ext cx="4769208" cy="735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Integrační fáze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Arial" panose="020B0604020202020204" pitchFamily="34" charset="0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1524001" y="26109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524000" y="2795589"/>
            <a:ext cx="1098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800" dirty="0">
                <a:latin typeface="Arial" panose="020B0604020202020204" pitchFamily="34" charset="0"/>
              </a:rPr>
            </a:br>
            <a:endParaRPr lang="cs-CZ" altLang="cs-CZ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cs-CZ" altLang="cs-CZ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903923" y="250366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/>
              <a:t>Základní fáze organizačního vývoje OO </a:t>
            </a:r>
          </a:p>
        </p:txBody>
      </p:sp>
      <p:grpSp>
        <p:nvGrpSpPr>
          <p:cNvPr id="5128" name="Group 10"/>
          <p:cNvGrpSpPr>
            <a:grpSpLocks/>
          </p:cNvGrpSpPr>
          <p:nvPr/>
        </p:nvGrpSpPr>
        <p:grpSpPr bwMode="auto">
          <a:xfrm>
            <a:off x="134912" y="2114020"/>
            <a:ext cx="8941462" cy="4752975"/>
            <a:chOff x="1440" y="3984"/>
            <a:chExt cx="8640" cy="6240"/>
          </a:xfrm>
        </p:grpSpPr>
        <p:grpSp>
          <p:nvGrpSpPr>
            <p:cNvPr id="5132" name="Group 11"/>
            <p:cNvGrpSpPr>
              <a:grpSpLocks/>
            </p:cNvGrpSpPr>
            <p:nvPr/>
          </p:nvGrpSpPr>
          <p:grpSpPr bwMode="auto">
            <a:xfrm>
              <a:off x="1440" y="3984"/>
              <a:ext cx="8640" cy="5376"/>
              <a:chOff x="1440" y="3984"/>
              <a:chExt cx="8640" cy="5376"/>
            </a:xfrm>
          </p:grpSpPr>
          <p:sp>
            <p:nvSpPr>
              <p:cNvPr id="5134" name="Rectangle 12"/>
              <p:cNvSpPr>
                <a:spLocks noChangeArrowheads="1"/>
              </p:cNvSpPr>
              <p:nvPr/>
            </p:nvSpPr>
            <p:spPr bwMode="auto">
              <a:xfrm>
                <a:off x="2160" y="5136"/>
                <a:ext cx="1584" cy="3636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 dirty="0"/>
              </a:p>
            </p:txBody>
          </p:sp>
          <p:sp>
            <p:nvSpPr>
              <p:cNvPr id="5135" name="Rectangle 13"/>
              <p:cNvSpPr>
                <a:spLocks noChangeArrowheads="1"/>
              </p:cNvSpPr>
              <p:nvPr/>
            </p:nvSpPr>
            <p:spPr bwMode="auto">
              <a:xfrm>
                <a:off x="3744" y="5136"/>
                <a:ext cx="1584" cy="3636"/>
              </a:xfrm>
              <a:prstGeom prst="rect">
                <a:avLst/>
              </a:prstGeom>
              <a:solidFill>
                <a:srgbClr val="66FF3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 dirty="0"/>
              </a:p>
            </p:txBody>
          </p:sp>
          <p:sp>
            <p:nvSpPr>
              <p:cNvPr id="5136" name="Rectangle 14"/>
              <p:cNvSpPr>
                <a:spLocks noChangeArrowheads="1"/>
              </p:cNvSpPr>
              <p:nvPr/>
            </p:nvSpPr>
            <p:spPr bwMode="auto">
              <a:xfrm>
                <a:off x="5328" y="5136"/>
                <a:ext cx="1584" cy="363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 dirty="0"/>
              </a:p>
            </p:txBody>
          </p:sp>
          <p:sp>
            <p:nvSpPr>
              <p:cNvPr id="5137" name="Rectangle 15"/>
              <p:cNvSpPr>
                <a:spLocks noChangeArrowheads="1"/>
              </p:cNvSpPr>
              <p:nvPr/>
            </p:nvSpPr>
            <p:spPr bwMode="auto">
              <a:xfrm>
                <a:off x="6912" y="5136"/>
                <a:ext cx="1584" cy="363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 dirty="0"/>
              </a:p>
            </p:txBody>
          </p:sp>
          <p:sp>
            <p:nvSpPr>
              <p:cNvPr id="5138" name="Rectangle 16"/>
              <p:cNvSpPr>
                <a:spLocks noChangeArrowheads="1"/>
              </p:cNvSpPr>
              <p:nvPr/>
            </p:nvSpPr>
            <p:spPr bwMode="auto">
              <a:xfrm>
                <a:off x="8496" y="5136"/>
                <a:ext cx="1584" cy="363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 dirty="0"/>
              </a:p>
            </p:txBody>
          </p:sp>
          <p:sp>
            <p:nvSpPr>
              <p:cNvPr id="5139" name="Line 17"/>
              <p:cNvSpPr>
                <a:spLocks noChangeShapeType="1"/>
              </p:cNvSpPr>
              <p:nvPr/>
            </p:nvSpPr>
            <p:spPr bwMode="auto">
              <a:xfrm flipV="1">
                <a:off x="2160" y="5136"/>
                <a:ext cx="0" cy="12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0" name="Line 18"/>
              <p:cNvSpPr>
                <a:spLocks noChangeShapeType="1"/>
              </p:cNvSpPr>
              <p:nvPr/>
            </p:nvSpPr>
            <p:spPr bwMode="auto">
              <a:xfrm>
                <a:off x="8208" y="5136"/>
                <a:ext cx="18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1" name="Text Box 19"/>
              <p:cNvSpPr txBox="1">
                <a:spLocks noChangeArrowheads="1"/>
              </p:cNvSpPr>
              <p:nvPr/>
            </p:nvSpPr>
            <p:spPr bwMode="auto">
              <a:xfrm>
                <a:off x="2160" y="3984"/>
                <a:ext cx="7488" cy="10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lvl="1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/>
                  <a:t>Generace organizace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200" dirty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dirty="0"/>
                  <a:t>    </a:t>
                </a:r>
                <a:r>
                  <a:rPr lang="cs-CZ" altLang="cs-CZ" sz="1800" b="1" dirty="0"/>
                  <a:t>fáze 1</a:t>
                </a:r>
                <a:r>
                  <a:rPr lang="cs-CZ" altLang="cs-CZ" sz="1400" b="1" dirty="0"/>
                  <a:t>               </a:t>
                </a:r>
                <a:r>
                  <a:rPr lang="cs-CZ" altLang="cs-CZ" sz="1800" b="1" dirty="0"/>
                  <a:t>fáze 2            fáze 3            fáze 4              fáze 5   </a:t>
                </a:r>
                <a:r>
                  <a:rPr lang="cs-CZ" altLang="cs-CZ" sz="1400" b="1" dirty="0"/>
                  <a:t> </a:t>
                </a:r>
                <a:endParaRPr lang="cs-CZ" altLang="cs-CZ" sz="1800" dirty="0"/>
              </a:p>
            </p:txBody>
          </p:sp>
          <p:sp>
            <p:nvSpPr>
              <p:cNvPr id="5142" name="Text Box 20"/>
              <p:cNvSpPr txBox="1">
                <a:spLocks noChangeArrowheads="1"/>
              </p:cNvSpPr>
              <p:nvPr/>
            </p:nvSpPr>
            <p:spPr bwMode="auto">
              <a:xfrm>
                <a:off x="1440" y="5280"/>
                <a:ext cx="576" cy="14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400" b="1" dirty="0"/>
                  <a:t>velikost</a:t>
                </a:r>
                <a:endParaRPr lang="cs-CZ" altLang="cs-CZ" sz="1800" dirty="0"/>
              </a:p>
            </p:txBody>
          </p:sp>
          <p:sp>
            <p:nvSpPr>
              <p:cNvPr id="5143" name="Line 21"/>
              <p:cNvSpPr>
                <a:spLocks noChangeShapeType="1"/>
              </p:cNvSpPr>
              <p:nvPr/>
            </p:nvSpPr>
            <p:spPr bwMode="auto">
              <a:xfrm>
                <a:off x="3168" y="7908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4" name="Line 22"/>
              <p:cNvSpPr>
                <a:spLocks noChangeShapeType="1"/>
              </p:cNvSpPr>
              <p:nvPr/>
            </p:nvSpPr>
            <p:spPr bwMode="auto">
              <a:xfrm flipV="1">
                <a:off x="3312" y="7620"/>
                <a:ext cx="144" cy="43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5" name="Line 23"/>
              <p:cNvSpPr>
                <a:spLocks noChangeShapeType="1"/>
              </p:cNvSpPr>
              <p:nvPr/>
            </p:nvSpPr>
            <p:spPr bwMode="auto">
              <a:xfrm>
                <a:off x="3456" y="7620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6" name="Line 24"/>
              <p:cNvSpPr>
                <a:spLocks noChangeShapeType="1"/>
              </p:cNvSpPr>
              <p:nvPr/>
            </p:nvSpPr>
            <p:spPr bwMode="auto">
              <a:xfrm flipV="1">
                <a:off x="3024" y="7908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7" name="Line 25"/>
              <p:cNvSpPr>
                <a:spLocks noChangeShapeType="1"/>
              </p:cNvSpPr>
              <p:nvPr/>
            </p:nvSpPr>
            <p:spPr bwMode="auto">
              <a:xfrm>
                <a:off x="2016" y="762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grpSp>
            <p:nvGrpSpPr>
              <p:cNvPr id="5148" name="Group 26"/>
              <p:cNvGrpSpPr>
                <a:grpSpLocks/>
              </p:cNvGrpSpPr>
              <p:nvPr/>
            </p:nvGrpSpPr>
            <p:grpSpPr bwMode="auto">
              <a:xfrm>
                <a:off x="5184" y="6180"/>
                <a:ext cx="1584" cy="1008"/>
                <a:chOff x="2160" y="8640"/>
                <a:chExt cx="1584" cy="1008"/>
              </a:xfrm>
            </p:grpSpPr>
            <p:sp>
              <p:nvSpPr>
                <p:cNvPr id="517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304" y="9216"/>
                  <a:ext cx="864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78" name="Line 28"/>
                <p:cNvSpPr>
                  <a:spLocks noChangeShapeType="1"/>
                </p:cNvSpPr>
                <p:nvPr/>
              </p:nvSpPr>
              <p:spPr bwMode="auto">
                <a:xfrm>
                  <a:off x="3312" y="892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7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456" y="8640"/>
                  <a:ext cx="144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80" name="Line 30"/>
                <p:cNvSpPr>
                  <a:spLocks noChangeShapeType="1"/>
                </p:cNvSpPr>
                <p:nvPr/>
              </p:nvSpPr>
              <p:spPr bwMode="auto">
                <a:xfrm>
                  <a:off x="3600" y="8640"/>
                  <a:ext cx="144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8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168" y="8928"/>
                  <a:ext cx="144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82" name="Line 32"/>
                <p:cNvSpPr>
                  <a:spLocks noChangeShapeType="1"/>
                </p:cNvSpPr>
                <p:nvPr/>
              </p:nvSpPr>
              <p:spPr bwMode="auto">
                <a:xfrm>
                  <a:off x="2160" y="864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</p:grpSp>
          <p:grpSp>
            <p:nvGrpSpPr>
              <p:cNvPr id="5149" name="Group 33"/>
              <p:cNvGrpSpPr>
                <a:grpSpLocks/>
              </p:cNvGrpSpPr>
              <p:nvPr/>
            </p:nvGrpSpPr>
            <p:grpSpPr bwMode="auto">
              <a:xfrm>
                <a:off x="6768" y="5460"/>
                <a:ext cx="1584" cy="1008"/>
                <a:chOff x="2160" y="8640"/>
                <a:chExt cx="1584" cy="1008"/>
              </a:xfrm>
            </p:grpSpPr>
            <p:sp>
              <p:nvSpPr>
                <p:cNvPr id="517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304" y="9216"/>
                  <a:ext cx="864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72" name="Line 35"/>
                <p:cNvSpPr>
                  <a:spLocks noChangeShapeType="1"/>
                </p:cNvSpPr>
                <p:nvPr/>
              </p:nvSpPr>
              <p:spPr bwMode="auto">
                <a:xfrm>
                  <a:off x="3312" y="892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7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456" y="8640"/>
                  <a:ext cx="144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74" name="Line 37"/>
                <p:cNvSpPr>
                  <a:spLocks noChangeShapeType="1"/>
                </p:cNvSpPr>
                <p:nvPr/>
              </p:nvSpPr>
              <p:spPr bwMode="auto">
                <a:xfrm>
                  <a:off x="3600" y="8640"/>
                  <a:ext cx="144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7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168" y="8928"/>
                  <a:ext cx="144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76" name="Line 39"/>
                <p:cNvSpPr>
                  <a:spLocks noChangeShapeType="1"/>
                </p:cNvSpPr>
                <p:nvPr/>
              </p:nvSpPr>
              <p:spPr bwMode="auto">
                <a:xfrm>
                  <a:off x="2160" y="864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</p:grpSp>
          <p:grpSp>
            <p:nvGrpSpPr>
              <p:cNvPr id="5150" name="Group 40"/>
              <p:cNvGrpSpPr>
                <a:grpSpLocks/>
              </p:cNvGrpSpPr>
              <p:nvPr/>
            </p:nvGrpSpPr>
            <p:grpSpPr bwMode="auto">
              <a:xfrm>
                <a:off x="3600" y="6900"/>
                <a:ext cx="1584" cy="1008"/>
                <a:chOff x="2160" y="8640"/>
                <a:chExt cx="1584" cy="1008"/>
              </a:xfrm>
            </p:grpSpPr>
            <p:sp>
              <p:nvSpPr>
                <p:cNvPr id="516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304" y="9216"/>
                  <a:ext cx="864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66" name="Line 42"/>
                <p:cNvSpPr>
                  <a:spLocks noChangeShapeType="1"/>
                </p:cNvSpPr>
                <p:nvPr/>
              </p:nvSpPr>
              <p:spPr bwMode="auto">
                <a:xfrm>
                  <a:off x="3312" y="892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6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456" y="8640"/>
                  <a:ext cx="144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68" name="Line 44"/>
                <p:cNvSpPr>
                  <a:spLocks noChangeShapeType="1"/>
                </p:cNvSpPr>
                <p:nvPr/>
              </p:nvSpPr>
              <p:spPr bwMode="auto">
                <a:xfrm>
                  <a:off x="3600" y="8640"/>
                  <a:ext cx="144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6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168" y="8928"/>
                  <a:ext cx="144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  <p:sp>
              <p:nvSpPr>
                <p:cNvPr id="5170" name="Line 46"/>
                <p:cNvSpPr>
                  <a:spLocks noChangeShapeType="1"/>
                </p:cNvSpPr>
                <p:nvPr/>
              </p:nvSpPr>
              <p:spPr bwMode="auto">
                <a:xfrm>
                  <a:off x="2160" y="864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 dirty="0"/>
                </a:p>
              </p:txBody>
            </p:sp>
          </p:grpSp>
          <p:sp>
            <p:nvSpPr>
              <p:cNvPr id="5151" name="Line 47"/>
              <p:cNvSpPr>
                <a:spLocks noChangeShapeType="1"/>
              </p:cNvSpPr>
              <p:nvPr/>
            </p:nvSpPr>
            <p:spPr bwMode="auto">
              <a:xfrm flipH="1">
                <a:off x="6768" y="646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52" name="Line 48"/>
              <p:cNvSpPr>
                <a:spLocks noChangeShapeType="1"/>
              </p:cNvSpPr>
              <p:nvPr/>
            </p:nvSpPr>
            <p:spPr bwMode="auto">
              <a:xfrm flipH="1">
                <a:off x="5184" y="718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53" name="Line 49"/>
              <p:cNvSpPr>
                <a:spLocks noChangeShapeType="1"/>
              </p:cNvSpPr>
              <p:nvPr/>
            </p:nvSpPr>
            <p:spPr bwMode="auto">
              <a:xfrm>
                <a:off x="8352" y="574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54" name="Line 50"/>
              <p:cNvSpPr>
                <a:spLocks noChangeShapeType="1"/>
              </p:cNvSpPr>
              <p:nvPr/>
            </p:nvSpPr>
            <p:spPr bwMode="auto">
              <a:xfrm flipV="1">
                <a:off x="8496" y="5172"/>
                <a:ext cx="1584" cy="5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55" name="Line 51"/>
              <p:cNvSpPr>
                <a:spLocks noChangeShapeType="1"/>
              </p:cNvSpPr>
              <p:nvPr/>
            </p:nvSpPr>
            <p:spPr bwMode="auto">
              <a:xfrm>
                <a:off x="3600" y="790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56" name="Line 52"/>
              <p:cNvSpPr>
                <a:spLocks noChangeShapeType="1"/>
              </p:cNvSpPr>
              <p:nvPr/>
            </p:nvSpPr>
            <p:spPr bwMode="auto">
              <a:xfrm flipV="1">
                <a:off x="2160" y="8196"/>
                <a:ext cx="864" cy="5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57" name="Text Box 53"/>
              <p:cNvSpPr txBox="1">
                <a:spLocks noChangeArrowheads="1"/>
              </p:cNvSpPr>
              <p:nvPr/>
            </p:nvSpPr>
            <p:spPr bwMode="auto">
              <a:xfrm>
                <a:off x="2160" y="7344"/>
                <a:ext cx="1152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400" b="1" dirty="0"/>
                  <a:t>1: krize vedení</a:t>
                </a:r>
                <a:endParaRPr lang="cs-CZ" altLang="cs-CZ" sz="1400" dirty="0"/>
              </a:p>
            </p:txBody>
          </p:sp>
          <p:sp>
            <p:nvSpPr>
              <p:cNvPr id="5158" name="Text Box 54"/>
              <p:cNvSpPr txBox="1">
                <a:spLocks noChangeArrowheads="1"/>
              </p:cNvSpPr>
              <p:nvPr/>
            </p:nvSpPr>
            <p:spPr bwMode="auto">
              <a:xfrm>
                <a:off x="3744" y="6768"/>
                <a:ext cx="1152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 b="1" dirty="0"/>
                  <a:t>2: krize řízení</a:t>
                </a:r>
                <a:endParaRPr lang="cs-CZ" altLang="cs-CZ" sz="1600" dirty="0"/>
              </a:p>
            </p:txBody>
          </p:sp>
          <p:sp>
            <p:nvSpPr>
              <p:cNvPr id="5159" name="Text Box 55"/>
              <p:cNvSpPr txBox="1">
                <a:spLocks noChangeArrowheads="1"/>
              </p:cNvSpPr>
              <p:nvPr/>
            </p:nvSpPr>
            <p:spPr bwMode="auto">
              <a:xfrm>
                <a:off x="5328" y="5760"/>
                <a:ext cx="1152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 b="1" dirty="0"/>
                  <a:t>3: krize kontroly</a:t>
                </a:r>
                <a:endParaRPr lang="cs-CZ" altLang="cs-CZ" sz="1600" dirty="0"/>
              </a:p>
            </p:txBody>
          </p:sp>
          <p:sp>
            <p:nvSpPr>
              <p:cNvPr id="5160" name="Text Box 56"/>
              <p:cNvSpPr txBox="1">
                <a:spLocks noChangeArrowheads="1"/>
              </p:cNvSpPr>
              <p:nvPr/>
            </p:nvSpPr>
            <p:spPr bwMode="auto">
              <a:xfrm>
                <a:off x="6912" y="5184"/>
                <a:ext cx="1152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 b="1" dirty="0"/>
                  <a:t>4: krize správy</a:t>
                </a:r>
                <a:endParaRPr lang="cs-CZ" altLang="cs-CZ" sz="1600" dirty="0"/>
              </a:p>
            </p:txBody>
          </p:sp>
          <p:sp>
            <p:nvSpPr>
              <p:cNvPr id="5161" name="Text Box 57"/>
              <p:cNvSpPr txBox="1">
                <a:spLocks noChangeArrowheads="1"/>
              </p:cNvSpPr>
              <p:nvPr/>
            </p:nvSpPr>
            <p:spPr bwMode="auto">
              <a:xfrm>
                <a:off x="6912" y="6480"/>
                <a:ext cx="14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400" b="1" dirty="0"/>
                  <a:t>4: růst díky koordinaci</a:t>
                </a:r>
                <a:endParaRPr lang="cs-CZ" altLang="cs-CZ" sz="1800" dirty="0"/>
              </a:p>
            </p:txBody>
          </p:sp>
          <p:sp>
            <p:nvSpPr>
              <p:cNvPr id="5162" name="Text Box 58"/>
              <p:cNvSpPr txBox="1">
                <a:spLocks noChangeArrowheads="1"/>
              </p:cNvSpPr>
              <p:nvPr/>
            </p:nvSpPr>
            <p:spPr bwMode="auto">
              <a:xfrm>
                <a:off x="5328" y="7200"/>
                <a:ext cx="1569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400" b="1" dirty="0"/>
                  <a:t>3: růst díky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400" b="1" dirty="0"/>
                  <a:t>decentralizaci</a:t>
                </a:r>
                <a:endParaRPr lang="cs-CZ" altLang="cs-CZ" sz="1800" dirty="0"/>
              </a:p>
            </p:txBody>
          </p:sp>
          <p:sp>
            <p:nvSpPr>
              <p:cNvPr id="5163" name="Text Box 59"/>
              <p:cNvSpPr txBox="1">
                <a:spLocks noChangeArrowheads="1"/>
              </p:cNvSpPr>
              <p:nvPr/>
            </p:nvSpPr>
            <p:spPr bwMode="auto">
              <a:xfrm>
                <a:off x="3744" y="7920"/>
                <a:ext cx="14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400" b="1" dirty="0"/>
                  <a:t>2: růst díky řízení</a:t>
                </a:r>
                <a:endParaRPr lang="cs-CZ" altLang="cs-CZ" sz="1800" dirty="0"/>
              </a:p>
            </p:txBody>
          </p:sp>
          <p:sp>
            <p:nvSpPr>
              <p:cNvPr id="5164" name="Text Box 60"/>
              <p:cNvSpPr txBox="1">
                <a:spLocks noChangeArrowheads="1"/>
              </p:cNvSpPr>
              <p:nvPr/>
            </p:nvSpPr>
            <p:spPr bwMode="auto">
              <a:xfrm>
                <a:off x="8496" y="5760"/>
                <a:ext cx="14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400" b="1" dirty="0"/>
                  <a:t>5: růst díky strategii</a:t>
                </a:r>
                <a:endParaRPr lang="cs-CZ" altLang="cs-CZ" sz="1800" dirty="0"/>
              </a:p>
            </p:txBody>
          </p:sp>
        </p:grpSp>
        <p:sp>
          <p:nvSpPr>
            <p:cNvPr id="5133" name="Text Box 61"/>
            <p:cNvSpPr txBox="1">
              <a:spLocks noChangeArrowheads="1"/>
            </p:cNvSpPr>
            <p:nvPr/>
          </p:nvSpPr>
          <p:spPr bwMode="auto">
            <a:xfrm>
              <a:off x="2304" y="8784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 dirty="0"/>
                <a:t>1: růst díky kreativitě</a:t>
              </a:r>
              <a:endParaRPr lang="cs-CZ" altLang="cs-CZ" sz="1600" dirty="0"/>
            </a:p>
          </p:txBody>
        </p:sp>
      </p:grpSp>
      <p:sp>
        <p:nvSpPr>
          <p:cNvPr id="5129" name="TextovéPole 59"/>
          <p:cNvSpPr txBox="1">
            <a:spLocks noChangeArrowheads="1"/>
          </p:cNvSpPr>
          <p:nvPr/>
        </p:nvSpPr>
        <p:spPr bwMode="auto">
          <a:xfrm>
            <a:off x="4810178" y="5954149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HS</a:t>
            </a:r>
          </a:p>
        </p:txBody>
      </p:sp>
      <p:sp>
        <p:nvSpPr>
          <p:cNvPr id="5130" name="TextovéPole 60"/>
          <p:cNvSpPr txBox="1">
            <a:spLocks noChangeArrowheads="1"/>
          </p:cNvSpPr>
          <p:nvPr/>
        </p:nvSpPr>
        <p:spPr bwMode="auto">
          <a:xfrm>
            <a:off x="6317376" y="5899944"/>
            <a:ext cx="121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Divize…</a:t>
            </a:r>
          </a:p>
        </p:txBody>
      </p:sp>
      <p:sp>
        <p:nvSpPr>
          <p:cNvPr id="5131" name="TextovéPole 61"/>
          <p:cNvSpPr txBox="1">
            <a:spLocks noChangeArrowheads="1"/>
          </p:cNvSpPr>
          <p:nvPr/>
        </p:nvSpPr>
        <p:spPr bwMode="auto">
          <a:xfrm>
            <a:off x="8047911" y="5858013"/>
            <a:ext cx="121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SBU</a:t>
            </a:r>
          </a:p>
        </p:txBody>
      </p:sp>
      <p:pic>
        <p:nvPicPr>
          <p:cNvPr id="63" name="Obrázek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61" y="26709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2664" y="260350"/>
            <a:ext cx="7793038" cy="6223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1. fáze (pionýrská</a:t>
            </a:r>
            <a:r>
              <a:rPr lang="cs-CZ" altLang="cs-CZ" sz="3200" b="1" dirty="0"/>
              <a:t>)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28650" y="3650470"/>
            <a:ext cx="5114925" cy="2769989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Růst díky kreativitě majitele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</a:rPr>
              <a:t>Podnik se zvětšuje, rostou výkony  (tržby)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</a:rPr>
              <a:t>Zvětšuje se počet provozních jednotek (prodejen, skladů)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</a:rPr>
              <a:t>Liniová struktura - vedoucí řídí pracovníky.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7419923" y="3681440"/>
            <a:ext cx="3889375" cy="25241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Krize vedení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/>
              <a:t>Nezvládnutí řízení celého podniku majitelem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/>
              <a:t>Potřeba dalších pracovníků.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/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6149" name="Picture 9" descr="j028359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87" y="882650"/>
            <a:ext cx="309721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10"/>
          <p:cNvSpPr>
            <a:spLocks noChangeArrowheads="1"/>
          </p:cNvSpPr>
          <p:nvPr/>
        </p:nvSpPr>
        <p:spPr bwMode="auto">
          <a:xfrm>
            <a:off x="8775702" y="1638300"/>
            <a:ext cx="1657350" cy="1439862"/>
          </a:xfrm>
          <a:prstGeom prst="smileyFace">
            <a:avLst>
              <a:gd name="adj" fmla="val -465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6"/>
            <a:ext cx="1464833" cy="1127893"/>
          </a:xfrm>
          <a:prstGeom prst="rect">
            <a:avLst/>
          </a:prstGeom>
        </p:spPr>
      </p:pic>
      <p:sp>
        <p:nvSpPr>
          <p:cNvPr id="8" name="Veselý obličej 7">
            <a:extLst>
              <a:ext uri="{FF2B5EF4-FFF2-40B4-BE49-F238E27FC236}">
                <a16:creationId xmlns:a16="http://schemas.microsoft.com/office/drawing/2014/main" id="{E9902990-1746-45EB-BF46-7290E247884F}"/>
              </a:ext>
            </a:extLst>
          </p:cNvPr>
          <p:cNvSpPr/>
          <p:nvPr/>
        </p:nvSpPr>
        <p:spPr>
          <a:xfrm>
            <a:off x="876624" y="1758559"/>
            <a:ext cx="1335089" cy="131960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50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5332" y="218231"/>
            <a:ext cx="7793037" cy="693737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2. fáze (organizační)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00967" y="833037"/>
            <a:ext cx="5186728" cy="5189113"/>
          </a:xfrm>
          <a:prstGeom prst="rect">
            <a:avLst/>
          </a:prstGeom>
          <a:solidFill>
            <a:srgbClr val="66FF33"/>
          </a:solidFill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Růst díky řízení, díky: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- dělbě práce, kompetencím, pravomocím, vymezení odpovědnosti pracovníků, způsobu odměňování a kontroly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Zorganizování firmy: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Funkcionální organizační struktura (liniově štábní struktura)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Využívání jednotlivých marketingových nástrojů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Propracovanější roční plány či delší predikce. </a:t>
            </a:r>
          </a:p>
        </p:txBody>
      </p:sp>
      <p:pic>
        <p:nvPicPr>
          <p:cNvPr id="7173" name="Picture 6" descr="j03518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77" y="2604251"/>
            <a:ext cx="1548704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00" y="1002516"/>
            <a:ext cx="1464833" cy="1127893"/>
          </a:xfrm>
          <a:prstGeom prst="rect">
            <a:avLst/>
          </a:prstGeom>
        </p:spPr>
      </p:pic>
      <p:sp>
        <p:nvSpPr>
          <p:cNvPr id="2" name="Veselý obličej 1">
            <a:extLst>
              <a:ext uri="{FF2B5EF4-FFF2-40B4-BE49-F238E27FC236}">
                <a16:creationId xmlns:a16="http://schemas.microsoft.com/office/drawing/2014/main" id="{AF7C5AB6-6035-4155-B6F1-D60D13A460DA}"/>
              </a:ext>
            </a:extLst>
          </p:cNvPr>
          <p:cNvSpPr/>
          <p:nvPr/>
        </p:nvSpPr>
        <p:spPr>
          <a:xfrm>
            <a:off x="4307129" y="218231"/>
            <a:ext cx="658568" cy="57393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C67B5FA-D85B-49AE-AE90-0A51C9B42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77" y="152340"/>
            <a:ext cx="4682709" cy="6001643"/>
          </a:xfrm>
          <a:prstGeom prst="rect">
            <a:avLst/>
          </a:prstGeom>
          <a:solidFill>
            <a:srgbClr val="66FF33"/>
          </a:solidFill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Krize řízení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+mn-lt"/>
              </a:rPr>
              <a:t>Přetížení TOP managementu, růst počtu pracovníků na středním stupni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+mn-lt"/>
              </a:rPr>
              <a:t>Neúnosnost rozpětí řízení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+mn-lt"/>
              </a:rPr>
              <a:t>Snižuje se kontrola, pomalý tok informací, nepružné řízení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+mn-lt"/>
              </a:rPr>
              <a:t>Pokles motivace pracovníků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+mn-lt"/>
              </a:rPr>
              <a:t>Konflikty způsobuje silné konkurenční prostředí a proměnlivé potřeby zákazníků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+mn-lt"/>
              </a:rPr>
              <a:t>Konflikty mezi finančním a marketingovým oddělením.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0FD0E818-EDAE-4E05-9F87-53FFA004C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7004" y="162617"/>
            <a:ext cx="774702" cy="723900"/>
          </a:xfrm>
          <a:prstGeom prst="smileyFace">
            <a:avLst>
              <a:gd name="adj" fmla="val -465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40F1DE-80C4-49E1-B3D4-ABAD0DED2E01}"/>
              </a:ext>
            </a:extLst>
          </p:cNvPr>
          <p:cNvSpPr txBox="1"/>
          <p:nvPr/>
        </p:nvSpPr>
        <p:spPr>
          <a:xfrm>
            <a:off x="287105" y="6305550"/>
            <a:ext cx="600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* Doplňte využití funkcionální struktury</a:t>
            </a:r>
          </a:p>
        </p:txBody>
      </p:sp>
    </p:spTree>
    <p:extLst>
      <p:ext uri="{BB962C8B-B14F-4D97-AF65-F5344CB8AC3E}">
        <p14:creationId xmlns:p14="http://schemas.microsoft.com/office/powerpoint/2010/main" val="383882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02741" y="269325"/>
            <a:ext cx="9587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28600" algn="l"/>
                <a:tab pos="4492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228600" algn="l"/>
                <a:tab pos="4492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228600" algn="l"/>
                <a:tab pos="4492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8600" algn="l"/>
                <a:tab pos="4492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Bariéry funkcionální organizace maloobchodní firmy</a:t>
            </a:r>
          </a:p>
        </p:txBody>
      </p:sp>
      <p:sp>
        <p:nvSpPr>
          <p:cNvPr id="2" name="Rovnoramenný trojúhelník 1"/>
          <p:cNvSpPr/>
          <p:nvPr/>
        </p:nvSpPr>
        <p:spPr>
          <a:xfrm>
            <a:off x="445294" y="2437335"/>
            <a:ext cx="3286125" cy="4032250"/>
          </a:xfrm>
          <a:prstGeom prst="triangle">
            <a:avLst/>
          </a:prstGeom>
          <a:solidFill>
            <a:srgbClr val="FFFFCC"/>
          </a:solidFill>
          <a:ln w="381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196" name="TextovéPole 2"/>
          <p:cNvSpPr txBox="1">
            <a:spLocks noChangeArrowheads="1"/>
          </p:cNvSpPr>
          <p:nvPr/>
        </p:nvSpPr>
        <p:spPr bwMode="auto">
          <a:xfrm>
            <a:off x="4490886" y="2386889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TOP</a:t>
            </a:r>
          </a:p>
        </p:txBody>
      </p:sp>
      <p:sp>
        <p:nvSpPr>
          <p:cNvPr id="8197" name="TextovéPole 3"/>
          <p:cNvSpPr txBox="1">
            <a:spLocks noChangeArrowheads="1"/>
          </p:cNvSpPr>
          <p:nvPr/>
        </p:nvSpPr>
        <p:spPr bwMode="auto">
          <a:xfrm>
            <a:off x="3731419" y="3946170"/>
            <a:ext cx="2305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Střední stupeň</a:t>
            </a:r>
          </a:p>
        </p:txBody>
      </p:sp>
      <p:sp>
        <p:nvSpPr>
          <p:cNvPr id="8198" name="TextovéPole 5"/>
          <p:cNvSpPr txBox="1">
            <a:spLocks noChangeArrowheads="1"/>
          </p:cNvSpPr>
          <p:nvPr/>
        </p:nvSpPr>
        <p:spPr bwMode="auto">
          <a:xfrm>
            <a:off x="4088932" y="5499455"/>
            <a:ext cx="1944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Základní stupeň</a:t>
            </a:r>
          </a:p>
        </p:txBody>
      </p:sp>
      <p:sp>
        <p:nvSpPr>
          <p:cNvPr id="7" name="Vývojový diagram: vyjmutí 6"/>
          <p:cNvSpPr/>
          <p:nvPr/>
        </p:nvSpPr>
        <p:spPr>
          <a:xfrm>
            <a:off x="6288088" y="2401888"/>
            <a:ext cx="4379912" cy="1860550"/>
          </a:xfrm>
          <a:prstGeom prst="flowChartExtract">
            <a:avLst/>
          </a:prstGeom>
          <a:solidFill>
            <a:srgbClr val="FFFFCC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Lichoběžník 7"/>
          <p:cNvSpPr/>
          <p:nvPr/>
        </p:nvSpPr>
        <p:spPr>
          <a:xfrm>
            <a:off x="6938963" y="4262438"/>
            <a:ext cx="3078162" cy="2171700"/>
          </a:xfrm>
          <a:prstGeom prst="trapezoid">
            <a:avLst/>
          </a:prstGeom>
          <a:solidFill>
            <a:srgbClr val="FFFFCC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201" name="TextovéPole 2"/>
          <p:cNvSpPr txBox="1">
            <a:spLocks noChangeArrowheads="1"/>
          </p:cNvSpPr>
          <p:nvPr/>
        </p:nvSpPr>
        <p:spPr bwMode="auto">
          <a:xfrm>
            <a:off x="780856" y="1341204"/>
            <a:ext cx="1944688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cs-CZ" b="1" dirty="0"/>
              <a:t>optimální stav</a:t>
            </a:r>
          </a:p>
        </p:txBody>
      </p:sp>
      <p:sp>
        <p:nvSpPr>
          <p:cNvPr id="8202" name="Obdélník 3"/>
          <p:cNvSpPr>
            <a:spLocks noChangeArrowheads="1"/>
          </p:cNvSpPr>
          <p:nvPr/>
        </p:nvSpPr>
        <p:spPr bwMode="auto">
          <a:xfrm>
            <a:off x="7180263" y="1417639"/>
            <a:ext cx="2228850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cs-CZ" b="1" dirty="0"/>
              <a:t>reálný stav</a:t>
            </a:r>
            <a:endParaRPr lang="cs-CZ" alt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220" y="269091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59166FA-66A1-4D7A-BD8A-579FDB54CF9C}"/>
              </a:ext>
            </a:extLst>
          </p:cNvPr>
          <p:cNvSpPr txBox="1"/>
          <p:nvPr/>
        </p:nvSpPr>
        <p:spPr>
          <a:xfrm>
            <a:off x="10922468" y="3955695"/>
            <a:ext cx="106240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bariéra</a:t>
            </a:r>
          </a:p>
        </p:txBody>
      </p:sp>
    </p:spTree>
    <p:extLst>
      <p:ext uri="{BB962C8B-B14F-4D97-AF65-F5344CB8AC3E}">
        <p14:creationId xmlns:p14="http://schemas.microsoft.com/office/powerpoint/2010/main" val="154332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319" y="18568"/>
            <a:ext cx="9633420" cy="6223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3. fáze (integrační)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319" y="1306122"/>
            <a:ext cx="6613356" cy="5409003"/>
          </a:xfr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339966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Růst díky decentralizaci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Tržní expanze (získání významného postavení v určitém segmentu)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Přesun některých rozhodnutí z centrály na nižší články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Věcná dělba práce (podle výrobků, trhů, zákazníků, oblasti…)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Zaměstnanci nejsou již jen objektem řízení - spoluúčast na  řízení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Vznik autonomních celků - </a:t>
            </a:r>
            <a:r>
              <a:rPr lang="cs-CZ" altLang="cs-CZ" sz="2400" b="1" dirty="0">
                <a:solidFill>
                  <a:srgbClr val="FF0000"/>
                </a:solidFill>
              </a:rPr>
              <a:t>hospodářská střediska </a:t>
            </a:r>
            <a:r>
              <a:rPr lang="cs-CZ" altLang="cs-CZ" sz="2400" b="1" dirty="0">
                <a:solidFill>
                  <a:srgbClr val="008080"/>
                </a:solidFill>
              </a:rPr>
              <a:t>– Profit Centra (PC – středisko maloobchodu) nebo </a:t>
            </a:r>
            <a:r>
              <a:rPr lang="cs-CZ" altLang="cs-CZ" sz="2400" b="1" dirty="0">
                <a:solidFill>
                  <a:srgbClr val="FF0000"/>
                </a:solidFill>
              </a:rPr>
              <a:t>nákladová střediska.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* Charakterizujte pozitiva a negativa PC a nákladová střediska</a:t>
            </a:r>
            <a:endParaRPr lang="cs-CZ" altLang="cs-CZ" sz="2000" b="1" dirty="0">
              <a:solidFill>
                <a:srgbClr val="008080"/>
              </a:solidFill>
            </a:endParaRPr>
          </a:p>
        </p:txBody>
      </p:sp>
      <p:pic>
        <p:nvPicPr>
          <p:cNvPr id="10245" name="Picture 5" descr="j04125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7997" y="230061"/>
            <a:ext cx="2109787" cy="1014020"/>
          </a:xfr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470" y="29820"/>
            <a:ext cx="1464833" cy="1127893"/>
          </a:xfrm>
          <a:prstGeom prst="rect">
            <a:avLst/>
          </a:prstGeom>
        </p:spPr>
      </p:pic>
      <p:sp>
        <p:nvSpPr>
          <p:cNvPr id="6" name="Veselý obličej 5">
            <a:extLst>
              <a:ext uri="{FF2B5EF4-FFF2-40B4-BE49-F238E27FC236}">
                <a16:creationId xmlns:a16="http://schemas.microsoft.com/office/drawing/2014/main" id="{B752A54A-EEEA-450B-A0CD-B031B44D4C69}"/>
              </a:ext>
            </a:extLst>
          </p:cNvPr>
          <p:cNvSpPr/>
          <p:nvPr/>
        </p:nvSpPr>
        <p:spPr>
          <a:xfrm>
            <a:off x="2204797" y="508361"/>
            <a:ext cx="724297" cy="64935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A39EF4B-C3DB-4E68-AB6C-BB805DE7EE53}"/>
              </a:ext>
            </a:extLst>
          </p:cNvPr>
          <p:cNvSpPr txBox="1"/>
          <p:nvPr/>
        </p:nvSpPr>
        <p:spPr>
          <a:xfrm>
            <a:off x="213947" y="562966"/>
            <a:ext cx="307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Nejnižší stupeň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6246A0B-A058-4007-BE6D-2F91D0B59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134" y="1321062"/>
            <a:ext cx="5157866" cy="4555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Krize kontroly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/>
              <a:t>Velké množství překrývajících se hospodářských středisek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/>
              <a:t>Konkurence mezi hospodářskými středisky- poškozující celou firmu.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2000" b="1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2000" b="1" dirty="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7D1590C5-E781-438C-AFAB-4E64FB4B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685" y="147511"/>
            <a:ext cx="1102337" cy="1044608"/>
          </a:xfrm>
          <a:prstGeom prst="smileyFace">
            <a:avLst>
              <a:gd name="adj" fmla="val -4653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15912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0526" y="165412"/>
            <a:ext cx="9415568" cy="693737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4. fáze (integrační)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23958" y="1268432"/>
            <a:ext cx="4776717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Růst díky koordinaci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Zjednodušení organizace a koordinace všech organizačních jednotek firmy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Vytvoření samostatných divizí nebo založení dceřiných společností s vlastní právní subjektivitou.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* Charakterizujte znaky divize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Rozdíl mezi finančním a řídicím holdingem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Koordinace ekonomická a organizační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Typ nákupu</a:t>
            </a:r>
            <a:endParaRPr lang="cs-CZ" altLang="cs-CZ" sz="24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341" name="Picture 6" descr="AG0012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39" y="269091"/>
            <a:ext cx="1837636" cy="9239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220" y="269091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24EFEDD-28DD-4A51-AFB9-DBCD9908E3AE}"/>
              </a:ext>
            </a:extLst>
          </p:cNvPr>
          <p:cNvSpPr txBox="1"/>
          <p:nvPr/>
        </p:nvSpPr>
        <p:spPr>
          <a:xfrm>
            <a:off x="809625" y="80686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Prostřední stupeň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C10C910-7AE8-4214-AF45-ADC07BD2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450" y="1510596"/>
            <a:ext cx="5989975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Krize správy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Rozmístění OJ po celém světě neumožňuje strategické řízení z centrály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Složitá organizační struktura a kapitálové vazby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TOP management - Bariéry získání relevantních informací o obchodech.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endParaRPr lang="cs-CZ" altLang="cs-CZ" sz="2000" b="1" dirty="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F43E8E4E-6DA4-43CE-B8B5-19FA31BF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3756" y="173192"/>
            <a:ext cx="1102337" cy="1044608"/>
          </a:xfrm>
          <a:prstGeom prst="smileyFace">
            <a:avLst>
              <a:gd name="adj" fmla="val -4653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25CDB400-8B6F-473B-9ED4-1712F615F3A8}"/>
              </a:ext>
            </a:extLst>
          </p:cNvPr>
          <p:cNvSpPr/>
          <p:nvPr/>
        </p:nvSpPr>
        <p:spPr>
          <a:xfrm>
            <a:off x="0" y="1564986"/>
            <a:ext cx="724297" cy="64935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8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0232" y="152211"/>
            <a:ext cx="8620125" cy="69373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008080"/>
                </a:solidFill>
              </a:rPr>
              <a:t>5.fáze (integrační)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51260" y="1381724"/>
            <a:ext cx="11289480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Růst (díky dobře formulované strategii)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vznik strategických podnikatelských jednotek (Strategy Business Units - </a:t>
            </a:r>
            <a:r>
              <a:rPr lang="cs-CZ" altLang="cs-CZ" sz="2400" b="1" dirty="0">
                <a:solidFill>
                  <a:srgbClr val="FF0000"/>
                </a:solidFill>
              </a:rPr>
              <a:t>SBU</a:t>
            </a:r>
            <a:r>
              <a:rPr lang="cs-CZ" altLang="cs-CZ" sz="2400" b="1" dirty="0">
                <a:solidFill>
                  <a:srgbClr val="008080"/>
                </a:solidFill>
              </a:rPr>
              <a:t>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strategické plánování je prováděno i na úrovni nižší než centrální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strategické plánování je blíže k zákazníkovi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strategické plánování je blíže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konkrétnímu zahraničnímu trhu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specifická konkurence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Praxe: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FF0000"/>
                </a:solidFill>
              </a:rPr>
              <a:t>typické pro multinacionální </a:t>
            </a:r>
            <a:r>
              <a:rPr lang="cs-CZ" altLang="cs-CZ" sz="2400" dirty="0">
                <a:solidFill>
                  <a:srgbClr val="FF0000"/>
                </a:solidFill>
              </a:rPr>
              <a:t>(</a:t>
            </a:r>
            <a:r>
              <a:rPr lang="cs-CZ" sz="2400" dirty="0">
                <a:solidFill>
                  <a:srgbClr val="FF0000"/>
                </a:solidFill>
              </a:rPr>
              <a:t>Walmart-dokonce na různých trzích podniká pod jinými jmény (ve Spojeném království jako ASDA, v Mexiku jako Walmex, v Japonsku jako Seiyu).</a:t>
            </a:r>
            <a:endParaRPr lang="cs-CZ" altLang="cs-CZ" sz="2400" b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FF0000"/>
                </a:solidFill>
              </a:rPr>
              <a:t>a transnacionální firmy </a:t>
            </a:r>
            <a:r>
              <a:rPr lang="cs-CZ" altLang="cs-CZ" sz="2400" dirty="0">
                <a:solidFill>
                  <a:srgbClr val="FF0000"/>
                </a:solidFill>
              </a:rPr>
              <a:t>(</a:t>
            </a:r>
            <a:r>
              <a:rPr lang="cs-CZ" sz="2400" dirty="0">
                <a:solidFill>
                  <a:srgbClr val="FF0000"/>
                </a:solidFill>
              </a:rPr>
              <a:t>C&amp;A, prodávající oblečení v různých zemích, v nichž zastává různé postavení).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pic>
        <p:nvPicPr>
          <p:cNvPr id="19460" name="Picture 8" descr="j02362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57" y="263351"/>
            <a:ext cx="2342356" cy="7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470" y="74027"/>
            <a:ext cx="1464833" cy="1127893"/>
          </a:xfrm>
          <a:prstGeom prst="rect">
            <a:avLst/>
          </a:prstGeom>
        </p:spPr>
      </p:pic>
      <p:sp>
        <p:nvSpPr>
          <p:cNvPr id="6" name="Veselý obličej 5">
            <a:extLst>
              <a:ext uri="{FF2B5EF4-FFF2-40B4-BE49-F238E27FC236}">
                <a16:creationId xmlns:a16="http://schemas.microsoft.com/office/drawing/2014/main" id="{9542D962-3C13-4D88-BC37-A8D12B6E43E1}"/>
              </a:ext>
            </a:extLst>
          </p:cNvPr>
          <p:cNvSpPr/>
          <p:nvPr/>
        </p:nvSpPr>
        <p:spPr>
          <a:xfrm>
            <a:off x="9447213" y="131169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4BC962-7C51-46E4-A26C-3AF1E68FB0F0}"/>
              </a:ext>
            </a:extLst>
          </p:cNvPr>
          <p:cNvSpPr txBox="1"/>
          <p:nvPr/>
        </p:nvSpPr>
        <p:spPr>
          <a:xfrm>
            <a:off x="752475" y="772307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Nejvyšší stupeň</a:t>
            </a:r>
          </a:p>
        </p:txBody>
      </p:sp>
    </p:spTree>
    <p:extLst>
      <p:ext uri="{BB962C8B-B14F-4D97-AF65-F5344CB8AC3E}">
        <p14:creationId xmlns:p14="http://schemas.microsoft.com/office/powerpoint/2010/main" val="949457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810" y="531493"/>
            <a:ext cx="8620125" cy="693737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5.fáze (integrační)- </a:t>
            </a:r>
            <a:r>
              <a:rPr lang="cs-CZ" altLang="cs-CZ" sz="3200" b="1" dirty="0">
                <a:solidFill>
                  <a:srgbClr val="FF0000"/>
                </a:solidFill>
              </a:rPr>
              <a:t>globální organizace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28601" y="2027919"/>
            <a:ext cx="10939072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Růst (díky dobře formulované strategii)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nerozlišují domácí a zahraniční divize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zahrnují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globální strategické podnikatelské jednotky (GSBU)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, centrální vedení a centrální služby, regionální a místní vedení: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cs-CZ" altLang="cs-CZ" sz="2400" b="1" i="1" dirty="0">
                <a:solidFill>
                  <a:srgbClr val="008080"/>
                </a:solidFill>
                <a:latin typeface="+mn-lt"/>
              </a:rPr>
              <a:t>●centrální vedení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formuluje strategická rozhodnutí a poskytuje je svým pobočkám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i="1" dirty="0">
                <a:solidFill>
                  <a:srgbClr val="008080"/>
                </a:solidFill>
                <a:latin typeface="+mn-lt"/>
              </a:rPr>
              <a:t>regionální vedení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rozvíjí místní trh, případně ho přizpůsobuje místním podmínkám, pokud nebudou narušeny strategické principy firmy.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globální značky, standardizace prodeje.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Praxe: Mc Donald, IKEA, Bennetton…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Přizpůsobení trhu –Mc Donald: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Francie-oblíbené saláty a čerstvé ovoce, Vídeň-místní káva Mc Café, Indie-skopový Mahárádža Mac, Japonsko-Tatsua Burger, Saudská Arábie-sendvič Mc Arabia. </a:t>
            </a:r>
            <a:endParaRPr lang="cs-CZ" altLang="cs-CZ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1508" name="Picture 8" descr="j02362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27" y="647419"/>
            <a:ext cx="3240087" cy="7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220" y="269091"/>
            <a:ext cx="1464833" cy="1127893"/>
          </a:xfrm>
          <a:prstGeom prst="rect">
            <a:avLst/>
          </a:prstGeom>
        </p:spPr>
      </p:pic>
      <p:sp>
        <p:nvSpPr>
          <p:cNvPr id="6" name="Veselý obličej 5">
            <a:extLst>
              <a:ext uri="{FF2B5EF4-FFF2-40B4-BE49-F238E27FC236}">
                <a16:creationId xmlns:a16="http://schemas.microsoft.com/office/drawing/2014/main" id="{4FD15CE1-4AE8-4618-A1A7-8A9A675DD3D0}"/>
              </a:ext>
            </a:extLst>
          </p:cNvPr>
          <p:cNvSpPr/>
          <p:nvPr/>
        </p:nvSpPr>
        <p:spPr>
          <a:xfrm>
            <a:off x="11167672" y="1475340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0CD70E4C-6A06-411C-BB42-F2B139011DAA}"/>
              </a:ext>
            </a:extLst>
          </p:cNvPr>
          <p:cNvCxnSpPr/>
          <p:nvPr/>
        </p:nvCxnSpPr>
        <p:spPr>
          <a:xfrm>
            <a:off x="228600" y="4819650"/>
            <a:ext cx="0" cy="112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4561A3F1-4521-426B-B6FC-DF54AD01214F}"/>
              </a:ext>
            </a:extLst>
          </p:cNvPr>
          <p:cNvSpPr txBox="1"/>
          <p:nvPr/>
        </p:nvSpPr>
        <p:spPr>
          <a:xfrm>
            <a:off x="645634" y="1215471"/>
            <a:ext cx="270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Nejvyšší stupeň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2CF23663-BDF7-466A-BD66-AA9A80227543}"/>
              </a:ext>
            </a:extLst>
          </p:cNvPr>
          <p:cNvSpPr/>
          <p:nvPr/>
        </p:nvSpPr>
        <p:spPr>
          <a:xfrm>
            <a:off x="4552950" y="1133475"/>
            <a:ext cx="504825" cy="369332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99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802171" y="374647"/>
            <a:ext cx="766762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FF0000"/>
                </a:solidFill>
              </a:rPr>
              <a:t>Dobrovolný úkol č. 2 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6" name="Rectangle 15"/>
          <p:cNvSpPr>
            <a:spLocks noChangeArrowheads="1"/>
          </p:cNvSpPr>
          <p:nvPr/>
        </p:nvSpPr>
        <p:spPr bwMode="auto">
          <a:xfrm>
            <a:off x="654550" y="1250591"/>
            <a:ext cx="10715815" cy="4499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1600" b="1" dirty="0"/>
              <a:t>Dobrovolný úkol č. 2</a:t>
            </a:r>
            <a:endParaRPr lang="cs-CZ" sz="1600" dirty="0"/>
          </a:p>
          <a:p>
            <a:r>
              <a:rPr lang="cs-CZ" sz="1600" b="1" dirty="0"/>
              <a:t>Najděte na maloobchodním trhu firmu, která si prošla všemi vývojovými fázemi organizace od pionýrské až po integrační-expandovala v určitém tržním segmentu doma a pak v zahraničí. </a:t>
            </a:r>
            <a:endParaRPr lang="cs-CZ" sz="1600" dirty="0"/>
          </a:p>
          <a:p>
            <a:r>
              <a:rPr lang="cs-CZ" sz="1600" b="1" dirty="0"/>
              <a:t> Charakterizujte její historický vývoj a současnou situaci. Vliv pandemie. </a:t>
            </a:r>
            <a:endParaRPr lang="cs-CZ" sz="1600" dirty="0"/>
          </a:p>
          <a:p>
            <a:r>
              <a:rPr lang="cs-CZ" sz="1600" b="1" dirty="0"/>
              <a:t> Podle vzoru firmy Marks &amp; Spencer. </a:t>
            </a:r>
            <a:endParaRPr lang="cs-CZ" sz="1600" dirty="0"/>
          </a:p>
          <a:p>
            <a:r>
              <a:rPr lang="cs-CZ" sz="1600" b="1" dirty="0"/>
              <a:t>Zpracujte do třetího tutoriálu. Úkoly můžete odevzdávat do IS do odevzdávárny: https://is.slu.cz/auth/el/opf/zima2020/PEMNPOOR/ode/</a:t>
            </a:r>
            <a:endParaRPr lang="cs-CZ" sz="1600" dirty="0"/>
          </a:p>
          <a:p>
            <a:r>
              <a:rPr lang="cs-CZ" sz="1600" b="1" dirty="0"/>
              <a:t>Dokument označte názvem: Příjmení studenta, přednáška-DÚ 2</a:t>
            </a:r>
            <a:endParaRPr lang="cs-CZ" sz="1600" dirty="0"/>
          </a:p>
          <a:p>
            <a:r>
              <a:rPr lang="cs-CZ" sz="1600" b="1" dirty="0"/>
              <a:t> </a:t>
            </a:r>
            <a:endParaRPr lang="cs-CZ" sz="1600" dirty="0"/>
          </a:p>
          <a:p>
            <a:r>
              <a:rPr lang="cs-CZ" sz="1600" b="1" dirty="0"/>
              <a:t>Marks &amp; Spencer – dnes – případová studie</a:t>
            </a:r>
            <a:endParaRPr lang="cs-CZ" sz="1600" dirty="0"/>
          </a:p>
          <a:p>
            <a:r>
              <a:rPr lang="cs-CZ" sz="1600" b="1" dirty="0"/>
              <a:t>1884                                                                                                           </a:t>
            </a:r>
            <a:r>
              <a:rPr lang="cs-CZ" sz="1600" b="1" dirty="0">
                <a:solidFill>
                  <a:srgbClr val="FF0000"/>
                </a:solidFill>
              </a:rPr>
              <a:t>Pionýrská a organizační fáze</a:t>
            </a:r>
            <a:endParaRPr lang="cs-CZ" sz="1600" dirty="0">
              <a:solidFill>
                <a:srgbClr val="FF0000"/>
              </a:solidFill>
            </a:endParaRPr>
          </a:p>
          <a:p>
            <a:r>
              <a:rPr lang="cs-CZ" sz="1600" b="1" dirty="0"/>
              <a:t> </a:t>
            </a:r>
            <a:r>
              <a:rPr lang="cs-CZ" sz="1600" dirty="0"/>
              <a:t>Michael Marks otevřel stánek v malebném anglickém Leedsu. </a:t>
            </a:r>
          </a:p>
          <a:p>
            <a:r>
              <a:rPr lang="cs-CZ" sz="1600" dirty="0"/>
              <a:t> Pár let nato se spojil s Thomasem Spencerem, který do obchodu investoval tehdy nemalou částku 300 liber, a obchod Marks &amp; Spencer byl na světě.</a:t>
            </a:r>
          </a:p>
          <a:p>
            <a:r>
              <a:rPr lang="cs-CZ" sz="1600" dirty="0"/>
              <a:t> Rychle prosperoval a další pobočky na sebe nenechaly dlouho čekat. </a:t>
            </a:r>
          </a:p>
          <a:p>
            <a:r>
              <a:rPr lang="cs-CZ" sz="1600" dirty="0"/>
              <a:t> V roce 1903 pak společnost Marks &amp; Spencer vznikla oficiálně.</a:t>
            </a:r>
          </a:p>
          <a:p>
            <a:r>
              <a:rPr lang="cs-CZ" sz="1600" dirty="0"/>
              <a:t>úplně první obchod na svých výrobcích prokázal čerstvost tím, že uvedl datum spotřeby. </a:t>
            </a:r>
            <a:endParaRPr lang="cs-CZ" dirty="0"/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8918692" y="181662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8080"/>
              </a:solidFill>
            </a:endParaRPr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80137" y="612187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948" y="4824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46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782981" y="235202"/>
            <a:ext cx="766762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FF0000"/>
                </a:solidFill>
              </a:rPr>
              <a:t>Dobrovolný úkol č. 2 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6" name="Rectangle 15"/>
          <p:cNvSpPr>
            <a:spLocks noChangeArrowheads="1"/>
          </p:cNvSpPr>
          <p:nvPr/>
        </p:nvSpPr>
        <p:spPr bwMode="auto">
          <a:xfrm>
            <a:off x="197126" y="1022093"/>
            <a:ext cx="11797747" cy="5829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1600" b="1" dirty="0"/>
              <a:t>1947 </a:t>
            </a:r>
            <a:endParaRPr lang="cs-CZ" sz="1600" dirty="0"/>
          </a:p>
          <a:p>
            <a:r>
              <a:rPr lang="cs-CZ" sz="1600" dirty="0"/>
              <a:t>Na trhu s potravinami to nebylo zrovna jednoduché. Druhá světová válka znamenala ve Velké Británii zavedení přídělového systému. Ten se ale nevztahoval na restaurace, a tak lidé začali více jíst venku. Marks &amp; Spencer nelenil a do roku 1947 vytvořil uvnitř svých prodejen 82 kaváren.</a:t>
            </a:r>
          </a:p>
          <a:p>
            <a:r>
              <a:rPr lang="cs-CZ" sz="1600" dirty="0"/>
              <a:t>Jako úplně první obchod na svých výrobcích prokázal čerstvost tím, že uvedl datum spotřeby.</a:t>
            </a:r>
          </a:p>
          <a:p>
            <a:r>
              <a:rPr lang="cs-CZ" sz="1600" dirty="0"/>
              <a:t>1947 - představil svou pilotní kolekci spodního prádla. V 50. a 60. letech experimentoval v oblasti výroby textilií a vyvinul nové odolné tkaniny.</a:t>
            </a:r>
          </a:p>
          <a:p>
            <a:r>
              <a:rPr lang="cs-CZ" sz="1600" b="1" dirty="0"/>
              <a:t> </a:t>
            </a:r>
            <a:r>
              <a:rPr lang="cs-CZ" sz="1600" b="1" dirty="0">
                <a:solidFill>
                  <a:srgbClr val="FF0000"/>
                </a:solidFill>
              </a:rPr>
              <a:t>1972                                                                                                                     Integrační fáze</a:t>
            </a:r>
            <a:endParaRPr lang="cs-CZ" sz="1600" dirty="0">
              <a:solidFill>
                <a:srgbClr val="FF0000"/>
              </a:solidFill>
            </a:endParaRPr>
          </a:p>
          <a:p>
            <a:r>
              <a:rPr lang="cs-CZ" sz="1600" dirty="0"/>
              <a:t> V 70. letech se Marks &amp; Spencer poprvé podíval za hranice. </a:t>
            </a:r>
          </a:p>
          <a:p>
            <a:r>
              <a:rPr lang="cs-CZ" sz="1600" dirty="0"/>
              <a:t> Dalším průkopnickým počinem bylo představení mražených potravin roku 1972.</a:t>
            </a:r>
          </a:p>
          <a:p>
            <a:r>
              <a:rPr lang="cs-CZ" sz="1600" dirty="0"/>
              <a:t> První obchody mimo Británii otevřel v Kanadě a ve Francii. V 80. a 90. letech pak začal spolupracovat se známými designéry a upevnil svoji pozici na poli módy.</a:t>
            </a:r>
          </a:p>
          <a:p>
            <a:r>
              <a:rPr lang="cs-CZ" sz="1600" dirty="0"/>
              <a:t> Zahájil spolupráci s první supermodelkou – tváří kampaně se stala Claudia Schiffer. Ve spolupráci se známými osobnostmi pokračujeme dodnes.</a:t>
            </a:r>
          </a:p>
          <a:p>
            <a:r>
              <a:rPr lang="cs-CZ" sz="1600" b="1" dirty="0"/>
              <a:t>No a dnes? </a:t>
            </a:r>
            <a:endParaRPr lang="cs-CZ" sz="1600" dirty="0"/>
          </a:p>
          <a:p>
            <a:r>
              <a:rPr lang="cs-CZ" sz="1600" dirty="0"/>
              <a:t>Dnes je svět Marks &amp; Spencer tvořen 480 prodejnami v 59 zemích po celé Evropě, na Středním východě a v Asii, jedna je dokonce až na Bermudách, působí i v ČR</a:t>
            </a:r>
          </a:p>
          <a:p>
            <a:r>
              <a:rPr lang="cs-CZ" sz="1600" dirty="0"/>
              <a:t>Pandemie významně narušila byznys kamenných prodejen po celém světě. S jejími dopady bojuje i britský řetězec Marks &amp; Spencer, který oznámil propouštění. Jeho hlavním plánem je přejít do online prostředí.</a:t>
            </a:r>
          </a:p>
          <a:p>
            <a:r>
              <a:rPr lang="cs-CZ" sz="1600" dirty="0"/>
              <a:t>Na kamenné prodejny s oděvy udeřila koronavirová nákaza obzvláště ničivě a po celém světě. Prodejci módy a obuvi v současnosti končí i v českých obchodních centrech. „Z Česka se nedávno stáhl třeba francouzský oděvní řetězec Camaieu, jenž tu provozoval skoro třicet kamenných obchodů. </a:t>
            </a:r>
          </a:p>
          <a:p>
            <a:r>
              <a:rPr lang="cs-CZ" sz="1600" dirty="0"/>
              <a:t>Blíže: Marks and Spencer.  [online].[vid. 20.října 2020]. Dostupné z https://marks-and-spencer.jobs.cz</a:t>
            </a:r>
            <a:r>
              <a:rPr lang="cs-CZ" sz="1600"/>
              <a:t>/#section-6</a:t>
            </a:r>
            <a:endParaRPr lang="cs-CZ" dirty="0"/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8948509" y="165096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8080"/>
              </a:solidFill>
            </a:endParaRPr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80137" y="612187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09" y="-22886"/>
            <a:ext cx="1238454" cy="9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6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81" y="0"/>
            <a:ext cx="8966446" cy="1056443"/>
          </a:xfrm>
        </p:spPr>
        <p:txBody>
          <a:bodyPr/>
          <a:lstStyle/>
          <a:p>
            <a:pPr algn="ctr"/>
            <a:r>
              <a:rPr lang="en-US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  <a:t>Řídící proces v obchodní </a:t>
            </a:r>
            <a:r>
              <a:rPr lang="cs-CZ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  <a:t>organizaci - od strategie </a:t>
            </a:r>
            <a:br>
              <a:rPr lang="cs-CZ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</a:br>
            <a:r>
              <a:rPr lang="cs-CZ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  <a:t>k plánu prodeje</a:t>
            </a:r>
            <a:endParaRPr lang="en-US" altLang="cs-CZ" b="1" dirty="0">
              <a:solidFill>
                <a:srgbClr val="00808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575" y="2360536"/>
            <a:ext cx="11656380" cy="1886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cs-CZ"/>
            </a:defPPr>
            <a:lvl1pPr>
              <a:spcBef>
                <a:spcPct val="0"/>
              </a:spcBef>
              <a:buClrTx/>
              <a:buFontTx/>
              <a:buNone/>
              <a:defRPr sz="240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9pPr>
          </a:lstStyle>
          <a:p>
            <a:r>
              <a:rPr lang="en-US" altLang="cs-CZ" b="1" dirty="0">
                <a:solidFill>
                  <a:srgbClr val="000000"/>
                </a:solidFill>
              </a:rPr>
              <a:t>2. Strategie: </a:t>
            </a:r>
            <a:r>
              <a:rPr lang="en-US" altLang="cs-CZ" dirty="0">
                <a:solidFill>
                  <a:srgbClr val="000000"/>
                </a:solidFill>
              </a:rPr>
              <a:t>Cíle O</a:t>
            </a:r>
            <a:r>
              <a:rPr lang="cs-CZ" altLang="cs-CZ" dirty="0">
                <a:solidFill>
                  <a:srgbClr val="000000"/>
                </a:solidFill>
              </a:rPr>
              <a:t>O</a:t>
            </a:r>
            <a:r>
              <a:rPr lang="en-US" altLang="cs-CZ" dirty="0">
                <a:solidFill>
                  <a:srgbClr val="000000"/>
                </a:solidFill>
              </a:rPr>
              <a:t> (v širším slova smyslu)</a:t>
            </a:r>
          </a:p>
          <a:p>
            <a:r>
              <a:rPr lang="cs-CZ" altLang="cs-CZ" dirty="0">
                <a:solidFill>
                  <a:srgbClr val="000000"/>
                </a:solidFill>
              </a:rPr>
              <a:t> strategie </a:t>
            </a:r>
            <a:r>
              <a:rPr lang="en-US" altLang="cs-CZ" dirty="0">
                <a:solidFill>
                  <a:srgbClr val="000000"/>
                </a:solidFill>
              </a:rPr>
              <a:t>obecné</a:t>
            </a:r>
            <a:r>
              <a:rPr lang="cs-CZ" altLang="cs-CZ" dirty="0">
                <a:solidFill>
                  <a:srgbClr val="000000"/>
                </a:solidFill>
              </a:rPr>
              <a:t> (dělej to ve velkém, dělej to nově, dělej to, co na trhu chybí)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endParaRPr lang="cs-CZ" altLang="cs-CZ" dirty="0">
              <a:solidFill>
                <a:srgbClr val="000000"/>
              </a:solidFill>
            </a:endParaRPr>
          </a:p>
          <a:p>
            <a:r>
              <a:rPr lang="en-US" altLang="cs-CZ" dirty="0">
                <a:solidFill>
                  <a:srgbClr val="000000"/>
                </a:solidFill>
              </a:rPr>
              <a:t> rozvojové retailingové, </a:t>
            </a:r>
            <a:endParaRPr lang="cs-CZ" altLang="cs-CZ" dirty="0">
              <a:solidFill>
                <a:srgbClr val="000000"/>
              </a:solidFill>
            </a:endParaRPr>
          </a:p>
          <a:p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en-US" altLang="cs-CZ" dirty="0">
                <a:solidFill>
                  <a:srgbClr val="000000"/>
                </a:solidFill>
              </a:rPr>
              <a:t>reagující na poptávku</a:t>
            </a:r>
            <a:r>
              <a:rPr lang="cs-CZ" altLang="cs-CZ" dirty="0">
                <a:solidFill>
                  <a:srgbClr val="000000"/>
                </a:solidFill>
              </a:rPr>
              <a:t> (Trading up, Tranding down)</a:t>
            </a:r>
            <a:r>
              <a:rPr lang="en-US" altLang="cs-CZ" dirty="0">
                <a:solidFill>
                  <a:srgbClr val="000000"/>
                </a:solidFill>
              </a:rPr>
              <a:t>,</a:t>
            </a:r>
            <a:endParaRPr lang="cs-CZ" altLang="cs-CZ" dirty="0">
              <a:solidFill>
                <a:srgbClr val="000000"/>
              </a:solidFill>
            </a:endParaRPr>
          </a:p>
          <a:p>
            <a:r>
              <a:rPr lang="en-US" altLang="cs-CZ" dirty="0">
                <a:solidFill>
                  <a:srgbClr val="000000"/>
                </a:solidFill>
              </a:rPr>
              <a:t> marketingová strategie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8575" y="4365517"/>
            <a:ext cx="11656380" cy="504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3.</a:t>
            </a:r>
            <a:r>
              <a:rPr lang="cs-CZ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Marketingová strategie a její  nástroje: </a:t>
            </a:r>
            <a:r>
              <a:rPr lang="en-US" alt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marketingový mix</a:t>
            </a:r>
            <a:endParaRPr lang="en-US" altLang="cs-CZ" sz="2400" dirty="0">
              <a:solidFill>
                <a:srgbClr val="00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8575" y="1370287"/>
            <a:ext cx="11656380" cy="84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cs-CZ"/>
            </a:defPPr>
            <a:lvl1pPr>
              <a:spcBef>
                <a:spcPct val="0"/>
              </a:spcBef>
              <a:buClrTx/>
              <a:buFontTx/>
              <a:buNone/>
              <a:defRPr sz="2400">
                <a:solidFill>
                  <a:srgbClr val="0080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solidFill>
                  <a:srgbClr val="000000"/>
                </a:solidFill>
              </a:rPr>
              <a:t>1.</a:t>
            </a:r>
            <a:r>
              <a:rPr lang="en-US" altLang="cs-CZ" b="1" dirty="0">
                <a:solidFill>
                  <a:srgbClr val="000000"/>
                </a:solidFill>
              </a:rPr>
              <a:t>Východiska </a:t>
            </a:r>
            <a:r>
              <a:rPr lang="en-US" altLang="cs-CZ" dirty="0">
                <a:solidFill>
                  <a:srgbClr val="000000"/>
                </a:solidFill>
              </a:rPr>
              <a:t>-  filosofie, vize a poslání O</a:t>
            </a:r>
            <a:r>
              <a:rPr lang="cs-CZ" altLang="cs-CZ" dirty="0">
                <a:solidFill>
                  <a:srgbClr val="000000"/>
                </a:solidFill>
              </a:rPr>
              <a:t>O</a:t>
            </a:r>
            <a:endParaRPr lang="en-US" altLang="cs-CZ" dirty="0">
              <a:solidFill>
                <a:srgbClr val="000000"/>
              </a:solidFill>
            </a:endParaRPr>
          </a:p>
          <a:p>
            <a:r>
              <a:rPr lang="en-US" altLang="cs-CZ" dirty="0">
                <a:solidFill>
                  <a:srgbClr val="000000"/>
                </a:solidFill>
              </a:rPr>
              <a:t>SW analýza</a:t>
            </a:r>
            <a:r>
              <a:rPr lang="cs-CZ" altLang="cs-CZ" dirty="0">
                <a:solidFill>
                  <a:srgbClr val="000000"/>
                </a:solidFill>
              </a:rPr>
              <a:t> - </a:t>
            </a:r>
            <a:r>
              <a:rPr lang="en-US" altLang="cs-CZ" dirty="0">
                <a:solidFill>
                  <a:srgbClr val="000000"/>
                </a:solidFill>
              </a:rPr>
              <a:t>OT analýza (včetně územní a tržní analýzy)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48575" y="6023119"/>
            <a:ext cx="11656380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5. Další nástroje řízení zastřešené marketingem </a:t>
            </a:r>
            <a:endParaRPr lang="cs-CZ" altLang="cs-CZ" sz="2400" dirty="0">
              <a:solidFill>
                <a:srgbClr val="000000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58320" y="5069012"/>
            <a:ext cx="4987501" cy="36671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48575" y="4950341"/>
            <a:ext cx="1165638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4.Tvorba plánu </a:t>
            </a:r>
            <a:r>
              <a:rPr lang="cs-CZ" altLang="cs-CZ" sz="2400" dirty="0">
                <a:solidFill>
                  <a:srgbClr val="000000"/>
                </a:solidFill>
              </a:rPr>
              <a:t>jako základního nástroje řízení- obchodně finanční plánování </a:t>
            </a:r>
          </a:p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dirty="0">
                <a:solidFill>
                  <a:srgbClr val="000000"/>
                </a:solidFill>
              </a:rPr>
              <a:t>(v tom plán prodeje a metody plánování)</a:t>
            </a:r>
          </a:p>
        </p:txBody>
      </p:sp>
    </p:spTree>
    <p:extLst>
      <p:ext uri="{BB962C8B-B14F-4D97-AF65-F5344CB8AC3E}">
        <p14:creationId xmlns:p14="http://schemas.microsoft.com/office/powerpoint/2010/main" val="55904550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2" y="85815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476003" y="1181277"/>
            <a:ext cx="5001575" cy="1511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Cílem přednášky je </a:t>
            </a:r>
            <a:r>
              <a:rPr lang="cs-CZ" sz="2400" b="1" i="1" dirty="0">
                <a:solidFill>
                  <a:srgbClr val="008080"/>
                </a:solidFill>
              </a:rPr>
              <a:t>v</a:t>
            </a:r>
            <a:r>
              <a:rPr lang="cs-CZ" altLang="cs-CZ" sz="2400" b="1" i="1" dirty="0">
                <a:solidFill>
                  <a:srgbClr val="008080"/>
                </a:solidFill>
              </a:rPr>
              <a:t>ymezit základní vývojový trend obchodních organizací a aplikovat ho na českém obchodním trhu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163343" y="5984346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26720" y="2299049"/>
            <a:ext cx="35772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/>
              <a:t>Formy kooperace </a:t>
            </a:r>
            <a:br>
              <a:rPr lang="cs-CZ" sz="4000" dirty="0"/>
            </a:br>
            <a:r>
              <a:rPr lang="cs-CZ" sz="4000" dirty="0"/>
              <a:t>a koncentrace </a:t>
            </a:r>
          </a:p>
          <a:p>
            <a:r>
              <a:rPr lang="cs-CZ" sz="4000" dirty="0"/>
              <a:t>v obchodě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FCBBCD22-1C0F-4B79-A58C-4C57D3AB6DE5}"/>
              </a:ext>
            </a:extLst>
          </p:cNvPr>
          <p:cNvSpPr txBox="1">
            <a:spLocks/>
          </p:cNvSpPr>
          <p:nvPr/>
        </p:nvSpPr>
        <p:spPr>
          <a:xfrm>
            <a:off x="5541514" y="3129554"/>
            <a:ext cx="5316526" cy="25790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b="1" dirty="0">
                <a:solidFill>
                  <a:srgbClr val="008080"/>
                </a:solidFill>
              </a:rPr>
              <a:t>Spontánní a smluvní koordinace</a:t>
            </a:r>
          </a:p>
          <a:p>
            <a:r>
              <a:rPr lang="cs-CZ" altLang="cs-CZ" sz="2400" b="1" dirty="0">
                <a:solidFill>
                  <a:srgbClr val="008080"/>
                </a:solidFill>
              </a:rPr>
              <a:t>Měření koncentrace v obchodě</a:t>
            </a:r>
          </a:p>
          <a:p>
            <a:r>
              <a:rPr lang="cs-CZ" altLang="cs-CZ" sz="2400" b="1" dirty="0">
                <a:solidFill>
                  <a:srgbClr val="008080"/>
                </a:solidFill>
              </a:rPr>
              <a:t>Formy koncentrace obchodních organizací</a:t>
            </a:r>
          </a:p>
          <a:p>
            <a:r>
              <a:rPr lang="cs-CZ" altLang="cs-CZ" sz="2400" b="1" dirty="0">
                <a:solidFill>
                  <a:srgbClr val="008080"/>
                </a:solidFill>
              </a:rPr>
              <a:t>Provozní, prostorová, organizační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377718" y="432913"/>
            <a:ext cx="4105275" cy="924197"/>
          </a:xfrm>
          <a:prstGeom prst="rect">
            <a:avLst/>
          </a:prstGeom>
          <a:solidFill>
            <a:srgbClr val="00808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Koordinace</a:t>
            </a:r>
            <a:r>
              <a:rPr lang="cs-CZ" altLang="cs-CZ" sz="2800" dirty="0">
                <a:solidFill>
                  <a:srgbClr val="000099"/>
                </a:solidFill>
              </a:rPr>
              <a:t> </a:t>
            </a:r>
            <a:r>
              <a:rPr lang="cs-CZ" altLang="cs-CZ" sz="2800" dirty="0">
                <a:solidFill>
                  <a:schemeClr val="bg1"/>
                </a:solidFill>
              </a:rPr>
              <a:t>činností obchodních organizací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82797" y="3970207"/>
            <a:ext cx="2860010" cy="2250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přirozená dělba trhu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dobrovolná dělba trhu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časová koordinace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cenové vedení.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522689" y="3970208"/>
            <a:ext cx="2869425" cy="2250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Vede ke kooperaci a koncentraci: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hospodářské důvody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snahy o omezení konkurence…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H="1">
            <a:off x="1626591" y="1500983"/>
            <a:ext cx="129540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4443170" y="1557338"/>
            <a:ext cx="1439863" cy="719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35991" y="2565400"/>
            <a:ext cx="2286000" cy="774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Spontánní koordinace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905850" y="2538414"/>
            <a:ext cx="2286000" cy="774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Smluvní koordinace</a:t>
            </a:r>
          </a:p>
        </p:txBody>
      </p:sp>
      <p:pic>
        <p:nvPicPr>
          <p:cNvPr id="17417" name="Picture 11" descr="BD0558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42" y="897315"/>
            <a:ext cx="3755012" cy="55451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3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532720" y="612165"/>
            <a:ext cx="10098870" cy="59039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1074984" y="944827"/>
            <a:ext cx="8676782" cy="1318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Vznik: růst malé firmy rozšiřováním činností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            slučování více firem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            rozšiřování kapitálu bankami.</a:t>
            </a: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1241138" y="2294301"/>
            <a:ext cx="8344473" cy="1439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Charakter: vlastní maloobchodní síť, velkoobchod,</a:t>
            </a:r>
          </a:p>
          <a:p>
            <a:pPr lvl="1" eaLnBrk="1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             vlastní dopravní park</a:t>
            </a:r>
          </a:p>
          <a:p>
            <a:pPr lvl="1" eaLnBrk="1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             někdy i výrobní závody, pražírny kávy…</a:t>
            </a:r>
          </a:p>
          <a:p>
            <a:pPr lvl="1" eaLnBrk="1" hangingPunct="1"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endParaRPr lang="cs-CZ" altLang="cs-CZ" sz="2000" dirty="0">
              <a:solidFill>
                <a:srgbClr val="000099"/>
              </a:solidFill>
            </a:endParaRP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2067430" y="21388"/>
            <a:ext cx="6553200" cy="90772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Vysoce  integrované obchodní organizace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 – obchodní řetězce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67" y="48218"/>
            <a:ext cx="1464833" cy="1127893"/>
          </a:xfrm>
          <a:prstGeom prst="rect">
            <a:avLst/>
          </a:prstGeom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A7CF2F09-F73D-4636-8250-F579FD1AB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06" y="3740065"/>
            <a:ext cx="9009088" cy="1318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Organizace: centrální koncepční řízení odborným managementem centralizace nákupu a skladování zboží,  společný marketing, reklama a řízení cen,             vlastní maloobchodní značky.</a:t>
            </a:r>
          </a:p>
          <a:p>
            <a:pPr lvl="1" eaLnBrk="1" hangingPunct="1"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endParaRPr lang="cs-CZ" altLang="cs-CZ" sz="2000" dirty="0">
              <a:solidFill>
                <a:srgbClr val="000099"/>
              </a:solidFill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AA48FC27-CC57-4C8F-AC54-77FC99267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06" y="5089539"/>
            <a:ext cx="9009088" cy="14579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Nejznámější zástupci: společnosti OD, filiálkové společnosti (sítě supermarketů, hypermarketů,   odborných velkoprodejen, diskontů), spotřební družstva </a:t>
            </a:r>
            <a:r>
              <a:rPr lang="cs-CZ" altLang="cs-CZ" sz="2400" dirty="0">
                <a:solidFill>
                  <a:srgbClr val="FF0000"/>
                </a:solidFill>
              </a:rPr>
              <a:t>(IKEA, Kaufland, Lidl, Globus, Billa, ….)</a:t>
            </a:r>
          </a:p>
        </p:txBody>
      </p:sp>
    </p:spTree>
    <p:extLst>
      <p:ext uri="{BB962C8B-B14F-4D97-AF65-F5344CB8AC3E}">
        <p14:creationId xmlns:p14="http://schemas.microsoft.com/office/powerpoint/2010/main" val="12781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2136775" y="106325"/>
            <a:ext cx="6553200" cy="90772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Vysoce  integrované obchodní organizace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 – obchodní řetězce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728DC21-3BD4-4E90-B138-0FFA64CB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48378"/>
              </p:ext>
            </p:extLst>
          </p:nvPr>
        </p:nvGraphicFramePr>
        <p:xfrm>
          <a:off x="1209675" y="1014051"/>
          <a:ext cx="9001125" cy="4844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9034">
                  <a:extLst>
                    <a:ext uri="{9D8B030D-6E8A-4147-A177-3AD203B41FA5}">
                      <a16:colId xmlns:a16="http://schemas.microsoft.com/office/drawing/2014/main" val="2777128743"/>
                    </a:ext>
                  </a:extLst>
                </a:gridCol>
                <a:gridCol w="2035567">
                  <a:extLst>
                    <a:ext uri="{9D8B030D-6E8A-4147-A177-3AD203B41FA5}">
                      <a16:colId xmlns:a16="http://schemas.microsoft.com/office/drawing/2014/main" val="3752273235"/>
                    </a:ext>
                  </a:extLst>
                </a:gridCol>
                <a:gridCol w="1448962">
                  <a:extLst>
                    <a:ext uri="{9D8B030D-6E8A-4147-A177-3AD203B41FA5}">
                      <a16:colId xmlns:a16="http://schemas.microsoft.com/office/drawing/2014/main" val="3970280336"/>
                    </a:ext>
                  </a:extLst>
                </a:gridCol>
                <a:gridCol w="4407562">
                  <a:extLst>
                    <a:ext uri="{9D8B030D-6E8A-4147-A177-3AD203B41FA5}">
                      <a16:colId xmlns:a16="http://schemas.microsoft.com/office/drawing/2014/main" val="2290366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Pořadí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2019/2017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Společnost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Tržby celkem v mld. Kč, bez DPH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Řetězec- počet vlastních prodejen k říjnu 2019 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536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(1)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KAUFLAND ČESKÁ REPUBLIKA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57,69 (58,35)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Kaufland 131 (127)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4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(4)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LIDL ČESKÁ REPUBLIKA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52,31 (38,35)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Lidl 249 (234)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0119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 (2)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Albert Česká republika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49,76 (48,33)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Albert hypermarket 90 (91), supermarket 235 (240)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11293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 (3)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TESCO STORES CR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44,56 (44,42)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Tesco hypermarket 75 (75), hypermarket Extra 9 (9), supermarket 59 (60), OD / City / My 4 (6), Expres 43 (46)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71061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 (6)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PENNY MARKET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36,63 (31,99)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Penny Market 381 (368)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5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 (5)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GECO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36,48 (32,97)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Geco tabák-tisk 304 (277)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20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 (7)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MAKRO CASH &amp; CARRY CR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29,95 (29,90)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Makro 13 (13), Drive In 0 (2)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50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 (9)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BILLA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27,98 (22,76)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Billa 224 (216), Billa stop &amp; shop64 (43)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55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 (8)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GLOBUS ČR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23,05 (22,81)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Globus (15), Globus Fresh 1 (0)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61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JIP VÝCHODOČESKÁ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13,20 (14,50)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JIP  37 (39), Plus JIP 148 (115), Cash &amp; Carry 12 (11)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19148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FAB1FC2-CDDE-41F5-8A65-B83B4451C2EE}"/>
              </a:ext>
            </a:extLst>
          </p:cNvPr>
          <p:cNvSpPr txBox="1"/>
          <p:nvPr/>
        </p:nvSpPr>
        <p:spPr>
          <a:xfrm>
            <a:off x="1047750" y="5920678"/>
            <a:ext cx="961072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Nejoblíbenější řetězec: 1. LIDL, 2. KAFLAND, 3. Albert, 4. Tesco, 5. Glóbus (2019)</a:t>
            </a:r>
          </a:p>
        </p:txBody>
      </p:sp>
    </p:spTree>
    <p:extLst>
      <p:ext uri="{BB962C8B-B14F-4D97-AF65-F5344CB8AC3E}">
        <p14:creationId xmlns:p14="http://schemas.microsoft.com/office/powerpoint/2010/main" val="296923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134959" y="274187"/>
            <a:ext cx="6360122" cy="576263"/>
          </a:xfrm>
          <a:prstGeom prst="rect">
            <a:avLst/>
          </a:prstGeom>
          <a:solidFill>
            <a:srgbClr val="FFFF99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Měření koncentrace v obchodě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257600" y="1086923"/>
            <a:ext cx="4679950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Existuje několik metod, např.: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Koncentrační koeficient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Herfindahlův-Hirschmanův index</a:t>
            </a:r>
            <a:endParaRPr lang="cs-CZ" altLang="cs-CZ" sz="2000" dirty="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336701" y="2598737"/>
            <a:ext cx="43274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Koncentrační koeficient: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Vzorec pro TOP 5:</a:t>
            </a: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graphicFrame>
        <p:nvGraphicFramePr>
          <p:cNvPr id="194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047537"/>
              </p:ext>
            </p:extLst>
          </p:nvPr>
        </p:nvGraphicFramePr>
        <p:xfrm>
          <a:off x="1336702" y="3839150"/>
          <a:ext cx="33845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Rovnice" r:id="rId3" imgW="825500" imgH="647700" progId="Equation.3">
                  <p:embed/>
                </p:oleObj>
              </mc:Choice>
              <mc:Fallback>
                <p:oleObj name="Rovnice" r:id="rId3" imgW="825500" imgH="647700" progId="Equation.3">
                  <p:embed/>
                  <p:pic>
                    <p:nvPicPr>
                      <p:cNvPr id="194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702" y="3839150"/>
                        <a:ext cx="3384550" cy="23018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5664201" y="3860801"/>
            <a:ext cx="4608513" cy="2447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k 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5	</a:t>
            </a:r>
            <a:r>
              <a:rPr lang="cs-CZ" altLang="cs-CZ" sz="2000" dirty="0">
                <a:solidFill>
                  <a:srgbClr val="008080"/>
                </a:solidFill>
              </a:rPr>
              <a:t>- koncentrační koeficient pro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                 5 největších firem na trhu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x 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i	</a:t>
            </a:r>
            <a:r>
              <a:rPr lang="cs-CZ" altLang="cs-CZ" sz="2000" dirty="0">
                <a:solidFill>
                  <a:srgbClr val="008080"/>
                </a:solidFill>
              </a:rPr>
              <a:t>- obrat i-té firmy,   řadící se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                 mezi pět největších firem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                 odvětví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x 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j	</a:t>
            </a:r>
            <a:r>
              <a:rPr lang="cs-CZ" altLang="cs-CZ" sz="2000" dirty="0">
                <a:solidFill>
                  <a:srgbClr val="008080"/>
                </a:solidFill>
              </a:rPr>
              <a:t>- obrat j-té firmy odvětví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                (platí x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i </a:t>
            </a:r>
            <a:r>
              <a:rPr lang="cs-CZ" altLang="cs-CZ" sz="2000" dirty="0">
                <a:solidFill>
                  <a:srgbClr val="008080"/>
                </a:solidFill>
              </a:rPr>
              <a:t>je podmnožinou x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j</a:t>
            </a:r>
            <a:r>
              <a:rPr lang="cs-CZ" altLang="cs-CZ" sz="2000" dirty="0">
                <a:solidFill>
                  <a:srgbClr val="008080"/>
                </a:solidFill>
              </a:rPr>
              <a:t>).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2"/>
                </a:solidFill>
              </a:rPr>
              <a:t>n	- počet firem v odvětví.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C87E38C-4BB5-4A75-B2F3-C1D40721B949}"/>
              </a:ext>
            </a:extLst>
          </p:cNvPr>
          <p:cNvSpPr txBox="1"/>
          <p:nvPr/>
        </p:nvSpPr>
        <p:spPr>
          <a:xfrm>
            <a:off x="6527802" y="1726439"/>
            <a:ext cx="443217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Vyjadřuje, jaký podíl má vybraný počet firem (1,3,5,10…) na celkovém dosahovaném obratu.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Vyjadřuje se indexem nebo v %.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8052FEEA-6111-4514-AC83-198EFC1A44C0}"/>
              </a:ext>
            </a:extLst>
          </p:cNvPr>
          <p:cNvSpPr/>
          <p:nvPr/>
        </p:nvSpPr>
        <p:spPr>
          <a:xfrm>
            <a:off x="5918500" y="2867025"/>
            <a:ext cx="329900" cy="371475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46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4962" y="103189"/>
            <a:ext cx="10341963" cy="460375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Koncentrace maloobchodu </a:t>
            </a:r>
            <a:r>
              <a:rPr lang="cs-CZ" sz="2400" dirty="0">
                <a:solidFill>
                  <a:srgbClr val="008080"/>
                </a:solidFill>
              </a:rPr>
              <a:t>(</a:t>
            </a:r>
            <a:r>
              <a:rPr lang="cs-CZ" sz="2400" dirty="0">
                <a:solidFill>
                  <a:srgbClr val="FF0000"/>
                </a:solidFill>
              </a:rPr>
              <a:t>Planet Retail 2013,rychloobrátkové zboží</a:t>
            </a:r>
            <a:r>
              <a:rPr lang="cs-CZ" sz="2400" dirty="0">
                <a:solidFill>
                  <a:srgbClr val="008080"/>
                </a:solidFill>
              </a:rPr>
              <a:t>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998173"/>
              </p:ext>
            </p:extLst>
          </p:nvPr>
        </p:nvGraphicFramePr>
        <p:xfrm>
          <a:off x="614962" y="572492"/>
          <a:ext cx="8929688" cy="6329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401">
                  <a:extLst>
                    <a:ext uri="{9D8B030D-6E8A-4147-A177-3AD203B41FA5}">
                      <a16:colId xmlns:a16="http://schemas.microsoft.com/office/drawing/2014/main" val="1614256684"/>
                    </a:ext>
                  </a:extLst>
                </a:gridCol>
                <a:gridCol w="2095944">
                  <a:extLst>
                    <a:ext uri="{9D8B030D-6E8A-4147-A177-3AD203B41FA5}">
                      <a16:colId xmlns:a16="http://schemas.microsoft.com/office/drawing/2014/main" val="287536441"/>
                    </a:ext>
                  </a:extLst>
                </a:gridCol>
                <a:gridCol w="1815106">
                  <a:extLst>
                    <a:ext uri="{9D8B030D-6E8A-4147-A177-3AD203B41FA5}">
                      <a16:colId xmlns:a16="http://schemas.microsoft.com/office/drawing/2014/main" val="3768160942"/>
                    </a:ext>
                  </a:extLst>
                </a:gridCol>
                <a:gridCol w="1671237">
                  <a:extLst>
                    <a:ext uri="{9D8B030D-6E8A-4147-A177-3AD203B41FA5}">
                      <a16:colId xmlns:a16="http://schemas.microsoft.com/office/drawing/2014/main" val="4089687349"/>
                    </a:ext>
                  </a:extLst>
                </a:gridCol>
              </a:tblGrid>
              <a:tr h="301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Koncentrační koeficient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212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36689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Norsko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79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3804894996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Dánsko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77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07068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Švédsko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73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2101204503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Švýcarsko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71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66362"/>
                  </a:ext>
                </a:extLst>
              </a:tr>
              <a:tr h="294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Belgie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70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1462291273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Finsko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18662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Rakousko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3596234359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Slovinsko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40742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Francie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950543213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Německo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20820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Portugalsko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843944235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Slovensko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36207"/>
                  </a:ext>
                </a:extLst>
              </a:tr>
              <a:tr h="34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Španělsko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1911312511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Nizozemí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69784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Maďarsko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3420031228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Velká Británie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33165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Irsko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860782784"/>
                  </a:ext>
                </a:extLst>
              </a:tr>
              <a:tr h="263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ČR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53747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Řecko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3944208636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Polsko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29114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30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44108" y="96530"/>
            <a:ext cx="8078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Herfindahlův-Hirschmanův index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4108" y="1403923"/>
            <a:ext cx="3810000" cy="2311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008080"/>
                </a:solidFill>
              </a:rPr>
              <a:t>Vyjadřuje váženou sumu tržních podílů všech firem v odvětví</a:t>
            </a:r>
            <a:endParaRPr lang="cs-CZ" altLang="cs-CZ" sz="2000" b="1" u="sng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008080"/>
                </a:solidFill>
              </a:rPr>
              <a:t>Váhou jsou tržní podíly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008080"/>
                </a:solidFill>
              </a:rPr>
              <a:t>    v relativním vyjádření, vypočtené jako poměr obratu i-té firmy k celkovému obratu</a:t>
            </a:r>
            <a:r>
              <a:rPr lang="cs-CZ" altLang="cs-CZ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73932" y="4252914"/>
            <a:ext cx="3279775" cy="21240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graphicFrame>
        <p:nvGraphicFramePr>
          <p:cNvPr id="235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8850"/>
              </p:ext>
            </p:extLst>
          </p:nvPr>
        </p:nvGraphicFramePr>
        <p:xfrm>
          <a:off x="940659" y="4215935"/>
          <a:ext cx="335756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Rovnice" r:id="rId3" imgW="1935480" imgH="1144524" progId="Equation.3">
                  <p:embed/>
                </p:oleObj>
              </mc:Choice>
              <mc:Fallback>
                <p:oleObj name="Rovnice" r:id="rId3" imgW="1935480" imgH="1144524" progId="Equation.3">
                  <p:embed/>
                  <p:pic>
                    <p:nvPicPr>
                      <p:cNvPr id="235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659" y="4215935"/>
                        <a:ext cx="3357562" cy="21431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305550" y="5018765"/>
            <a:ext cx="3816350" cy="150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HHI: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x 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i</a:t>
            </a:r>
            <a:r>
              <a:rPr lang="cs-CZ" altLang="cs-CZ" sz="2000" dirty="0">
                <a:solidFill>
                  <a:srgbClr val="008080"/>
                </a:solidFill>
              </a:rPr>
              <a:t>- obrat i-té firmy odvětví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n - počet firem v odvětví.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</p:txBody>
      </p:sp>
      <p:graphicFrame>
        <p:nvGraphicFramePr>
          <p:cNvPr id="88182" name="Group 1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6448081"/>
              </p:ext>
            </p:extLst>
          </p:nvPr>
        </p:nvGraphicFramePr>
        <p:xfrm>
          <a:off x="5096657" y="1700214"/>
          <a:ext cx="5025243" cy="3017835"/>
        </p:xfrm>
        <a:graphic>
          <a:graphicData uri="http://schemas.openxmlformats.org/drawingml/2006/table">
            <a:tbl>
              <a:tblPr/>
              <a:tblGrid>
                <a:gridCol w="119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47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Hodnota HHI (body)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Relevantní trh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nekoncentrovaný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mírně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koncentrovaný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1801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9999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vysoce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koncentrovaný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9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monopolní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89" name="Text Box 116"/>
          <p:cNvSpPr txBox="1">
            <a:spLocks noChangeArrowheads="1"/>
          </p:cNvSpPr>
          <p:nvPr/>
        </p:nvSpPr>
        <p:spPr bwMode="auto">
          <a:xfrm>
            <a:off x="6238706" y="672517"/>
            <a:ext cx="374491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Stupeň koncentrace trhu v závislosti na hodnotě HHI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72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87786" y="1076456"/>
            <a:ext cx="3629577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Příklad (modelová situace):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V odvětví obchodu dané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země máme v následující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tabulce obrat 10 největších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firem: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Úkol: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Vypočtěte  k1,  k5.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Vypočtěte stupeň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koncentrace trhu v závislosti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na hodnotě HHI.</a:t>
            </a:r>
          </a:p>
        </p:txBody>
      </p:sp>
      <p:sp>
        <p:nvSpPr>
          <p:cNvPr id="24659" name="Text Box 400"/>
          <p:cNvSpPr txBox="1">
            <a:spLocks noChangeArrowheads="1"/>
          </p:cNvSpPr>
          <p:nvPr/>
        </p:nvSpPr>
        <p:spPr bwMode="auto">
          <a:xfrm>
            <a:off x="623889" y="188914"/>
            <a:ext cx="3816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Výpočet:</a:t>
            </a:r>
          </a:p>
        </p:txBody>
      </p:sp>
      <p:sp>
        <p:nvSpPr>
          <p:cNvPr id="24660" name="TextovéPole 1"/>
          <p:cNvSpPr txBox="1">
            <a:spLocks noChangeArrowheads="1"/>
          </p:cNvSpPr>
          <p:nvPr/>
        </p:nvSpPr>
        <p:spPr bwMode="auto">
          <a:xfrm>
            <a:off x="4440238" y="6060919"/>
            <a:ext cx="5975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Trh je vysoce koncentrovaný (1801-9999)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3" y="168858"/>
            <a:ext cx="1464833" cy="1127893"/>
          </a:xfrm>
          <a:prstGeom prst="rect">
            <a:avLst/>
          </a:prstGeom>
        </p:spPr>
      </p:pic>
      <p:graphicFrame>
        <p:nvGraphicFramePr>
          <p:cNvPr id="7" name="Group 401">
            <a:extLst>
              <a:ext uri="{FF2B5EF4-FFF2-40B4-BE49-F238E27FC236}">
                <a16:creationId xmlns:a16="http://schemas.microsoft.com/office/drawing/2014/main" id="{0EBC151D-2E9A-4786-A2DE-72E5DCD3E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94657"/>
              </p:ext>
            </p:extLst>
          </p:nvPr>
        </p:nvGraphicFramePr>
        <p:xfrm>
          <a:off x="4440239" y="188914"/>
          <a:ext cx="5975349" cy="5608635"/>
        </p:xfrm>
        <a:graphic>
          <a:graphicData uri="http://schemas.openxmlformats.org/drawingml/2006/table">
            <a:tbl>
              <a:tblPr/>
              <a:tblGrid>
                <a:gridCol w="7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5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Poř.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Obrat (v tis. Kč)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váha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Váha krát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 )</a:t>
                      </a:r>
                      <a:r>
                        <a:rPr kumimoji="0" lang="cs-CZ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3 220 000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(k1)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3 210 000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3 200 000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2 180 000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     </a:t>
                      </a: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130 000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12 700 000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Cca 1,0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862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3699" y="88931"/>
            <a:ext cx="7790104" cy="67307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Formy koncentrace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3699" y="747511"/>
            <a:ext cx="7772400" cy="167489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cs-CZ" altLang="cs-CZ" b="1" dirty="0">
                <a:solidFill>
                  <a:srgbClr val="008080"/>
                </a:solidFill>
              </a:rPr>
              <a:t>Provozní a sortimentní</a:t>
            </a:r>
          </a:p>
          <a:p>
            <a:pPr algn="ctr"/>
            <a:r>
              <a:rPr lang="cs-CZ" altLang="cs-CZ" b="1" dirty="0">
                <a:solidFill>
                  <a:srgbClr val="008080"/>
                </a:solidFill>
              </a:rPr>
              <a:t>Prostorová </a:t>
            </a:r>
          </a:p>
          <a:p>
            <a:pPr algn="ctr" eaLnBrk="1" hangingPunct="1"/>
            <a:r>
              <a:rPr lang="cs-CZ" altLang="cs-CZ" b="1" dirty="0">
                <a:solidFill>
                  <a:srgbClr val="008080"/>
                </a:solidFill>
              </a:rPr>
              <a:t>Organizační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134C7B3-6F62-4629-9FEC-56793E9C6F63}"/>
              </a:ext>
            </a:extLst>
          </p:cNvPr>
          <p:cNvSpPr txBox="1"/>
          <p:nvPr/>
        </p:nvSpPr>
        <p:spPr>
          <a:xfrm>
            <a:off x="914401" y="2450977"/>
            <a:ext cx="9793118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K zopakování: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Provozní a sortimentní koncentrace</a:t>
            </a:r>
            <a:r>
              <a:rPr lang="cs-CZ" sz="2400" b="1" dirty="0">
                <a:solidFill>
                  <a:srgbClr val="008080"/>
                </a:solidFill>
              </a:rPr>
              <a:t>-</a:t>
            </a:r>
            <a:r>
              <a:rPr lang="cs-CZ" sz="2400" dirty="0">
                <a:solidFill>
                  <a:srgbClr val="008080"/>
                </a:solidFill>
              </a:rPr>
              <a:t>je charakteristická růstem průměrné velikosti prodejen i skladů. Jádrem maloobchodní sítě se tak stávají velkokapacitní prodejny typu supermarketů, hypermarketů a diskontů.   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Prostorová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koncentrace</a:t>
            </a:r>
            <a:r>
              <a:rPr lang="cs-CZ" sz="2400" dirty="0">
                <a:solidFill>
                  <a:srgbClr val="008080"/>
                </a:solidFill>
              </a:rPr>
              <a:t>-horizontální marketingové systémy představují prostorovou koncentraci – soustřeďováním jednotek na jednom místě (nákupní centra…).  Prostorová koncentrace je spojená také s organizační koncentrací a obchodní gravitací.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7561345-7824-4EEB-B10B-EC39A39AA243}"/>
              </a:ext>
            </a:extLst>
          </p:cNvPr>
          <p:cNvSpPr txBox="1"/>
          <p:nvPr/>
        </p:nvSpPr>
        <p:spPr>
          <a:xfrm>
            <a:off x="971550" y="5524500"/>
            <a:ext cx="9458325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*</a:t>
            </a:r>
            <a:r>
              <a:rPr lang="cs-CZ" sz="2400" dirty="0">
                <a:solidFill>
                  <a:srgbClr val="FF0000"/>
                </a:solidFill>
              </a:rPr>
              <a:t>Seznamte s grafem vývoje počtu velkokapacitních prodejen v ČR</a:t>
            </a:r>
          </a:p>
          <a:p>
            <a:r>
              <a:rPr lang="cs-CZ" sz="2400" dirty="0">
                <a:solidFill>
                  <a:srgbClr val="FF0000"/>
                </a:solidFill>
              </a:rPr>
              <a:t> Seznamte s případovou studií </a:t>
            </a:r>
            <a:r>
              <a:rPr lang="cs-CZ" sz="2400" dirty="0" err="1">
                <a:solidFill>
                  <a:srgbClr val="FF0000"/>
                </a:solidFill>
              </a:rPr>
              <a:t>Nielsen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Shopper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Trends</a:t>
            </a:r>
            <a:r>
              <a:rPr lang="cs-CZ" sz="24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265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4"/>
          <p:cNvSpPr>
            <a:spLocks noChangeArrowheads="1"/>
          </p:cNvSpPr>
          <p:nvPr/>
        </p:nvSpPr>
        <p:spPr bwMode="auto">
          <a:xfrm>
            <a:off x="0" y="27484"/>
            <a:ext cx="6192838" cy="685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Koncentrace OO - </a:t>
            </a:r>
            <a:r>
              <a:rPr lang="cs-CZ" altLang="cs-CZ" sz="2400" b="1" dirty="0">
                <a:solidFill>
                  <a:srgbClr val="FF0000"/>
                </a:solidFill>
              </a:rPr>
              <a:t>organizační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220750" y="941936"/>
            <a:ext cx="2533650" cy="573563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Smluvní dohody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o koordinaci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a kooperaci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Kapitálové propojení OS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Kombinace obou předchozích forem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Růst jedné firmy – získání významného postavení</a:t>
            </a:r>
          </a:p>
        </p:txBody>
      </p:sp>
      <p:sp>
        <p:nvSpPr>
          <p:cNvPr id="29700" name="AutoShape 8"/>
          <p:cNvSpPr>
            <a:spLocks noChangeArrowheads="1"/>
          </p:cNvSpPr>
          <p:nvPr/>
        </p:nvSpPr>
        <p:spPr bwMode="auto">
          <a:xfrm>
            <a:off x="4401283" y="819291"/>
            <a:ext cx="4545955" cy="48484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24581" name="AutoShape 9"/>
          <p:cNvSpPr>
            <a:spLocks noChangeArrowheads="1"/>
          </p:cNvSpPr>
          <p:nvPr/>
        </p:nvSpPr>
        <p:spPr bwMode="auto">
          <a:xfrm>
            <a:off x="3534384" y="4383667"/>
            <a:ext cx="6025908" cy="2333946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008080"/>
                </a:solidFill>
              </a:rPr>
              <a:t>Horizontální kooperace</a:t>
            </a:r>
          </a:p>
          <a:p>
            <a:pPr marL="0" lvl="1" algn="ctr">
              <a:defRPr/>
            </a:pPr>
            <a:r>
              <a:rPr lang="cs-CZ" sz="2400" dirty="0">
                <a:solidFill>
                  <a:srgbClr val="000099"/>
                </a:solidFill>
              </a:rPr>
              <a:t>Franchisingové řetězce</a:t>
            </a:r>
          </a:p>
          <a:p>
            <a:pPr lvl="1" algn="ctr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Nákupní střediska – obchodní centra</a:t>
            </a:r>
          </a:p>
          <a:p>
            <a:pPr lvl="1" algn="ctr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Regionální nákupní centra</a:t>
            </a:r>
          </a:p>
          <a:p>
            <a:pPr lvl="1" algn="ctr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Skladové areály</a:t>
            </a:r>
          </a:p>
          <a:p>
            <a:pPr lvl="1" algn="ctr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Factory Outlet</a:t>
            </a:r>
          </a:p>
        </p:txBody>
      </p:sp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3549385" y="1464283"/>
            <a:ext cx="6010907" cy="281337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Vertikální kooperace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Nákupní družstva a svazy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Smluvní kooperace mezi výrobci 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a obchodníky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Dobrovolné řetězce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Franchisingové řetězce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Obchodní kontory-nákupní svazy</a:t>
            </a: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5430482" y="743175"/>
            <a:ext cx="2919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Kartely a syndikáty</a:t>
            </a:r>
          </a:p>
        </p:txBody>
      </p:sp>
      <p:sp>
        <p:nvSpPr>
          <p:cNvPr id="29706" name="Šipka doprava 10"/>
          <p:cNvSpPr>
            <a:spLocks noChangeArrowheads="1"/>
          </p:cNvSpPr>
          <p:nvPr/>
        </p:nvSpPr>
        <p:spPr bwMode="auto">
          <a:xfrm>
            <a:off x="3046546" y="919332"/>
            <a:ext cx="71437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5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0730" y="168776"/>
            <a:ext cx="8407153" cy="1056443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  <a:t>Metody plánování a prognózování v obchodě</a:t>
            </a:r>
            <a:br>
              <a:rPr lang="cs-CZ" altLang="cs-CZ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US" altLang="cs-CZ" b="1" dirty="0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5689" y="1318783"/>
            <a:ext cx="4314642" cy="479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+mn-lt"/>
              </a:rPr>
              <a:t>1) Kvalitativní metody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52608" y="2088068"/>
            <a:ext cx="4314642" cy="120032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 Soud vedoucích pracovníků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 Delfská metoda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 Sčítání prodejní síly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953000" y="1324169"/>
            <a:ext cx="7138387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latin typeface="+mn-lt"/>
              </a:rPr>
              <a:t>2) Kvantitativní metody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953000" y="1850137"/>
            <a:ext cx="7138387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 A: </a:t>
            </a:r>
            <a:r>
              <a:rPr lang="cs-CZ" altLang="cs-CZ" sz="2400" i="1" dirty="0">
                <a:solidFill>
                  <a:srgbClr val="FF0000"/>
                </a:solidFill>
                <a:latin typeface="+mn-lt"/>
              </a:rPr>
              <a:t>Projektování trendů (vzestupný, sestupný)</a:t>
            </a:r>
            <a:endParaRPr lang="cs-CZ" altLang="cs-CZ" sz="240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    </a:t>
            </a:r>
            <a:r>
              <a:rPr lang="cs-CZ" altLang="cs-CZ" sz="2400" b="1" dirty="0">
                <a:solidFill>
                  <a:srgbClr val="000000"/>
                </a:solidFill>
                <a:latin typeface="+mn-lt"/>
              </a:rPr>
              <a:t>Adaptivní metody prognózování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 Statistické metody (průměrný růst, klouzavé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průměry…)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latin typeface="+mn-lt"/>
              </a:rPr>
              <a:t>Analýza časových řad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4 hlavní složky časových řad: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trend, cyklus, sezónnost, mimořádné události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952625" y="4451467"/>
            <a:ext cx="1019124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i="1" dirty="0">
                <a:solidFill>
                  <a:srgbClr val="FF0000"/>
                </a:solidFill>
                <a:latin typeface="+mn-lt"/>
              </a:rPr>
              <a:t> B: Kauzální modely  </a:t>
            </a:r>
            <a:r>
              <a:rPr lang="cs-CZ" altLang="cs-CZ" sz="2400" i="1" dirty="0">
                <a:latin typeface="+mn-lt"/>
              </a:rPr>
              <a:t>(</a:t>
            </a:r>
            <a:r>
              <a:rPr lang="cs-CZ" altLang="cs-CZ" sz="2400" b="1" dirty="0">
                <a:solidFill>
                  <a:srgbClr val="000000"/>
                </a:solidFill>
                <a:latin typeface="+mn-lt"/>
              </a:rPr>
              <a:t>Regresní či korelační analýza)</a:t>
            </a:r>
          </a:p>
          <a:p>
            <a:pPr lvl="0" algn="just">
              <a:spcBef>
                <a:spcPct val="0"/>
              </a:spcBef>
              <a:buClr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  <a:latin typeface="+mn-lt"/>
              </a:rPr>
              <a:t>Směrné ukazatele </a:t>
            </a: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– pohyb předchází vývoji tržeb: </a:t>
            </a:r>
            <a:r>
              <a:rPr lang="cs-CZ" altLang="cs-CZ" sz="2400" dirty="0">
                <a:solidFill>
                  <a:srgbClr val="FF0000"/>
                </a:solidFill>
                <a:latin typeface="Times New Roman"/>
              </a:rPr>
              <a:t>pokles či vzestup produktivity   práce, vývoj v příjmech obyvatelstva, spotřební výdaje.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  </a:t>
            </a:r>
            <a:r>
              <a:rPr lang="cs-CZ" altLang="cs-CZ" sz="2400" b="1" dirty="0">
                <a:solidFill>
                  <a:srgbClr val="000000"/>
                </a:solidFill>
                <a:latin typeface="+mn-lt"/>
              </a:rPr>
              <a:t>Shodné ukazatele </a:t>
            </a: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– </a:t>
            </a:r>
            <a:r>
              <a:rPr lang="cs-CZ" altLang="cs-CZ" sz="2400" dirty="0">
                <a:latin typeface="+mn-lt"/>
              </a:rPr>
              <a:t>mění se společně s tržbami:  </a:t>
            </a: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např. HDP, zisk.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  </a:t>
            </a:r>
            <a:r>
              <a:rPr lang="cs-CZ" altLang="cs-CZ" sz="2400" b="1" dirty="0">
                <a:solidFill>
                  <a:srgbClr val="000000"/>
                </a:solidFill>
                <a:latin typeface="+mn-lt"/>
              </a:rPr>
              <a:t>Opožděné ukazatele </a:t>
            </a:r>
            <a:r>
              <a:rPr lang="cs-CZ" altLang="cs-CZ" sz="2400" dirty="0">
                <a:solidFill>
                  <a:srgbClr val="000000"/>
                </a:solidFill>
                <a:latin typeface="+mn-lt"/>
              </a:rPr>
              <a:t>– </a:t>
            </a:r>
            <a:r>
              <a:rPr lang="cs-CZ" altLang="cs-CZ" sz="2400" dirty="0">
                <a:latin typeface="+mn-lt"/>
              </a:rPr>
              <a:t>jeho pohyb je opožděný za vývojem tržeb: </a:t>
            </a: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diskontní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  úroková sazba, poměr zásob k tržbám. </a:t>
            </a:r>
          </a:p>
        </p:txBody>
      </p:sp>
      <p:pic>
        <p:nvPicPr>
          <p:cNvPr id="18" name="Picture 14" descr="j0287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3" y="3569604"/>
            <a:ext cx="1764941" cy="257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66451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365172" y="129442"/>
            <a:ext cx="3940487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Kartely a syndikáty</a:t>
            </a:r>
          </a:p>
        </p:txBody>
      </p:sp>
      <p:sp>
        <p:nvSpPr>
          <p:cNvPr id="30723" name="Rectangle 11"/>
          <p:cNvSpPr>
            <a:spLocks noChangeArrowheads="1"/>
          </p:cNvSpPr>
          <p:nvPr/>
        </p:nvSpPr>
        <p:spPr bwMode="auto">
          <a:xfrm>
            <a:off x="115033" y="941602"/>
            <a:ext cx="11374602" cy="18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Vznik:</a:t>
            </a:r>
            <a:r>
              <a:rPr lang="cs-CZ" altLang="cs-CZ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omezení konkurence, vylepšení pozice na trhu</a:t>
            </a:r>
          </a:p>
          <a:p>
            <a:pPr>
              <a:buNone/>
            </a:pPr>
            <a:r>
              <a:rPr lang="cs-CZ" dirty="0">
                <a:solidFill>
                  <a:srgbClr val="008080"/>
                </a:solidFill>
              </a:rPr>
              <a:t>● </a:t>
            </a:r>
            <a:r>
              <a:rPr lang="cs-CZ" sz="2400" dirty="0">
                <a:solidFill>
                  <a:srgbClr val="008080"/>
                </a:solidFill>
              </a:rPr>
              <a:t>podmínkové, rabatové, cenové, či racionalizační kartely zaměřené na podmínky prodeje</a:t>
            </a:r>
          </a:p>
          <a:p>
            <a:pPr>
              <a:buNone/>
            </a:pPr>
            <a:r>
              <a:rPr lang="cs-CZ" dirty="0">
                <a:solidFill>
                  <a:srgbClr val="008080"/>
                </a:solidFill>
              </a:rPr>
              <a:t>● </a:t>
            </a:r>
            <a:r>
              <a:rPr lang="cs-CZ" sz="2400" dirty="0">
                <a:solidFill>
                  <a:srgbClr val="008080"/>
                </a:solidFill>
              </a:rPr>
              <a:t>kartely specializační, oblastní, kvótní…, týkající se rozdělení trhů</a:t>
            </a:r>
          </a:p>
          <a:p>
            <a:pPr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1400040" y="2680561"/>
            <a:ext cx="2350323" cy="40011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0099"/>
                </a:solidFill>
                <a:latin typeface="Arial" panose="020B0604020202020204" pitchFamily="34" charset="0"/>
              </a:rPr>
              <a:t>Schéma syndikátu:</a:t>
            </a:r>
          </a:p>
        </p:txBody>
      </p:sp>
      <p:sp>
        <p:nvSpPr>
          <p:cNvPr id="30725" name="Text Box 27"/>
          <p:cNvSpPr txBox="1">
            <a:spLocks noChangeArrowheads="1"/>
          </p:cNvSpPr>
          <p:nvPr/>
        </p:nvSpPr>
        <p:spPr bwMode="auto">
          <a:xfrm>
            <a:off x="4786312" y="2764286"/>
            <a:ext cx="5143500" cy="39766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lang="cs-CZ" altLang="cs-CZ" sz="11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26" name="Text Box 28"/>
          <p:cNvSpPr txBox="1">
            <a:spLocks noChangeArrowheads="1"/>
          </p:cNvSpPr>
          <p:nvPr/>
        </p:nvSpPr>
        <p:spPr bwMode="auto">
          <a:xfrm>
            <a:off x="4999362" y="3212815"/>
            <a:ext cx="1028700" cy="457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cs typeface="Times New Roman" panose="02020603050405020304" pitchFamily="18" charset="0"/>
              </a:rPr>
              <a:t>Podnik 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7" name="Text Box 29"/>
          <p:cNvSpPr txBox="1">
            <a:spLocks noChangeArrowheads="1"/>
          </p:cNvSpPr>
          <p:nvPr/>
        </p:nvSpPr>
        <p:spPr bwMode="auto">
          <a:xfrm>
            <a:off x="5058843" y="3955809"/>
            <a:ext cx="1071562" cy="457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cs typeface="Times New Roman" panose="02020603050405020304" pitchFamily="18" charset="0"/>
              </a:rPr>
              <a:t>Podnik</a:t>
            </a:r>
            <a:r>
              <a:rPr lang="cs-CZ" altLang="cs-CZ" sz="1600" dirty="0">
                <a:cs typeface="Times New Roman" panose="02020603050405020304" pitchFamily="18" charset="0"/>
              </a:rPr>
              <a:t> </a:t>
            </a:r>
            <a:r>
              <a:rPr lang="cs-CZ" altLang="cs-CZ" sz="1600" dirty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28" name="Text Box 26"/>
          <p:cNvSpPr txBox="1">
            <a:spLocks noChangeArrowheads="1"/>
          </p:cNvSpPr>
          <p:nvPr/>
        </p:nvSpPr>
        <p:spPr bwMode="auto">
          <a:xfrm>
            <a:off x="5071236" y="4721412"/>
            <a:ext cx="1071562" cy="457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Podnik 3</a:t>
            </a:r>
            <a:endParaRPr lang="cs-CZ" altLang="cs-CZ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9" name="Text Box 30"/>
          <p:cNvSpPr txBox="1">
            <a:spLocks noChangeArrowheads="1"/>
          </p:cNvSpPr>
          <p:nvPr/>
        </p:nvSpPr>
        <p:spPr bwMode="auto">
          <a:xfrm>
            <a:off x="7253287" y="3344037"/>
            <a:ext cx="500063" cy="2071688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Á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8702155" y="4008636"/>
            <a:ext cx="1079500" cy="4572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Times New Roman" panose="02020603050405020304" pitchFamily="18" charset="0"/>
              </a:rPr>
              <a:t>zákazník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31" name="Text Box 31"/>
          <p:cNvSpPr txBox="1">
            <a:spLocks noChangeArrowheads="1"/>
          </p:cNvSpPr>
          <p:nvPr/>
        </p:nvSpPr>
        <p:spPr bwMode="auto">
          <a:xfrm>
            <a:off x="7888315" y="3432971"/>
            <a:ext cx="571500" cy="342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rgbClr val="000099"/>
                </a:solidFill>
                <a:cs typeface="Times New Roman" panose="02020603050405020304" pitchFamily="18" charset="0"/>
              </a:rPr>
              <a:t>O 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6438619" y="3480880"/>
            <a:ext cx="571500" cy="342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Z 2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33" name="Text Box 24"/>
          <p:cNvSpPr txBox="1">
            <a:spLocks noChangeArrowheads="1"/>
          </p:cNvSpPr>
          <p:nvPr/>
        </p:nvSpPr>
        <p:spPr bwMode="auto">
          <a:xfrm>
            <a:off x="6349463" y="4715435"/>
            <a:ext cx="8001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ZÚ (6)</a:t>
            </a:r>
            <a:endParaRPr lang="cs-CZ" altLang="cs-CZ" sz="1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734" name="Line 21"/>
          <p:cNvSpPr>
            <a:spLocks noChangeShapeType="1"/>
          </p:cNvSpPr>
          <p:nvPr/>
        </p:nvSpPr>
        <p:spPr bwMode="auto">
          <a:xfrm>
            <a:off x="7897552" y="3987430"/>
            <a:ext cx="6604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5" name="Text Box 20"/>
          <p:cNvSpPr txBox="1">
            <a:spLocks noChangeArrowheads="1"/>
          </p:cNvSpPr>
          <p:nvPr/>
        </p:nvSpPr>
        <p:spPr bwMode="auto">
          <a:xfrm>
            <a:off x="7920458" y="4687733"/>
            <a:ext cx="738680" cy="31839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Ú 4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36" name="Text Box 15"/>
          <p:cNvSpPr txBox="1">
            <a:spLocks noChangeArrowheads="1"/>
          </p:cNvSpPr>
          <p:nvPr/>
        </p:nvSpPr>
        <p:spPr bwMode="auto">
          <a:xfrm>
            <a:off x="8913420" y="4630043"/>
            <a:ext cx="685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000099"/>
                </a:solidFill>
                <a:cs typeface="Times New Roman" panose="02020603050405020304" pitchFamily="18" charset="0"/>
              </a:rPr>
              <a:t>P 5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737" name="Line 14"/>
          <p:cNvSpPr>
            <a:spLocks noChangeShapeType="1"/>
          </p:cNvSpPr>
          <p:nvPr/>
        </p:nvSpPr>
        <p:spPr bwMode="auto">
          <a:xfrm>
            <a:off x="5159375" y="6165850"/>
            <a:ext cx="4229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8" name="Text Box 13"/>
          <p:cNvSpPr txBox="1">
            <a:spLocks noChangeArrowheads="1"/>
          </p:cNvSpPr>
          <p:nvPr/>
        </p:nvSpPr>
        <p:spPr bwMode="auto">
          <a:xfrm>
            <a:off x="7902931" y="4081125"/>
            <a:ext cx="6858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D 3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739" name="Rectangle 32"/>
          <p:cNvSpPr>
            <a:spLocks noChangeArrowheads="1"/>
          </p:cNvSpPr>
          <p:nvPr/>
        </p:nvSpPr>
        <p:spPr bwMode="auto">
          <a:xfrm>
            <a:off x="1524001" y="11281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0740" name="Rectangle 36"/>
          <p:cNvSpPr>
            <a:spLocks noChangeArrowheads="1"/>
          </p:cNvSpPr>
          <p:nvPr/>
        </p:nvSpPr>
        <p:spPr bwMode="auto">
          <a:xfrm>
            <a:off x="1524000" y="2168526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latin typeface="Arial" panose="020B0604020202020204" pitchFamily="34" charset="0"/>
              </a:rPr>
            </a:br>
            <a:endParaRPr lang="cs-CZ" altLang="cs-CZ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41" name="Rectangle 37"/>
          <p:cNvSpPr>
            <a:spLocks noChangeArrowheads="1"/>
          </p:cNvSpPr>
          <p:nvPr/>
        </p:nvSpPr>
        <p:spPr bwMode="auto">
          <a:xfrm>
            <a:off x="1524000" y="2978151"/>
            <a:ext cx="692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          </a:t>
            </a:r>
            <a:endParaRPr lang="cs-CZ" altLang="cs-CZ" sz="11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42" name="Rectangle 38"/>
          <p:cNvSpPr>
            <a:spLocks noChangeArrowheads="1"/>
          </p:cNvSpPr>
          <p:nvPr/>
        </p:nvSpPr>
        <p:spPr bwMode="auto">
          <a:xfrm>
            <a:off x="1261669" y="3416170"/>
            <a:ext cx="2592387" cy="2192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/>
            </a:br>
            <a:r>
              <a:rPr lang="cs-CZ" altLang="cs-CZ" sz="1800" dirty="0"/>
              <a:t>O 1    objednávka (1),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 2    zakázka (2),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 3    dodávka (3),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Ú4     účet, faktura (4),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 5    platba (5),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ZÚ 6  zúčtování (6).</a:t>
            </a:r>
            <a:endParaRPr lang="cs-CZ" altLang="cs-CZ" sz="1100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43" name="Text Box 29"/>
          <p:cNvSpPr txBox="1">
            <a:spLocks noChangeArrowheads="1"/>
          </p:cNvSpPr>
          <p:nvPr/>
        </p:nvSpPr>
        <p:spPr bwMode="auto">
          <a:xfrm>
            <a:off x="5076870" y="5443631"/>
            <a:ext cx="1071562" cy="457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1"/>
                </a:solidFill>
                <a:cs typeface="Times New Roman" panose="02020603050405020304" pitchFamily="18" charset="0"/>
              </a:rPr>
              <a:t>Podnik 4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30747" name="Přímá spojovací šipka 29"/>
          <p:cNvCxnSpPr>
            <a:cxnSpLocks noChangeShapeType="1"/>
          </p:cNvCxnSpPr>
          <p:nvPr/>
        </p:nvCxnSpPr>
        <p:spPr bwMode="auto">
          <a:xfrm rot="10800000">
            <a:off x="6389331" y="4519538"/>
            <a:ext cx="714375" cy="1588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8" name="Přímá spojovací šipka 34"/>
          <p:cNvCxnSpPr>
            <a:cxnSpLocks noChangeShapeType="1"/>
          </p:cNvCxnSpPr>
          <p:nvPr/>
        </p:nvCxnSpPr>
        <p:spPr bwMode="auto">
          <a:xfrm rot="10800000">
            <a:off x="6402901" y="5306872"/>
            <a:ext cx="642938" cy="1588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34" y="22695"/>
            <a:ext cx="1464833" cy="1127893"/>
          </a:xfrm>
          <a:prstGeom prst="rect">
            <a:avLst/>
          </a:prstGeom>
        </p:spPr>
      </p:pic>
      <p:cxnSp>
        <p:nvCxnSpPr>
          <p:cNvPr id="32" name="Přímá spojovací šipka 34"/>
          <p:cNvCxnSpPr>
            <a:cxnSpLocks noChangeShapeType="1"/>
          </p:cNvCxnSpPr>
          <p:nvPr/>
        </p:nvCxnSpPr>
        <p:spPr bwMode="auto">
          <a:xfrm rot="10800000">
            <a:off x="8963358" y="5323993"/>
            <a:ext cx="714375" cy="1587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96E6302D-7F59-4C0C-B2D0-373567349BE1}"/>
              </a:ext>
            </a:extLst>
          </p:cNvPr>
          <p:cNvSpPr txBox="1"/>
          <p:nvPr/>
        </p:nvSpPr>
        <p:spPr>
          <a:xfrm>
            <a:off x="198783" y="5900831"/>
            <a:ext cx="424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Praxe: Úřad pro ochranu </a:t>
            </a:r>
            <a:r>
              <a:rPr lang="cs-CZ" sz="2000" dirty="0" err="1">
                <a:solidFill>
                  <a:srgbClr val="FF0000"/>
                </a:solidFill>
              </a:rPr>
              <a:t>hosp</a:t>
            </a:r>
            <a:r>
              <a:rPr lang="cs-CZ" sz="2000" dirty="0">
                <a:solidFill>
                  <a:srgbClr val="FF0000"/>
                </a:solidFill>
              </a:rPr>
              <a:t>. soutěže</a:t>
            </a:r>
          </a:p>
          <a:p>
            <a:r>
              <a:rPr lang="cs-CZ" sz="2000" dirty="0">
                <a:solidFill>
                  <a:srgbClr val="FF0000"/>
                </a:solidFill>
              </a:rPr>
              <a:t>            Kartelový rejstřík</a:t>
            </a:r>
          </a:p>
        </p:txBody>
      </p:sp>
      <p:cxnSp>
        <p:nvCxnSpPr>
          <p:cNvPr id="30" name="Přímá spojovací šipka 34">
            <a:extLst>
              <a:ext uri="{FF2B5EF4-FFF2-40B4-BE49-F238E27FC236}">
                <a16:creationId xmlns:a16="http://schemas.microsoft.com/office/drawing/2014/main" id="{BF3945FC-6E26-4D70-A662-2EF36890299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334659" y="3360236"/>
            <a:ext cx="714375" cy="1587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Přímá spojovací šipka 34">
            <a:extLst>
              <a:ext uri="{FF2B5EF4-FFF2-40B4-BE49-F238E27FC236}">
                <a16:creationId xmlns:a16="http://schemas.microsoft.com/office/drawing/2014/main" id="{D29984C2-A660-4C6F-AA9C-E67185B6C5C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912620" y="3325096"/>
            <a:ext cx="714375" cy="1587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Line 21">
            <a:extLst>
              <a:ext uri="{FF2B5EF4-FFF2-40B4-BE49-F238E27FC236}">
                <a16:creationId xmlns:a16="http://schemas.microsoft.com/office/drawing/2014/main" id="{795DF92F-3046-4AB9-9B7A-48D066B2E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6228" y="5172635"/>
            <a:ext cx="6604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26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/>
          <p:cNvSpPr>
            <a:spLocks noChangeArrowheads="1"/>
          </p:cNvSpPr>
          <p:nvPr/>
        </p:nvSpPr>
        <p:spPr bwMode="auto">
          <a:xfrm>
            <a:off x="3972393" y="369095"/>
            <a:ext cx="5615313" cy="9626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Smluvní ujednání mezi výrobci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a obchodníky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47739" y="1557339"/>
            <a:ext cx="932338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Vznik</a:t>
            </a:r>
            <a:r>
              <a:rPr lang="cs-CZ" altLang="cs-CZ" sz="2400" b="1" dirty="0">
                <a:solidFill>
                  <a:srgbClr val="008080"/>
                </a:solidFill>
              </a:rPr>
              <a:t>: z iniciativy výrobce nebo maloobchodníka (prodej aut, kosmetiky)</a:t>
            </a:r>
            <a:endParaRPr lang="cs-CZ" altLang="cs-CZ" sz="2400" b="1" u="sng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Výrobce</a:t>
            </a:r>
            <a:r>
              <a:rPr lang="cs-CZ" altLang="cs-CZ" sz="2400" b="1" dirty="0">
                <a:solidFill>
                  <a:srgbClr val="008080"/>
                </a:solidFill>
              </a:rPr>
              <a:t>: cenová vázanost, záruční opravy, obchodně politická   prezentace, exkluzivity (výhradní zastoupení)</a:t>
            </a:r>
            <a:endParaRPr lang="cs-CZ" altLang="cs-CZ" sz="2400" b="1" u="sng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Maloobchodník: </a:t>
            </a:r>
            <a:r>
              <a:rPr lang="cs-CZ" altLang="cs-CZ" sz="2400" b="1" dirty="0">
                <a:solidFill>
                  <a:srgbClr val="008080"/>
                </a:solidFill>
              </a:rPr>
              <a:t>maloobchodní značky.</a:t>
            </a:r>
          </a:p>
        </p:txBody>
      </p:sp>
      <p:pic>
        <p:nvPicPr>
          <p:cNvPr id="31748" name="Picture 6" descr="j02289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73463"/>
            <a:ext cx="2808288" cy="29511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j0400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61" y="3675063"/>
            <a:ext cx="33115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5808664" y="3789363"/>
            <a:ext cx="1150937" cy="576262"/>
          </a:xfrm>
          <a:prstGeom prst="rightArrow">
            <a:avLst>
              <a:gd name="adj1" fmla="val 50000"/>
              <a:gd name="adj2" fmla="val 49931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1751" name="AutoShape 9"/>
          <p:cNvSpPr>
            <a:spLocks noChangeArrowheads="1"/>
          </p:cNvSpPr>
          <p:nvPr/>
        </p:nvSpPr>
        <p:spPr bwMode="auto">
          <a:xfrm>
            <a:off x="5735639" y="5157788"/>
            <a:ext cx="1152525" cy="57626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947738" y="377664"/>
            <a:ext cx="266382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800" b="1" dirty="0">
                <a:solidFill>
                  <a:srgbClr val="008080"/>
                </a:solidFill>
              </a:rPr>
              <a:t>Vertikální kooperace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03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5"/>
          <p:cNvSpPr>
            <a:spLocks noChangeArrowheads="1"/>
          </p:cNvSpPr>
          <p:nvPr/>
        </p:nvSpPr>
        <p:spPr bwMode="auto">
          <a:xfrm>
            <a:off x="1466848" y="780847"/>
            <a:ext cx="7296151" cy="5762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Vertikální kooperace - Nákupní družstva a svazy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828675" y="1737503"/>
            <a:ext cx="9772649" cy="4154984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Vznik: </a:t>
            </a:r>
            <a:r>
              <a:rPr lang="cs-CZ" alt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ze spotřebních družstev – nákupní družstva - nákupní svazy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● za účelem provádění společných činností  a funkcí: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● ● </a:t>
            </a:r>
            <a:r>
              <a:rPr 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vytvoření správního centra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● ● </a:t>
            </a:r>
            <a:r>
              <a:rPr 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organizace centrálního nákupu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● ●</a:t>
            </a:r>
            <a:r>
              <a:rPr 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společný výzkum trhu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● ●</a:t>
            </a:r>
            <a:r>
              <a:rPr 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financování investic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● ●</a:t>
            </a:r>
            <a:r>
              <a:rPr 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centrální vedení účetnictví apod.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● ●</a:t>
            </a:r>
            <a:r>
              <a:rPr lang="cs-CZ" sz="24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zúčtování za služby probíhá obvykle formou přirážky, která je závislá na výši obratu.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400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Nejvíce jsou nákupní družstva a aliance rozšířená v Německu, Itálii, Holandsku, Dánsku a Švýcarsku. </a:t>
            </a:r>
            <a:endParaRPr lang="cs-CZ" altLang="cs-CZ" sz="2400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8675" y="93088"/>
            <a:ext cx="5799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8080"/>
                </a:solidFill>
              </a:rPr>
              <a:t>Nákupní aliance,  obchodní aliance !!!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A843DDD-CC20-40F8-92E3-9D2A04A00F50}"/>
              </a:ext>
            </a:extLst>
          </p:cNvPr>
          <p:cNvSpPr txBox="1"/>
          <p:nvPr/>
        </p:nvSpPr>
        <p:spPr>
          <a:xfrm>
            <a:off x="1009650" y="6077153"/>
            <a:ext cx="366712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* Seznamte se studií  Značka COOP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81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1222558" y="1324439"/>
            <a:ext cx="7540442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Vertikální kooperace - Dobrovolné řetězce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790575" y="2022317"/>
            <a:ext cx="10708911" cy="2231380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br>
              <a:rPr lang="cs-CZ" altLang="cs-CZ" sz="1100" dirty="0"/>
            </a:b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Vznik: </a:t>
            </a: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 iniciativy velkoobchodu, 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 nákup a efektní logistika</a:t>
            </a:r>
            <a:r>
              <a:rPr lang="cs-CZ" dirty="0"/>
              <a:t>. 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Výhody pro velkoobchod </a:t>
            </a: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(zmenšení podnikatelského rizika, rozdělení zásobovaných oblastí)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Výhody pro maloobchod </a:t>
            </a: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nákladů na pořízení zásob a </a:t>
            </a:r>
            <a:r>
              <a:rPr lang="cs-CZ" sz="2400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píosílení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konkurenceschopnosti (cena a přístup k informacím). 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22558" y="451766"/>
            <a:ext cx="5799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8080"/>
                </a:solidFill>
              </a:rPr>
              <a:t>Nákupní aliance,  obchodní aliance !!!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9CBC4A9-E43E-47E2-86D3-E748C05597B9}"/>
              </a:ext>
            </a:extLst>
          </p:cNvPr>
          <p:cNvSpPr txBox="1"/>
          <p:nvPr/>
        </p:nvSpPr>
        <p:spPr>
          <a:xfrm>
            <a:off x="628650" y="4595738"/>
            <a:ext cx="1083945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Maloobchod je vázán pouze smlouvou, neztrácí svou právní a hospodářskou samostatnos</a:t>
            </a:r>
            <a:r>
              <a:rPr lang="cs-CZ" sz="2400" dirty="0">
                <a:solidFill>
                  <a:srgbClr val="008080"/>
                </a:solidFill>
              </a:rPr>
              <a:t>t.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Negativum: Nestabilní struktura členů.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B12F742-D267-4B6B-A61E-BAE6E7A03444}"/>
              </a:ext>
            </a:extLst>
          </p:cNvPr>
          <p:cNvSpPr txBox="1"/>
          <p:nvPr/>
        </p:nvSpPr>
        <p:spPr>
          <a:xfrm>
            <a:off x="790575" y="6057900"/>
            <a:ext cx="492442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* Seznamte se s případovou studií o řetězci SPAR. </a:t>
            </a:r>
          </a:p>
        </p:txBody>
      </p:sp>
    </p:spTree>
    <p:extLst>
      <p:ext uri="{BB962C8B-B14F-4D97-AF65-F5344CB8AC3E}">
        <p14:creationId xmlns:p14="http://schemas.microsoft.com/office/powerpoint/2010/main" val="2923988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524001" y="4107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854439" y="505825"/>
            <a:ext cx="8451486" cy="574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Vertikální kooperace - Franchisingové řetězce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144" y="98199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85775" y="1226092"/>
            <a:ext cx="9906000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Vznik: </a:t>
            </a:r>
            <a:r>
              <a:rPr lang="cs-CZ" altLang="cs-CZ" sz="2800" dirty="0">
                <a:solidFill>
                  <a:srgbClr val="008080"/>
                </a:solidFill>
                <a:cs typeface="Times New Roman" panose="02020603050405020304" pitchFamily="18" charset="0"/>
              </a:rPr>
              <a:t>za účelem větší stabilizace na trhu</a:t>
            </a:r>
          </a:p>
          <a:p>
            <a:pPr>
              <a:spcBef>
                <a:spcPct val="0"/>
              </a:spcBef>
            </a:pPr>
            <a:r>
              <a:rPr lang="cs-CZ" sz="2400" dirty="0">
                <a:solidFill>
                  <a:srgbClr val="008080"/>
                </a:solidFill>
                <a:cs typeface="Arial" panose="020B0604020202020204" pitchFamily="34" charset="0"/>
              </a:rPr>
              <a:t>Oproti předchozím volnějším podobám kooperace se jedná </a:t>
            </a:r>
          </a:p>
          <a:p>
            <a:pPr>
              <a:spcBef>
                <a:spcPct val="0"/>
              </a:spcBef>
            </a:pPr>
            <a:r>
              <a:rPr lang="cs-CZ" sz="2400" dirty="0">
                <a:solidFill>
                  <a:srgbClr val="008080"/>
                </a:solidFill>
                <a:cs typeface="Arial" panose="020B0604020202020204" pitchFamily="34" charset="0"/>
              </a:rPr>
              <a:t>o model velmi formalizovaný.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Vztahy: </a:t>
            </a:r>
            <a:r>
              <a:rPr lang="cs-CZ" sz="2400" b="1" dirty="0" err="1">
                <a:solidFill>
                  <a:srgbClr val="008080"/>
                </a:solidFill>
                <a:cs typeface="Arial" panose="020B0604020202020204" pitchFamily="34" charset="0"/>
              </a:rPr>
              <a:t>franchisor</a:t>
            </a: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8080"/>
                </a:solidFill>
                <a:cs typeface="Arial" panose="020B0604020202020204" pitchFamily="34" charset="0"/>
              </a:rPr>
              <a:t>(poskytovatel licence) a </a:t>
            </a:r>
            <a:r>
              <a:rPr lang="cs-CZ" sz="2400" b="1" dirty="0" err="1">
                <a:solidFill>
                  <a:srgbClr val="008080"/>
                </a:solidFill>
                <a:cs typeface="Arial" panose="020B0604020202020204" pitchFamily="34" charset="0"/>
              </a:rPr>
              <a:t>franchisant</a:t>
            </a:r>
            <a:r>
              <a:rPr lang="cs-CZ" sz="2400" dirty="0">
                <a:solidFill>
                  <a:srgbClr val="008080"/>
                </a:solidFill>
                <a:cs typeface="Arial" panose="020B0604020202020204" pitchFamily="34" charset="0"/>
              </a:rPr>
              <a:t> (právně samostatný obchodní subjekt) - </a:t>
            </a:r>
            <a:endParaRPr lang="cs-CZ" altLang="cs-CZ" sz="2400" dirty="0">
              <a:solidFill>
                <a:srgbClr val="00808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  <a:cs typeface="Times New Roman" panose="02020603050405020304" pitchFamily="18" charset="0"/>
              </a:rPr>
              <a:t>Výrobce-maloobchod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  <a:cs typeface="Times New Roman" panose="02020603050405020304" pitchFamily="18" charset="0"/>
              </a:rPr>
              <a:t>Výrobce-velkoobchod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  <a:cs typeface="Times New Roman" panose="02020603050405020304" pitchFamily="18" charset="0"/>
              </a:rPr>
              <a:t>Velkoobchod-maloobchod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  <a:cs typeface="Times New Roman" panose="02020603050405020304" pitchFamily="18" charset="0"/>
              </a:rPr>
              <a:t>Maloobchod-maloobchod (horizontální kooperace)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Licence </a:t>
            </a:r>
            <a:r>
              <a:rPr lang="cs-CZ" altLang="cs-CZ" sz="2800" dirty="0">
                <a:solidFill>
                  <a:srgbClr val="008080"/>
                </a:solidFill>
                <a:cs typeface="Times New Roman" panose="02020603050405020304" pitchFamily="18" charset="0"/>
              </a:rPr>
              <a:t>– se může týkat sortimentu, prostoru, poplatku či doby trvání…</a:t>
            </a:r>
            <a:endParaRPr lang="cs-CZ" altLang="cs-CZ" sz="2800" dirty="0">
              <a:solidFill>
                <a:srgbClr val="008080"/>
              </a:solidFill>
            </a:endParaRP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36B7E74-B43E-4460-B27B-B1188189661F}"/>
              </a:ext>
            </a:extLst>
          </p:cNvPr>
          <p:cNvSpPr txBox="1"/>
          <p:nvPr/>
        </p:nvSpPr>
        <p:spPr>
          <a:xfrm>
            <a:off x="581025" y="592455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FF0000"/>
                </a:solidFill>
              </a:rPr>
              <a:t>Seznamte se s doplňujícími informacemi: příklady franchisingových řetězců v ČR.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FF0000"/>
                </a:solidFill>
              </a:rPr>
              <a:t>Seznamte se s příklady podmínek </a:t>
            </a:r>
            <a:r>
              <a:rPr lang="cs-CZ" sz="2000" dirty="0" err="1">
                <a:solidFill>
                  <a:srgbClr val="FF0000"/>
                </a:solidFill>
              </a:rPr>
              <a:t>franschisingu</a:t>
            </a:r>
            <a:r>
              <a:rPr lang="cs-CZ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475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238125" y="188914"/>
            <a:ext cx="10134600" cy="6492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Nákupní kontory – centrály – nejvyšší stupeň </a:t>
            </a:r>
            <a:r>
              <a:rPr lang="cs-CZ" altLang="cs-CZ" sz="2800" b="1" dirty="0" err="1">
                <a:solidFill>
                  <a:srgbClr val="008080"/>
                </a:solidFill>
              </a:rPr>
              <a:t>vert</a:t>
            </a:r>
            <a:r>
              <a:rPr lang="cs-CZ" altLang="cs-CZ" sz="2800" b="1" dirty="0">
                <a:solidFill>
                  <a:srgbClr val="008080"/>
                </a:solidFill>
              </a:rPr>
              <a:t>. kooperace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40363" y="882290"/>
            <a:ext cx="1024827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Euro-kooperace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- internacionální kontrola nákupu a prodeje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- celoevropská podpora prodeje vlastních značek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- snaha o vytváření jednotné cenové </a:t>
            </a:r>
            <a:r>
              <a:rPr lang="cs-CZ" altLang="cs-CZ" sz="2400" dirty="0" err="1">
                <a:solidFill>
                  <a:srgbClr val="008080"/>
                </a:solidFill>
              </a:rPr>
              <a:t>politiky,tvorba</a:t>
            </a:r>
            <a:r>
              <a:rPr lang="cs-CZ" altLang="cs-CZ" sz="2400" dirty="0">
                <a:solidFill>
                  <a:srgbClr val="008080"/>
                </a:solidFill>
              </a:rPr>
              <a:t> komunikačních sítí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- vzájemná výměna dat o zboží i spotřebitelích a situacích na  regionálních trzích.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93" y="-50390"/>
            <a:ext cx="1464833" cy="888591"/>
          </a:xfrm>
          <a:prstGeom prst="rect">
            <a:avLst/>
          </a:prstGeom>
        </p:spPr>
      </p:pic>
      <p:sp>
        <p:nvSpPr>
          <p:cNvPr id="5" name="Obdélník 1">
            <a:extLst>
              <a:ext uri="{FF2B5EF4-FFF2-40B4-BE49-F238E27FC236}">
                <a16:creationId xmlns:a16="http://schemas.microsoft.com/office/drawing/2014/main" id="{B7AFB533-0EC4-4094-8B0F-291EC731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15" y="2803043"/>
            <a:ext cx="11326486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8080"/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FF0000"/>
                </a:solidFill>
              </a:rPr>
              <a:t>●</a:t>
            </a:r>
            <a:r>
              <a:rPr lang="cs-CZ" altLang="cs-CZ" sz="2400" dirty="0">
                <a:solidFill>
                  <a:srgbClr val="FF0000"/>
                </a:solidFill>
              </a:rPr>
              <a:t>Německá skupina </a:t>
            </a:r>
            <a:r>
              <a:rPr lang="cs-CZ" altLang="cs-CZ" sz="2400" dirty="0" err="1">
                <a:solidFill>
                  <a:srgbClr val="FF0000"/>
                </a:solidFill>
              </a:rPr>
              <a:t>Rewe</a:t>
            </a:r>
            <a:r>
              <a:rPr lang="cs-CZ" altLang="cs-CZ" sz="2400" dirty="0">
                <a:solidFill>
                  <a:srgbClr val="FF0000"/>
                </a:solidFill>
              </a:rPr>
              <a:t> (Billa, Penny Market, </a:t>
            </a:r>
            <a:r>
              <a:rPr lang="cs-CZ" altLang="cs-CZ" sz="2400" dirty="0" err="1">
                <a:solidFill>
                  <a:srgbClr val="FF0000"/>
                </a:solidFill>
              </a:rPr>
              <a:t>Rewe</a:t>
            </a:r>
            <a:r>
              <a:rPr lang="cs-CZ" altLang="cs-CZ" sz="2400" dirty="0">
                <a:solidFill>
                  <a:srgbClr val="FF0000"/>
                </a:solidFill>
              </a:rPr>
              <a:t>),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● belgický </a:t>
            </a:r>
            <a:r>
              <a:rPr lang="cs-CZ" altLang="cs-CZ" sz="2400" dirty="0" err="1">
                <a:solidFill>
                  <a:srgbClr val="FF0000"/>
                </a:solidFill>
              </a:rPr>
              <a:t>Colruyt</a:t>
            </a:r>
            <a:r>
              <a:rPr lang="cs-CZ" altLang="cs-CZ" sz="2400" dirty="0">
                <a:solidFill>
                  <a:srgbClr val="FF0000"/>
                </a:solidFill>
              </a:rPr>
              <a:t>, švýcarská skupina Coop a italská síť </a:t>
            </a:r>
            <a:r>
              <a:rPr lang="cs-CZ" altLang="cs-CZ" sz="2400" dirty="0" err="1">
                <a:solidFill>
                  <a:srgbClr val="FF0000"/>
                </a:solidFill>
              </a:rPr>
              <a:t>Conad</a:t>
            </a:r>
            <a:r>
              <a:rPr lang="cs-CZ" altLang="cs-CZ" sz="2400" dirty="0">
                <a:solidFill>
                  <a:srgbClr val="FF0000"/>
                </a:solidFill>
              </a:rPr>
              <a:t> vytvořily strategickou alianci s názvem </a:t>
            </a:r>
            <a:r>
              <a:rPr lang="cs-CZ" altLang="cs-CZ" sz="2400" dirty="0" err="1">
                <a:solidFill>
                  <a:srgbClr val="FF0000"/>
                </a:solidFill>
              </a:rPr>
              <a:t>Core</a:t>
            </a:r>
            <a:r>
              <a:rPr lang="cs-CZ" altLang="cs-CZ" sz="2400" dirty="0">
                <a:solidFill>
                  <a:srgbClr val="FF0000"/>
                </a:solidFill>
              </a:rPr>
              <a:t>. Sídlí v Bruselu a po právní stránce jde o belgickou společnost.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CD7AB-6268-40CA-92E2-ACF3916F1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673" y="4064927"/>
            <a:ext cx="11338028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339966"/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EMD (European Marketing </a:t>
            </a:r>
            <a:r>
              <a:rPr lang="cs-CZ" altLang="cs-CZ" sz="2400" dirty="0" err="1">
                <a:solidFill>
                  <a:srgbClr val="FF0000"/>
                </a:solidFill>
                <a:latin typeface="+mn-lt"/>
              </a:rPr>
              <a:t>Distribution</a:t>
            </a: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 A.G)- největší evropská nákupní aliance, Švýcarsko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400" dirty="0">
                <a:solidFill>
                  <a:srgbClr val="FF0000"/>
                </a:solidFill>
                <a:latin typeface="+mn-lt"/>
              </a:rPr>
              <a:t>Aliance 13 členů, která pokrývá 250 maloobchodních řetězců s potravinami ve 20 zemích, představuje 55 000 prodejních míst a kumuluje potenciální spotřebitelský obrat 140 miliard EUR v Evropě. 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+mn-lt"/>
              </a:rPr>
              <a:t>● Austrálie, Rakousko, Bulharsko, Chorvatsko, Česká republika, Dánsko, Německo, Itálie, Nizozemí, Nový Zéland, Norsko, Polsko, Portugalsko, Rumunsko, Rusko, Slovensko, Španělsko, Jižní Korea, Švédsko, Švýcarsko. </a:t>
            </a:r>
            <a:endParaRPr lang="cs-CZ" alt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29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499016" y="134145"/>
            <a:ext cx="4005837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Horizontální kooperace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514351" y="1123693"/>
            <a:ext cx="1728787" cy="39687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</a:rPr>
              <a:t>Výroba</a:t>
            </a:r>
            <a:r>
              <a:rPr lang="cs-CZ" altLang="cs-CZ" sz="20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4295775" y="1163756"/>
            <a:ext cx="1800225" cy="39687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</a:rPr>
              <a:t>Velkoobchod</a:t>
            </a:r>
            <a:r>
              <a:rPr lang="cs-CZ" altLang="cs-CZ" sz="2000" dirty="0">
                <a:solidFill>
                  <a:srgbClr val="000099"/>
                </a:solidFill>
              </a:rPr>
              <a:t> </a:t>
            </a:r>
            <a:r>
              <a:rPr lang="cs-CZ" altLang="cs-CZ" sz="2000" dirty="0"/>
              <a:t>  </a:t>
            </a: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8334206" y="869458"/>
            <a:ext cx="2087562" cy="39687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</a:rPr>
              <a:t>Maloobchod</a:t>
            </a:r>
          </a:p>
        </p:txBody>
      </p:sp>
      <p:sp>
        <p:nvSpPr>
          <p:cNvPr id="37894" name="Text Box 11"/>
          <p:cNvSpPr txBox="1">
            <a:spLocks noChangeArrowheads="1"/>
          </p:cNvSpPr>
          <p:nvPr/>
        </p:nvSpPr>
        <p:spPr bwMode="auto">
          <a:xfrm>
            <a:off x="751793" y="642932"/>
            <a:ext cx="7182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Spolupráce na stejném stupni logistického řetězce.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1983102" y="285059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6" name="Rectangle 15"/>
          <p:cNvSpPr>
            <a:spLocks noChangeArrowheads="1"/>
          </p:cNvSpPr>
          <p:nvPr/>
        </p:nvSpPr>
        <p:spPr bwMode="auto">
          <a:xfrm>
            <a:off x="7266508" y="2231371"/>
            <a:ext cx="4845356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Na úrovni maloobchodu (spolupráce na úrovni ulice  nebo lokality, výstavba nákupních center, franchising).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Faktory atraktivity NC </a:t>
            </a:r>
            <a:r>
              <a:rPr lang="cs-CZ" altLang="cs-CZ" sz="2400" dirty="0">
                <a:solidFill>
                  <a:srgbClr val="008080"/>
                </a:solidFill>
              </a:rPr>
              <a:t>-</a:t>
            </a:r>
            <a:r>
              <a:rPr lang="cs-CZ" sz="2400" dirty="0">
                <a:solidFill>
                  <a:srgbClr val="008080"/>
                </a:solidFill>
              </a:rPr>
              <a:t>Faktory atraktivity NC – image centra, zábava, pohodlí, prostředí, bezpečnost, životní styl,  časové úspory, architektura, bonusy a odměny…. </a:t>
            </a:r>
            <a:r>
              <a:rPr lang="cs-CZ" sz="2400" dirty="0">
                <a:solidFill>
                  <a:srgbClr val="FF0000"/>
                </a:solidFill>
              </a:rPr>
              <a:t>Rozpracováno v plné verzi prezentace! – DÚ 3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37897" name="Rectangle 16"/>
          <p:cNvSpPr>
            <a:spLocks noChangeArrowheads="1"/>
          </p:cNvSpPr>
          <p:nvPr/>
        </p:nvSpPr>
        <p:spPr bwMode="auto">
          <a:xfrm>
            <a:off x="3561774" y="2362071"/>
            <a:ext cx="3704733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Na úrovni velkoobchodu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(výstavba skladových areálů, Industrie parků).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400" dirty="0">
                <a:solidFill>
                  <a:srgbClr val="008080"/>
                </a:solidFill>
              </a:rPr>
              <a:t> - </a:t>
            </a:r>
            <a:r>
              <a:rPr lang="cs-CZ" sz="2400" b="1" dirty="0">
                <a:solidFill>
                  <a:srgbClr val="FF0000"/>
                </a:solidFill>
              </a:rPr>
              <a:t>společné</a:t>
            </a:r>
            <a:r>
              <a:rPr lang="cs-CZ" sz="2400" dirty="0">
                <a:solidFill>
                  <a:srgbClr val="008080"/>
                </a:solidFill>
              </a:rPr>
              <a:t> inženýrské sítě, komunikace, napojení na železniční vlečku, ostraha či provoz vrátnice 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- někdy i drobná výroba</a:t>
            </a:r>
          </a:p>
        </p:txBody>
      </p:sp>
      <p:sp>
        <p:nvSpPr>
          <p:cNvPr id="37898" name="Rectangle 17"/>
          <p:cNvSpPr>
            <a:spLocks noChangeArrowheads="1"/>
          </p:cNvSpPr>
          <p:nvPr/>
        </p:nvSpPr>
        <p:spPr bwMode="auto">
          <a:xfrm>
            <a:off x="0" y="2806215"/>
            <a:ext cx="3585201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Nový trend: výstavba nákupních center výrobních  podniků: „</a:t>
            </a:r>
            <a:r>
              <a:rPr lang="cs-CZ" altLang="cs-CZ" sz="2400" dirty="0" err="1">
                <a:solidFill>
                  <a:srgbClr val="008080"/>
                </a:solidFill>
              </a:rPr>
              <a:t>Factory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dirty="0" err="1">
                <a:solidFill>
                  <a:srgbClr val="008080"/>
                </a:solidFill>
              </a:rPr>
              <a:t>Outlet</a:t>
            </a:r>
            <a:r>
              <a:rPr lang="cs-CZ" altLang="cs-CZ" sz="2400" dirty="0">
                <a:solidFill>
                  <a:srgbClr val="008080"/>
                </a:solidFill>
              </a:rPr>
              <a:t> centra“.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(Francie, Velká Británie, Španělsko, Turecko…)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37899" name="AutoShape 18"/>
          <p:cNvSpPr>
            <a:spLocks noChangeArrowheads="1"/>
          </p:cNvSpPr>
          <p:nvPr/>
        </p:nvSpPr>
        <p:spPr bwMode="auto">
          <a:xfrm>
            <a:off x="982664" y="2075315"/>
            <a:ext cx="792162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0" name="AutoShape 19"/>
          <p:cNvSpPr>
            <a:spLocks noChangeArrowheads="1"/>
          </p:cNvSpPr>
          <p:nvPr/>
        </p:nvSpPr>
        <p:spPr bwMode="auto">
          <a:xfrm>
            <a:off x="4886576" y="1684188"/>
            <a:ext cx="792162" cy="554326"/>
          </a:xfrm>
          <a:prstGeom prst="downArrow">
            <a:avLst>
              <a:gd name="adj1" fmla="val 50000"/>
              <a:gd name="adj2" fmla="val 29559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9207750" y="1438649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79442" y="5473732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792" y="95427"/>
            <a:ext cx="1464833" cy="1127893"/>
          </a:xfrm>
          <a:prstGeom prst="rect">
            <a:avLst/>
          </a:prstGeom>
        </p:spPr>
      </p:pic>
      <p:pic>
        <p:nvPicPr>
          <p:cNvPr id="19" name="Picture 6" descr="Freeport Fashion Outlet">
            <a:extLst>
              <a:ext uri="{FF2B5EF4-FFF2-40B4-BE49-F238E27FC236}">
                <a16:creationId xmlns:a16="http://schemas.microsoft.com/office/drawing/2014/main" id="{E8754721-0BB6-40D4-BF04-D96E2030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2" y="5337382"/>
            <a:ext cx="1256799" cy="50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ashion Arena Prague Outlet">
            <a:extLst>
              <a:ext uri="{FF2B5EF4-FFF2-40B4-BE49-F238E27FC236}">
                <a16:creationId xmlns:a16="http://schemas.microsoft.com/office/drawing/2014/main" id="{DEE33415-0744-413D-817E-1380AF173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2" y="6062033"/>
            <a:ext cx="1554604" cy="4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767C538-91DC-4960-B9C6-2856E9984DAB}"/>
              </a:ext>
            </a:extLst>
          </p:cNvPr>
          <p:cNvSpPr txBox="1"/>
          <p:nvPr/>
        </p:nvSpPr>
        <p:spPr>
          <a:xfrm>
            <a:off x="2571750" y="5532616"/>
            <a:ext cx="456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Doplňte si informace o sortimentní struktuře NC. Seznamte se s největšími NC v ČR</a:t>
            </a:r>
          </a:p>
          <a:p>
            <a:r>
              <a:rPr lang="cs-CZ" dirty="0">
                <a:solidFill>
                  <a:srgbClr val="FF0000"/>
                </a:solidFill>
              </a:rPr>
              <a:t>Seznamte se s grafem ke snižování míry výnosnosti NC – velká konkurence.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4FB0CC1-842D-4CDB-96F2-B48CFE68362E}"/>
              </a:ext>
            </a:extLst>
          </p:cNvPr>
          <p:cNvCxnSpPr/>
          <p:nvPr/>
        </p:nvCxnSpPr>
        <p:spPr>
          <a:xfrm flipH="1">
            <a:off x="6891807" y="6215068"/>
            <a:ext cx="374700" cy="17128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22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752476" y="760537"/>
            <a:ext cx="766762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FF0000"/>
                </a:solidFill>
              </a:rPr>
              <a:t>Dobrovolný úkol č. 3 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6" name="Rectangle 15"/>
          <p:cNvSpPr>
            <a:spLocks noChangeArrowheads="1"/>
          </p:cNvSpPr>
          <p:nvPr/>
        </p:nvSpPr>
        <p:spPr bwMode="auto">
          <a:xfrm>
            <a:off x="578612" y="2244504"/>
            <a:ext cx="8898763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dirty="0">
                <a:solidFill>
                  <a:srgbClr val="008080"/>
                </a:solidFill>
              </a:rPr>
              <a:t>Vyberte si na českém obchodním trhu nebo na zahraničním libovolné nákupní centrum a zkuste ho vyhodnotit podle faktorů atraktivity, resp. přiřadit mu faktory, které máme v předchozí tabulce jako vzor. Také tyto faktory můžete rozepsat.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dirty="0">
                <a:solidFill>
                  <a:srgbClr val="008080"/>
                </a:solidFill>
              </a:rPr>
              <a:t>Rozsah: 0,5-1 stránka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Termín odevzdání do </a:t>
            </a:r>
            <a:r>
              <a:rPr lang="cs-CZ" altLang="cs-CZ" sz="2800" dirty="0">
                <a:solidFill>
                  <a:srgbClr val="FF0000"/>
                </a:solidFill>
              </a:rPr>
              <a:t>3. </a:t>
            </a:r>
            <a:r>
              <a:rPr lang="cs-CZ" altLang="cs-CZ" sz="2800">
                <a:solidFill>
                  <a:srgbClr val="FF0000"/>
                </a:solidFill>
              </a:rPr>
              <a:t>tutoriálu.</a:t>
            </a:r>
            <a:endParaRPr lang="cs-CZ" altLang="cs-CZ" sz="28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Ostatní podmínky jsou stejné.</a:t>
            </a:r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9157232" y="468518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8080"/>
              </a:solidFill>
            </a:endParaRPr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80137" y="612187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78" y="65725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60792" y="1225654"/>
            <a:ext cx="6005916" cy="20571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Cílem přednášky je aplikovat základy obecného personálního managementu na podmínky obchodních organizací a seznámit se se specifiky jejich personálního řízení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8" y="6024189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26720" y="2267856"/>
            <a:ext cx="35772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Řízení </a:t>
            </a:r>
            <a:br>
              <a:rPr lang="cs-CZ" sz="4000" dirty="0">
                <a:solidFill>
                  <a:schemeClr val="bg1"/>
                </a:solidFill>
              </a:rPr>
            </a:br>
            <a:r>
              <a:rPr lang="cs-CZ" sz="4000" dirty="0">
                <a:solidFill>
                  <a:schemeClr val="bg1"/>
                </a:solidFill>
              </a:rPr>
              <a:t>lidských zdrojů </a:t>
            </a:r>
          </a:p>
          <a:p>
            <a:r>
              <a:rPr lang="cs-CZ" sz="4000" dirty="0">
                <a:solidFill>
                  <a:schemeClr val="bg1"/>
                </a:solidFill>
              </a:rPr>
              <a:t>v obchodní organizaci</a:t>
            </a:r>
            <a:endParaRPr lang="cs-CZ" sz="4000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EC977263-B402-4673-861F-67D391E7EB8E}"/>
              </a:ext>
            </a:extLst>
          </p:cNvPr>
          <p:cNvSpPr txBox="1">
            <a:spLocks/>
          </p:cNvSpPr>
          <p:nvPr/>
        </p:nvSpPr>
        <p:spPr>
          <a:xfrm>
            <a:off x="5660792" y="3402139"/>
            <a:ext cx="6005915" cy="2459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Klíčové otázky personálního řízení  (obecně, k zopakování)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Plánování lidských zdrojů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Tvorba objemu a struktury obchodního personálu /TOAS/</a:t>
            </a:r>
          </a:p>
          <a:p>
            <a:pPr>
              <a:defRPr/>
            </a:pPr>
            <a:endParaRPr lang="cs-CZ" sz="2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3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923508" y="1785218"/>
            <a:ext cx="10597057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Plánování lidských zdrojů </a:t>
            </a:r>
            <a:r>
              <a:rPr lang="cs-CZ" altLang="cs-CZ" sz="2400" b="1" dirty="0">
                <a:solidFill>
                  <a:srgbClr val="008080"/>
                </a:solidFill>
              </a:rPr>
              <a:t>(jaká organizace a jaké formy organizace práce odpovídají zvolené strategii, jaký vývoj zaměstnanosti budeme potřebovat)</a:t>
            </a:r>
            <a:endParaRPr lang="cs-CZ" altLang="cs-CZ" sz="2400" b="1" u="sng" dirty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Tvorba objemu a struktury personálu </a:t>
            </a:r>
            <a:r>
              <a:rPr lang="cs-CZ" altLang="cs-CZ" sz="2400" b="1" dirty="0">
                <a:solidFill>
                  <a:srgbClr val="008080"/>
                </a:solidFill>
              </a:rPr>
              <a:t>(nábor, výběr a přijímání pracovníků, jejich rozmisťování, výcvik a posléze propuštění a rozvázaní pracovního poměru)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Mzdová politika a vedení pracovníků </a:t>
            </a:r>
            <a:r>
              <a:rPr lang="cs-CZ" altLang="cs-CZ" sz="2400" b="1" dirty="0">
                <a:solidFill>
                  <a:srgbClr val="008080"/>
                </a:solidFill>
              </a:rPr>
              <a:t>(mzdová úroveň odpovídající naší strategii, hodnocení pracovníků, formy spoluúčasti na rozhodování)</a:t>
            </a:r>
            <a:endParaRPr lang="cs-CZ" altLang="cs-CZ" sz="2400" b="1" u="sng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Tvorba pracovních podmínek </a:t>
            </a:r>
            <a:r>
              <a:rPr lang="cs-CZ" altLang="cs-CZ" sz="2400" b="1" dirty="0">
                <a:solidFill>
                  <a:srgbClr val="008080"/>
                </a:solidFill>
              </a:rPr>
              <a:t>( od ekonomických podmínek až po zvážení sociálního programu)</a:t>
            </a:r>
            <a:endParaRPr lang="cs-CZ" altLang="cs-CZ" sz="2400" b="1" u="sng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Systém personálních informací </a:t>
            </a:r>
            <a:r>
              <a:rPr lang="cs-CZ" altLang="cs-CZ" sz="2400" b="1" dirty="0">
                <a:solidFill>
                  <a:srgbClr val="008080"/>
                </a:solidFill>
              </a:rPr>
              <a:t>(sledování personálních nákladů, výkonů a odměňování).</a:t>
            </a:r>
            <a:endParaRPr lang="cs-CZ" altLang="cs-CZ" sz="2400" b="1" u="sng" dirty="0">
              <a:solidFill>
                <a:srgbClr val="008080"/>
              </a:solidFill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349115" y="167075"/>
            <a:ext cx="6722152" cy="558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Times New Roman" panose="02020603050405020304" pitchFamily="18" charset="0"/>
              </a:rPr>
              <a:t>Klíčové otázky personálního řízení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1349115" y="950655"/>
            <a:ext cx="1943100" cy="6477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4931764" y="1028843"/>
            <a:ext cx="3139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Zopakujme si  !!!</a:t>
            </a:r>
          </a:p>
        </p:txBody>
      </p:sp>
      <p:pic>
        <p:nvPicPr>
          <p:cNvPr id="6150" name="Picture 10" descr="j031154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16" y="285492"/>
            <a:ext cx="1809750" cy="1330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393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3076" y="168776"/>
            <a:ext cx="8407153" cy="718991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  <a:t>Plán prodeje</a:t>
            </a:r>
            <a:endParaRPr lang="en-US" altLang="cs-CZ" b="1" dirty="0">
              <a:solidFill>
                <a:srgbClr val="00808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3442" y="1000474"/>
            <a:ext cx="10066419" cy="1569660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None/>
            </a:pPr>
            <a:r>
              <a:rPr lang="cs-CZ" sz="2400" dirty="0">
                <a:solidFill>
                  <a:srgbClr val="008080"/>
                </a:solidFill>
                <a:latin typeface="Times New Roman"/>
              </a:rPr>
              <a:t>Je základem veškerého plánování, přičemž plánujeme různými metodami:</a:t>
            </a:r>
          </a:p>
          <a:p>
            <a:pPr marL="457200" lvl="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8080"/>
                </a:solidFill>
                <a:latin typeface="Times New Roman"/>
              </a:rPr>
              <a:t>Metoda shora dolů.</a:t>
            </a:r>
          </a:p>
          <a:p>
            <a:pPr marL="457200" lvl="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8080"/>
                </a:solidFill>
                <a:latin typeface="Times New Roman"/>
              </a:rPr>
              <a:t>Metoda zdola nahoru.</a:t>
            </a:r>
          </a:p>
          <a:p>
            <a:pPr marL="457200" lvl="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8080"/>
                </a:solidFill>
                <a:latin typeface="Times New Roman"/>
              </a:rPr>
              <a:t>Dvoukolejně.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53442" y="2682841"/>
            <a:ext cx="11571614" cy="38545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sz="2400" b="1" dirty="0" err="1">
                <a:solidFill>
                  <a:srgbClr val="008080"/>
                </a:solidFill>
              </a:rPr>
              <a:t>Plán</a:t>
            </a:r>
            <a:r>
              <a:rPr lang="pl-PL" sz="2400" b="1" dirty="0">
                <a:solidFill>
                  <a:srgbClr val="008080"/>
                </a:solidFill>
              </a:rPr>
              <a:t> </a:t>
            </a:r>
            <a:r>
              <a:rPr lang="pl-PL" sz="2400" b="1" dirty="0" err="1">
                <a:solidFill>
                  <a:srgbClr val="008080"/>
                </a:solidFill>
              </a:rPr>
              <a:t>prodeje</a:t>
            </a:r>
            <a:r>
              <a:rPr lang="pl-PL" sz="2400" b="1" dirty="0">
                <a:solidFill>
                  <a:srgbClr val="008080"/>
                </a:solidFill>
              </a:rPr>
              <a:t> na </a:t>
            </a:r>
            <a:r>
              <a:rPr lang="pl-PL" sz="2400" b="1" dirty="0" err="1">
                <a:solidFill>
                  <a:srgbClr val="008080"/>
                </a:solidFill>
              </a:rPr>
              <a:t>úrovni</a:t>
            </a:r>
            <a:r>
              <a:rPr lang="pl-PL" sz="2400" b="1" dirty="0">
                <a:solidFill>
                  <a:srgbClr val="008080"/>
                </a:solidFill>
              </a:rPr>
              <a:t> </a:t>
            </a:r>
            <a:r>
              <a:rPr lang="pl-PL" sz="2400" b="1" dirty="0" err="1">
                <a:solidFill>
                  <a:srgbClr val="008080"/>
                </a:solidFill>
              </a:rPr>
              <a:t>obchodní</a:t>
            </a:r>
            <a:r>
              <a:rPr lang="pl-PL" sz="2400" b="1" dirty="0">
                <a:solidFill>
                  <a:srgbClr val="008080"/>
                </a:solidFill>
              </a:rPr>
              <a:t> </a:t>
            </a:r>
            <a:r>
              <a:rPr lang="pl-PL" sz="2400" b="1" dirty="0" err="1">
                <a:solidFill>
                  <a:srgbClr val="008080"/>
                </a:solidFill>
              </a:rPr>
              <a:t>organizace</a:t>
            </a:r>
            <a:r>
              <a:rPr lang="pl-PL" sz="2400" b="1" dirty="0">
                <a:solidFill>
                  <a:srgbClr val="008080"/>
                </a:solidFill>
              </a:rPr>
              <a:t> (MOO)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Na úrovni marketingového oddělení: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dle sortimentních skupin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(loňský objem tržeb, velikost trhu, pohyb cen)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Na úrovni prodejního oddělení: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dle teritorií a provozoven, zákazníků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(týká se především VO)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MOO se sítí MOJ (∑ plánů tržeb jednotlivých provozoven v konkrétních regionech)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MOO se sítí OD (∑ plánů tržeb za oddělení specializovaných sortimentů za jednotlivé OD)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MOO s přímým prodejem (∑ plánů tržeb všech prodejců).</a:t>
            </a:r>
          </a:p>
        </p:txBody>
      </p:sp>
    </p:spTree>
    <p:extLst>
      <p:ext uri="{BB962C8B-B14F-4D97-AF65-F5344CB8AC3E}">
        <p14:creationId xmlns:p14="http://schemas.microsoft.com/office/powerpoint/2010/main" val="144959761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 descr="Růžový ubrousek"/>
          <p:cNvSpPr txBox="1">
            <a:spLocks noChangeArrowheads="1"/>
          </p:cNvSpPr>
          <p:nvPr/>
        </p:nvSpPr>
        <p:spPr bwMode="auto">
          <a:xfrm>
            <a:off x="5808663" y="1125538"/>
            <a:ext cx="3886200" cy="1727716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Analýza vnějších vlivů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Analýza vnitřních vlivů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Rozbor a stanovení budoucích požadavků</a:t>
            </a: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524001" y="24377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1524001" y="24839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1524001" y="24839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1524001" y="24839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479685" y="404813"/>
            <a:ext cx="6048115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lidských zdrojů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1019330" y="1444367"/>
            <a:ext cx="4516347" cy="4572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Východiska potřeb firmy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7177" name="AutoShape 15"/>
          <p:cNvSpPr>
            <a:spLocks noChangeArrowheads="1"/>
          </p:cNvSpPr>
          <p:nvPr/>
        </p:nvSpPr>
        <p:spPr bwMode="auto">
          <a:xfrm>
            <a:off x="2121312" y="2222930"/>
            <a:ext cx="800100" cy="4572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7178" name="Rectangle 18"/>
          <p:cNvSpPr>
            <a:spLocks noChangeArrowheads="1"/>
          </p:cNvSpPr>
          <p:nvPr/>
        </p:nvSpPr>
        <p:spPr bwMode="auto">
          <a:xfrm>
            <a:off x="1524001" y="24377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7179" name="Rectangle 19"/>
          <p:cNvSpPr>
            <a:spLocks noChangeArrowheads="1"/>
          </p:cNvSpPr>
          <p:nvPr/>
        </p:nvSpPr>
        <p:spPr bwMode="auto">
          <a:xfrm>
            <a:off x="1524001" y="24839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7180" name="Rectangle 21"/>
          <p:cNvSpPr>
            <a:spLocks noChangeArrowheads="1"/>
          </p:cNvSpPr>
          <p:nvPr/>
        </p:nvSpPr>
        <p:spPr bwMode="auto">
          <a:xfrm>
            <a:off x="3575050" y="15906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7181" name="Rectangle 23"/>
          <p:cNvSpPr>
            <a:spLocks noChangeArrowheads="1"/>
          </p:cNvSpPr>
          <p:nvPr/>
        </p:nvSpPr>
        <p:spPr bwMode="auto">
          <a:xfrm>
            <a:off x="3792538" y="1878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718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0" y="3213101"/>
            <a:ext cx="867553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71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064301" y="239407"/>
            <a:ext cx="4493745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Analýza vnějších vlivů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86349" y="810907"/>
            <a:ext cx="918044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Analýzu provádíme jak v širších, tak užších souvislostech: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85331" y="1347253"/>
            <a:ext cx="6834242" cy="2502859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Širší souvislosti (pro každou firmu)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Ekonomické a sociální podmínky       regionu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       Stav zaměstnanosti v regionu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       Daňové úlevy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       Omezení zákoníku práce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        Úroveň minimální mzdy.</a:t>
            </a:r>
          </a:p>
        </p:txBody>
      </p:sp>
      <p:pic>
        <p:nvPicPr>
          <p:cNvPr id="8198" name="Picture 8" descr="j0215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21" y="1937599"/>
            <a:ext cx="2680429" cy="1881926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11"/>
          <p:cNvSpPr>
            <a:spLocks noChangeArrowheads="1"/>
          </p:cNvSpPr>
          <p:nvPr/>
        </p:nvSpPr>
        <p:spPr bwMode="auto">
          <a:xfrm>
            <a:off x="10596529" y="2070954"/>
            <a:ext cx="976312" cy="287337"/>
          </a:xfrm>
          <a:prstGeom prst="leftArrow">
            <a:avLst>
              <a:gd name="adj1" fmla="val 50000"/>
              <a:gd name="adj2" fmla="val 84945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8201" name="AutoShape 12"/>
          <p:cNvSpPr>
            <a:spLocks noChangeArrowheads="1"/>
          </p:cNvSpPr>
          <p:nvPr/>
        </p:nvSpPr>
        <p:spPr bwMode="auto">
          <a:xfrm>
            <a:off x="11239909" y="4602103"/>
            <a:ext cx="360362" cy="935038"/>
          </a:xfrm>
          <a:prstGeom prst="upArrow">
            <a:avLst>
              <a:gd name="adj1" fmla="val 50000"/>
              <a:gd name="adj2" fmla="val 64868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8202" name="Line 13"/>
          <p:cNvSpPr>
            <a:spLocks noChangeShapeType="1"/>
          </p:cNvSpPr>
          <p:nvPr/>
        </p:nvSpPr>
        <p:spPr bwMode="auto">
          <a:xfrm flipH="1" flipV="1">
            <a:off x="10709241" y="3140869"/>
            <a:ext cx="863600" cy="576262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E3D0B317-726E-4F33-800D-2AF654CA5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31" y="3927283"/>
            <a:ext cx="6812923" cy="2482848"/>
          </a:xfrm>
          <a:prstGeom prst="rect">
            <a:avLst/>
          </a:prstGeo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+mn-lt"/>
              </a:rPr>
              <a:t>Užší souvislosti (specifické pro OO)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Dlouhodobý trend vývoje zaměstnanosti v obchodě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Feminizace obchodu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Existence volných zdrojů práce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Charakter práce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Ukazatel obslužného standardu.</a:t>
            </a:r>
            <a:endParaRPr lang="cs-CZ" altLang="cs-CZ" sz="2400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12" name="Picture 9" descr="j0409096">
            <a:extLst>
              <a:ext uri="{FF2B5EF4-FFF2-40B4-BE49-F238E27FC236}">
                <a16:creationId xmlns:a16="http://schemas.microsoft.com/office/drawing/2014/main" id="{2C855CEA-3307-40A7-B1B3-C9F3D2934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4" y="4215111"/>
            <a:ext cx="2371726" cy="170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395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929392" y="164307"/>
            <a:ext cx="5958772" cy="635794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Ukazatel obslužného standardu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36795" y="886961"/>
            <a:ext cx="854512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Vyjadřuje: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počet obyvatel na 1 pracovníka v obchodě (čím je nižší tím lépe)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nebo počet pracovníků v obchodě na 1000 obyvatel (relativně žádoucí je jeho růst).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BDBF52FB-A9F0-4B76-864A-41F2DBE3B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81" y="3067476"/>
            <a:ext cx="8543536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Místní (prostorové) vymezení </a:t>
            </a:r>
            <a:r>
              <a:rPr lang="cs-CZ" altLang="cs-CZ" sz="2400" b="1" dirty="0">
                <a:solidFill>
                  <a:srgbClr val="008080"/>
                </a:solidFill>
              </a:rPr>
              <a:t>se vztahuje k určité zemi, regionu, či sídelnímu útvaru.</a:t>
            </a:r>
            <a:endParaRPr lang="cs-CZ" altLang="cs-CZ" sz="2400" b="1" u="sng" dirty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Časové vymezení </a:t>
            </a:r>
            <a:r>
              <a:rPr lang="cs-CZ" altLang="cs-CZ" sz="2400" b="1" dirty="0">
                <a:solidFill>
                  <a:srgbClr val="008080"/>
                </a:solidFill>
              </a:rPr>
              <a:t>umožňuje vytvářet srovnatelné časové řady místně odlišných lokalit.</a:t>
            </a:r>
            <a:endParaRPr lang="cs-CZ" altLang="cs-CZ" sz="2400" b="1" u="sng" dirty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Sortimentní vymezení </a:t>
            </a:r>
            <a:r>
              <a:rPr lang="cs-CZ" altLang="cs-CZ" sz="2400" b="1" dirty="0">
                <a:solidFill>
                  <a:srgbClr val="008080"/>
                </a:solidFill>
              </a:rPr>
              <a:t>se vyjadřuje za celý sortiment nebo jeho sortimentní skupiny (např. potravinářský a nepotravinářský).</a:t>
            </a:r>
          </a:p>
        </p:txBody>
      </p:sp>
    </p:spTree>
    <p:extLst>
      <p:ext uri="{BB962C8B-B14F-4D97-AF65-F5344CB8AC3E}">
        <p14:creationId xmlns:p14="http://schemas.microsoft.com/office/powerpoint/2010/main" val="10279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132"/>
          <p:cNvSpPr>
            <a:spLocks noChangeShapeType="1"/>
          </p:cNvSpPr>
          <p:nvPr/>
        </p:nvSpPr>
        <p:spPr bwMode="auto">
          <a:xfrm>
            <a:off x="7035800" y="615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graphicFrame>
        <p:nvGraphicFramePr>
          <p:cNvPr id="12717" name="Group 4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05241"/>
              </p:ext>
            </p:extLst>
          </p:nvPr>
        </p:nvGraphicFramePr>
        <p:xfrm>
          <a:off x="334794" y="274187"/>
          <a:ext cx="9233940" cy="3491376"/>
        </p:xfrm>
        <a:graphic>
          <a:graphicData uri="http://schemas.openxmlformats.org/drawingml/2006/table">
            <a:tbl>
              <a:tblPr/>
              <a:tblGrid>
                <a:gridCol w="295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8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Rok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Země, oblast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Os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33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1902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(R-U)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Z toho: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České země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45,9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Morava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52,1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Slezsko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61,7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6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Rakousko-Uhersko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46,3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3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1930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První republika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České země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31,5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9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Rakousko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28,6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9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Německo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25,5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080781" y="2136779"/>
            <a:ext cx="1891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b="1" dirty="0">
                <a:solidFill>
                  <a:srgbClr val="008080"/>
                </a:solidFill>
              </a:rPr>
              <a:t>OS - (počet obyv./1 prac. v obchodě)</a:t>
            </a:r>
          </a:p>
        </p:txBody>
      </p:sp>
      <p:sp>
        <p:nvSpPr>
          <p:cNvPr id="3" name="Obdélník 2"/>
          <p:cNvSpPr/>
          <p:nvPr/>
        </p:nvSpPr>
        <p:spPr>
          <a:xfrm>
            <a:off x="334794" y="-60972"/>
            <a:ext cx="10172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cs-CZ" altLang="cs-CZ" sz="2400" b="1" dirty="0">
                <a:solidFill>
                  <a:srgbClr val="008080"/>
                </a:solidFill>
              </a:rPr>
              <a:t>Časové a prostorové srovnání obslužného standardu v obchodě</a:t>
            </a:r>
          </a:p>
        </p:txBody>
      </p:sp>
      <p:graphicFrame>
        <p:nvGraphicFramePr>
          <p:cNvPr id="8" name="Group 429">
            <a:extLst>
              <a:ext uri="{FF2B5EF4-FFF2-40B4-BE49-F238E27FC236}">
                <a16:creationId xmlns:a16="http://schemas.microsoft.com/office/drawing/2014/main" id="{0FC7DFCB-9106-4A03-8EFE-923C4A1E1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21134"/>
              </p:ext>
            </p:extLst>
          </p:nvPr>
        </p:nvGraphicFramePr>
        <p:xfrm>
          <a:off x="334794" y="3706536"/>
          <a:ext cx="9233940" cy="3151464"/>
        </p:xfrm>
        <a:graphic>
          <a:graphicData uri="http://schemas.openxmlformats.org/drawingml/2006/table">
            <a:tbl>
              <a:tblPr/>
              <a:tblGrid>
                <a:gridCol w="295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8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93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1970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CPE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České země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26,6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9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Rakousko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17,5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9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NSR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15,8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9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NDR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19,3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93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1980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CPE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České země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23,3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39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Rakousko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17,5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39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NSR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17,0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39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NDR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18,0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406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4" name="Group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43629"/>
              </p:ext>
            </p:extLst>
          </p:nvPr>
        </p:nvGraphicFramePr>
        <p:xfrm>
          <a:off x="2063750" y="941309"/>
          <a:ext cx="5600700" cy="1646080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60" marB="457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České země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60" marB="457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60" marB="457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marT="45760" marB="457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ČR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ČR</a:t>
                      </a:r>
                    </a:p>
                  </a:txBody>
                  <a:tcPr marT="45760" marB="457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14,9</a:t>
                      </a:r>
                    </a:p>
                  </a:txBody>
                  <a:tcPr marT="45760" marB="457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0" name="Text Box 179"/>
          <p:cNvSpPr txBox="1">
            <a:spLocks noChangeArrowheads="1"/>
          </p:cNvSpPr>
          <p:nvPr/>
        </p:nvSpPr>
        <p:spPr bwMode="auto">
          <a:xfrm>
            <a:off x="1992313" y="3716339"/>
            <a:ext cx="794616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Pramen: Vlastní výpočty dle  Österreichische Statistik 1900,1930 a Ročenek vnitřního obchodu v jednotlivých letech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Statistika po roce 1990 je velmi nepravidelná, takže souvislé časové řady nelze vytvořit!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Pozn.: Od roku 2015 se OS příliš nemění.</a:t>
            </a:r>
          </a:p>
        </p:txBody>
      </p:sp>
      <p:sp>
        <p:nvSpPr>
          <p:cNvPr id="11281" name="TextovéPole 1"/>
          <p:cNvSpPr txBox="1">
            <a:spLocks noChangeArrowheads="1"/>
          </p:cNvSpPr>
          <p:nvPr/>
        </p:nvSpPr>
        <p:spPr bwMode="auto">
          <a:xfrm>
            <a:off x="1992313" y="2886076"/>
            <a:ext cx="669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Počet pracovníků v obchodě: 2015 – 708 843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Počet obyvatel: 10 538 275 OS            14,9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AAE3283-7EDE-453E-9ED7-45169F8A443E}"/>
              </a:ext>
            </a:extLst>
          </p:cNvPr>
          <p:cNvSpPr txBox="1"/>
          <p:nvPr/>
        </p:nvSpPr>
        <p:spPr>
          <a:xfrm>
            <a:off x="9862279" y="3609975"/>
            <a:ext cx="1824896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Seznamte se s dalšími příklady – úplné prezentace</a:t>
            </a:r>
          </a:p>
        </p:txBody>
      </p:sp>
    </p:spTree>
    <p:extLst>
      <p:ext uri="{BB962C8B-B14F-4D97-AF65-F5344CB8AC3E}">
        <p14:creationId xmlns:p14="http://schemas.microsoft.com/office/powerpoint/2010/main" val="40994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96092" y="229465"/>
            <a:ext cx="891381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Analýza vnitřních vlivů (zdrojů) a rozbor budoucích požadavků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96093" y="1239553"/>
            <a:ext cx="9457376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9999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Analýza současného stavu – potenciálu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kvalitativní stránka                          kvantitativní stránka</a:t>
            </a:r>
          </a:p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8080"/>
              </a:solidFill>
            </a:endParaRP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4144064" y="2172096"/>
            <a:ext cx="792163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009899" y="2894806"/>
            <a:ext cx="38862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808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Disponibilní zdroje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14342" name="AutoShape 10"/>
          <p:cNvSpPr>
            <a:spLocks noChangeArrowheads="1"/>
          </p:cNvSpPr>
          <p:nvPr/>
        </p:nvSpPr>
        <p:spPr bwMode="auto">
          <a:xfrm>
            <a:off x="982664" y="2187185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8080"/>
          </a:solid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auto">
          <a:xfrm>
            <a:off x="7757933" y="2355707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8080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1066799" y="3661965"/>
            <a:ext cx="1943100" cy="8001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Potřebná kvalifikace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6929986" y="3776265"/>
            <a:ext cx="3517352" cy="5715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Potřebné počty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3790951" y="3755238"/>
            <a:ext cx="2036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Budoucí požadavky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6565692" y="4786313"/>
            <a:ext cx="4991724" cy="180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tempo růstu sítě provozoven,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plán obratu, rozpočet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organizace OF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změny v technologii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dosahovaná produktivita práce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902493" y="5556930"/>
            <a:ext cx="4214812" cy="1188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Plán personálního zajištění s různým časovým horizontem (toas)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rot="5400000">
            <a:off x="1622503" y="5021052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10800000" flipV="1">
            <a:off x="3790951" y="4903667"/>
            <a:ext cx="2143125" cy="500062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31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774826" y="333376"/>
            <a:ext cx="4752975" cy="1008063"/>
          </a:xfrm>
          <a:prstGeom prst="rect">
            <a:avLst/>
          </a:prstGeom>
          <a:solidFill>
            <a:srgbClr val="FFCC99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Metody odhadu počtu pracovníků (nosné profese)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989351" y="1773239"/>
            <a:ext cx="6295687" cy="2738121"/>
          </a:xfrm>
          <a:prstGeom prst="rect">
            <a:avLst/>
          </a:prstGeom>
          <a:solidFill>
            <a:srgbClr val="FFFFCC"/>
          </a:soli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AutoNum type="alphaLcParenR"/>
            </a:pPr>
            <a:r>
              <a:rPr lang="cs-CZ" altLang="cs-CZ" sz="2400" b="1" dirty="0">
                <a:solidFill>
                  <a:srgbClr val="FF0000"/>
                </a:solidFill>
              </a:rPr>
              <a:t>Zavedená firma (prodejna)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- prognózy v čase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   - závislost počtu pracovníků na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     jiných proměnných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   - přímé metody, časové studie,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      standard výkonu (norma).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        </a:t>
            </a:r>
            <a:endParaRPr lang="cs-CZ" altLang="cs-CZ" sz="2000" dirty="0">
              <a:solidFill>
                <a:srgbClr val="A50021"/>
              </a:solidFill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827418" y="4592640"/>
            <a:ext cx="5832475" cy="1322386"/>
          </a:xfrm>
          <a:prstGeom prst="rect">
            <a:avLst/>
          </a:prstGeom>
          <a:solidFill>
            <a:srgbClr val="FFFFCC"/>
          </a:solidFill>
          <a:ln w="190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b) Nově vzniklá firma (prodejna)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- expertní metody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  - analogie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16389" name="Picture 7" descr="j040626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1700214"/>
            <a:ext cx="2808287" cy="2592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6390" name="Picture 8" descr="j0345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4" y="4592639"/>
            <a:ext cx="2808288" cy="194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93" y="4265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5D4DF85-DA63-4D0C-8776-65DE17DDC598}"/>
              </a:ext>
            </a:extLst>
          </p:cNvPr>
          <p:cNvSpPr txBox="1"/>
          <p:nvPr/>
        </p:nvSpPr>
        <p:spPr>
          <a:xfrm>
            <a:off x="4809955" y="5996306"/>
            <a:ext cx="698182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* Modelovou úlohu pro výpočet pracovníků pro zavedenou prodejnu máte v úplné prezentaci. </a:t>
            </a:r>
          </a:p>
        </p:txBody>
      </p:sp>
    </p:spTree>
    <p:extLst>
      <p:ext uri="{BB962C8B-B14F-4D97-AF65-F5344CB8AC3E}">
        <p14:creationId xmlns:p14="http://schemas.microsoft.com/office/powerpoint/2010/main" val="498846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99803" y="80964"/>
            <a:ext cx="10117372" cy="131350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lin ang="5400000" scaled="1"/>
          </a:gra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Tvorba objemu a struktury obchodního personálu (Toas)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- zahrnuje nábor, výběr a přijímání pracovníků, rozmísťování, výcvik a propouštění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A50021"/>
              </a:solidFill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31111" y="1458050"/>
            <a:ext cx="7105338" cy="4572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333333"/>
                </a:solidFill>
              </a:rPr>
              <a:t>Znaky sociálně profesních skupin v obchodě </a:t>
            </a:r>
            <a:endParaRPr lang="cs-CZ" altLang="cs-CZ" sz="2400" dirty="0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95117" y="1978835"/>
            <a:ext cx="4530153" cy="6858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Objem počtu pracovníků</a:t>
            </a:r>
            <a:endParaRPr lang="cs-CZ" altLang="cs-CZ" sz="24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5133455" y="1946203"/>
            <a:ext cx="6696076" cy="687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rozdílné počty v MO (70%), ve VO (20%) a správě (10%)</a:t>
            </a:r>
            <a:endParaRPr lang="cs-CZ" altLang="cs-CZ" sz="24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9296819" y="1567225"/>
            <a:ext cx="736600" cy="342900"/>
          </a:xfrm>
          <a:prstGeom prst="rightArrow">
            <a:avLst>
              <a:gd name="adj1" fmla="val 50000"/>
              <a:gd name="adj2" fmla="val 53704"/>
            </a:avLst>
          </a:prstGeom>
          <a:solidFill>
            <a:srgbClr val="FFCC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331111" y="2780607"/>
            <a:ext cx="4530153" cy="604368"/>
          </a:xfrm>
          <a:prstGeom prst="rect">
            <a:avLst/>
          </a:prstGeom>
          <a:solidFill>
            <a:srgbClr val="FFFFFF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Charakter práce</a:t>
            </a:r>
            <a:endParaRPr lang="cs-CZ" altLang="cs-CZ" sz="24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5133456" y="2732890"/>
            <a:ext cx="6696075" cy="904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vysoká míra kontaktu se zákazníkem u nosných profesí, psychika, fyzická mobilita</a:t>
            </a:r>
            <a:endParaRPr lang="cs-CZ" altLang="cs-CZ" sz="24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1513" name="AutoShape 13"/>
          <p:cNvSpPr>
            <a:spLocks noChangeArrowheads="1"/>
          </p:cNvSpPr>
          <p:nvPr/>
        </p:nvSpPr>
        <p:spPr bwMode="auto">
          <a:xfrm>
            <a:off x="8081599" y="1544155"/>
            <a:ext cx="736600" cy="342900"/>
          </a:xfrm>
          <a:prstGeom prst="rightArrow">
            <a:avLst>
              <a:gd name="adj1" fmla="val 50000"/>
              <a:gd name="adj2" fmla="val 53704"/>
            </a:avLst>
          </a:prstGeom>
          <a:solidFill>
            <a:srgbClr val="FFCC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21514" name="Text Box 4"/>
          <p:cNvSpPr txBox="1">
            <a:spLocks noChangeArrowheads="1"/>
          </p:cNvSpPr>
          <p:nvPr/>
        </p:nvSpPr>
        <p:spPr bwMode="auto">
          <a:xfrm>
            <a:off x="382573" y="3535946"/>
            <a:ext cx="4614786" cy="935207"/>
          </a:xfrm>
          <a:prstGeom prst="rect">
            <a:avLst/>
          </a:prstGeom>
          <a:solidFill>
            <a:srgbClr val="FFFFFF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Nároky na profese z hlediska pracovních postupů a režimů</a:t>
            </a:r>
            <a:endParaRPr lang="cs-CZ" altLang="cs-CZ" sz="24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1515" name="Text Box 5"/>
          <p:cNvSpPr txBox="1">
            <a:spLocks noChangeArrowheads="1"/>
          </p:cNvSpPr>
          <p:nvPr/>
        </p:nvSpPr>
        <p:spPr bwMode="auto">
          <a:xfrm>
            <a:off x="5133455" y="3898364"/>
            <a:ext cx="6632888" cy="556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rozdílnost směn mezi MO, VO a správou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93" y="381616"/>
            <a:ext cx="1464833" cy="1127893"/>
          </a:xfrm>
          <a:prstGeom prst="rect">
            <a:avLst/>
          </a:prstGeom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8200AA55-64C8-41F2-8884-ACA7B3C6A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76" y="4715706"/>
            <a:ext cx="4500797" cy="942686"/>
          </a:xfrm>
          <a:prstGeom prst="rect">
            <a:avLst/>
          </a:prstGeom>
          <a:solidFill>
            <a:srgbClr val="FFFFFF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Pracovní podmínky a vybavenost pracovišť</a:t>
            </a:r>
            <a:endParaRPr lang="cs-CZ" altLang="cs-CZ" sz="24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6FF6B68F-B838-4808-BE8F-E691C8F36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455" y="4715706"/>
            <a:ext cx="6696075" cy="815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rozdílné technické, ekonomické, fyzikální a sociální podmínky….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D0100221-667E-43E9-981D-B03FE39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53" y="5762489"/>
            <a:ext cx="4547641" cy="685801"/>
          </a:xfrm>
          <a:prstGeom prst="rect">
            <a:avLst/>
          </a:prstGeom>
          <a:solidFill>
            <a:srgbClr val="FFFFFF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Racionalizace práce</a:t>
            </a:r>
            <a:endParaRPr lang="cs-CZ" altLang="cs-CZ" sz="24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DC8E40FE-C704-48C0-97FC-2BE5D1A91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455" y="5719881"/>
            <a:ext cx="6696076" cy="8988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změny forem prodeje, technologie,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elektronizace pohybu zboží, informací…</a:t>
            </a:r>
            <a:endParaRPr lang="cs-CZ" altLang="cs-CZ" sz="2400" dirty="0">
              <a:solidFill>
                <a:srgbClr val="0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123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82235" y="229788"/>
            <a:ext cx="4994172" cy="960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Kvalifikace pracovníků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 obchodě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680355" y="1416049"/>
            <a:ext cx="2663825" cy="8636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Manažérské vlastnosti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7841457" y="3017842"/>
            <a:ext cx="4079238" cy="17272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</a:rPr>
              <a:t>Získané znalosti a dovednosti</a:t>
            </a:r>
            <a:r>
              <a:rPr lang="cs-CZ" altLang="cs-CZ" sz="2400" b="1" dirty="0">
                <a:solidFill>
                  <a:srgbClr val="0033CC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(vzdělání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 schopnost využít znalosti v praxi)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6096000" y="1258637"/>
            <a:ext cx="4103688" cy="1200329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Universální vlastnosti,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umění využít znalostí odborníků: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1119278" y="2620133"/>
            <a:ext cx="3925914" cy="1569660"/>
          </a:xfrm>
          <a:prstGeom prst="rect">
            <a:avLst/>
          </a:prstGeom>
          <a:solidFill>
            <a:srgbClr val="008080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993366"/>
              </a:buClr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Vrozené (potřeba řídit a umění vcítit se do potřeb spolupracovníků…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 flipH="1">
            <a:off x="5446315" y="2620133"/>
            <a:ext cx="1637109" cy="180217"/>
          </a:xfrm>
          <a:prstGeom prst="line">
            <a:avLst/>
          </a:prstGeom>
          <a:noFill/>
          <a:ln w="76200" cap="rnd">
            <a:solidFill>
              <a:srgbClr val="0080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7319963" y="2603466"/>
            <a:ext cx="1042988" cy="301660"/>
          </a:xfrm>
          <a:prstGeom prst="line">
            <a:avLst/>
          </a:prstGeom>
          <a:noFill/>
          <a:ln w="76200">
            <a:solidFill>
              <a:srgbClr val="0080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pic>
        <p:nvPicPr>
          <p:cNvPr id="24585" name="Picture 14" descr="j028399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41" y="2905126"/>
            <a:ext cx="20161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93" y="381616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BCCCD64-CE00-48C0-BB18-C03A6C29DA39}"/>
              </a:ext>
            </a:extLst>
          </p:cNvPr>
          <p:cNvSpPr txBox="1"/>
          <p:nvPr/>
        </p:nvSpPr>
        <p:spPr>
          <a:xfrm>
            <a:off x="579008" y="544513"/>
            <a:ext cx="197167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</a:rPr>
              <a:t>Manažer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9F6FCEA9-BFA8-4CEC-A68D-DE3259633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5" y="5078448"/>
            <a:ext cx="10839450" cy="172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993366"/>
              </a:buClr>
              <a:buSzTx/>
              <a:buFont typeface="Symbol" panose="05050102010706020507" pitchFamily="18" charset="2"/>
              <a:buChar char="·"/>
            </a:pPr>
            <a:r>
              <a:rPr lang="cs-CZ" altLang="cs-CZ" sz="2000" b="1" dirty="0">
                <a:solidFill>
                  <a:srgbClr val="FF0066"/>
                </a:solidFill>
                <a:latin typeface="+mn-lt"/>
              </a:rPr>
              <a:t>Vrozené</a:t>
            </a:r>
            <a:r>
              <a:rPr lang="cs-CZ" altLang="cs-CZ" sz="20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cs-CZ" altLang="cs-CZ" sz="2000" b="1" dirty="0">
                <a:solidFill>
                  <a:srgbClr val="008080"/>
                </a:solidFill>
                <a:latin typeface="+mn-lt"/>
              </a:rPr>
              <a:t>(asertivita, cit pro obchod, pro potřeby druhých, přirozené sebevědomí….)</a:t>
            </a:r>
          </a:p>
          <a:p>
            <a:pPr lvl="1" eaLnBrk="1" hangingPunct="1">
              <a:spcBef>
                <a:spcPct val="0"/>
              </a:spcBef>
              <a:buClr>
                <a:srgbClr val="993366"/>
              </a:buClr>
              <a:buSzTx/>
              <a:buFont typeface="Symbol" panose="05050102010706020507" pitchFamily="18" charset="2"/>
              <a:buChar char="·"/>
            </a:pPr>
            <a:r>
              <a:rPr lang="cs-CZ" altLang="cs-CZ" sz="2000" b="1" dirty="0">
                <a:solidFill>
                  <a:srgbClr val="FF0066"/>
                </a:solidFill>
                <a:latin typeface="+mn-lt"/>
              </a:rPr>
              <a:t>Získané znalosti a dovednosti:</a:t>
            </a:r>
          </a:p>
          <a:p>
            <a:pPr lvl="3" eaLnBrk="1" hangingPunct="1">
              <a:spcBef>
                <a:spcPct val="0"/>
              </a:spcBef>
              <a:buClr>
                <a:srgbClr val="FF00FF"/>
              </a:buClr>
              <a:buSzTx/>
              <a:buFont typeface="Times New Roman" panose="02020603050405020304" pitchFamily="18" charset="0"/>
              <a:buChar char="1"/>
            </a:pPr>
            <a:r>
              <a:rPr lang="cs-CZ" altLang="cs-CZ" b="1" u="sng" dirty="0">
                <a:solidFill>
                  <a:srgbClr val="A50021"/>
                </a:solidFill>
                <a:latin typeface="+mn-lt"/>
              </a:rPr>
              <a:t> </a:t>
            </a:r>
            <a:r>
              <a:rPr lang="cs-CZ" altLang="cs-CZ" b="1" u="sng" dirty="0">
                <a:solidFill>
                  <a:srgbClr val="FF9900"/>
                </a:solidFill>
                <a:latin typeface="+mn-lt"/>
              </a:rPr>
              <a:t>rozvinutelné prodejní </a:t>
            </a:r>
            <a:r>
              <a:rPr lang="cs-CZ" altLang="cs-CZ" b="1" u="sng" dirty="0">
                <a:solidFill>
                  <a:srgbClr val="008080"/>
                </a:solidFill>
                <a:latin typeface="+mn-lt"/>
              </a:rPr>
              <a:t>schopnosti</a:t>
            </a:r>
            <a:r>
              <a:rPr lang="cs-CZ" altLang="cs-CZ" b="1" dirty="0">
                <a:solidFill>
                  <a:srgbClr val="008080"/>
                </a:solidFill>
                <a:latin typeface="+mn-lt"/>
              </a:rPr>
              <a:t> (vyjadřovací schopnosti, vystupování, takt, přesvědčivost, psychologie osobnosti i prodeje…)</a:t>
            </a:r>
            <a:endParaRPr lang="cs-CZ" altLang="cs-CZ" b="1" u="sng" dirty="0">
              <a:solidFill>
                <a:srgbClr val="008080"/>
              </a:solidFill>
              <a:latin typeface="+mn-lt"/>
            </a:endParaRPr>
          </a:p>
          <a:p>
            <a:pPr lvl="3" eaLnBrk="1" hangingPunct="1">
              <a:spcBef>
                <a:spcPct val="0"/>
              </a:spcBef>
              <a:buClr>
                <a:srgbClr val="FF00FF"/>
              </a:buClr>
              <a:buSzTx/>
              <a:buFont typeface="Times New Roman" panose="02020603050405020304" pitchFamily="18" charset="0"/>
              <a:buChar char="2"/>
            </a:pPr>
            <a:r>
              <a:rPr lang="cs-CZ" altLang="cs-CZ" b="1" u="sng" dirty="0">
                <a:solidFill>
                  <a:srgbClr val="A50021"/>
                </a:solidFill>
                <a:latin typeface="+mn-lt"/>
              </a:rPr>
              <a:t> </a:t>
            </a:r>
            <a:r>
              <a:rPr lang="cs-CZ" altLang="cs-CZ" b="1" u="sng" dirty="0">
                <a:solidFill>
                  <a:srgbClr val="FF9900"/>
                </a:solidFill>
                <a:latin typeface="+mn-lt"/>
              </a:rPr>
              <a:t>odborné znalosti produktů</a:t>
            </a:r>
            <a:r>
              <a:rPr lang="cs-CZ" altLang="cs-CZ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cs-CZ" altLang="cs-CZ" b="1" dirty="0">
                <a:solidFill>
                  <a:srgbClr val="008080"/>
                </a:solidFill>
                <a:latin typeface="+mn-lt"/>
              </a:rPr>
              <a:t>(firmy, zboží, obchodních podmínek).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A5002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54FFB26-3990-45FA-BC89-D8EA9CDADD08}"/>
              </a:ext>
            </a:extLst>
          </p:cNvPr>
          <p:cNvSpPr txBox="1"/>
          <p:nvPr/>
        </p:nvSpPr>
        <p:spPr>
          <a:xfrm>
            <a:off x="694517" y="4491453"/>
            <a:ext cx="197167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8080"/>
                </a:solidFill>
              </a:rPr>
              <a:t>Obchodník</a:t>
            </a:r>
          </a:p>
        </p:txBody>
      </p:sp>
    </p:spTree>
    <p:extLst>
      <p:ext uri="{BB962C8B-B14F-4D97-AF65-F5344CB8AC3E}">
        <p14:creationId xmlns:p14="http://schemas.microsoft.com/office/powerpoint/2010/main" val="1459669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336493" y="3116387"/>
            <a:ext cx="4932363" cy="1939925"/>
          </a:xfrm>
          <a:prstGeom prst="rect">
            <a:avLst/>
          </a:prstGeom>
          <a:solidFill>
            <a:srgbClr val="FFFFCC"/>
          </a:solidFill>
          <a:ln>
            <a:solidFill>
              <a:srgbClr val="008080"/>
            </a:solidFill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Vychází z profesiogramu: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Činnost a vykonávaná funkce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Kvalifikace a další požadavky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Prostředí a podmínky práce (fyzikální, ohrožení ...)</a:t>
            </a: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6582569" y="773907"/>
            <a:ext cx="4067175" cy="3671887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7464426" y="1268414"/>
            <a:ext cx="2303463" cy="27699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Profesiogram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……………………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……………………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……………………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……………………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……………………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704538" y="5324476"/>
            <a:ext cx="9532339" cy="1384995"/>
          </a:xfrm>
          <a:prstGeom prst="rect">
            <a:avLst/>
          </a:prstGeom>
          <a:solidFill>
            <a:srgbClr val="008080"/>
          </a:solidFill>
          <a:ln w="76200">
            <a:solidFill>
              <a:srgbClr val="CCE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</a:rPr>
              <a:t>Profesiogram slouží k sestavení náplně práce, se kterou má být pracovník seznámen na začátku pracovního poměru. !!!!!</a:t>
            </a:r>
          </a:p>
        </p:txBody>
      </p:sp>
      <p:sp>
        <p:nvSpPr>
          <p:cNvPr id="22534" name="TextovéPole 6"/>
          <p:cNvSpPr txBox="1">
            <a:spLocks noChangeArrowheads="1"/>
          </p:cNvSpPr>
          <p:nvPr/>
        </p:nvSpPr>
        <p:spPr bwMode="auto">
          <a:xfrm>
            <a:off x="1557339" y="601455"/>
            <a:ext cx="4143375" cy="2246769"/>
          </a:xfrm>
          <a:prstGeom prst="rect">
            <a:avLst/>
          </a:prstGeom>
          <a:solidFill>
            <a:srgbClr val="FFFFCC"/>
          </a:solidFill>
          <a:ln>
            <a:solidFill>
              <a:srgbClr val="008080"/>
            </a:solidFill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Kvalitativní stránka plánu personálního zajištění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Kdo? Jaké kvalifikace? Kam?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93" y="381616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1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/>
          <p:cNvSpPr/>
          <p:nvPr/>
        </p:nvSpPr>
        <p:spPr>
          <a:xfrm>
            <a:off x="213335" y="6196614"/>
            <a:ext cx="11744886" cy="21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54" y="169004"/>
            <a:ext cx="10106526" cy="718991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rgbClr val="008080"/>
                </a:solidFill>
              </a:rPr>
              <a:t>Obchodně-finanční plán – příklad možné struktury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2775899" y="1071052"/>
            <a:ext cx="9005596" cy="5617944"/>
            <a:chOff x="2233534" y="555247"/>
            <a:chExt cx="9290046" cy="606849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342807" y="555247"/>
              <a:ext cx="5345582" cy="7512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800" dirty="0">
                  <a:solidFill>
                    <a:srgbClr val="000000"/>
                  </a:solidFill>
                </a:rPr>
                <a:t>Obchodně-finanční plán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664200" y="1989138"/>
              <a:ext cx="2374900" cy="5715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</a:rPr>
                <a:t>Finanční</a:t>
              </a:r>
              <a:r>
                <a:rPr lang="cs-CZ" altLang="cs-CZ" sz="2400" dirty="0">
                  <a:solidFill>
                    <a:srgbClr val="008080"/>
                  </a:solidFill>
                </a:rPr>
                <a:t> </a:t>
              </a:r>
              <a:r>
                <a:rPr lang="cs-CZ" altLang="cs-CZ" sz="2400" dirty="0">
                  <a:solidFill>
                    <a:srgbClr val="000000"/>
                  </a:solidFill>
                </a:rPr>
                <a:t>plán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087938" y="2852738"/>
              <a:ext cx="3128962" cy="685800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0 w 21600"/>
                <a:gd name="T13" fmla="*/ 12343 h 21600"/>
                <a:gd name="T14" fmla="*/ 19440 w 21600"/>
                <a:gd name="T15" fmla="*/ 185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233534" y="1989138"/>
              <a:ext cx="2133679" cy="773344"/>
            </a:xfrm>
            <a:prstGeom prst="rect">
              <a:avLst/>
            </a:prstGeom>
            <a:noFill/>
            <a:ln w="38100">
              <a:solidFill>
                <a:srgbClr val="00808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</a:rPr>
                <a:t>Plán inkasa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4656138" y="2205038"/>
              <a:ext cx="571500" cy="342900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CCCC"/>
            </a:solidFill>
            <a:ln w="38100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 dirty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652418" y="3830636"/>
              <a:ext cx="4871162" cy="27931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</a:rPr>
                <a:t>Marketingový p.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</a:rPr>
                <a:t>Investiční p.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</a:rPr>
                <a:t>P. spotřeby materiálu.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</a:rPr>
                <a:t>P. zásob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</a:rPr>
                <a:t>P. dopravy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</a:rPr>
                <a:t>P. práce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</a:rPr>
                <a:t>P. ozdravných opatření…</a:t>
              </a:r>
            </a:p>
            <a:p>
              <a:pPr lvl="1" eaLnBrk="1" hangingPunct="1">
                <a:spcBef>
                  <a:spcPct val="0"/>
                </a:spcBef>
                <a:buClrTx/>
                <a:buFont typeface="Symbol" panose="05050102010706020507" pitchFamily="18" charset="2"/>
                <a:buChar char="·"/>
              </a:pPr>
              <a:endParaRPr lang="cs-CZ" altLang="cs-CZ" sz="2000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491033" y="4655740"/>
              <a:ext cx="2057400" cy="775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</a:rPr>
                <a:t>Upravený plán prodeje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434439" y="3048815"/>
              <a:ext cx="2444750" cy="130417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</a:rPr>
                <a:t>Marketingový p.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 dirty="0">
                  <a:solidFill>
                    <a:srgbClr val="000000"/>
                  </a:solidFill>
                </a:rPr>
                <a:t>Prodejní p.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495551" y="765175"/>
              <a:ext cx="720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400" dirty="0"/>
                <a:t>P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8688389" y="692150"/>
              <a:ext cx="720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400" dirty="0"/>
                <a:t>V</a:t>
              </a:r>
            </a:p>
          </p:txBody>
        </p:sp>
      </p:grpSp>
      <p:sp>
        <p:nvSpPr>
          <p:cNvPr id="18" name="Obdélník 17"/>
          <p:cNvSpPr/>
          <p:nvPr/>
        </p:nvSpPr>
        <p:spPr>
          <a:xfrm>
            <a:off x="9460233" y="71021"/>
            <a:ext cx="2565646" cy="2376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321" y="0"/>
            <a:ext cx="1898599" cy="14825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81A1233-6077-4D7C-A7D9-902756092911}"/>
              </a:ext>
            </a:extLst>
          </p:cNvPr>
          <p:cNvSpPr txBox="1"/>
          <p:nvPr/>
        </p:nvSpPr>
        <p:spPr>
          <a:xfrm>
            <a:off x="77514" y="3749457"/>
            <a:ext cx="2758821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Význam prodej. plánu</a:t>
            </a:r>
          </a:p>
          <a:p>
            <a:r>
              <a:rPr lang="cs-CZ" sz="2000" dirty="0"/>
              <a:t>●K vyhodnocení správností údajů </a:t>
            </a:r>
            <a:r>
              <a:rPr lang="cs-CZ" sz="2000" dirty="0" err="1"/>
              <a:t>mark</a:t>
            </a:r>
            <a:r>
              <a:rPr lang="cs-CZ" sz="2000" dirty="0"/>
              <a:t>. plánu</a:t>
            </a:r>
          </a:p>
          <a:p>
            <a:r>
              <a:rPr lang="cs-CZ" sz="2000" dirty="0"/>
              <a:t>● Ke stanovení prodej. kvót zaměstnanců</a:t>
            </a:r>
          </a:p>
          <a:p>
            <a:r>
              <a:rPr lang="cs-CZ" sz="2000" dirty="0"/>
              <a:t>● K sestavení plánu zásob.</a:t>
            </a:r>
            <a:endParaRPr lang="cs-CZ" dirty="0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992815F7-AAAC-4C0E-8562-D1D15BFA2F81}"/>
              </a:ext>
            </a:extLst>
          </p:cNvPr>
          <p:cNvCxnSpPr/>
          <p:nvPr/>
        </p:nvCxnSpPr>
        <p:spPr>
          <a:xfrm>
            <a:off x="438150" y="3505200"/>
            <a:ext cx="2274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896618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/>
          <p:cNvSpPr>
            <a:spLocks noChangeArrowheads="1"/>
          </p:cNvSpPr>
          <p:nvPr/>
        </p:nvSpPr>
        <p:spPr bwMode="auto">
          <a:xfrm>
            <a:off x="254833" y="-269822"/>
            <a:ext cx="10253272" cy="7000406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863975" y="1628776"/>
            <a:ext cx="532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454046" y="1131577"/>
            <a:ext cx="8829205" cy="5119321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u="sng" dirty="0">
                <a:solidFill>
                  <a:srgbClr val="008080"/>
                </a:solidFill>
              </a:rPr>
              <a:t>Obchodní manuál a jeho možné náležitosti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Organizace firmy – </a:t>
            </a:r>
            <a:r>
              <a:rPr lang="cs-CZ" altLang="cs-CZ" sz="2400" b="1" dirty="0">
                <a:solidFill>
                  <a:srgbClr val="008080"/>
                </a:solidFill>
              </a:rPr>
              <a:t>organizační schéma firmy</a:t>
            </a:r>
            <a:r>
              <a:rPr lang="cs-CZ" altLang="cs-CZ" sz="2400" b="1" u="sng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Významné firemní výdaje </a:t>
            </a:r>
            <a:r>
              <a:rPr lang="cs-CZ" altLang="cs-CZ" sz="2400" b="1" dirty="0">
                <a:solidFill>
                  <a:srgbClr val="008080"/>
                </a:solidFill>
              </a:rPr>
              <a:t>– historie firmy, její hlavní cíle marketingová filosofie, struktura sortimentu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Katalogy a ceníky- </a:t>
            </a:r>
            <a:r>
              <a:rPr lang="cs-CZ" altLang="cs-CZ" sz="2400" b="1" dirty="0">
                <a:solidFill>
                  <a:srgbClr val="008080"/>
                </a:solidFill>
              </a:rPr>
              <a:t>obchodní podmínky, (platební, dodací, přepravní, rabaty,  servis…)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Zákazníci  </a:t>
            </a:r>
            <a:r>
              <a:rPr lang="cs-CZ" altLang="cs-CZ" sz="2400" b="1" dirty="0">
                <a:solidFill>
                  <a:srgbClr val="008080"/>
                </a:solidFill>
              </a:rPr>
              <a:t>-  adresy, telefony, jejich přání, znalost konkurence, informace o vývoji trhu,…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Propagace a reklama </a:t>
            </a:r>
            <a:r>
              <a:rPr lang="cs-CZ" altLang="cs-CZ" sz="2400" b="1" dirty="0">
                <a:solidFill>
                  <a:srgbClr val="008080"/>
                </a:solidFill>
              </a:rPr>
              <a:t>– propagační materiály, vzorky, propagační brožury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Prodejní technika </a:t>
            </a:r>
            <a:r>
              <a:rPr lang="cs-CZ" altLang="cs-CZ" sz="2400" b="1" dirty="0">
                <a:solidFill>
                  <a:srgbClr val="008080"/>
                </a:solidFill>
              </a:rPr>
              <a:t>– prodejní pomůcky, vzorky formulářů, příklady vedení prodejního rozhovoru, obchodního jednání, či sestavení obchodních nabídek a korespondence…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93" y="381616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308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467626" y="449337"/>
            <a:ext cx="4806091" cy="1511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Cílem přednášky je specifikovat podmínky odměňování pracovníků v obchodě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8929567" y="5640577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26720" y="1721095"/>
            <a:ext cx="35772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4000" b="1" dirty="0"/>
              <a:t>Mzdové systémy v obchodě </a:t>
            </a:r>
            <a:br>
              <a:rPr lang="cs-CZ" altLang="cs-CZ" sz="4000" b="1" dirty="0"/>
            </a:br>
            <a:r>
              <a:rPr lang="cs-CZ" altLang="cs-CZ" sz="4000" b="1" dirty="0"/>
              <a:t>a pracovní motivace</a:t>
            </a:r>
            <a:endParaRPr lang="cs-CZ" sz="4000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805E407C-4586-4224-B3EF-F1566974AFE8}"/>
              </a:ext>
            </a:extLst>
          </p:cNvPr>
          <p:cNvSpPr txBox="1">
            <a:spLocks/>
          </p:cNvSpPr>
          <p:nvPr/>
        </p:nvSpPr>
        <p:spPr>
          <a:xfrm>
            <a:off x="5541514" y="2281213"/>
            <a:ext cx="5513317" cy="2683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8080"/>
                </a:solidFill>
              </a:rPr>
              <a:t>Základní právní normy</a:t>
            </a:r>
          </a:p>
          <a:p>
            <a:r>
              <a:rPr lang="cs-CZ" altLang="cs-CZ" sz="2800" b="1" dirty="0">
                <a:solidFill>
                  <a:srgbClr val="008080"/>
                </a:solidFill>
              </a:rPr>
              <a:t>Požadavky na mzdový systém</a:t>
            </a:r>
          </a:p>
          <a:p>
            <a:r>
              <a:rPr lang="cs-CZ" altLang="cs-CZ" sz="2800" b="1" dirty="0">
                <a:solidFill>
                  <a:srgbClr val="008080"/>
                </a:solidFill>
              </a:rPr>
              <a:t>Mzdové formy v obchodě</a:t>
            </a:r>
          </a:p>
          <a:p>
            <a:r>
              <a:rPr lang="cs-CZ" altLang="cs-CZ" sz="2800" b="1" dirty="0">
                <a:solidFill>
                  <a:srgbClr val="008080"/>
                </a:solidFill>
              </a:rPr>
              <a:t>Mzdová diferenciace (informativně)</a:t>
            </a:r>
          </a:p>
        </p:txBody>
      </p:sp>
    </p:spTree>
    <p:extLst>
      <p:ext uri="{BB962C8B-B14F-4D97-AF65-F5344CB8AC3E}">
        <p14:creationId xmlns:p14="http://schemas.microsoft.com/office/powerpoint/2010/main" val="3150017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393512" y="506651"/>
            <a:ext cx="4800600" cy="935038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Základní právní normy mzdové politiky v ČR</a:t>
            </a:r>
            <a:endParaRPr lang="cs-CZ" altLang="cs-CZ" sz="28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5" descr="60%"/>
          <p:cNvSpPr txBox="1">
            <a:spLocks noChangeArrowheads="1"/>
          </p:cNvSpPr>
          <p:nvPr/>
        </p:nvSpPr>
        <p:spPr bwMode="auto">
          <a:xfrm>
            <a:off x="627817" y="2185937"/>
            <a:ext cx="8261687" cy="4394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rgbClr val="008080"/>
                </a:solidFill>
                <a:latin typeface="Arial" panose="020B0604020202020204" pitchFamily="34" charset="0"/>
              </a:rPr>
              <a:t>Zákon o mzdě, odměně za pracovní pohotovost a o průměrném výdělku</a:t>
            </a:r>
          </a:p>
          <a:p>
            <a:pPr lvl="1"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endParaRPr lang="cs-CZ" altLang="cs-CZ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b="1" dirty="0">
                <a:solidFill>
                  <a:srgbClr val="008080"/>
                </a:solidFill>
                <a:latin typeface="Arial" panose="020B0604020202020204" pitchFamily="34" charset="0"/>
              </a:rPr>
              <a:t> Zákon o kolektivním vyjednávání</a:t>
            </a:r>
          </a:p>
          <a:p>
            <a:pPr lvl="1"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endParaRPr lang="cs-CZ" altLang="cs-CZ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b="1" dirty="0">
                <a:solidFill>
                  <a:srgbClr val="008080"/>
                </a:solidFill>
                <a:latin typeface="Arial" panose="020B0604020202020204" pitchFamily="34" charset="0"/>
              </a:rPr>
              <a:t> Nařízení vlády o stanovení minimálních tarifů a mzdového zvýhodnění za práci ve ztíženém a zdraví škodlivém prostředí</a:t>
            </a:r>
          </a:p>
          <a:p>
            <a:pPr lvl="1"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endParaRPr lang="cs-CZ" altLang="cs-CZ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b="1" dirty="0">
                <a:solidFill>
                  <a:srgbClr val="008080"/>
                </a:solidFill>
                <a:latin typeface="Arial" panose="020B0604020202020204" pitchFamily="34" charset="0"/>
              </a:rPr>
              <a:t> Nařízení vlády o minimální mzdě….</a:t>
            </a:r>
            <a:endParaRPr lang="cs-CZ" altLang="cs-CZ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5" name="Picture 4" descr="j02829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505" y="2185937"/>
            <a:ext cx="34575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532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70681" y="1"/>
            <a:ext cx="9325783" cy="9541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cs-CZ" altLang="cs-CZ" sz="28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Prestiž obchodu roste a s ním i průměrné mzdy, i když  nedosahují průměru v NH:</a:t>
            </a:r>
          </a:p>
        </p:txBody>
      </p:sp>
      <p:graphicFrame>
        <p:nvGraphicFramePr>
          <p:cNvPr id="9515" name="Group 2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29310"/>
              </p:ext>
            </p:extLst>
          </p:nvPr>
        </p:nvGraphicFramePr>
        <p:xfrm>
          <a:off x="470681" y="838133"/>
          <a:ext cx="8497888" cy="2598815"/>
        </p:xfrm>
        <a:graphic>
          <a:graphicData uri="http://schemas.openxmlformats.org/drawingml/2006/table">
            <a:tbl>
              <a:tblPr/>
              <a:tblGrid>
                <a:gridCol w="210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9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9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ROK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poměr průměrné mzdy  v obchodě proti průměru v NH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8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7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82,4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aphicFrame>
        <p:nvGraphicFramePr>
          <p:cNvPr id="5" name="Group 299">
            <a:extLst>
              <a:ext uri="{FF2B5EF4-FFF2-40B4-BE49-F238E27FC236}">
                <a16:creationId xmlns:a16="http://schemas.microsoft.com/office/drawing/2014/main" id="{6B0B3CD5-8C48-485C-815A-D36B667B6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80502"/>
              </p:ext>
            </p:extLst>
          </p:nvPr>
        </p:nvGraphicFramePr>
        <p:xfrm>
          <a:off x="470681" y="3135630"/>
          <a:ext cx="8497888" cy="3568012"/>
        </p:xfrm>
        <a:graphic>
          <a:graphicData uri="http://schemas.openxmlformats.org/drawingml/2006/table">
            <a:tbl>
              <a:tblPr/>
              <a:tblGrid>
                <a:gridCol w="210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9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1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 (G)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1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</a:rPr>
                        <a:t>94,1</a:t>
                      </a: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1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</a:rPr>
                        <a:t>92,7</a:t>
                      </a: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755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8080"/>
                          </a:solidFill>
                        </a:rPr>
                        <a:t>2010</a:t>
                      </a: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08080"/>
                          </a:solidFill>
                        </a:rPr>
                        <a:t>                   91,1 (21 683 Kč)</a:t>
                      </a: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5852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8080"/>
                          </a:solidFill>
                        </a:rPr>
                        <a:t>2014</a:t>
                      </a:r>
                    </a:p>
                    <a:p>
                      <a:r>
                        <a:rPr lang="cs-CZ" sz="2400" b="1" dirty="0">
                          <a:solidFill>
                            <a:srgbClr val="008080"/>
                          </a:solidFill>
                        </a:rPr>
                        <a:t>2016</a:t>
                      </a:r>
                    </a:p>
                    <a:p>
                      <a:r>
                        <a:rPr lang="cs-CZ" sz="2400" b="1" dirty="0">
                          <a:solidFill>
                            <a:srgbClr val="008080"/>
                          </a:solidFill>
                        </a:rPr>
                        <a:t>2018 (2.pol)</a:t>
                      </a: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08080"/>
                          </a:solidFill>
                        </a:rPr>
                        <a:t>                   93,2 (23 428 Kč) </a:t>
                      </a:r>
                    </a:p>
                    <a:p>
                      <a:pPr algn="ctr"/>
                      <a:r>
                        <a:rPr lang="cs-CZ" sz="2400" b="1" dirty="0">
                          <a:solidFill>
                            <a:srgbClr val="008080"/>
                          </a:solidFill>
                        </a:rPr>
                        <a:t>93,0 (25</a:t>
                      </a:r>
                      <a:r>
                        <a:rPr lang="cs-CZ" sz="2400" b="1" baseline="0" dirty="0">
                          <a:solidFill>
                            <a:srgbClr val="008080"/>
                          </a:solidFill>
                        </a:rPr>
                        <a:t> 390 </a:t>
                      </a:r>
                      <a:r>
                        <a:rPr lang="cs-CZ" sz="2400" b="1" dirty="0">
                          <a:solidFill>
                            <a:srgbClr val="008080"/>
                          </a:solidFill>
                        </a:rPr>
                        <a:t>Kč),</a:t>
                      </a:r>
                      <a:r>
                        <a:rPr lang="cs-CZ" sz="2400" b="1" baseline="0" dirty="0">
                          <a:solidFill>
                            <a:srgbClr val="008080"/>
                          </a:solidFill>
                        </a:rPr>
                        <a:t> NH 27 297 Kč</a:t>
                      </a:r>
                      <a:r>
                        <a:rPr lang="cs-CZ" sz="2400" b="1" dirty="0">
                          <a:solidFill>
                            <a:srgbClr val="008080"/>
                          </a:solidFill>
                        </a:rPr>
                        <a:t> ) </a:t>
                      </a:r>
                    </a:p>
                    <a:p>
                      <a:pPr algn="ctr"/>
                      <a:r>
                        <a:rPr lang="cs-CZ" sz="2400" b="1" dirty="0">
                          <a:solidFill>
                            <a:srgbClr val="008080"/>
                          </a:solidFill>
                        </a:rPr>
                        <a:t>93,0 (29 485 Kč), (NH 31 851</a:t>
                      </a:r>
                      <a:r>
                        <a:rPr lang="cs-CZ" sz="2400" b="1" baseline="0" dirty="0">
                          <a:solidFill>
                            <a:srgbClr val="008080"/>
                          </a:solidFill>
                        </a:rPr>
                        <a:t> Kč</a:t>
                      </a:r>
                      <a:r>
                        <a:rPr lang="cs-CZ" sz="2400" b="1" dirty="0">
                          <a:solidFill>
                            <a:srgbClr val="008080"/>
                          </a:solidFill>
                        </a:rPr>
                        <a:t>)              </a:t>
                      </a:r>
                    </a:p>
                  </a:txBody>
                  <a:tcPr marL="91450" marR="91450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7303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538" y="366011"/>
            <a:ext cx="8001000" cy="887413"/>
          </a:xfrm>
          <a:solidFill>
            <a:schemeClr val="bg1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2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Reálná situace v maloobchodě ČR - vývoj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218" y="125531"/>
            <a:ext cx="1464833" cy="1127893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59637"/>
              </p:ext>
            </p:extLst>
          </p:nvPr>
        </p:nvGraphicFramePr>
        <p:xfrm>
          <a:off x="704538" y="1480279"/>
          <a:ext cx="10373193" cy="3897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6129">
                  <a:extLst>
                    <a:ext uri="{9D8B030D-6E8A-4147-A177-3AD203B41FA5}">
                      <a16:colId xmlns:a16="http://schemas.microsoft.com/office/drawing/2014/main" val="2503255262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1843767352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2438041337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1170080347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2486556703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1156963747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3968135166"/>
                    </a:ext>
                  </a:extLst>
                </a:gridCol>
              </a:tblGrid>
              <a:tr h="579030">
                <a:tc rowSpan="2"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Typ prodavače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Průměrná hrubá mzda za jednotlivá období v Kč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81916"/>
                  </a:ext>
                </a:extLst>
              </a:tr>
              <a:tr h="4830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2000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2004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2008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2012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2016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2018*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88147"/>
                  </a:ext>
                </a:extLst>
              </a:tr>
              <a:tr h="101512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Prodavači v obchodech celkově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10 246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12 114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14 842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14 205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17 995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21 218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946791"/>
                  </a:ext>
                </a:extLst>
              </a:tr>
              <a:tr h="910113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Prodavač smíšeného zboží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8 956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10 867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14 897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15 610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18 452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21 546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016469"/>
                  </a:ext>
                </a:extLst>
              </a:tr>
              <a:tr h="910113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Prodavač potravinářského zboží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9 171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12 201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14 721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12 741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16 217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20 449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71285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859C7F10-F84E-41AE-88D9-D297BAF58AC6}"/>
              </a:ext>
            </a:extLst>
          </p:cNvPr>
          <p:cNvSpPr txBox="1"/>
          <p:nvPr/>
        </p:nvSpPr>
        <p:spPr>
          <a:xfrm>
            <a:off x="809625" y="5715000"/>
            <a:ext cx="955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* Seznamte se s reálnou situací v maloobchodě v </a:t>
            </a:r>
            <a:r>
              <a:rPr lang="cs-CZ" sz="2000">
                <a:solidFill>
                  <a:srgbClr val="FF0000"/>
                </a:solidFill>
              </a:rPr>
              <a:t>roce 2018.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537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6781" y="559269"/>
            <a:ext cx="6053527" cy="592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1" lang="cs-CZ" alt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na mzdový systém</a:t>
            </a:r>
            <a:endParaRPr lang="cs-CZ" sz="32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9685" y="1530273"/>
            <a:ext cx="9895539" cy="4191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cs-CZ" altLang="cs-CZ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objektivní kritéria  odměňování pro </a:t>
            </a:r>
            <a:r>
              <a:rPr lang="cs-CZ" altLang="cs-CZ" sz="2800" b="1">
                <a:solidFill>
                  <a:srgbClr val="008080"/>
                </a:solidFill>
                <a:latin typeface="Arial" panose="020B0604020202020204" pitchFamily="34" charset="0"/>
              </a:rPr>
              <a:t>jednotlivé sociálně -  </a:t>
            </a: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profesní skupiny</a:t>
            </a: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cs-CZ" altLang="cs-CZ" sz="28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 diferencování mezd pro  nejlepší a nejhorší pracovníky</a:t>
            </a: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cs-CZ" altLang="cs-CZ" sz="28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plánování kritérií pro platový postup</a:t>
            </a: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cs-CZ" altLang="cs-CZ" sz="28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mimořádné odměny pro mimořádné výkony</a:t>
            </a: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cs-CZ" altLang="cs-CZ" sz="28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posilování vztahu pracovníků k firmě.</a:t>
            </a:r>
            <a:endParaRPr lang="cs-CZ" altLang="cs-CZ" sz="2800" dirty="0">
              <a:solidFill>
                <a:srgbClr val="00808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362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 descr="Úzký vodorovný"/>
          <p:cNvSpPr txBox="1">
            <a:spLocks noChangeArrowheads="1"/>
          </p:cNvSpPr>
          <p:nvPr/>
        </p:nvSpPr>
        <p:spPr bwMode="auto">
          <a:xfrm>
            <a:off x="149902" y="529827"/>
            <a:ext cx="10148341" cy="916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Times New Roman" panose="02020603050405020304" pitchFamily="18" charset="0"/>
              </a:rPr>
              <a:t>Způsoby motivace prodejců - mzdové formy v obchodě</a:t>
            </a:r>
            <a:endParaRPr lang="cs-CZ" altLang="cs-CZ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54833" y="1714269"/>
            <a:ext cx="5291971" cy="835025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stimulace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(peněžní)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323974" y="1700163"/>
            <a:ext cx="3763793" cy="1363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Systém pevné tarifní mzdy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Systém provizí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Kombinované systémy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7" name="Picture 9" descr="j042478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90" y="4487004"/>
            <a:ext cx="3168650" cy="163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4833" y="3384319"/>
            <a:ext cx="5291971" cy="835025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Nepřímá stimulace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323974" y="3316938"/>
            <a:ext cx="3763793" cy="1363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Peněžní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Nepeněžní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938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44266" y="214094"/>
            <a:ext cx="6690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Kdy volíme pevnou mzdu v obchodě ?</a:t>
            </a:r>
            <a:r>
              <a:rPr lang="cs-CZ" altLang="cs-CZ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44266" y="1139075"/>
            <a:ext cx="6119812" cy="11982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rámcový odhad mezd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nepřímé ovlivňování mezd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velké sezónní výkyvy.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7" name="Picture 9" descr="j042478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68" y="958786"/>
            <a:ext cx="3168650" cy="1378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534C0B73-0EB5-4027-BF15-2A0A3E84C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02" y="3221358"/>
            <a:ext cx="4257337" cy="2899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Výhody: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známé mzdové náklady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jistota pro pracovníka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zjednodušení práce účetních, administračně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     nenáročná evidence</a:t>
            </a:r>
          </a:p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-    jednodušší kontrola.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31D23A7-4C68-4DA5-A41E-3EC6047D4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3086124"/>
            <a:ext cx="6981825" cy="31718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Nevýhody: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fixování nákladů na pracovní sílu (prodáváme-vyplácíme, neprodáváme – vyplácíme)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 err="1">
                <a:solidFill>
                  <a:srgbClr val="008080"/>
                </a:solidFill>
                <a:latin typeface="Times New Roman" panose="02020603050405020304" pitchFamily="18" charset="0"/>
              </a:rPr>
              <a:t>nestimulace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 pracovních výkonů</a:t>
            </a:r>
          </a:p>
          <a:p>
            <a:pPr marL="457200" indent="-4572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relativní </a:t>
            </a:r>
            <a:r>
              <a:rPr lang="cs-CZ" altLang="cs-CZ" sz="2400" b="1" dirty="0" err="1">
                <a:solidFill>
                  <a:srgbClr val="008080"/>
                </a:solidFill>
                <a:latin typeface="Times New Roman" panose="02020603050405020304" pitchFamily="18" charset="0"/>
              </a:rPr>
              <a:t>fixnost</a:t>
            </a: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 nákladů (změny vlivem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     odborů…kolektivní vyjednávání)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nemožnost diferenciace mezi výkonem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     pracovníků.</a:t>
            </a:r>
            <a:endParaRPr lang="cs-CZ" altLang="cs-CZ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82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657973" y="565078"/>
            <a:ext cx="5903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Kdy volíme provizi ?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72293" y="1077327"/>
            <a:ext cx="7268987" cy="910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Přesnější odhad mezd a menší sezónní výkyvy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Možnost diferenciace mezd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>
              <a:latin typeface="Times New Roman" panose="02020603050405020304" pitchFamily="18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68217" y="2114974"/>
            <a:ext cx="8642484" cy="1227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Povaha provize: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 % z dosaženého obratu</a:t>
            </a:r>
          </a:p>
          <a:p>
            <a:pPr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pevná částka za jednotku prodaného množství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>
              <a:latin typeface="Times New Roman" panose="02020603050405020304" pitchFamily="18" charset="0"/>
            </a:endParaRPr>
          </a:p>
        </p:txBody>
      </p:sp>
      <p:pic>
        <p:nvPicPr>
          <p:cNvPr id="12297" name="Picture 11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64" y="1833615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190" y="1605265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41" y="266702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55" y="197286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5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296" y="699945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6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99" y="138626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7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96" y="186223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8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65" y="212161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9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55" y="699945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0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39" y="212160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1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91" y="266701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2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02" y="167558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3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976" y="3081337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4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36" y="141524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5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10" y="221455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6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965" y="1357109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7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6" y="212161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28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137" y="2548746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9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644" y="3716026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30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226" y="4883306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31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643" y="4411351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2" descr="j02835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976" y="5517995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6"/>
            <a:ext cx="1464833" cy="1127893"/>
          </a:xfrm>
          <a:prstGeom prst="rect">
            <a:avLst/>
          </a:prstGeom>
        </p:spPr>
      </p:pic>
      <p:sp>
        <p:nvSpPr>
          <p:cNvPr id="28" name="Text Box 9">
            <a:extLst>
              <a:ext uri="{FF2B5EF4-FFF2-40B4-BE49-F238E27FC236}">
                <a16:creationId xmlns:a16="http://schemas.microsoft.com/office/drawing/2014/main" id="{3AE715C0-65A4-4529-9236-376BFC402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3443181"/>
            <a:ext cx="5124467" cy="571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Výhody provize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1AB73A3E-2233-420C-B8A2-A54BAD493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4114973"/>
            <a:ext cx="5365750" cy="2098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●silná motivace prodeje</a:t>
            </a:r>
          </a:p>
          <a:p>
            <a:pPr lvl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v</a:t>
            </a:r>
            <a:r>
              <a:rPr 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ariabilnost nákladů pro zaměstnavatele: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●nerealizuje </a:t>
            </a:r>
            <a:r>
              <a:rPr lang="cs-CZ" sz="2400" b="1" dirty="0" err="1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li</a:t>
            </a:r>
            <a:r>
              <a:rPr 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se obrat – nemusí se ani vyplácet provize.</a:t>
            </a:r>
            <a:endParaRPr lang="cs-CZ" altLang="cs-CZ" sz="2400" b="1" dirty="0">
              <a:solidFill>
                <a:srgbClr val="00808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67CFED9F-4E58-4203-A1CD-8B2AD38F0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287" y="3498784"/>
            <a:ext cx="4132470" cy="571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Nevýhody provize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9893B930-AC5D-43B2-B94F-922420457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766" y="4202922"/>
            <a:ext cx="5488586" cy="2056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200" b="1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nátlakové metody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preferování prodeje zboží ve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  vyšších cenách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závislost prodeje na konjunktuře</a:t>
            </a:r>
            <a:r>
              <a:rPr lang="cs-CZ" alt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17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300319" y="500774"/>
            <a:ext cx="698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Kdy volíme kombinovaný systém ?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59878" y="2247106"/>
            <a:ext cx="7127875" cy="1944688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Pevná mzda a provize, odměna</a:t>
            </a:r>
          </a:p>
          <a:p>
            <a:pPr lvl="1" eaLnBrk="1" hangingPunct="1">
              <a:spcBef>
                <a:spcPct val="0"/>
              </a:spcBef>
              <a:buClrTx/>
              <a:buFont typeface="Symbol" panose="05050102010706020507" pitchFamily="18" charset="2"/>
              <a:buChar char="·"/>
            </a:pPr>
            <a:r>
              <a:rPr lang="cs-CZ" altLang="cs-CZ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Pevná mzda a systém cílových odměn a prémií s krátkodobým, střednědobým či ročním dosahem.</a:t>
            </a:r>
            <a:endParaRPr lang="cs-CZ" altLang="cs-CZ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6" name="Picture 6" descr="j02362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19" y="1786705"/>
            <a:ext cx="23034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93" y="67291"/>
            <a:ext cx="1464833" cy="1127893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23291BD-F2ED-4E6E-97D1-8D0C6E5B8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19" y="4545260"/>
            <a:ext cx="7710331" cy="1436439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Prémie</a:t>
            </a:r>
            <a:r>
              <a:rPr lang="cs-CZ" altLang="cs-CZ" sz="2800" b="1" dirty="0">
                <a:latin typeface="Times New Roman" panose="02020603050405020304" pitchFamily="18" charset="0"/>
              </a:rPr>
              <a:t> - </a:t>
            </a:r>
            <a:r>
              <a:rPr lang="cs-CZ" altLang="cs-CZ" sz="28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splnění plánu obratu celkového prodeje, splnění plánu obratu určitého zboží, realizace speciálních akcí, získávání zákazníků…</a:t>
            </a:r>
            <a:endParaRPr lang="cs-CZ" altLang="cs-CZ" sz="2800" dirty="0">
              <a:solidFill>
                <a:srgbClr val="00808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None/>
            </a:pPr>
            <a:endParaRPr lang="cs-CZ" altLang="cs-CZ" sz="2800" b="1" dirty="0">
              <a:solidFill>
                <a:srgbClr val="00808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None/>
            </a:pPr>
            <a:endParaRPr lang="cs-CZ" altLang="cs-CZ" sz="2800" dirty="0">
              <a:solidFill>
                <a:srgbClr val="00808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latin typeface="Times New Roman" panose="02020603050405020304" pitchFamily="18" charset="0"/>
              </a:rPr>
              <a:t> 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EC41D87-6F85-47D4-A64F-25CE22E36DE3}"/>
              </a:ext>
            </a:extLst>
          </p:cNvPr>
          <p:cNvSpPr txBox="1"/>
          <p:nvPr/>
        </p:nvSpPr>
        <p:spPr>
          <a:xfrm>
            <a:off x="742950" y="1333500"/>
            <a:ext cx="79764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Když chceme eliminovat nevýhody předchozích dvou forem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85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35" y="168776"/>
            <a:ext cx="10106526" cy="718991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rgbClr val="008080"/>
                </a:solidFill>
              </a:rPr>
              <a:t>Plán prodeje na základním stupni řízení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653505" y="3077854"/>
            <a:ext cx="6999613" cy="2546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b="1" dirty="0">
                <a:solidFill>
                  <a:srgbClr val="000000"/>
                </a:solidFill>
              </a:rPr>
              <a:t>Východiska: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Tržby minulého roku (celkově i dle struktury)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Trend (změny v organizaci)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Hospodářský cyklus (vývoj HDP)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Sezónnost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653505" y="1872058"/>
            <a:ext cx="9472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FF0000"/>
                </a:solidFill>
              </a:rPr>
              <a:t>●Plán prodeje u zavedené MOJ </a:t>
            </a:r>
            <a:r>
              <a:rPr lang="cs-CZ" sz="2800" dirty="0">
                <a:solidFill>
                  <a:srgbClr val="008080"/>
                </a:solidFill>
              </a:rPr>
              <a:t>- </a:t>
            </a:r>
            <a:r>
              <a:rPr lang="cs-CZ" sz="2800" b="1" dirty="0">
                <a:solidFill>
                  <a:srgbClr val="008080"/>
                </a:solidFill>
              </a:rPr>
              <a:t>aplikace metody analýzy časové řady</a:t>
            </a:r>
          </a:p>
        </p:txBody>
      </p:sp>
      <p:pic>
        <p:nvPicPr>
          <p:cNvPr id="5" name="Picture 6" descr="j03034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9132" y="2721604"/>
            <a:ext cx="2436966" cy="26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CA722D6-E2A4-4692-829A-CC17BA8B4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05" y="5718671"/>
            <a:ext cx="596129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MO</a:t>
            </a:r>
            <a:r>
              <a:rPr kumimoji="0" lang="cs-CZ" altLang="cs-CZ" sz="2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t  =  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MO</a:t>
            </a:r>
            <a:r>
              <a:rPr kumimoji="0" lang="cs-CZ" altLang="cs-CZ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t-1    +/-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trend   +/-  HC    </a:t>
            </a:r>
          </a:p>
          <a:p>
            <a:pPr lvl="0" algn="just">
              <a:spcBef>
                <a:spcPct val="0"/>
              </a:spcBef>
              <a:buClrTx/>
              <a:buNone/>
              <a:defRPr/>
            </a:pP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nebo MO</a:t>
            </a:r>
            <a:r>
              <a:rPr kumimoji="0" lang="cs-CZ" altLang="cs-CZ" sz="2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t  =  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MO</a:t>
            </a:r>
            <a:r>
              <a:rPr kumimoji="0" lang="cs-CZ" altLang="cs-CZ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t-1    *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I </a:t>
            </a:r>
            <a:r>
              <a:rPr kumimoji="0" lang="cs-CZ" altLang="cs-CZ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cs-CZ" altLang="cs-CZ" sz="2800" kern="0" baseline="-25000" dirty="0">
                <a:solidFill>
                  <a:srgbClr val="000000"/>
                </a:solidFill>
              </a:rPr>
              <a:t>*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I </a:t>
            </a:r>
            <a:r>
              <a:rPr kumimoji="0" lang="cs-CZ" altLang="cs-CZ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HC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8FEBE5-CC84-421D-B2E3-8B9B1E418DEB}"/>
              </a:ext>
            </a:extLst>
          </p:cNvPr>
          <p:cNvSpPr txBox="1"/>
          <p:nvPr/>
        </p:nvSpPr>
        <p:spPr>
          <a:xfrm>
            <a:off x="8181975" y="5718671"/>
            <a:ext cx="2981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* V úplné prezentaci máte modelovou úlohu.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9A25D736-6E6F-4E81-A74F-54BFAC194462}"/>
              </a:ext>
            </a:extLst>
          </p:cNvPr>
          <p:cNvSpPr/>
          <p:nvPr/>
        </p:nvSpPr>
        <p:spPr>
          <a:xfrm>
            <a:off x="1281589" y="394059"/>
            <a:ext cx="609600" cy="466877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EABEB264-86B2-4441-A6D1-4E750AC70954}"/>
              </a:ext>
            </a:extLst>
          </p:cNvPr>
          <p:cNvSpPr/>
          <p:nvPr/>
        </p:nvSpPr>
        <p:spPr>
          <a:xfrm>
            <a:off x="8534400" y="416877"/>
            <a:ext cx="609600" cy="466877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4239723-D61C-4015-B91C-8FC42D5CF1C0}"/>
              </a:ext>
            </a:extLst>
          </p:cNvPr>
          <p:cNvSpPr txBox="1"/>
          <p:nvPr/>
        </p:nvSpPr>
        <p:spPr>
          <a:xfrm>
            <a:off x="653505" y="1139456"/>
            <a:ext cx="279454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Zavedená</a:t>
            </a:r>
            <a:r>
              <a:rPr lang="cs-CZ" dirty="0"/>
              <a:t> </a:t>
            </a:r>
            <a:r>
              <a:rPr lang="cs-CZ" sz="2400" dirty="0"/>
              <a:t>prodejna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94EE367-8A8B-4770-9307-F3E92B852501}"/>
              </a:ext>
            </a:extLst>
          </p:cNvPr>
          <p:cNvSpPr txBox="1"/>
          <p:nvPr/>
        </p:nvSpPr>
        <p:spPr>
          <a:xfrm>
            <a:off x="7350214" y="1135443"/>
            <a:ext cx="279454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2400" dirty="0"/>
              <a:t>Nová prodejna </a:t>
            </a:r>
          </a:p>
        </p:txBody>
      </p:sp>
    </p:spTree>
    <p:extLst>
      <p:ext uri="{BB962C8B-B14F-4D97-AF65-F5344CB8AC3E}">
        <p14:creationId xmlns:p14="http://schemas.microsoft.com/office/powerpoint/2010/main" val="806653771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219674" y="145462"/>
            <a:ext cx="1417638" cy="1295400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37478" y="323218"/>
            <a:ext cx="7839855" cy="631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Nepřímá peněžní a nepeněžní stimulace - benefity</a:t>
            </a:r>
            <a:endParaRPr lang="cs-CZ" altLang="cs-CZ" sz="28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937478" y="1110720"/>
            <a:ext cx="7035072" cy="631834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Nejlepší prodejce roku, nejlepší prodejna roku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24999" y="1933472"/>
            <a:ext cx="8547551" cy="578995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Využívání firemních symbolů pro osobní potřebu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6"/>
            <a:ext cx="1464833" cy="1127893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8B1B5195-4802-45D4-9250-5A1D5F99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65" y="2675918"/>
            <a:ext cx="8595585" cy="1127894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Podíly na hospodářském výsledku, bezplatné získání akcií firmy, připlácení na zdravotní a sociální pojištění, důchodové připojištění…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018A5440-EF08-4E34-B235-DBB03829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6" y="3803812"/>
            <a:ext cx="8589963" cy="880687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Možnost dalšího vzdělávání, členské příspěvky v prestižních organizacích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DD9643B3-2DE2-48BA-8159-5D2342ED4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" y="4804109"/>
            <a:ext cx="8589962" cy="823081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Zvláštní dovolená, využívání rekreačních zařízení firmy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510C2105-D2FB-41A2-9D2F-E7CB41F4B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" y="5747280"/>
            <a:ext cx="8589962" cy="880687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Úvěrové systémy pro zaměstnance, půjčky, slevy na zboží</a:t>
            </a:r>
            <a:endParaRPr lang="cs-CZ" altLang="cs-CZ" sz="240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F21811E-5309-4974-BBD8-FC288F70B91B}"/>
              </a:ext>
            </a:extLst>
          </p:cNvPr>
          <p:cNvSpPr txBox="1"/>
          <p:nvPr/>
        </p:nvSpPr>
        <p:spPr>
          <a:xfrm>
            <a:off x="9146859" y="1958198"/>
            <a:ext cx="282546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* Seznamte se případovou studií týkající se odměňování pracovníků ve firmě Baťa.</a:t>
            </a:r>
          </a:p>
        </p:txBody>
      </p:sp>
    </p:spTree>
    <p:extLst>
      <p:ext uri="{BB962C8B-B14F-4D97-AF65-F5344CB8AC3E}">
        <p14:creationId xmlns:p14="http://schemas.microsoft.com/office/powerpoint/2010/main" val="2285431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753074" y="1031287"/>
            <a:ext cx="1417638" cy="1295400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6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89B9B52-3662-49EE-81A0-43726DFC5F59}"/>
              </a:ext>
            </a:extLst>
          </p:cNvPr>
          <p:cNvSpPr txBox="1"/>
          <p:nvPr/>
        </p:nvSpPr>
        <p:spPr>
          <a:xfrm>
            <a:off x="2857500" y="2562225"/>
            <a:ext cx="672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8080"/>
                </a:solidFill>
              </a:rPr>
              <a:t>Děkuji za pozornost</a:t>
            </a:r>
          </a:p>
          <a:p>
            <a:pPr algn="ctr"/>
            <a:r>
              <a:rPr lang="cs-CZ" sz="3600" b="1">
                <a:solidFill>
                  <a:srgbClr val="008080"/>
                </a:solidFill>
              </a:rPr>
              <a:t>Halina Starzyczná</a:t>
            </a:r>
            <a:endParaRPr lang="cs-CZ" sz="36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3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35" y="168776"/>
            <a:ext cx="10106526" cy="718991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rgbClr val="008080"/>
                </a:solidFill>
              </a:rPr>
              <a:t>Plán prodeje na základním stupni řízení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55377" y="1652167"/>
            <a:ext cx="8837404" cy="32651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Východiska: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dirty="0">
                <a:solidFill>
                  <a:srgbClr val="FF0000"/>
                </a:solidFill>
              </a:rPr>
              <a:t>a) vymezení zájmové spádové oblasti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000000"/>
                </a:solidFill>
              </a:rPr>
              <a:t> akční rádius - potencionální zákazníci, kruhová m.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dirty="0">
                <a:solidFill>
                  <a:srgbClr val="FF0000"/>
                </a:solidFill>
              </a:rPr>
              <a:t>b) odhad plánu prodeje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000000"/>
                </a:solidFill>
              </a:rPr>
              <a:t> zvolený sortiment -  průměrný spotřební výdaj,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000000"/>
                </a:solidFill>
              </a:rPr>
              <a:t> odhad kupní síly a míra realizace výdajů obyvatelstva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000000"/>
                </a:solidFill>
              </a:rPr>
              <a:t> konkurenční podmínky,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rgbClr val="000000"/>
                </a:solidFill>
              </a:rPr>
              <a:t> analogie jiných prodejen.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5377" y="1039499"/>
            <a:ext cx="9472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800" dirty="0">
                <a:solidFill>
                  <a:srgbClr val="FF0000"/>
                </a:solidFill>
              </a:rPr>
              <a:t>●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Plán prodeje u nově zřízené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MOJ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6" descr="j03034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37757" y="1562719"/>
            <a:ext cx="2436966" cy="26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55377" y="5443564"/>
            <a:ext cx="222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cs-CZ" altLang="cs-CZ" sz="2400" kern="0" dirty="0">
                <a:solidFill>
                  <a:srgbClr val="000000"/>
                </a:solidFill>
              </a:rPr>
              <a:t>Vzorec výpočtu: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73755" y="5167370"/>
            <a:ext cx="6619026" cy="1014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Vzorec: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MO </a:t>
            </a:r>
            <a:r>
              <a:rPr lang="cs-CZ" altLang="cs-CZ" sz="2400" baseline="-25000" dirty="0">
                <a:solidFill>
                  <a:srgbClr val="000000"/>
                </a:solidFill>
              </a:rPr>
              <a:t> t </a:t>
            </a:r>
            <a:r>
              <a:rPr lang="cs-CZ" altLang="cs-CZ" sz="2400" dirty="0">
                <a:solidFill>
                  <a:srgbClr val="000000"/>
                </a:solidFill>
              </a:rPr>
              <a:t>= O </a:t>
            </a:r>
            <a:r>
              <a:rPr lang="cs-CZ" altLang="cs-CZ" sz="2400" baseline="-25000" dirty="0">
                <a:solidFill>
                  <a:srgbClr val="000000"/>
                </a:solidFill>
              </a:rPr>
              <a:t> l k  . </a:t>
            </a:r>
            <a:r>
              <a:rPr lang="cs-CZ" altLang="cs-CZ" sz="2400" dirty="0">
                <a:solidFill>
                  <a:srgbClr val="000000"/>
                </a:solidFill>
              </a:rPr>
              <a:t>V </a:t>
            </a:r>
            <a:r>
              <a:rPr lang="cs-CZ" altLang="cs-CZ" sz="2400" baseline="-25000" dirty="0">
                <a:solidFill>
                  <a:srgbClr val="000000"/>
                </a:solidFill>
              </a:rPr>
              <a:t>o . </a:t>
            </a:r>
            <a:r>
              <a:rPr lang="cs-CZ" altLang="cs-CZ" sz="2400" dirty="0">
                <a:solidFill>
                  <a:srgbClr val="000000"/>
                </a:solidFill>
              </a:rPr>
              <a:t> I</a:t>
            </a:r>
            <a:r>
              <a:rPr lang="cs-CZ" altLang="cs-CZ" sz="2400" baseline="-25000" dirty="0">
                <a:solidFill>
                  <a:srgbClr val="000000"/>
                </a:solidFill>
              </a:rPr>
              <a:t>MR</a:t>
            </a:r>
            <a:r>
              <a:rPr lang="cs-CZ" altLang="cs-CZ" sz="2400" dirty="0">
                <a:solidFill>
                  <a:srgbClr val="000000"/>
                </a:solidFill>
              </a:rPr>
              <a:t> . I </a:t>
            </a:r>
            <a:r>
              <a:rPr lang="cs-CZ" altLang="cs-CZ" sz="2400" baseline="-25000" dirty="0">
                <a:solidFill>
                  <a:srgbClr val="000000"/>
                </a:solidFill>
              </a:rPr>
              <a:t> K S </a:t>
            </a:r>
            <a:r>
              <a:rPr lang="cs-CZ" altLang="cs-CZ" sz="2400" dirty="0">
                <a:solidFill>
                  <a:srgbClr val="000000"/>
                </a:solidFill>
              </a:rPr>
              <a:t> -  podíl konkurence 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B71B0DA-48EA-458B-BB53-78B16704C72B}"/>
              </a:ext>
            </a:extLst>
          </p:cNvPr>
          <p:cNvSpPr txBox="1"/>
          <p:nvPr/>
        </p:nvSpPr>
        <p:spPr>
          <a:xfrm>
            <a:off x="9686925" y="5084207"/>
            <a:ext cx="214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* Legenda je ve 4. kap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24998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338" y="254800"/>
            <a:ext cx="10273141" cy="103739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8080"/>
                </a:solidFill>
              </a:rPr>
              <a:t>Shrnutí hlavních nástrojů řízení</a:t>
            </a:r>
          </a:p>
        </p:txBody>
      </p:sp>
      <p:pic>
        <p:nvPicPr>
          <p:cNvPr id="5" name="Picture 5" descr="BD055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79" y="1301170"/>
            <a:ext cx="1708612" cy="23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720" y="1003083"/>
            <a:ext cx="9984903" cy="79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1</a:t>
            </a:r>
            <a:r>
              <a:rPr lang="cs-CZ" altLang="cs-CZ" sz="2400" dirty="0">
                <a:solidFill>
                  <a:srgbClr val="000000"/>
                </a:solidFill>
              </a:rPr>
              <a:t>. </a:t>
            </a:r>
            <a:r>
              <a:rPr lang="cs-CZ" altLang="cs-CZ" sz="2400" b="1" dirty="0">
                <a:solidFill>
                  <a:srgbClr val="FF0000"/>
                </a:solidFill>
              </a:rPr>
              <a:t>Optimalizace organizační struktury </a:t>
            </a:r>
            <a:r>
              <a:rPr lang="cs-CZ" altLang="cs-CZ" sz="2400" dirty="0">
                <a:solidFill>
                  <a:srgbClr val="000000"/>
                </a:solidFill>
              </a:rPr>
              <a:t>– modelování struktury, integrace a kooperace.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9720" y="1960915"/>
            <a:ext cx="998490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2. </a:t>
            </a:r>
            <a:r>
              <a:rPr lang="cs-CZ" altLang="cs-CZ" sz="2400" b="1" dirty="0">
                <a:solidFill>
                  <a:srgbClr val="FF0000"/>
                </a:solidFill>
              </a:rPr>
              <a:t>Volba distribučních cest </a:t>
            </a:r>
            <a:r>
              <a:rPr lang="cs-CZ" altLang="cs-CZ" sz="2400" dirty="0">
                <a:solidFill>
                  <a:srgbClr val="000000"/>
                </a:solidFill>
              </a:rPr>
              <a:t>– fyzická distribuce zboží a logistika.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0649" y="2668065"/>
            <a:ext cx="9984901" cy="79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3. </a:t>
            </a:r>
            <a:r>
              <a:rPr lang="cs-CZ" altLang="cs-CZ" sz="2400" b="1" dirty="0">
                <a:solidFill>
                  <a:srgbClr val="FF0000"/>
                </a:solidFill>
              </a:rPr>
              <a:t>Věcné instrumentárium obchodní činnosti a charakter obchodního provozu </a:t>
            </a:r>
            <a:r>
              <a:rPr lang="cs-CZ" altLang="cs-CZ" sz="2400" dirty="0">
                <a:solidFill>
                  <a:srgbClr val="000000"/>
                </a:solidFill>
              </a:rPr>
              <a:t>–volba typu prodejny a obchodního provozu.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9720" y="3670884"/>
            <a:ext cx="11775371" cy="79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4. </a:t>
            </a:r>
            <a:r>
              <a:rPr lang="cs-CZ" altLang="cs-CZ" sz="2400" b="1" dirty="0">
                <a:solidFill>
                  <a:srgbClr val="FF0000"/>
                </a:solidFill>
              </a:rPr>
              <a:t>Volba místa </a:t>
            </a:r>
            <a:r>
              <a:rPr lang="cs-CZ" altLang="cs-CZ" sz="2400" dirty="0">
                <a:solidFill>
                  <a:srgbClr val="000000"/>
                </a:solidFill>
              </a:rPr>
              <a:t>– územní a tržní analýza, kontinent, země, region, sídelní útvar, obchodní vybavenost.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49720" y="4571440"/>
            <a:ext cx="11775370" cy="8276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5. </a:t>
            </a:r>
            <a:r>
              <a:rPr lang="cs-CZ" altLang="cs-CZ" sz="2400" b="1" dirty="0">
                <a:solidFill>
                  <a:srgbClr val="FF0000"/>
                </a:solidFill>
              </a:rPr>
              <a:t>Finanční řízení firmy </a:t>
            </a:r>
            <a:r>
              <a:rPr lang="cs-CZ" altLang="cs-CZ" sz="2400" dirty="0">
                <a:solidFill>
                  <a:srgbClr val="000000"/>
                </a:solidFill>
              </a:rPr>
              <a:t>– obchodně finanční plán, rovnováha mezi finančním a marketingovým řízením. 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49720" y="5600956"/>
            <a:ext cx="11775370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6. </a:t>
            </a:r>
            <a:r>
              <a:rPr lang="cs-CZ" altLang="cs-CZ" sz="2400" b="1" dirty="0">
                <a:solidFill>
                  <a:srgbClr val="FF0000"/>
                </a:solidFill>
              </a:rPr>
              <a:t>Řízení OO v užším slova smyslu </a:t>
            </a:r>
            <a:r>
              <a:rPr lang="cs-CZ" altLang="cs-CZ" sz="2400" dirty="0">
                <a:solidFill>
                  <a:srgbClr val="000000"/>
                </a:solidFill>
              </a:rPr>
              <a:t>– operativní  management, personální řízení.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90649" y="6374280"/>
            <a:ext cx="7315076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7</a:t>
            </a:r>
            <a:r>
              <a:rPr lang="cs-CZ" altLang="cs-CZ" sz="2400" dirty="0">
                <a:solidFill>
                  <a:srgbClr val="FF0000"/>
                </a:solidFill>
              </a:rPr>
              <a:t>. </a:t>
            </a:r>
            <a:r>
              <a:rPr lang="cs-CZ" altLang="cs-CZ" sz="2400" b="1" dirty="0">
                <a:solidFill>
                  <a:srgbClr val="FF0000"/>
                </a:solidFill>
              </a:rPr>
              <a:t>Marketing </a:t>
            </a:r>
            <a:r>
              <a:rPr lang="cs-CZ" altLang="cs-CZ" sz="2400" dirty="0"/>
              <a:t>– orientace na trh a na zákazníka.</a:t>
            </a:r>
          </a:p>
        </p:txBody>
      </p:sp>
    </p:spTree>
    <p:extLst>
      <p:ext uri="{BB962C8B-B14F-4D97-AF65-F5344CB8AC3E}">
        <p14:creationId xmlns:p14="http://schemas.microsoft.com/office/powerpoint/2010/main" val="25741191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78" y="0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98539" y="1231937"/>
            <a:ext cx="5736093" cy="1511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400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Cílem přednášky je </a:t>
            </a:r>
            <a:r>
              <a:rPr lang="cs-CZ" sz="2400" b="1" i="1" dirty="0">
                <a:solidFill>
                  <a:srgbClr val="008080"/>
                </a:solidFill>
              </a:rPr>
              <a:t>charakterizovat fáze vývoje obchodních organizací </a:t>
            </a:r>
          </a:p>
          <a:p>
            <a:pPr marL="0" indent="0">
              <a:buNone/>
              <a:defRPr/>
            </a:pPr>
            <a:r>
              <a:rPr lang="cs-CZ" sz="2400" b="1" i="1" dirty="0">
                <a:solidFill>
                  <a:srgbClr val="008080"/>
                </a:solidFill>
              </a:rPr>
              <a:t>a identifikovat příčiny krizí a možnosti růstu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141379" y="6054754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26720" y="1534551"/>
            <a:ext cx="35772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4000" dirty="0"/>
              <a:t>Organizování </a:t>
            </a:r>
          </a:p>
          <a:p>
            <a:r>
              <a:rPr lang="cs-CZ" altLang="cs-CZ" sz="4000" dirty="0"/>
              <a:t>a modelování organizačních struktur v obchodě</a:t>
            </a:r>
            <a:endParaRPr lang="cs-CZ" sz="4000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21DC7CF1-0263-42B1-8C3F-80FD9BECF55C}"/>
              </a:ext>
            </a:extLst>
          </p:cNvPr>
          <p:cNvSpPr txBox="1">
            <a:spLocks/>
          </p:cNvSpPr>
          <p:nvPr/>
        </p:nvSpPr>
        <p:spPr>
          <a:xfrm>
            <a:off x="5695950" y="2844079"/>
            <a:ext cx="6046958" cy="253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b="1" dirty="0">
                <a:solidFill>
                  <a:srgbClr val="008080"/>
                </a:solidFill>
              </a:rPr>
              <a:t>Základní fáze organizačního vývoje obchodní organizace – střídání fází růstu a krizí</a:t>
            </a:r>
          </a:p>
          <a:p>
            <a:r>
              <a:rPr lang="cs-CZ" altLang="cs-CZ" sz="2400" b="1" dirty="0">
                <a:solidFill>
                  <a:srgbClr val="008080"/>
                </a:solidFill>
              </a:rPr>
              <a:t>Vlastní generace organizace obchodní firmy</a:t>
            </a:r>
          </a:p>
          <a:p>
            <a:r>
              <a:rPr lang="cs-CZ" altLang="cs-CZ" sz="2400" b="1" dirty="0">
                <a:solidFill>
                  <a:srgbClr val="008080"/>
                </a:solidFill>
              </a:rPr>
              <a:t>Charakteristika fází vývoje</a:t>
            </a:r>
          </a:p>
          <a:p>
            <a:r>
              <a:rPr lang="cs-CZ" altLang="cs-CZ" sz="2400" b="1" dirty="0">
                <a:solidFill>
                  <a:srgbClr val="008080"/>
                </a:solidFill>
              </a:rPr>
              <a:t>Specifika vývoje obchodní organizace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59111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5456</Words>
  <Application>Microsoft Office PowerPoint</Application>
  <PresentationFormat>Širokoúhlá obrazovka</PresentationFormat>
  <Paragraphs>1030</Paragraphs>
  <Slides>61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70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Motiv Office</vt:lpstr>
      <vt:lpstr>Rovnice</vt:lpstr>
      <vt:lpstr>Prezentace aplikace PowerPoint</vt:lpstr>
      <vt:lpstr>Řídící proces v obchodní organizaci - od strategie  k plánu prodeje</vt:lpstr>
      <vt:lpstr>Metody plánování a prognózování v obchodě </vt:lpstr>
      <vt:lpstr>Plán prodeje</vt:lpstr>
      <vt:lpstr>Obchodně-finanční plán – příklad možné struktury</vt:lpstr>
      <vt:lpstr>Plán prodeje na základním stupni řízení</vt:lpstr>
      <vt:lpstr>Plán prodeje na základním stupni řízení</vt:lpstr>
      <vt:lpstr>Shrnutí hlavních nástrojů řízení</vt:lpstr>
      <vt:lpstr>Prezentace aplikace PowerPoint</vt:lpstr>
      <vt:lpstr>Prezentace aplikace PowerPoint</vt:lpstr>
      <vt:lpstr>1. fáze (pionýrská)</vt:lpstr>
      <vt:lpstr>2. fáze (organizační)</vt:lpstr>
      <vt:lpstr>Prezentace aplikace PowerPoint</vt:lpstr>
      <vt:lpstr>3. fáze (integrační)</vt:lpstr>
      <vt:lpstr>4. fáze (integrační)</vt:lpstr>
      <vt:lpstr>5.fáze (integrační)</vt:lpstr>
      <vt:lpstr>5.fáze (integrační)- globální organizace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Koncentrace maloobchodu (Planet Retail 2013,rychloobrátkové zboží)</vt:lpstr>
      <vt:lpstr>Herfindahlův-Hirschmanův index</vt:lpstr>
      <vt:lpstr>Prezentace aplikace PowerPoint</vt:lpstr>
      <vt:lpstr>Formy koncentrace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Reálná situace v maloobchodě ČR - vývoj</vt:lpstr>
      <vt:lpstr>Požadavky na mzdový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209</cp:revision>
  <dcterms:created xsi:type="dcterms:W3CDTF">2016-11-25T20:36:16Z</dcterms:created>
  <dcterms:modified xsi:type="dcterms:W3CDTF">2020-11-13T07:48:01Z</dcterms:modified>
</cp:coreProperties>
</file>