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7" r:id="rId2"/>
    <p:sldId id="258" r:id="rId3"/>
    <p:sldId id="263" r:id="rId4"/>
    <p:sldId id="355" r:id="rId5"/>
    <p:sldId id="356" r:id="rId6"/>
    <p:sldId id="357" r:id="rId7"/>
    <p:sldId id="383" r:id="rId8"/>
    <p:sldId id="373" r:id="rId9"/>
    <p:sldId id="358" r:id="rId10"/>
    <p:sldId id="359" r:id="rId11"/>
    <p:sldId id="360" r:id="rId12"/>
    <p:sldId id="392" r:id="rId13"/>
    <p:sldId id="361" r:id="rId14"/>
    <p:sldId id="362" r:id="rId15"/>
    <p:sldId id="363" r:id="rId16"/>
    <p:sldId id="375" r:id="rId17"/>
    <p:sldId id="384" r:id="rId18"/>
    <p:sldId id="374" r:id="rId19"/>
    <p:sldId id="364" r:id="rId20"/>
    <p:sldId id="366" r:id="rId21"/>
    <p:sldId id="365" r:id="rId22"/>
    <p:sldId id="380" r:id="rId23"/>
    <p:sldId id="378" r:id="rId24"/>
    <p:sldId id="367" r:id="rId25"/>
    <p:sldId id="377" r:id="rId26"/>
    <p:sldId id="381" r:id="rId27"/>
    <p:sldId id="368" r:id="rId28"/>
    <p:sldId id="386" r:id="rId29"/>
    <p:sldId id="390" r:id="rId30"/>
    <p:sldId id="387" r:id="rId31"/>
    <p:sldId id="388" r:id="rId32"/>
    <p:sldId id="376" r:id="rId33"/>
    <p:sldId id="369" r:id="rId34"/>
    <p:sldId id="385" r:id="rId35"/>
    <p:sldId id="370" r:id="rId36"/>
    <p:sldId id="371" r:id="rId37"/>
    <p:sldId id="382" r:id="rId38"/>
    <p:sldId id="393" r:id="rId39"/>
    <p:sldId id="394" r:id="rId40"/>
    <p:sldId id="395" r:id="rId41"/>
    <p:sldId id="396" r:id="rId42"/>
    <p:sldId id="372" r:id="rId4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3399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2336" autoAdjust="0"/>
  </p:normalViewPr>
  <p:slideViewPr>
    <p:cSldViewPr snapToGrid="0">
      <p:cViewPr varScale="1">
        <p:scale>
          <a:sx n="80" d="100"/>
          <a:sy n="80" d="100"/>
        </p:scale>
        <p:origin x="7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77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841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4585" y="214314"/>
            <a:ext cx="10390716" cy="1462087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F324C-C25D-40C7-9B2D-9084EEA3F2C3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14887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ctr"/>
            <a:br>
              <a:rPr lang="cs-CZ" sz="5400" dirty="0"/>
            </a:br>
            <a:br>
              <a:rPr lang="cs-CZ" sz="5400" dirty="0"/>
            </a:br>
            <a:r>
              <a:rPr lang="cs-CZ" altLang="cs-CZ" sz="5400" b="1" dirty="0"/>
              <a:t>Organizování a modelování organizačních struktur v obchodě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494675" y="78007"/>
            <a:ext cx="927599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Příklad funkcionální organizace maloobchodní firmy</a:t>
            </a:r>
          </a:p>
        </p:txBody>
      </p:sp>
      <p:grpSp>
        <p:nvGrpSpPr>
          <p:cNvPr id="9219" name="Group 5"/>
          <p:cNvGrpSpPr>
            <a:grpSpLocks/>
          </p:cNvGrpSpPr>
          <p:nvPr/>
        </p:nvGrpSpPr>
        <p:grpSpPr bwMode="auto">
          <a:xfrm>
            <a:off x="985441" y="922978"/>
            <a:ext cx="8785225" cy="5949950"/>
            <a:chOff x="1584" y="1440"/>
            <a:chExt cx="9072" cy="9504"/>
          </a:xfrm>
        </p:grpSpPr>
        <p:sp>
          <p:nvSpPr>
            <p:cNvPr id="9220" name="Text Box 6"/>
            <p:cNvSpPr txBox="1">
              <a:spLocks noChangeArrowheads="1"/>
            </p:cNvSpPr>
            <p:nvPr/>
          </p:nvSpPr>
          <p:spPr bwMode="auto">
            <a:xfrm>
              <a:off x="1728" y="5184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organizace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MO provozu</a:t>
              </a:r>
              <a:endParaRPr lang="cs-CZ" altLang="cs-CZ" sz="1800" b="1"/>
            </a:p>
          </p:txBody>
        </p:sp>
        <p:sp>
          <p:nvSpPr>
            <p:cNvPr id="9221" name="Text Box 7"/>
            <p:cNvSpPr txBox="1">
              <a:spLocks noChangeArrowheads="1"/>
            </p:cNvSpPr>
            <p:nvPr/>
          </p:nvSpPr>
          <p:spPr bwMode="auto">
            <a:xfrm>
              <a:off x="3600" y="9936"/>
              <a:ext cx="1440" cy="1008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kontrola jakosti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zboží</a:t>
              </a:r>
              <a:endParaRPr lang="cs-CZ" altLang="cs-CZ" sz="1800" b="1"/>
            </a:p>
          </p:txBody>
        </p:sp>
        <p:sp>
          <p:nvSpPr>
            <p:cNvPr id="9222" name="Text Box 8"/>
            <p:cNvSpPr txBox="1">
              <a:spLocks noChangeArrowheads="1"/>
            </p:cNvSpPr>
            <p:nvPr/>
          </p:nvSpPr>
          <p:spPr bwMode="auto">
            <a:xfrm>
              <a:off x="1728" y="6192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oblastní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vedoucí</a:t>
              </a:r>
              <a:endParaRPr lang="cs-CZ" altLang="cs-CZ" sz="1800" b="1"/>
            </a:p>
          </p:txBody>
        </p:sp>
        <p:sp>
          <p:nvSpPr>
            <p:cNvPr id="9223" name="Text Box 9"/>
            <p:cNvSpPr txBox="1">
              <a:spLocks noChangeArrowheads="1"/>
            </p:cNvSpPr>
            <p:nvPr/>
          </p:nvSpPr>
          <p:spPr bwMode="auto">
            <a:xfrm>
              <a:off x="3600" y="3024"/>
              <a:ext cx="1440" cy="720"/>
            </a:xfrm>
            <a:prstGeom prst="rect">
              <a:avLst/>
            </a:prstGeom>
            <a:solidFill>
              <a:srgbClr val="66FF33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organizace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a řízení</a:t>
              </a:r>
              <a:endParaRPr lang="cs-CZ" altLang="cs-CZ" sz="1800"/>
            </a:p>
          </p:txBody>
        </p:sp>
        <p:sp>
          <p:nvSpPr>
            <p:cNvPr id="9224" name="Text Box 10"/>
            <p:cNvSpPr txBox="1">
              <a:spLocks noChangeArrowheads="1"/>
            </p:cNvSpPr>
            <p:nvPr/>
          </p:nvSpPr>
          <p:spPr bwMode="auto">
            <a:xfrm>
              <a:off x="3600" y="4320"/>
              <a:ext cx="1440" cy="576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</a:rPr>
                <a:t>marketing</a:t>
              </a:r>
              <a:endParaRPr lang="cs-CZ" altLang="cs-CZ" sz="1800" dirty="0">
                <a:solidFill>
                  <a:schemeClr val="bg1"/>
                </a:solidFill>
              </a:endParaRPr>
            </a:p>
          </p:txBody>
        </p:sp>
        <p:sp>
          <p:nvSpPr>
            <p:cNvPr id="9225" name="Text Box 11"/>
            <p:cNvSpPr txBox="1">
              <a:spLocks noChangeArrowheads="1"/>
            </p:cNvSpPr>
            <p:nvPr/>
          </p:nvSpPr>
          <p:spPr bwMode="auto">
            <a:xfrm>
              <a:off x="3600" y="6048"/>
              <a:ext cx="1440" cy="723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46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cenová politika</a:t>
              </a:r>
              <a:endParaRPr lang="cs-CZ" altLang="cs-CZ" sz="1800" b="1"/>
            </a:p>
          </p:txBody>
        </p:sp>
        <p:sp>
          <p:nvSpPr>
            <p:cNvPr id="9226" name="Text Box 12"/>
            <p:cNvSpPr txBox="1">
              <a:spLocks noChangeArrowheads="1"/>
            </p:cNvSpPr>
            <p:nvPr/>
          </p:nvSpPr>
          <p:spPr bwMode="auto">
            <a:xfrm>
              <a:off x="3600" y="7056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46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propagace         a PR</a:t>
              </a:r>
              <a:endParaRPr lang="cs-CZ" altLang="cs-CZ" sz="1800" b="1"/>
            </a:p>
          </p:txBody>
        </p:sp>
        <p:sp>
          <p:nvSpPr>
            <p:cNvPr id="9227" name="Text Box 13"/>
            <p:cNvSpPr txBox="1">
              <a:spLocks noChangeArrowheads="1"/>
            </p:cNvSpPr>
            <p:nvPr/>
          </p:nvSpPr>
          <p:spPr bwMode="auto">
            <a:xfrm>
              <a:off x="1728" y="7200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skupina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MOJ A</a:t>
              </a:r>
              <a:endParaRPr lang="cs-CZ" altLang="cs-CZ" sz="1800" b="1"/>
            </a:p>
          </p:txBody>
        </p:sp>
        <p:sp>
          <p:nvSpPr>
            <p:cNvPr id="9228" name="Text Box 14"/>
            <p:cNvSpPr txBox="1">
              <a:spLocks noChangeArrowheads="1"/>
            </p:cNvSpPr>
            <p:nvPr/>
          </p:nvSpPr>
          <p:spPr bwMode="auto">
            <a:xfrm>
              <a:off x="3600" y="5184"/>
              <a:ext cx="1440" cy="57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výzkum trhu</a:t>
              </a:r>
              <a:endParaRPr lang="cs-CZ" altLang="cs-CZ" sz="1800" b="1"/>
            </a:p>
          </p:txBody>
        </p:sp>
        <p:sp>
          <p:nvSpPr>
            <p:cNvPr id="9229" name="Text Box 15"/>
            <p:cNvSpPr txBox="1">
              <a:spLocks noChangeArrowheads="1"/>
            </p:cNvSpPr>
            <p:nvPr/>
          </p:nvSpPr>
          <p:spPr bwMode="auto">
            <a:xfrm>
              <a:off x="1728" y="8208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skupina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MOJ B</a:t>
              </a:r>
              <a:endParaRPr lang="cs-CZ" altLang="cs-CZ" sz="1800" b="1"/>
            </a:p>
          </p:txBody>
        </p:sp>
        <p:sp>
          <p:nvSpPr>
            <p:cNvPr id="9230" name="Text Box 16"/>
            <p:cNvSpPr txBox="1">
              <a:spLocks noChangeArrowheads="1"/>
            </p:cNvSpPr>
            <p:nvPr/>
          </p:nvSpPr>
          <p:spPr bwMode="auto">
            <a:xfrm>
              <a:off x="1728" y="9216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skupina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MOJ C</a:t>
              </a:r>
              <a:endParaRPr lang="cs-CZ" altLang="cs-CZ" sz="1800" b="1"/>
            </a:p>
          </p:txBody>
        </p:sp>
        <p:sp>
          <p:nvSpPr>
            <p:cNvPr id="9231" name="Text Box 17"/>
            <p:cNvSpPr txBox="1">
              <a:spLocks noChangeArrowheads="1"/>
            </p:cNvSpPr>
            <p:nvPr/>
          </p:nvSpPr>
          <p:spPr bwMode="auto">
            <a:xfrm>
              <a:off x="1728" y="4320"/>
              <a:ext cx="1440" cy="576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118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</a:rPr>
                <a:t>prodej</a:t>
              </a:r>
              <a:endParaRPr lang="cs-CZ" altLang="cs-CZ" sz="1800" dirty="0">
                <a:solidFill>
                  <a:schemeClr val="bg1"/>
                </a:solidFill>
              </a:endParaRPr>
            </a:p>
          </p:txBody>
        </p:sp>
        <p:sp>
          <p:nvSpPr>
            <p:cNvPr id="9232" name="Text Box 18"/>
            <p:cNvSpPr txBox="1">
              <a:spLocks noChangeArrowheads="1"/>
            </p:cNvSpPr>
            <p:nvPr/>
          </p:nvSpPr>
          <p:spPr bwMode="auto">
            <a:xfrm>
              <a:off x="3600" y="9072"/>
              <a:ext cx="1440" cy="57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dovoz</a:t>
              </a:r>
              <a:endParaRPr lang="cs-CZ" altLang="cs-CZ" sz="1800" b="1"/>
            </a:p>
          </p:txBody>
        </p:sp>
        <p:sp>
          <p:nvSpPr>
            <p:cNvPr id="9233" name="Text Box 19"/>
            <p:cNvSpPr txBox="1">
              <a:spLocks noChangeArrowheads="1"/>
            </p:cNvSpPr>
            <p:nvPr/>
          </p:nvSpPr>
          <p:spPr bwMode="auto">
            <a:xfrm>
              <a:off x="3600" y="8064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nákup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z tuzemska</a:t>
              </a:r>
              <a:endParaRPr lang="cs-CZ" altLang="cs-CZ" sz="1800" b="1"/>
            </a:p>
          </p:txBody>
        </p:sp>
        <p:sp>
          <p:nvSpPr>
            <p:cNvPr id="9234" name="Text Box 20"/>
            <p:cNvSpPr txBox="1">
              <a:spLocks noChangeArrowheads="1"/>
            </p:cNvSpPr>
            <p:nvPr/>
          </p:nvSpPr>
          <p:spPr bwMode="auto">
            <a:xfrm>
              <a:off x="5472" y="4320"/>
              <a:ext cx="1440" cy="576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</a:rPr>
                <a:t>logistika</a:t>
              </a:r>
              <a:endParaRPr lang="cs-CZ" altLang="cs-CZ" sz="1800" dirty="0">
                <a:solidFill>
                  <a:schemeClr val="bg1"/>
                </a:solidFill>
              </a:endParaRPr>
            </a:p>
          </p:txBody>
        </p:sp>
        <p:sp>
          <p:nvSpPr>
            <p:cNvPr id="9235" name="Text Box 21"/>
            <p:cNvSpPr txBox="1">
              <a:spLocks noChangeArrowheads="1"/>
            </p:cNvSpPr>
            <p:nvPr/>
          </p:nvSpPr>
          <p:spPr bwMode="auto">
            <a:xfrm>
              <a:off x="5472" y="7200"/>
              <a:ext cx="1440" cy="57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doprava</a:t>
              </a:r>
              <a:endParaRPr lang="cs-CZ" altLang="cs-CZ" sz="1800" b="1"/>
            </a:p>
          </p:txBody>
        </p:sp>
        <p:sp>
          <p:nvSpPr>
            <p:cNvPr id="9236" name="Text Box 22"/>
            <p:cNvSpPr txBox="1">
              <a:spLocks noChangeArrowheads="1"/>
            </p:cNvSpPr>
            <p:nvPr/>
          </p:nvSpPr>
          <p:spPr bwMode="auto">
            <a:xfrm>
              <a:off x="5472" y="8064"/>
              <a:ext cx="1440" cy="1008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automatické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zpracování dat</a:t>
              </a:r>
              <a:endParaRPr lang="cs-CZ" altLang="cs-CZ" sz="1800" b="1"/>
            </a:p>
          </p:txBody>
        </p:sp>
        <p:sp>
          <p:nvSpPr>
            <p:cNvPr id="9237" name="Text Box 23"/>
            <p:cNvSpPr txBox="1">
              <a:spLocks noChangeArrowheads="1"/>
            </p:cNvSpPr>
            <p:nvPr/>
          </p:nvSpPr>
          <p:spPr bwMode="auto">
            <a:xfrm>
              <a:off x="5472" y="6192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údržba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a opravy</a:t>
              </a:r>
              <a:endParaRPr lang="cs-CZ" altLang="cs-CZ" sz="1800" b="1"/>
            </a:p>
          </p:txBody>
        </p:sp>
        <p:sp>
          <p:nvSpPr>
            <p:cNvPr id="9238" name="Text Box 24"/>
            <p:cNvSpPr txBox="1">
              <a:spLocks noChangeArrowheads="1"/>
            </p:cNvSpPr>
            <p:nvPr/>
          </p:nvSpPr>
          <p:spPr bwMode="auto">
            <a:xfrm>
              <a:off x="5472" y="5184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tvorba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MO sítě</a:t>
              </a:r>
              <a:endParaRPr lang="cs-CZ" altLang="cs-CZ" sz="1800" b="1"/>
            </a:p>
          </p:txBody>
        </p:sp>
        <p:sp>
          <p:nvSpPr>
            <p:cNvPr id="9239" name="Text Box 25"/>
            <p:cNvSpPr txBox="1">
              <a:spLocks noChangeArrowheads="1"/>
            </p:cNvSpPr>
            <p:nvPr/>
          </p:nvSpPr>
          <p:spPr bwMode="auto">
            <a:xfrm>
              <a:off x="7344" y="4320"/>
              <a:ext cx="1440" cy="576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</a:rPr>
                <a:t>ekonom.,</a:t>
              </a:r>
              <a:r>
                <a:rPr lang="cs-CZ" altLang="cs-CZ" sz="1200" b="1" dirty="0" err="1">
                  <a:solidFill>
                    <a:schemeClr val="bg1"/>
                  </a:solidFill>
                </a:rPr>
                <a:t>fin</a:t>
              </a:r>
              <a:r>
                <a:rPr lang="cs-CZ" altLang="cs-CZ" sz="1200" b="1" dirty="0">
                  <a:solidFill>
                    <a:schemeClr val="bg1"/>
                  </a:solidFill>
                </a:rPr>
                <a:t>.</a:t>
              </a:r>
              <a:endParaRPr lang="cs-CZ" altLang="cs-CZ" sz="1800" dirty="0">
                <a:solidFill>
                  <a:schemeClr val="bg1"/>
                </a:solidFill>
              </a:endParaRPr>
            </a:p>
          </p:txBody>
        </p:sp>
        <p:sp>
          <p:nvSpPr>
            <p:cNvPr id="9240" name="Text Box 26"/>
            <p:cNvSpPr txBox="1">
              <a:spLocks noChangeArrowheads="1"/>
            </p:cNvSpPr>
            <p:nvPr/>
          </p:nvSpPr>
          <p:spPr bwMode="auto">
            <a:xfrm>
              <a:off x="7344" y="5184"/>
              <a:ext cx="1440" cy="57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plánování</a:t>
              </a:r>
              <a:endParaRPr lang="cs-CZ" altLang="cs-CZ" sz="1800" b="1"/>
            </a:p>
          </p:txBody>
        </p:sp>
        <p:sp>
          <p:nvSpPr>
            <p:cNvPr id="9241" name="Text Box 27"/>
            <p:cNvSpPr txBox="1">
              <a:spLocks noChangeArrowheads="1"/>
            </p:cNvSpPr>
            <p:nvPr/>
          </p:nvSpPr>
          <p:spPr bwMode="auto">
            <a:xfrm>
              <a:off x="7344" y="6048"/>
              <a:ext cx="1440" cy="57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financování</a:t>
              </a:r>
              <a:endParaRPr lang="cs-CZ" altLang="cs-CZ" sz="1800" b="1"/>
            </a:p>
          </p:txBody>
        </p:sp>
        <p:sp>
          <p:nvSpPr>
            <p:cNvPr id="9242" name="Text Box 28"/>
            <p:cNvSpPr txBox="1">
              <a:spLocks noChangeArrowheads="1"/>
            </p:cNvSpPr>
            <p:nvPr/>
          </p:nvSpPr>
          <p:spPr bwMode="auto">
            <a:xfrm>
              <a:off x="7344" y="6912"/>
              <a:ext cx="1440" cy="57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účetnictví</a:t>
              </a:r>
              <a:endParaRPr lang="cs-CZ" altLang="cs-CZ" sz="1800" b="1"/>
            </a:p>
          </p:txBody>
        </p:sp>
        <p:sp>
          <p:nvSpPr>
            <p:cNvPr id="9243" name="Text Box 29"/>
            <p:cNvSpPr txBox="1">
              <a:spLocks noChangeArrowheads="1"/>
            </p:cNvSpPr>
            <p:nvPr/>
          </p:nvSpPr>
          <p:spPr bwMode="auto">
            <a:xfrm>
              <a:off x="7344" y="7776"/>
              <a:ext cx="1440" cy="57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mzdy</a:t>
              </a:r>
              <a:endParaRPr lang="cs-CZ" altLang="cs-CZ" sz="1800" b="1"/>
            </a:p>
          </p:txBody>
        </p:sp>
        <p:sp>
          <p:nvSpPr>
            <p:cNvPr id="9244" name="Text Box 30"/>
            <p:cNvSpPr txBox="1">
              <a:spLocks noChangeArrowheads="1"/>
            </p:cNvSpPr>
            <p:nvPr/>
          </p:nvSpPr>
          <p:spPr bwMode="auto">
            <a:xfrm>
              <a:off x="7344" y="8640"/>
              <a:ext cx="1440" cy="1008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statistika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a  operativní evidence</a:t>
              </a:r>
              <a:endParaRPr lang="cs-CZ" altLang="cs-CZ" sz="1800" b="1"/>
            </a:p>
          </p:txBody>
        </p:sp>
        <p:sp>
          <p:nvSpPr>
            <p:cNvPr id="9245" name="Text Box 31"/>
            <p:cNvSpPr txBox="1">
              <a:spLocks noChangeArrowheads="1"/>
            </p:cNvSpPr>
            <p:nvPr/>
          </p:nvSpPr>
          <p:spPr bwMode="auto">
            <a:xfrm>
              <a:off x="9216" y="4320"/>
              <a:ext cx="1440" cy="576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 err="1">
                  <a:solidFill>
                    <a:schemeClr val="bg1"/>
                  </a:solidFill>
                </a:rPr>
                <a:t>personal</a:t>
              </a:r>
              <a:r>
                <a:rPr lang="cs-CZ" altLang="cs-CZ" sz="1200" b="1" dirty="0">
                  <a:solidFill>
                    <a:schemeClr val="bg1"/>
                  </a:solidFill>
                </a:rPr>
                <a:t>.</a:t>
              </a:r>
              <a:endParaRPr lang="cs-CZ" altLang="cs-CZ" sz="1800" dirty="0">
                <a:solidFill>
                  <a:schemeClr val="bg1"/>
                </a:solidFill>
              </a:endParaRPr>
            </a:p>
          </p:txBody>
        </p:sp>
        <p:sp>
          <p:nvSpPr>
            <p:cNvPr id="9246" name="Text Box 32"/>
            <p:cNvSpPr txBox="1">
              <a:spLocks noChangeArrowheads="1"/>
            </p:cNvSpPr>
            <p:nvPr/>
          </p:nvSpPr>
          <p:spPr bwMode="auto">
            <a:xfrm>
              <a:off x="9216" y="7632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výchova,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vzdělávání</a:t>
              </a:r>
              <a:endParaRPr lang="cs-CZ" altLang="cs-CZ" sz="1800" b="1"/>
            </a:p>
          </p:txBody>
        </p:sp>
        <p:sp>
          <p:nvSpPr>
            <p:cNvPr id="9247" name="Text Box 33"/>
            <p:cNvSpPr txBox="1">
              <a:spLocks noChangeArrowheads="1"/>
            </p:cNvSpPr>
            <p:nvPr/>
          </p:nvSpPr>
          <p:spPr bwMode="auto">
            <a:xfrm>
              <a:off x="9216" y="6192"/>
              <a:ext cx="1440" cy="1152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výběr, hodnocení a odměňování pracovníků</a:t>
              </a:r>
              <a:endParaRPr lang="cs-CZ" altLang="cs-CZ" sz="1800" b="1"/>
            </a:p>
          </p:txBody>
        </p:sp>
        <p:sp>
          <p:nvSpPr>
            <p:cNvPr id="9248" name="Text Box 34"/>
            <p:cNvSpPr txBox="1">
              <a:spLocks noChangeArrowheads="1"/>
            </p:cNvSpPr>
            <p:nvPr/>
          </p:nvSpPr>
          <p:spPr bwMode="auto">
            <a:xfrm>
              <a:off x="9216" y="5184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osobní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agendy</a:t>
              </a:r>
              <a:endParaRPr lang="cs-CZ" altLang="cs-CZ" sz="1800" b="1"/>
            </a:p>
          </p:txBody>
        </p:sp>
        <p:sp>
          <p:nvSpPr>
            <p:cNvPr id="9249" name="Text Box 35"/>
            <p:cNvSpPr txBox="1">
              <a:spLocks noChangeArrowheads="1"/>
            </p:cNvSpPr>
            <p:nvPr/>
          </p:nvSpPr>
          <p:spPr bwMode="auto">
            <a:xfrm>
              <a:off x="9216" y="8640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sociální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služby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b="1"/>
            </a:p>
          </p:txBody>
        </p:sp>
        <p:sp>
          <p:nvSpPr>
            <p:cNvPr id="9250" name="Text Box 36"/>
            <p:cNvSpPr txBox="1">
              <a:spLocks noChangeArrowheads="1"/>
            </p:cNvSpPr>
            <p:nvPr/>
          </p:nvSpPr>
          <p:spPr bwMode="auto">
            <a:xfrm>
              <a:off x="9216" y="9648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pracovní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podmínky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9251" name="Text Box 37"/>
            <p:cNvSpPr txBox="1">
              <a:spLocks noChangeArrowheads="1"/>
            </p:cNvSpPr>
            <p:nvPr/>
          </p:nvSpPr>
          <p:spPr bwMode="auto">
            <a:xfrm>
              <a:off x="5472" y="1440"/>
              <a:ext cx="1440" cy="576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</a:rPr>
                <a:t>ředitel</a:t>
              </a:r>
              <a:endParaRPr lang="cs-CZ" altLang="cs-CZ" sz="1800" dirty="0">
                <a:solidFill>
                  <a:schemeClr val="bg1"/>
                </a:solidFill>
              </a:endParaRPr>
            </a:p>
          </p:txBody>
        </p:sp>
        <p:sp>
          <p:nvSpPr>
            <p:cNvPr id="9252" name="Text Box 38"/>
            <p:cNvSpPr txBox="1">
              <a:spLocks noChangeArrowheads="1"/>
            </p:cNvSpPr>
            <p:nvPr/>
          </p:nvSpPr>
          <p:spPr bwMode="auto">
            <a:xfrm>
              <a:off x="7344" y="3024"/>
              <a:ext cx="1440" cy="576"/>
            </a:xfrm>
            <a:prstGeom prst="rect">
              <a:avLst/>
            </a:prstGeom>
            <a:solidFill>
              <a:srgbClr val="66FF33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právník</a:t>
              </a:r>
              <a:endParaRPr lang="cs-CZ" altLang="cs-CZ" sz="1800"/>
            </a:p>
          </p:txBody>
        </p:sp>
        <p:sp>
          <p:nvSpPr>
            <p:cNvPr id="9253" name="Text Box 39"/>
            <p:cNvSpPr txBox="1">
              <a:spLocks noChangeArrowheads="1"/>
            </p:cNvSpPr>
            <p:nvPr/>
          </p:nvSpPr>
          <p:spPr bwMode="auto">
            <a:xfrm>
              <a:off x="3600" y="2160"/>
              <a:ext cx="1440" cy="576"/>
            </a:xfrm>
            <a:prstGeom prst="rect">
              <a:avLst/>
            </a:prstGeom>
            <a:solidFill>
              <a:srgbClr val="66FF33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kontrola</a:t>
              </a:r>
              <a:endParaRPr lang="cs-CZ" altLang="cs-CZ" sz="1800"/>
            </a:p>
          </p:txBody>
        </p:sp>
        <p:sp>
          <p:nvSpPr>
            <p:cNvPr id="9254" name="Text Box 40"/>
            <p:cNvSpPr txBox="1">
              <a:spLocks noChangeArrowheads="1"/>
            </p:cNvSpPr>
            <p:nvPr/>
          </p:nvSpPr>
          <p:spPr bwMode="auto">
            <a:xfrm>
              <a:off x="7344" y="2160"/>
              <a:ext cx="1440" cy="576"/>
            </a:xfrm>
            <a:prstGeom prst="rect">
              <a:avLst/>
            </a:prstGeom>
            <a:solidFill>
              <a:srgbClr val="66FF33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sekretariát</a:t>
              </a:r>
              <a:endParaRPr lang="cs-CZ" altLang="cs-CZ" sz="1800"/>
            </a:p>
          </p:txBody>
        </p:sp>
        <p:sp>
          <p:nvSpPr>
            <p:cNvPr id="9255" name="Line 41"/>
            <p:cNvSpPr>
              <a:spLocks noChangeShapeType="1"/>
            </p:cNvSpPr>
            <p:nvPr/>
          </p:nvSpPr>
          <p:spPr bwMode="auto">
            <a:xfrm>
              <a:off x="9072" y="4608"/>
              <a:ext cx="0" cy="54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56" name="Line 42"/>
            <p:cNvSpPr>
              <a:spLocks noChangeShapeType="1"/>
            </p:cNvSpPr>
            <p:nvPr/>
          </p:nvSpPr>
          <p:spPr bwMode="auto">
            <a:xfrm>
              <a:off x="9072" y="10080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57" name="Line 43"/>
            <p:cNvSpPr>
              <a:spLocks noChangeShapeType="1"/>
            </p:cNvSpPr>
            <p:nvPr/>
          </p:nvSpPr>
          <p:spPr bwMode="auto">
            <a:xfrm>
              <a:off x="9072" y="5616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58" name="Line 44"/>
            <p:cNvSpPr>
              <a:spLocks noChangeShapeType="1"/>
            </p:cNvSpPr>
            <p:nvPr/>
          </p:nvSpPr>
          <p:spPr bwMode="auto">
            <a:xfrm>
              <a:off x="9072" y="6768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59" name="Line 45"/>
            <p:cNvSpPr>
              <a:spLocks noChangeShapeType="1"/>
            </p:cNvSpPr>
            <p:nvPr/>
          </p:nvSpPr>
          <p:spPr bwMode="auto">
            <a:xfrm>
              <a:off x="9072" y="8064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60" name="Line 46"/>
            <p:cNvSpPr>
              <a:spLocks noChangeShapeType="1"/>
            </p:cNvSpPr>
            <p:nvPr/>
          </p:nvSpPr>
          <p:spPr bwMode="auto">
            <a:xfrm>
              <a:off x="9072" y="9072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61" name="Line 47"/>
            <p:cNvSpPr>
              <a:spLocks noChangeShapeType="1"/>
            </p:cNvSpPr>
            <p:nvPr/>
          </p:nvSpPr>
          <p:spPr bwMode="auto">
            <a:xfrm>
              <a:off x="9072" y="4608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62" name="Line 48"/>
            <p:cNvSpPr>
              <a:spLocks noChangeShapeType="1"/>
            </p:cNvSpPr>
            <p:nvPr/>
          </p:nvSpPr>
          <p:spPr bwMode="auto">
            <a:xfrm>
              <a:off x="7200" y="4608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63" name="Line 49"/>
            <p:cNvSpPr>
              <a:spLocks noChangeShapeType="1"/>
            </p:cNvSpPr>
            <p:nvPr/>
          </p:nvSpPr>
          <p:spPr bwMode="auto">
            <a:xfrm>
              <a:off x="7200" y="9216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64" name="Line 50"/>
            <p:cNvSpPr>
              <a:spLocks noChangeShapeType="1"/>
            </p:cNvSpPr>
            <p:nvPr/>
          </p:nvSpPr>
          <p:spPr bwMode="auto">
            <a:xfrm>
              <a:off x="7200" y="4608"/>
              <a:ext cx="0" cy="460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65" name="Line 51"/>
            <p:cNvSpPr>
              <a:spLocks noChangeShapeType="1"/>
            </p:cNvSpPr>
            <p:nvPr/>
          </p:nvSpPr>
          <p:spPr bwMode="auto">
            <a:xfrm>
              <a:off x="7200" y="6336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66" name="Line 52"/>
            <p:cNvSpPr>
              <a:spLocks noChangeShapeType="1"/>
            </p:cNvSpPr>
            <p:nvPr/>
          </p:nvSpPr>
          <p:spPr bwMode="auto">
            <a:xfrm>
              <a:off x="7200" y="7200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67" name="Line 53"/>
            <p:cNvSpPr>
              <a:spLocks noChangeShapeType="1"/>
            </p:cNvSpPr>
            <p:nvPr/>
          </p:nvSpPr>
          <p:spPr bwMode="auto">
            <a:xfrm>
              <a:off x="7200" y="8064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68" name="Line 54"/>
            <p:cNvSpPr>
              <a:spLocks noChangeShapeType="1"/>
            </p:cNvSpPr>
            <p:nvPr/>
          </p:nvSpPr>
          <p:spPr bwMode="auto">
            <a:xfrm>
              <a:off x="7200" y="5472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69" name="Line 55"/>
            <p:cNvSpPr>
              <a:spLocks noChangeShapeType="1"/>
            </p:cNvSpPr>
            <p:nvPr/>
          </p:nvSpPr>
          <p:spPr bwMode="auto">
            <a:xfrm>
              <a:off x="5328" y="7488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70" name="Line 56"/>
            <p:cNvSpPr>
              <a:spLocks noChangeShapeType="1"/>
            </p:cNvSpPr>
            <p:nvPr/>
          </p:nvSpPr>
          <p:spPr bwMode="auto">
            <a:xfrm>
              <a:off x="5328" y="8496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71" name="Line 57"/>
            <p:cNvSpPr>
              <a:spLocks noChangeShapeType="1"/>
            </p:cNvSpPr>
            <p:nvPr/>
          </p:nvSpPr>
          <p:spPr bwMode="auto">
            <a:xfrm>
              <a:off x="5328" y="4608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72" name="Line 58"/>
            <p:cNvSpPr>
              <a:spLocks noChangeShapeType="1"/>
            </p:cNvSpPr>
            <p:nvPr/>
          </p:nvSpPr>
          <p:spPr bwMode="auto">
            <a:xfrm>
              <a:off x="5328" y="5472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73" name="Line 59"/>
            <p:cNvSpPr>
              <a:spLocks noChangeShapeType="1"/>
            </p:cNvSpPr>
            <p:nvPr/>
          </p:nvSpPr>
          <p:spPr bwMode="auto">
            <a:xfrm>
              <a:off x="5328" y="6480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74" name="Line 60"/>
            <p:cNvSpPr>
              <a:spLocks noChangeShapeType="1"/>
            </p:cNvSpPr>
            <p:nvPr/>
          </p:nvSpPr>
          <p:spPr bwMode="auto">
            <a:xfrm>
              <a:off x="5328" y="4608"/>
              <a:ext cx="0" cy="38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75" name="Line 61"/>
            <p:cNvSpPr>
              <a:spLocks noChangeShapeType="1"/>
            </p:cNvSpPr>
            <p:nvPr/>
          </p:nvSpPr>
          <p:spPr bwMode="auto">
            <a:xfrm>
              <a:off x="3456" y="6336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76" name="Line 62"/>
            <p:cNvSpPr>
              <a:spLocks noChangeShapeType="1"/>
            </p:cNvSpPr>
            <p:nvPr/>
          </p:nvSpPr>
          <p:spPr bwMode="auto">
            <a:xfrm>
              <a:off x="3456" y="7344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77" name="Line 63"/>
            <p:cNvSpPr>
              <a:spLocks noChangeShapeType="1"/>
            </p:cNvSpPr>
            <p:nvPr/>
          </p:nvSpPr>
          <p:spPr bwMode="auto">
            <a:xfrm>
              <a:off x="3456" y="8352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78" name="Line 64"/>
            <p:cNvSpPr>
              <a:spLocks noChangeShapeType="1"/>
            </p:cNvSpPr>
            <p:nvPr/>
          </p:nvSpPr>
          <p:spPr bwMode="auto">
            <a:xfrm>
              <a:off x="3456" y="10368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79" name="Line 65"/>
            <p:cNvSpPr>
              <a:spLocks noChangeShapeType="1"/>
            </p:cNvSpPr>
            <p:nvPr/>
          </p:nvSpPr>
          <p:spPr bwMode="auto">
            <a:xfrm>
              <a:off x="3456" y="9360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80" name="Line 66"/>
            <p:cNvSpPr>
              <a:spLocks noChangeShapeType="1"/>
            </p:cNvSpPr>
            <p:nvPr/>
          </p:nvSpPr>
          <p:spPr bwMode="auto">
            <a:xfrm>
              <a:off x="3456" y="4608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81" name="Line 67"/>
            <p:cNvSpPr>
              <a:spLocks noChangeShapeType="1"/>
            </p:cNvSpPr>
            <p:nvPr/>
          </p:nvSpPr>
          <p:spPr bwMode="auto">
            <a:xfrm>
              <a:off x="3456" y="5472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82" name="Line 68"/>
            <p:cNvSpPr>
              <a:spLocks noChangeShapeType="1"/>
            </p:cNvSpPr>
            <p:nvPr/>
          </p:nvSpPr>
          <p:spPr bwMode="auto">
            <a:xfrm>
              <a:off x="3456" y="4608"/>
              <a:ext cx="0" cy="576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83" name="Line 69"/>
            <p:cNvSpPr>
              <a:spLocks noChangeShapeType="1"/>
            </p:cNvSpPr>
            <p:nvPr/>
          </p:nvSpPr>
          <p:spPr bwMode="auto">
            <a:xfrm>
              <a:off x="1584" y="8496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84" name="Line 70"/>
            <p:cNvSpPr>
              <a:spLocks noChangeShapeType="1"/>
            </p:cNvSpPr>
            <p:nvPr/>
          </p:nvSpPr>
          <p:spPr bwMode="auto">
            <a:xfrm>
              <a:off x="1584" y="9504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85" name="Line 71"/>
            <p:cNvSpPr>
              <a:spLocks noChangeShapeType="1"/>
            </p:cNvSpPr>
            <p:nvPr/>
          </p:nvSpPr>
          <p:spPr bwMode="auto">
            <a:xfrm>
              <a:off x="1584" y="7488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86" name="Line 72"/>
            <p:cNvSpPr>
              <a:spLocks noChangeShapeType="1"/>
            </p:cNvSpPr>
            <p:nvPr/>
          </p:nvSpPr>
          <p:spPr bwMode="auto">
            <a:xfrm>
              <a:off x="1584" y="6768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87" name="Line 73"/>
            <p:cNvSpPr>
              <a:spLocks noChangeShapeType="1"/>
            </p:cNvSpPr>
            <p:nvPr/>
          </p:nvSpPr>
          <p:spPr bwMode="auto">
            <a:xfrm>
              <a:off x="1584" y="6480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88" name="Line 74"/>
            <p:cNvSpPr>
              <a:spLocks noChangeShapeType="1"/>
            </p:cNvSpPr>
            <p:nvPr/>
          </p:nvSpPr>
          <p:spPr bwMode="auto">
            <a:xfrm>
              <a:off x="1584" y="4608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89" name="Line 75"/>
            <p:cNvSpPr>
              <a:spLocks noChangeShapeType="1"/>
            </p:cNvSpPr>
            <p:nvPr/>
          </p:nvSpPr>
          <p:spPr bwMode="auto">
            <a:xfrm>
              <a:off x="1584" y="5472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90" name="Line 76"/>
            <p:cNvSpPr>
              <a:spLocks noChangeShapeType="1"/>
            </p:cNvSpPr>
            <p:nvPr/>
          </p:nvSpPr>
          <p:spPr bwMode="auto">
            <a:xfrm>
              <a:off x="1584" y="4608"/>
              <a:ext cx="0" cy="18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91" name="Line 77"/>
            <p:cNvSpPr>
              <a:spLocks noChangeShapeType="1"/>
            </p:cNvSpPr>
            <p:nvPr/>
          </p:nvSpPr>
          <p:spPr bwMode="auto">
            <a:xfrm>
              <a:off x="1584" y="6768"/>
              <a:ext cx="0" cy="273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92" name="Line 78"/>
            <p:cNvSpPr>
              <a:spLocks noChangeShapeType="1"/>
            </p:cNvSpPr>
            <p:nvPr/>
          </p:nvSpPr>
          <p:spPr bwMode="auto">
            <a:xfrm>
              <a:off x="2304" y="4032"/>
              <a:ext cx="763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93" name="Line 79"/>
            <p:cNvSpPr>
              <a:spLocks noChangeShapeType="1"/>
            </p:cNvSpPr>
            <p:nvPr/>
          </p:nvSpPr>
          <p:spPr bwMode="auto">
            <a:xfrm>
              <a:off x="6192" y="2016"/>
              <a:ext cx="0" cy="23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94" name="Line 80"/>
            <p:cNvSpPr>
              <a:spLocks noChangeShapeType="1"/>
            </p:cNvSpPr>
            <p:nvPr/>
          </p:nvSpPr>
          <p:spPr bwMode="auto">
            <a:xfrm>
              <a:off x="5040" y="2448"/>
              <a:ext cx="230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95" name="Line 81"/>
            <p:cNvSpPr>
              <a:spLocks noChangeShapeType="1"/>
            </p:cNvSpPr>
            <p:nvPr/>
          </p:nvSpPr>
          <p:spPr bwMode="auto">
            <a:xfrm>
              <a:off x="5040" y="3312"/>
              <a:ext cx="230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96" name="Line 82"/>
            <p:cNvSpPr>
              <a:spLocks noChangeShapeType="1"/>
            </p:cNvSpPr>
            <p:nvPr/>
          </p:nvSpPr>
          <p:spPr bwMode="auto">
            <a:xfrm>
              <a:off x="2304" y="4032"/>
              <a:ext cx="0" cy="2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97" name="Line 83"/>
            <p:cNvSpPr>
              <a:spLocks noChangeShapeType="1"/>
            </p:cNvSpPr>
            <p:nvPr/>
          </p:nvSpPr>
          <p:spPr bwMode="auto">
            <a:xfrm>
              <a:off x="9936" y="4032"/>
              <a:ext cx="0" cy="2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98" name="Line 84"/>
            <p:cNvSpPr>
              <a:spLocks noChangeShapeType="1"/>
            </p:cNvSpPr>
            <p:nvPr/>
          </p:nvSpPr>
          <p:spPr bwMode="auto">
            <a:xfrm>
              <a:off x="8064" y="4032"/>
              <a:ext cx="0" cy="2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99" name="Line 85"/>
            <p:cNvSpPr>
              <a:spLocks noChangeShapeType="1"/>
            </p:cNvSpPr>
            <p:nvPr/>
          </p:nvSpPr>
          <p:spPr bwMode="auto">
            <a:xfrm>
              <a:off x="4320" y="4032"/>
              <a:ext cx="0" cy="2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pic>
        <p:nvPicPr>
          <p:cNvPr id="84" name="Obrázek 8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2A8BAE8-5ECE-4C18-A63E-642B7B513F7C}"/>
              </a:ext>
            </a:extLst>
          </p:cNvPr>
          <p:cNvSpPr txBox="1"/>
          <p:nvPr/>
        </p:nvSpPr>
        <p:spPr>
          <a:xfrm>
            <a:off x="10177431" y="2583128"/>
            <a:ext cx="1824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Rostoucí střední stupeň</a:t>
            </a:r>
          </a:p>
        </p:txBody>
      </p:sp>
    </p:spTree>
    <p:extLst>
      <p:ext uri="{BB962C8B-B14F-4D97-AF65-F5344CB8AC3E}">
        <p14:creationId xmlns:p14="http://schemas.microsoft.com/office/powerpoint/2010/main" val="3236275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4557" y="214313"/>
            <a:ext cx="9633420" cy="6223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</a:rPr>
              <a:t>3. fáze (integrační)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91826" y="1941531"/>
            <a:ext cx="10761974" cy="3880967"/>
          </a:xfr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339966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Růst díky decentralizaci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Tržní expanze (získání významného postavení v určitém segmentu)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Přesun některých rozhodnutí z centrály na nižší články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Věcná dělba práce (podle výrobků, trhů, zákazníků, oblasti…)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Zaměstnanci nejsou již jen objektem řízení - spoluúčast na  řízení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Vznik autonomních celků - </a:t>
            </a:r>
            <a:r>
              <a:rPr lang="cs-CZ" altLang="cs-CZ" b="1" dirty="0">
                <a:solidFill>
                  <a:srgbClr val="FF0000"/>
                </a:solidFill>
              </a:rPr>
              <a:t>hospodářská střediska </a:t>
            </a:r>
            <a:r>
              <a:rPr lang="cs-CZ" altLang="cs-CZ" b="1" dirty="0">
                <a:solidFill>
                  <a:srgbClr val="008080"/>
                </a:solidFill>
              </a:rPr>
              <a:t>– Profit Centra (PC – středisko maloobchodu) nebo </a:t>
            </a:r>
            <a:r>
              <a:rPr lang="cs-CZ" altLang="cs-CZ" b="1" dirty="0">
                <a:solidFill>
                  <a:srgbClr val="FF0000"/>
                </a:solidFill>
              </a:rPr>
              <a:t>nákladová střediska </a:t>
            </a:r>
            <a:r>
              <a:rPr lang="cs-CZ" altLang="cs-CZ" b="1" dirty="0">
                <a:solidFill>
                  <a:srgbClr val="008080"/>
                </a:solidFill>
              </a:rPr>
              <a:t>(mají jen náklady).</a:t>
            </a:r>
          </a:p>
        </p:txBody>
      </p:sp>
      <p:pic>
        <p:nvPicPr>
          <p:cNvPr id="10245" name="Picture 5" descr="j041259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36164" y="269091"/>
            <a:ext cx="2109787" cy="1617663"/>
          </a:xfrm>
          <a:noFill/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B752A54A-EEEA-450B-A0CD-B031B44D4C69}"/>
              </a:ext>
            </a:extLst>
          </p:cNvPr>
          <p:cNvSpPr/>
          <p:nvPr/>
        </p:nvSpPr>
        <p:spPr>
          <a:xfrm>
            <a:off x="8068072" y="620722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A39EF4B-C3DB-4E68-AB6C-BB805DE7EE53}"/>
              </a:ext>
            </a:extLst>
          </p:cNvPr>
          <p:cNvSpPr txBox="1"/>
          <p:nvPr/>
        </p:nvSpPr>
        <p:spPr>
          <a:xfrm>
            <a:off x="834557" y="942975"/>
            <a:ext cx="3070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Nejnižší stupeň</a:t>
            </a:r>
          </a:p>
        </p:txBody>
      </p:sp>
    </p:spTree>
    <p:extLst>
      <p:ext uri="{BB962C8B-B14F-4D97-AF65-F5344CB8AC3E}">
        <p14:creationId xmlns:p14="http://schemas.microsoft.com/office/powerpoint/2010/main" val="2436662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4557" y="214313"/>
            <a:ext cx="9633420" cy="6223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</a:rPr>
              <a:t>3. fáze (integrační)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91826" y="1941531"/>
            <a:ext cx="10761974" cy="3880967"/>
          </a:xfr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339966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Zaměstnanci nejsou již jen objektem řízení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b="1" dirty="0">
                <a:solidFill>
                  <a:srgbClr val="008080"/>
                </a:solidFill>
              </a:rPr>
              <a:t>spoluúčast – většinou finanční povaha</a:t>
            </a:r>
          </a:p>
          <a:p>
            <a:pPr>
              <a:buFontTx/>
              <a:buChar char="-"/>
            </a:pPr>
            <a:r>
              <a:rPr lang="cs-CZ" altLang="cs-CZ" b="1" dirty="0">
                <a:solidFill>
                  <a:srgbClr val="008080"/>
                </a:solidFill>
              </a:rPr>
              <a:t>zaměstnanecké akcie,</a:t>
            </a:r>
          </a:p>
          <a:p>
            <a:pPr>
              <a:buFontTx/>
              <a:buChar char="-"/>
            </a:pPr>
            <a:r>
              <a:rPr lang="cs-CZ" altLang="cs-CZ" b="1" dirty="0">
                <a:solidFill>
                  <a:srgbClr val="008080"/>
                </a:solidFill>
              </a:rPr>
              <a:t>podnikové penzijní fondy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b="1" dirty="0">
                <a:solidFill>
                  <a:srgbClr val="FF0000"/>
                </a:solidFill>
              </a:rPr>
              <a:t>Příklady: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b="1" dirty="0">
                <a:solidFill>
                  <a:srgbClr val="FF0000"/>
                </a:solidFill>
              </a:rPr>
              <a:t>Japonsko, VB, Francie</a:t>
            </a:r>
          </a:p>
          <a:p>
            <a:pPr>
              <a:buFontTx/>
              <a:buChar char="-"/>
            </a:pPr>
            <a:r>
              <a:rPr lang="cs-CZ" dirty="0">
                <a:solidFill>
                  <a:srgbClr val="FF0000"/>
                </a:solidFill>
              </a:rPr>
              <a:t>velké a úspěšné nadnárodní podniky - Microsoft, Toyota, …</a:t>
            </a:r>
            <a:endParaRPr lang="cs-CZ" altLang="cs-CZ" b="1" dirty="0">
              <a:solidFill>
                <a:srgbClr val="FF0000"/>
              </a:solidFill>
            </a:endParaRPr>
          </a:p>
        </p:txBody>
      </p:sp>
      <p:pic>
        <p:nvPicPr>
          <p:cNvPr id="10245" name="Picture 5" descr="j041259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36164" y="269091"/>
            <a:ext cx="2109787" cy="1617663"/>
          </a:xfrm>
          <a:noFill/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B752A54A-EEEA-450B-A0CD-B031B44D4C69}"/>
              </a:ext>
            </a:extLst>
          </p:cNvPr>
          <p:cNvSpPr/>
          <p:nvPr/>
        </p:nvSpPr>
        <p:spPr>
          <a:xfrm>
            <a:off x="8068072" y="620722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666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7"/>
          <p:cNvGrpSpPr>
            <a:grpSpLocks/>
          </p:cNvGrpSpPr>
          <p:nvPr/>
        </p:nvGrpSpPr>
        <p:grpSpPr bwMode="auto">
          <a:xfrm>
            <a:off x="494676" y="200025"/>
            <a:ext cx="9574214" cy="6629896"/>
            <a:chOff x="1584" y="8064"/>
            <a:chExt cx="8208" cy="6685"/>
          </a:xfrm>
        </p:grpSpPr>
        <p:sp>
          <p:nvSpPr>
            <p:cNvPr id="11269" name="Text Box 36"/>
            <p:cNvSpPr txBox="1">
              <a:spLocks noChangeArrowheads="1"/>
            </p:cNvSpPr>
            <p:nvPr/>
          </p:nvSpPr>
          <p:spPr bwMode="auto">
            <a:xfrm>
              <a:off x="1584" y="8064"/>
              <a:ext cx="1011" cy="435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ředitel</a:t>
              </a:r>
              <a:endParaRPr lang="cs-CZ" altLang="cs-CZ" sz="16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270" name="Text Box 35"/>
            <p:cNvSpPr txBox="1">
              <a:spLocks noChangeArrowheads="1"/>
            </p:cNvSpPr>
            <p:nvPr/>
          </p:nvSpPr>
          <p:spPr bwMode="auto">
            <a:xfrm>
              <a:off x="3747" y="8931"/>
              <a:ext cx="2592" cy="129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štábní útvary centrály:</a:t>
              </a:r>
              <a:endParaRPr lang="cs-CZ" altLang="cs-CZ" sz="1600" b="1">
                <a:latin typeface="Arial" panose="020B0604020202020204" pitchFamily="34" charset="0"/>
              </a:endParaRPr>
            </a:p>
          </p:txBody>
        </p:sp>
        <p:sp>
          <p:nvSpPr>
            <p:cNvPr id="11271" name="Text Box 34"/>
            <p:cNvSpPr txBox="1">
              <a:spLocks noChangeArrowheads="1"/>
            </p:cNvSpPr>
            <p:nvPr/>
          </p:nvSpPr>
          <p:spPr bwMode="auto">
            <a:xfrm>
              <a:off x="7779" y="12531"/>
              <a:ext cx="1584" cy="72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výcvik personálu</a:t>
              </a:r>
              <a:endParaRPr lang="cs-CZ" altLang="cs-CZ" sz="1600">
                <a:latin typeface="Arial" panose="020B0604020202020204" pitchFamily="34" charset="0"/>
              </a:endParaRPr>
            </a:p>
          </p:txBody>
        </p:sp>
        <p:sp>
          <p:nvSpPr>
            <p:cNvPr id="11272" name="Text Box 33"/>
            <p:cNvSpPr txBox="1">
              <a:spLocks noChangeArrowheads="1"/>
            </p:cNvSpPr>
            <p:nvPr/>
          </p:nvSpPr>
          <p:spPr bwMode="auto">
            <a:xfrm>
              <a:off x="7779" y="11811"/>
              <a:ext cx="1584" cy="4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tabLst>
                  <a:tab pos="228600" algn="l"/>
                  <a:tab pos="449263" algn="l"/>
                </a:tabLst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tabLst>
                  <a:tab pos="228600" algn="l"/>
                  <a:tab pos="449263" algn="l"/>
                </a:tabLs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  <a:tab pos="449263" algn="l"/>
                </a:tabLs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tabLst>
                  <a:tab pos="228600" algn="l"/>
                  <a:tab pos="449263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  <a:tab pos="449263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  <a:tab pos="449263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  <a:tab pos="449263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  <a:tab pos="449263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  <a:tab pos="449263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just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ceny</a:t>
              </a:r>
              <a:endParaRPr lang="cs-CZ" altLang="cs-CZ" sz="1600">
                <a:latin typeface="Arial" panose="020B0604020202020204" pitchFamily="34" charset="0"/>
              </a:endParaRPr>
            </a:p>
          </p:txBody>
        </p:sp>
        <p:sp>
          <p:nvSpPr>
            <p:cNvPr id="11273" name="Text Box 32"/>
            <p:cNvSpPr txBox="1">
              <a:spLocks noChangeArrowheads="1"/>
            </p:cNvSpPr>
            <p:nvPr/>
          </p:nvSpPr>
          <p:spPr bwMode="auto">
            <a:xfrm>
              <a:off x="7779" y="11091"/>
              <a:ext cx="1584" cy="4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46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propagace</a:t>
              </a:r>
              <a:endParaRPr lang="cs-CZ" altLang="cs-CZ" sz="1600" b="1">
                <a:latin typeface="Arial" panose="020B0604020202020204" pitchFamily="34" charset="0"/>
              </a:endParaRPr>
            </a:p>
          </p:txBody>
        </p:sp>
        <p:sp>
          <p:nvSpPr>
            <p:cNvPr id="11274" name="Text Box 31"/>
            <p:cNvSpPr txBox="1">
              <a:spLocks noChangeArrowheads="1"/>
            </p:cNvSpPr>
            <p:nvPr/>
          </p:nvSpPr>
          <p:spPr bwMode="auto">
            <a:xfrm>
              <a:off x="7779" y="10083"/>
              <a:ext cx="1584" cy="72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 dirty="0">
                  <a:latin typeface="Arial" panose="020B0604020202020204" pitchFamily="34" charset="0"/>
                  <a:cs typeface="Times New Roman" panose="02020603050405020304" pitchFamily="18" charset="0"/>
                </a:rPr>
                <a:t>organizace</a:t>
              </a:r>
              <a:endParaRPr lang="cs-CZ" altLang="cs-CZ" sz="1600" dirty="0"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 dirty="0">
                  <a:latin typeface="Arial" panose="020B0604020202020204" pitchFamily="34" charset="0"/>
                  <a:cs typeface="Times New Roman" panose="02020603050405020304" pitchFamily="18" charset="0"/>
                </a:rPr>
                <a:t>a řízení</a:t>
              </a:r>
              <a:r>
                <a:rPr lang="cs-CZ" altLang="cs-CZ" sz="1600" dirty="0">
                  <a:latin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altLang="cs-CZ" sz="1600" b="1" dirty="0">
                  <a:latin typeface="Arial" panose="020B0604020202020204" pitchFamily="34" charset="0"/>
                  <a:cs typeface="Times New Roman" panose="02020603050405020304" pitchFamily="18" charset="0"/>
                </a:rPr>
                <a:t>prodeje</a:t>
              </a:r>
              <a:endParaRPr lang="cs-CZ" altLang="cs-CZ" sz="1600" b="1" dirty="0">
                <a:latin typeface="Arial" panose="020B0604020202020204" pitchFamily="34" charset="0"/>
              </a:endParaRPr>
            </a:p>
          </p:txBody>
        </p:sp>
        <p:sp>
          <p:nvSpPr>
            <p:cNvPr id="11275" name="Text Box 30"/>
            <p:cNvSpPr txBox="1">
              <a:spLocks noChangeArrowheads="1"/>
            </p:cNvSpPr>
            <p:nvPr/>
          </p:nvSpPr>
          <p:spPr bwMode="auto">
            <a:xfrm>
              <a:off x="7779" y="9363"/>
              <a:ext cx="1584" cy="4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nákup</a:t>
              </a:r>
              <a:endParaRPr lang="cs-CZ" altLang="cs-CZ" sz="1600">
                <a:latin typeface="Arial" panose="020B0604020202020204" pitchFamily="34" charset="0"/>
              </a:endParaRPr>
            </a:p>
          </p:txBody>
        </p:sp>
        <p:sp>
          <p:nvSpPr>
            <p:cNvPr id="11276" name="Text Box 29"/>
            <p:cNvSpPr txBox="1">
              <a:spLocks noChangeArrowheads="1"/>
            </p:cNvSpPr>
            <p:nvPr/>
          </p:nvSpPr>
          <p:spPr bwMode="auto">
            <a:xfrm>
              <a:off x="3747" y="11667"/>
              <a:ext cx="2592" cy="57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 dirty="0">
                  <a:latin typeface="Arial" panose="020B0604020202020204" pitchFamily="34" charset="0"/>
                  <a:cs typeface="Times New Roman" panose="02020603050405020304" pitchFamily="18" charset="0"/>
                </a:rPr>
                <a:t>manažer pro střední</a:t>
              </a:r>
              <a:r>
                <a:rPr lang="cs-CZ" altLang="cs-CZ" sz="1600" dirty="0">
                  <a:latin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altLang="cs-CZ" sz="1600" b="1" dirty="0">
                  <a:latin typeface="Arial" panose="020B0604020202020204" pitchFamily="34" charset="0"/>
                  <a:cs typeface="Times New Roman" panose="02020603050405020304" pitchFamily="18" charset="0"/>
                </a:rPr>
                <a:t>Čechy</a:t>
              </a:r>
              <a:endParaRPr lang="cs-CZ" altLang="cs-CZ" sz="1600" b="1" dirty="0">
                <a:latin typeface="Arial" panose="020B0604020202020204" pitchFamily="34" charset="0"/>
              </a:endParaRPr>
            </a:p>
          </p:txBody>
        </p:sp>
        <p:sp>
          <p:nvSpPr>
            <p:cNvPr id="11277" name="Text Box 28"/>
            <p:cNvSpPr txBox="1">
              <a:spLocks noChangeArrowheads="1"/>
            </p:cNvSpPr>
            <p:nvPr/>
          </p:nvSpPr>
          <p:spPr bwMode="auto">
            <a:xfrm>
              <a:off x="3747" y="12675"/>
              <a:ext cx="2592" cy="57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manažer pro jižní Čechy</a:t>
              </a:r>
              <a:endParaRPr lang="cs-CZ" altLang="cs-CZ" sz="1600" b="1">
                <a:latin typeface="Arial" panose="020B0604020202020204" pitchFamily="34" charset="0"/>
              </a:endParaRPr>
            </a:p>
          </p:txBody>
        </p:sp>
        <p:sp>
          <p:nvSpPr>
            <p:cNvPr id="11278" name="Text Box 27"/>
            <p:cNvSpPr txBox="1">
              <a:spLocks noChangeArrowheads="1"/>
            </p:cNvSpPr>
            <p:nvPr/>
          </p:nvSpPr>
          <p:spPr bwMode="auto">
            <a:xfrm>
              <a:off x="3747" y="10659"/>
              <a:ext cx="2592" cy="57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manažer pro Prahu</a:t>
              </a:r>
              <a:endParaRPr lang="cs-CZ" altLang="cs-CZ" sz="1600" b="1">
                <a:latin typeface="Arial" panose="020B0604020202020204" pitchFamily="34" charset="0"/>
              </a:endParaRPr>
            </a:p>
          </p:txBody>
        </p:sp>
        <p:sp>
          <p:nvSpPr>
            <p:cNvPr id="11279" name="Text Box 26"/>
            <p:cNvSpPr txBox="1">
              <a:spLocks noChangeArrowheads="1"/>
            </p:cNvSpPr>
            <p:nvPr/>
          </p:nvSpPr>
          <p:spPr bwMode="auto">
            <a:xfrm>
              <a:off x="3747" y="13683"/>
              <a:ext cx="3018" cy="106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centrální služby:</a:t>
              </a:r>
              <a:endParaRPr lang="cs-CZ" altLang="cs-CZ" sz="1600"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centrální výzkum</a:t>
              </a:r>
              <a:endParaRPr lang="cs-CZ" altLang="cs-CZ" sz="1600"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centrální kontrola</a:t>
              </a:r>
              <a:endParaRPr lang="cs-CZ" altLang="cs-CZ" sz="1600"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centrální</a:t>
              </a:r>
              <a:r>
                <a:rPr lang="cs-CZ" altLang="cs-CZ" sz="1600">
                  <a:latin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financování atd.</a:t>
              </a:r>
              <a:endParaRPr lang="cs-CZ" altLang="cs-CZ" sz="1600" b="1">
                <a:latin typeface="Arial" panose="020B0604020202020204" pitchFamily="34" charset="0"/>
              </a:endParaRPr>
            </a:p>
          </p:txBody>
        </p:sp>
        <p:sp>
          <p:nvSpPr>
            <p:cNvPr id="11280" name="Line 25"/>
            <p:cNvSpPr>
              <a:spLocks noChangeShapeType="1"/>
            </p:cNvSpPr>
            <p:nvPr/>
          </p:nvSpPr>
          <p:spPr bwMode="auto">
            <a:xfrm>
              <a:off x="2019" y="8499"/>
              <a:ext cx="0" cy="576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1" name="Line 24"/>
            <p:cNvSpPr>
              <a:spLocks noChangeShapeType="1"/>
            </p:cNvSpPr>
            <p:nvPr/>
          </p:nvSpPr>
          <p:spPr bwMode="auto">
            <a:xfrm>
              <a:off x="2019" y="14259"/>
              <a:ext cx="17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2" name="Line 23"/>
            <p:cNvSpPr>
              <a:spLocks noChangeShapeType="1"/>
            </p:cNvSpPr>
            <p:nvPr/>
          </p:nvSpPr>
          <p:spPr bwMode="auto">
            <a:xfrm flipH="1">
              <a:off x="2019" y="10947"/>
              <a:ext cx="17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3" name="Line 22"/>
            <p:cNvSpPr>
              <a:spLocks noChangeShapeType="1"/>
            </p:cNvSpPr>
            <p:nvPr/>
          </p:nvSpPr>
          <p:spPr bwMode="auto">
            <a:xfrm>
              <a:off x="2019" y="9507"/>
              <a:ext cx="17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4" name="Line 21"/>
            <p:cNvSpPr>
              <a:spLocks noChangeShapeType="1"/>
            </p:cNvSpPr>
            <p:nvPr/>
          </p:nvSpPr>
          <p:spPr bwMode="auto">
            <a:xfrm>
              <a:off x="2019" y="11955"/>
              <a:ext cx="17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5" name="Line 20"/>
            <p:cNvSpPr>
              <a:spLocks noChangeShapeType="1"/>
            </p:cNvSpPr>
            <p:nvPr/>
          </p:nvSpPr>
          <p:spPr bwMode="auto">
            <a:xfrm>
              <a:off x="2019" y="12963"/>
              <a:ext cx="17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6" name="Line 19"/>
            <p:cNvSpPr>
              <a:spLocks noChangeShapeType="1"/>
            </p:cNvSpPr>
            <p:nvPr/>
          </p:nvSpPr>
          <p:spPr bwMode="auto">
            <a:xfrm>
              <a:off x="6339" y="10947"/>
              <a:ext cx="100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7" name="Line 18"/>
            <p:cNvSpPr>
              <a:spLocks noChangeShapeType="1"/>
            </p:cNvSpPr>
            <p:nvPr/>
          </p:nvSpPr>
          <p:spPr bwMode="auto">
            <a:xfrm>
              <a:off x="7347" y="9651"/>
              <a:ext cx="0" cy="316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8" name="Line 17"/>
            <p:cNvSpPr>
              <a:spLocks noChangeShapeType="1"/>
            </p:cNvSpPr>
            <p:nvPr/>
          </p:nvSpPr>
          <p:spPr bwMode="auto">
            <a:xfrm>
              <a:off x="7347" y="9651"/>
              <a:ext cx="43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9" name="Line 16"/>
            <p:cNvSpPr>
              <a:spLocks noChangeShapeType="1"/>
            </p:cNvSpPr>
            <p:nvPr/>
          </p:nvSpPr>
          <p:spPr bwMode="auto">
            <a:xfrm>
              <a:off x="7347" y="12819"/>
              <a:ext cx="43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90" name="Line 15"/>
            <p:cNvSpPr>
              <a:spLocks noChangeShapeType="1"/>
            </p:cNvSpPr>
            <p:nvPr/>
          </p:nvSpPr>
          <p:spPr bwMode="auto">
            <a:xfrm flipH="1">
              <a:off x="7347" y="10371"/>
              <a:ext cx="43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91" name="Line 14"/>
            <p:cNvSpPr>
              <a:spLocks noChangeShapeType="1"/>
            </p:cNvSpPr>
            <p:nvPr/>
          </p:nvSpPr>
          <p:spPr bwMode="auto">
            <a:xfrm flipH="1">
              <a:off x="7347" y="11235"/>
              <a:ext cx="43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92" name="Line 13"/>
            <p:cNvSpPr>
              <a:spLocks noChangeShapeType="1"/>
            </p:cNvSpPr>
            <p:nvPr/>
          </p:nvSpPr>
          <p:spPr bwMode="auto">
            <a:xfrm flipH="1">
              <a:off x="7347" y="11955"/>
              <a:ext cx="43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93" name="Line 12"/>
            <p:cNvSpPr>
              <a:spLocks noChangeShapeType="1"/>
            </p:cNvSpPr>
            <p:nvPr/>
          </p:nvSpPr>
          <p:spPr bwMode="auto">
            <a:xfrm>
              <a:off x="7056" y="8928"/>
              <a:ext cx="0" cy="48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94" name="Line 11"/>
            <p:cNvSpPr>
              <a:spLocks noChangeShapeType="1"/>
            </p:cNvSpPr>
            <p:nvPr/>
          </p:nvSpPr>
          <p:spPr bwMode="auto">
            <a:xfrm>
              <a:off x="7056" y="8928"/>
              <a:ext cx="273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95" name="Line 10"/>
            <p:cNvSpPr>
              <a:spLocks noChangeShapeType="1"/>
            </p:cNvSpPr>
            <p:nvPr/>
          </p:nvSpPr>
          <p:spPr bwMode="auto">
            <a:xfrm>
              <a:off x="9792" y="8928"/>
              <a:ext cx="0" cy="48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96" name="Line 9"/>
            <p:cNvSpPr>
              <a:spLocks noChangeShapeType="1"/>
            </p:cNvSpPr>
            <p:nvPr/>
          </p:nvSpPr>
          <p:spPr bwMode="auto">
            <a:xfrm flipH="1">
              <a:off x="7056" y="13824"/>
              <a:ext cx="273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97" name="Text Box 8"/>
            <p:cNvSpPr txBox="1">
              <a:spLocks noChangeArrowheads="1"/>
            </p:cNvSpPr>
            <p:nvPr/>
          </p:nvSpPr>
          <p:spPr bwMode="auto">
            <a:xfrm>
              <a:off x="7488" y="8496"/>
              <a:ext cx="1872" cy="432"/>
            </a:xfrm>
            <a:prstGeom prst="rect">
              <a:avLst/>
            </a:pr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82800" b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Profit - Centrum</a:t>
              </a:r>
              <a:endParaRPr lang="cs-CZ" altLang="cs-CZ" sz="16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1267" name="Rectangle 50"/>
          <p:cNvSpPr>
            <a:spLocks noChangeArrowheads="1"/>
          </p:cNvSpPr>
          <p:nvPr/>
        </p:nvSpPr>
        <p:spPr bwMode="auto">
          <a:xfrm>
            <a:off x="1555750" y="1302822"/>
            <a:ext cx="63863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49263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1268" name="Text Box 51"/>
          <p:cNvSpPr txBox="1">
            <a:spLocks noChangeArrowheads="1"/>
          </p:cNvSpPr>
          <p:nvPr/>
        </p:nvSpPr>
        <p:spPr bwMode="auto">
          <a:xfrm>
            <a:off x="2552700" y="0"/>
            <a:ext cx="811530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</a:rPr>
              <a:t>Příklad organizační struktury s PC (věcná dělba práce dle oblastí)</a:t>
            </a:r>
          </a:p>
        </p:txBody>
      </p:sp>
      <p:pic>
        <p:nvPicPr>
          <p:cNvPr id="34" name="Obrázek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45AD90C7-78FE-4385-9491-BC61B122B5AD}"/>
              </a:ext>
            </a:extLst>
          </p:cNvPr>
          <p:cNvSpPr txBox="1"/>
          <p:nvPr/>
        </p:nvSpPr>
        <p:spPr>
          <a:xfrm>
            <a:off x="10267950" y="3059261"/>
            <a:ext cx="1533525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Středisko maloobchodu</a:t>
            </a:r>
          </a:p>
          <a:p>
            <a:r>
              <a:rPr lang="cs-CZ" dirty="0"/>
              <a:t>Středisko velkoobchodu</a:t>
            </a:r>
          </a:p>
        </p:txBody>
      </p:sp>
    </p:spTree>
    <p:extLst>
      <p:ext uri="{BB962C8B-B14F-4D97-AF65-F5344CB8AC3E}">
        <p14:creationId xmlns:p14="http://schemas.microsoft.com/office/powerpoint/2010/main" val="2001307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3177" y="652855"/>
            <a:ext cx="7793037" cy="360363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</a:rPr>
              <a:t>Profit Centrum - hospodářské středisko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352" y="1885820"/>
            <a:ext cx="9145248" cy="3744912"/>
          </a:xfrm>
          <a:solidFill>
            <a:schemeClr val="accent6">
              <a:lumMod val="20000"/>
              <a:lumOff val="80000"/>
            </a:schemeClr>
          </a:solidFill>
          <a:ln w="76200">
            <a:solidFill>
              <a:srgbClr val="339966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b="1" dirty="0">
                <a:solidFill>
                  <a:srgbClr val="008080"/>
                </a:solidFill>
              </a:rPr>
              <a:t>měřitelné vstupy a výstupy,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 dirty="0">
                <a:solidFill>
                  <a:srgbClr val="008080"/>
                </a:solidFill>
              </a:rPr>
              <a:t>účtování za vnitropodnikové ceny s ostatními PC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 dirty="0">
                <a:solidFill>
                  <a:srgbClr val="008080"/>
                </a:solidFill>
              </a:rPr>
              <a:t>hodnocení dle zisku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 dirty="0">
                <a:solidFill>
                  <a:srgbClr val="008080"/>
                </a:solidFill>
              </a:rPr>
              <a:t>vymezené pravomoci vedoucího podnikovými směrnicemi a financemi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 dirty="0">
                <a:solidFill>
                  <a:srgbClr val="008080"/>
                </a:solidFill>
              </a:rPr>
              <a:t> PC rozhoduje o dodavatelích, cenách, formách podpory prodeje, distribuci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 dirty="0">
                <a:solidFill>
                  <a:srgbClr val="008080"/>
                </a:solidFill>
              </a:rPr>
              <a:t>investice řeší centrála.</a:t>
            </a:r>
            <a:r>
              <a:rPr lang="cs-CZ" altLang="cs-CZ" dirty="0">
                <a:solidFill>
                  <a:srgbClr val="008080"/>
                </a:solidFill>
              </a:rPr>
              <a:t>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864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22896" y="1038209"/>
            <a:ext cx="7793037" cy="358775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</a:rPr>
              <a:t>Profit Centrum - hospodářské středisko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29586" y="2636838"/>
            <a:ext cx="9883633" cy="30444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339966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cs-CZ" sz="3200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Pozitiva 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cs-CZ" sz="3200" b="1" kern="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posílení zainteresovanosti pracovníků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cs-CZ" sz="3200" b="1" kern="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růst výkonů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cs-CZ" sz="3200" b="1" kern="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stanovení míry samostatnosti.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  <a:defRPr/>
            </a:pPr>
            <a:endParaRPr lang="cs-CZ" sz="2400" b="1" kern="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737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22896" y="1038209"/>
            <a:ext cx="7793037" cy="358775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</a:rPr>
              <a:t>Profit Centrum- hospodářské středisko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214203" y="2636838"/>
            <a:ext cx="10058400" cy="28007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339966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Negativa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-"/>
            </a:pPr>
            <a:r>
              <a:rPr lang="cs-CZ" alt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rozhodování dobré pro PC ne pro celou firmu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-"/>
            </a:pPr>
            <a:r>
              <a:rPr lang="cs-CZ" alt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preference menšího rizika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-"/>
            </a:pPr>
            <a:r>
              <a:rPr lang="cs-CZ" alt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vylepšování ročního výsledku.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3751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08245" y="1216802"/>
            <a:ext cx="7793037" cy="360363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</a:rPr>
              <a:t>Nákladové středisko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8245" y="2256514"/>
            <a:ext cx="9504975" cy="3770000"/>
          </a:xfrm>
          <a:solidFill>
            <a:schemeClr val="accent6">
              <a:lumMod val="20000"/>
              <a:lumOff val="80000"/>
            </a:schemeClr>
          </a:solidFill>
          <a:ln w="76200">
            <a:solidFill>
              <a:srgbClr val="339966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dirty="0">
                <a:solidFill>
                  <a:srgbClr val="008080"/>
                </a:solidFill>
              </a:rPr>
              <a:t>Nákladová střediska sledují pouze náklady a jejich nepřekračování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dirty="0">
                <a:solidFill>
                  <a:srgbClr val="00808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cs-CZ" dirty="0">
                <a:solidFill>
                  <a:srgbClr val="008080"/>
                </a:solidFill>
              </a:rPr>
              <a:t>Vyskytují se ve </a:t>
            </a:r>
            <a:r>
              <a:rPr lang="cs-CZ" dirty="0">
                <a:solidFill>
                  <a:srgbClr val="FF0000"/>
                </a:solidFill>
              </a:rPr>
              <a:t>správních </a:t>
            </a:r>
            <a:r>
              <a:rPr lang="cs-CZ" dirty="0">
                <a:solidFill>
                  <a:srgbClr val="008080"/>
                </a:solidFill>
              </a:rPr>
              <a:t>a dalších činnostech organizací, které nevykazují žádné výnosy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dirty="0">
                <a:solidFill>
                  <a:srgbClr val="00808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cs-CZ" dirty="0">
                <a:solidFill>
                  <a:srgbClr val="008080"/>
                </a:solidFill>
              </a:rPr>
              <a:t>Jedná se např. o tyto oblasti - školicí střediska, IT oddělení,  oddělení kvality, finanční oddělení apod. </a:t>
            </a:r>
            <a:endParaRPr lang="cs-CZ" altLang="cs-CZ" dirty="0">
              <a:solidFill>
                <a:srgbClr val="00808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743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4557" y="214313"/>
            <a:ext cx="9633420" cy="6223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</a:rPr>
              <a:t>3. fáze (integrační)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319134" y="2431376"/>
            <a:ext cx="9348866" cy="36933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339966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Krize kontroly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/>
              <a:t>Velké množství překrývajících se hospodářských středisek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/>
              <a:t>Konkurence mezi hospodářskými středisky- poškozující celou firmu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2000" b="1" dirty="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2000" b="1" dirty="0"/>
          </a:p>
        </p:txBody>
      </p:sp>
      <p:sp>
        <p:nvSpPr>
          <p:cNvPr id="10246" name="AutoShape 7"/>
          <p:cNvSpPr>
            <a:spLocks noChangeArrowheads="1"/>
          </p:cNvSpPr>
          <p:nvPr/>
        </p:nvSpPr>
        <p:spPr bwMode="auto">
          <a:xfrm>
            <a:off x="6773786" y="525463"/>
            <a:ext cx="1657350" cy="1439863"/>
          </a:xfrm>
          <a:prstGeom prst="smileyFace">
            <a:avLst>
              <a:gd name="adj" fmla="val -4653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6F5C987C-7003-4359-A6B0-248A00CC821B}"/>
              </a:ext>
            </a:extLst>
          </p:cNvPr>
          <p:cNvSpPr txBox="1"/>
          <p:nvPr/>
        </p:nvSpPr>
        <p:spPr>
          <a:xfrm>
            <a:off x="990600" y="1076325"/>
            <a:ext cx="2619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Nejnižší stupeň</a:t>
            </a:r>
          </a:p>
        </p:txBody>
      </p:sp>
    </p:spTree>
    <p:extLst>
      <p:ext uri="{BB962C8B-B14F-4D97-AF65-F5344CB8AC3E}">
        <p14:creationId xmlns:p14="http://schemas.microsoft.com/office/powerpoint/2010/main" val="41986467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85968" y="165412"/>
            <a:ext cx="8620125" cy="693737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</a:rPr>
              <a:t>4. fáze (integrační)</a:t>
            </a: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976384" y="2049482"/>
            <a:ext cx="10239232" cy="31085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339966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Růst díky koordinaci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b="1" u="sng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Zjednodušení organizace a koordinace všech organizačních jednotek firmy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Vytvoření samostatných divizí nebo založení dceřiných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společností s vlastní právní subjektivitou.</a:t>
            </a:r>
            <a:endParaRPr lang="cs-CZ" altLang="cs-CZ" sz="28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341" name="Picture 6" descr="AG00120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249" y="494152"/>
            <a:ext cx="2879725" cy="1368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F24EFEDD-28DD-4A51-AFB9-DBCD9908E3AE}"/>
              </a:ext>
            </a:extLst>
          </p:cNvPr>
          <p:cNvSpPr txBox="1"/>
          <p:nvPr/>
        </p:nvSpPr>
        <p:spPr>
          <a:xfrm>
            <a:off x="1238250" y="12192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Prostřední stupeň</a:t>
            </a:r>
          </a:p>
        </p:txBody>
      </p:sp>
    </p:spTree>
    <p:extLst>
      <p:ext uri="{BB962C8B-B14F-4D97-AF65-F5344CB8AC3E}">
        <p14:creationId xmlns:p14="http://schemas.microsoft.com/office/powerpoint/2010/main" val="3436794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27418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593764" y="2758086"/>
            <a:ext cx="5736093" cy="151108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sz="2400" b="1" i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Cílem přednášky je </a:t>
            </a:r>
            <a:r>
              <a:rPr lang="cs-CZ" sz="2400" b="1" i="1" dirty="0">
                <a:solidFill>
                  <a:srgbClr val="008080"/>
                </a:solidFill>
              </a:rPr>
              <a:t>charakterizovat fáze vývoje obchodních organizací </a:t>
            </a:r>
          </a:p>
          <a:p>
            <a:pPr marL="0" indent="0">
              <a:buNone/>
              <a:defRPr/>
            </a:pPr>
            <a:r>
              <a:rPr lang="cs-CZ" sz="2400" b="1" i="1" dirty="0">
                <a:solidFill>
                  <a:srgbClr val="008080"/>
                </a:solidFill>
              </a:rPr>
              <a:t>a identifikovat příčiny krizí a možnosti růstu</a:t>
            </a: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Obdélník 2"/>
          <p:cNvSpPr/>
          <p:nvPr/>
        </p:nvSpPr>
        <p:spPr>
          <a:xfrm>
            <a:off x="1026720" y="1534551"/>
            <a:ext cx="357725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4000" dirty="0"/>
              <a:t>Organizování </a:t>
            </a:r>
          </a:p>
          <a:p>
            <a:r>
              <a:rPr lang="cs-CZ" altLang="cs-CZ" sz="4000" dirty="0"/>
              <a:t>a modelování organizačních struktur v obchodě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458106" y="486168"/>
            <a:ext cx="7793038" cy="693737"/>
          </a:xfrm>
        </p:spPr>
        <p:txBody>
          <a:bodyPr/>
          <a:lstStyle/>
          <a:p>
            <a:pPr eaLnBrk="1" hangingPunct="1"/>
            <a:r>
              <a:rPr lang="cs-CZ" altLang="cs-CZ" sz="2800" b="1" dirty="0">
                <a:solidFill>
                  <a:srgbClr val="008080"/>
                </a:solidFill>
              </a:rPr>
              <a:t>Znaky divize</a:t>
            </a:r>
            <a:r>
              <a:rPr lang="cs-CZ" altLang="cs-CZ" sz="4000" dirty="0">
                <a:solidFill>
                  <a:srgbClr val="008080"/>
                </a:solidFill>
              </a:rPr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4642" y="1375098"/>
            <a:ext cx="9025456" cy="3282950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92500"/>
          </a:bodyPr>
          <a:lstStyle/>
          <a:p>
            <a:pPr eaLnBrk="1" hangingPunct="1"/>
            <a:r>
              <a:rPr lang="cs-CZ" altLang="cs-CZ" b="1" dirty="0">
                <a:solidFill>
                  <a:srgbClr val="008080"/>
                </a:solidFill>
                <a:latin typeface="Times New Roman" panose="02020603050405020304" pitchFamily="18" charset="0"/>
              </a:rPr>
              <a:t>Věcná dělba práce (nejčastěji sortiment, zákazník, velké organizace volí územní přístup)</a:t>
            </a:r>
          </a:p>
          <a:p>
            <a:pPr eaLnBrk="1" hangingPunct="1"/>
            <a:r>
              <a:rPr lang="cs-CZ" altLang="cs-CZ" b="1" dirty="0">
                <a:solidFill>
                  <a:srgbClr val="008080"/>
                </a:solidFill>
                <a:latin typeface="Times New Roman" panose="02020603050405020304" pitchFamily="18" charset="0"/>
              </a:rPr>
              <a:t>Odpovědnost  za nákup a prodej, vybavenost  potřebnými správními útvary od plánování, marketingu, ekonomiky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8080"/>
                </a:solidFill>
                <a:latin typeface="Times New Roman" panose="02020603050405020304" pitchFamily="18" charset="0"/>
              </a:rPr>
              <a:t>   až po personální oddělení</a:t>
            </a:r>
          </a:p>
          <a:p>
            <a:pPr eaLnBrk="1" hangingPunct="1"/>
            <a:r>
              <a:rPr lang="cs-CZ" altLang="cs-CZ" b="1" dirty="0">
                <a:solidFill>
                  <a:srgbClr val="008080"/>
                </a:solidFill>
                <a:latin typeface="Times New Roman" panose="02020603050405020304" pitchFamily="18" charset="0"/>
              </a:rPr>
              <a:t>Expanzivní strategie</a:t>
            </a:r>
          </a:p>
          <a:p>
            <a:pPr eaLnBrk="1" hangingPunct="1"/>
            <a:r>
              <a:rPr lang="cs-CZ" altLang="cs-CZ" b="1" dirty="0">
                <a:solidFill>
                  <a:srgbClr val="008080"/>
                </a:solidFill>
                <a:latin typeface="Times New Roman" panose="02020603050405020304" pitchFamily="18" charset="0"/>
              </a:rPr>
              <a:t>Funguje jako finanční holding nebo řídící holding.</a:t>
            </a:r>
          </a:p>
          <a:p>
            <a:pPr eaLnBrk="1" hangingPunct="1"/>
            <a:endParaRPr lang="cs-CZ" altLang="cs-CZ" sz="2400" b="1" dirty="0">
              <a:latin typeface="Times New Roman" panose="02020603050405020304" pitchFamily="18" charset="0"/>
            </a:endParaRPr>
          </a:p>
          <a:p>
            <a:pPr eaLnBrk="1" hangingPunct="1"/>
            <a:endParaRPr lang="cs-CZ" altLang="cs-CZ" sz="2400" b="1" dirty="0">
              <a:latin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2F62ABE8-5559-48BD-8683-8AA3F43E6F0C}"/>
              </a:ext>
            </a:extLst>
          </p:cNvPr>
          <p:cNvSpPr txBox="1"/>
          <p:nvPr/>
        </p:nvSpPr>
        <p:spPr>
          <a:xfrm>
            <a:off x="1064642" y="4743450"/>
            <a:ext cx="89566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Finanční holding může sdružovat více předmětů podnikání – není třeba jejich činnosti koordinovat</a:t>
            </a:r>
          </a:p>
          <a:p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Řídící holding má jeden předmět podnikání – je koordinován ! (organizační, ekonomická k.)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6906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3"/>
          <p:cNvSpPr>
            <a:spLocks noChangeArrowheads="1"/>
          </p:cNvSpPr>
          <p:nvPr/>
        </p:nvSpPr>
        <p:spPr bwMode="auto">
          <a:xfrm>
            <a:off x="1992314" y="103188"/>
            <a:ext cx="77755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Příklad divizionální struktury maloobchodní firmy – sortimentní zaměření</a:t>
            </a:r>
            <a:endParaRPr lang="cs-CZ" altLang="cs-CZ" sz="2000" b="1" dirty="0">
              <a:solidFill>
                <a:srgbClr val="00808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>
              <a:latin typeface="Arial" panose="020B0604020202020204" pitchFamily="34" charset="0"/>
            </a:endParaRPr>
          </a:p>
        </p:txBody>
      </p:sp>
      <p:grpSp>
        <p:nvGrpSpPr>
          <p:cNvPr id="15363" name="Group 4"/>
          <p:cNvGrpSpPr>
            <a:grpSpLocks/>
          </p:cNvGrpSpPr>
          <p:nvPr/>
        </p:nvGrpSpPr>
        <p:grpSpPr bwMode="auto">
          <a:xfrm>
            <a:off x="1919289" y="765175"/>
            <a:ext cx="7991475" cy="5689600"/>
            <a:chOff x="720" y="7776"/>
            <a:chExt cx="9504" cy="5184"/>
          </a:xfrm>
          <a:solidFill>
            <a:srgbClr val="008080"/>
          </a:solidFill>
        </p:grpSpPr>
        <p:sp>
          <p:nvSpPr>
            <p:cNvPr id="15365" name="Text Box 42"/>
            <p:cNvSpPr txBox="1">
              <a:spLocks noChangeArrowheads="1"/>
            </p:cNvSpPr>
            <p:nvPr/>
          </p:nvSpPr>
          <p:spPr bwMode="auto">
            <a:xfrm>
              <a:off x="720" y="12240"/>
              <a:ext cx="1008" cy="720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diskont.</a:t>
              </a:r>
              <a:endParaRPr lang="cs-CZ" altLang="cs-CZ" sz="11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A</a:t>
              </a:r>
              <a:endParaRPr lang="cs-CZ" altLang="cs-CZ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15366" name="Group 37"/>
            <p:cNvGrpSpPr>
              <a:grpSpLocks/>
            </p:cNvGrpSpPr>
            <p:nvPr/>
          </p:nvGrpSpPr>
          <p:grpSpPr bwMode="auto">
            <a:xfrm>
              <a:off x="1152" y="9792"/>
              <a:ext cx="1152" cy="2448"/>
              <a:chOff x="1008" y="9792"/>
              <a:chExt cx="1152" cy="2448"/>
            </a:xfrm>
            <a:grpFill/>
          </p:grpSpPr>
          <p:sp>
            <p:nvSpPr>
              <p:cNvPr id="15399" name="Line 41"/>
              <p:cNvSpPr>
                <a:spLocks noChangeShapeType="1"/>
              </p:cNvSpPr>
              <p:nvPr/>
            </p:nvSpPr>
            <p:spPr bwMode="auto">
              <a:xfrm flipV="1">
                <a:off x="1008" y="11088"/>
                <a:ext cx="0" cy="1152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  <p:sp>
            <p:nvSpPr>
              <p:cNvPr id="15400" name="Line 40"/>
              <p:cNvSpPr>
                <a:spLocks noChangeShapeType="1"/>
              </p:cNvSpPr>
              <p:nvPr/>
            </p:nvSpPr>
            <p:spPr bwMode="auto">
              <a:xfrm>
                <a:off x="1008" y="11088"/>
                <a:ext cx="1152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  <p:sp>
            <p:nvSpPr>
              <p:cNvPr id="15401" name="Line 39"/>
              <p:cNvSpPr>
                <a:spLocks noChangeShapeType="1"/>
              </p:cNvSpPr>
              <p:nvPr/>
            </p:nvSpPr>
            <p:spPr bwMode="auto">
              <a:xfrm>
                <a:off x="2160" y="11088"/>
                <a:ext cx="0" cy="1152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  <p:sp>
            <p:nvSpPr>
              <p:cNvPr id="15402" name="Line 38"/>
              <p:cNvSpPr>
                <a:spLocks noChangeShapeType="1"/>
              </p:cNvSpPr>
              <p:nvPr/>
            </p:nvSpPr>
            <p:spPr bwMode="auto">
              <a:xfrm flipV="1">
                <a:off x="1584" y="9792"/>
                <a:ext cx="0" cy="1296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5367" name="Group 32"/>
            <p:cNvGrpSpPr>
              <a:grpSpLocks/>
            </p:cNvGrpSpPr>
            <p:nvPr/>
          </p:nvGrpSpPr>
          <p:grpSpPr bwMode="auto">
            <a:xfrm>
              <a:off x="3600" y="9792"/>
              <a:ext cx="1152" cy="2448"/>
              <a:chOff x="1008" y="9792"/>
              <a:chExt cx="1152" cy="2448"/>
            </a:xfrm>
            <a:grpFill/>
          </p:grpSpPr>
          <p:sp>
            <p:nvSpPr>
              <p:cNvPr id="15395" name="Line 36"/>
              <p:cNvSpPr>
                <a:spLocks noChangeShapeType="1"/>
              </p:cNvSpPr>
              <p:nvPr/>
            </p:nvSpPr>
            <p:spPr bwMode="auto">
              <a:xfrm flipV="1">
                <a:off x="1008" y="11088"/>
                <a:ext cx="0" cy="1152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  <p:sp>
            <p:nvSpPr>
              <p:cNvPr id="15396" name="Line 35"/>
              <p:cNvSpPr>
                <a:spLocks noChangeShapeType="1"/>
              </p:cNvSpPr>
              <p:nvPr/>
            </p:nvSpPr>
            <p:spPr bwMode="auto">
              <a:xfrm>
                <a:off x="1008" y="11088"/>
                <a:ext cx="1152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  <p:sp>
            <p:nvSpPr>
              <p:cNvPr id="15397" name="Line 34"/>
              <p:cNvSpPr>
                <a:spLocks noChangeShapeType="1"/>
              </p:cNvSpPr>
              <p:nvPr/>
            </p:nvSpPr>
            <p:spPr bwMode="auto">
              <a:xfrm>
                <a:off x="2160" y="11088"/>
                <a:ext cx="0" cy="1152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  <p:sp>
            <p:nvSpPr>
              <p:cNvPr id="15398" name="Line 33"/>
              <p:cNvSpPr>
                <a:spLocks noChangeShapeType="1"/>
              </p:cNvSpPr>
              <p:nvPr/>
            </p:nvSpPr>
            <p:spPr bwMode="auto">
              <a:xfrm flipV="1">
                <a:off x="1584" y="9792"/>
                <a:ext cx="0" cy="1296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5368" name="Group 27"/>
            <p:cNvGrpSpPr>
              <a:grpSpLocks/>
            </p:cNvGrpSpPr>
            <p:nvPr/>
          </p:nvGrpSpPr>
          <p:grpSpPr bwMode="auto">
            <a:xfrm>
              <a:off x="8496" y="9792"/>
              <a:ext cx="1152" cy="2448"/>
              <a:chOff x="1008" y="9792"/>
              <a:chExt cx="1152" cy="2448"/>
            </a:xfrm>
            <a:grpFill/>
          </p:grpSpPr>
          <p:sp>
            <p:nvSpPr>
              <p:cNvPr id="15391" name="Line 31"/>
              <p:cNvSpPr>
                <a:spLocks noChangeShapeType="1"/>
              </p:cNvSpPr>
              <p:nvPr/>
            </p:nvSpPr>
            <p:spPr bwMode="auto">
              <a:xfrm flipV="1">
                <a:off x="1008" y="11088"/>
                <a:ext cx="0" cy="1152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  <p:sp>
            <p:nvSpPr>
              <p:cNvPr id="15392" name="Line 30"/>
              <p:cNvSpPr>
                <a:spLocks noChangeShapeType="1"/>
              </p:cNvSpPr>
              <p:nvPr/>
            </p:nvSpPr>
            <p:spPr bwMode="auto">
              <a:xfrm>
                <a:off x="1008" y="11088"/>
                <a:ext cx="1152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  <p:sp>
            <p:nvSpPr>
              <p:cNvPr id="15393" name="Line 29"/>
              <p:cNvSpPr>
                <a:spLocks noChangeShapeType="1"/>
              </p:cNvSpPr>
              <p:nvPr/>
            </p:nvSpPr>
            <p:spPr bwMode="auto">
              <a:xfrm>
                <a:off x="2160" y="11088"/>
                <a:ext cx="0" cy="1152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  <p:sp>
            <p:nvSpPr>
              <p:cNvPr id="15394" name="Line 28"/>
              <p:cNvSpPr>
                <a:spLocks noChangeShapeType="1"/>
              </p:cNvSpPr>
              <p:nvPr/>
            </p:nvSpPr>
            <p:spPr bwMode="auto">
              <a:xfrm flipV="1">
                <a:off x="1584" y="9792"/>
                <a:ext cx="0" cy="1296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5369" name="Text Box 26"/>
            <p:cNvSpPr txBox="1">
              <a:spLocks noChangeArrowheads="1"/>
            </p:cNvSpPr>
            <p:nvPr/>
          </p:nvSpPr>
          <p:spPr bwMode="auto">
            <a:xfrm>
              <a:off x="1152" y="9360"/>
              <a:ext cx="1152" cy="4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rIns="54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DIVIZE 1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70" name="Text Box 25"/>
            <p:cNvSpPr txBox="1">
              <a:spLocks noChangeArrowheads="1"/>
            </p:cNvSpPr>
            <p:nvPr/>
          </p:nvSpPr>
          <p:spPr bwMode="auto">
            <a:xfrm>
              <a:off x="6768" y="9360"/>
              <a:ext cx="1152" cy="4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rIns="54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DIVIZE 4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71" name="Text Box 24"/>
            <p:cNvSpPr txBox="1">
              <a:spLocks noChangeArrowheads="1"/>
            </p:cNvSpPr>
            <p:nvPr/>
          </p:nvSpPr>
          <p:spPr bwMode="auto">
            <a:xfrm>
              <a:off x="5472" y="9360"/>
              <a:ext cx="1152" cy="4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rIns="54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DIVIZE </a:t>
              </a:r>
              <a:r>
                <a:rPr lang="cs-CZ" altLang="cs-CZ" sz="1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cs-CZ" alt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72" name="Text Box 23"/>
            <p:cNvSpPr txBox="1">
              <a:spLocks noChangeArrowheads="1"/>
            </p:cNvSpPr>
            <p:nvPr/>
          </p:nvSpPr>
          <p:spPr bwMode="auto">
            <a:xfrm>
              <a:off x="3600" y="9360"/>
              <a:ext cx="1152" cy="4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rIns="54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DIVIZE 2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73" name="Text Box 22"/>
            <p:cNvSpPr txBox="1">
              <a:spLocks noChangeArrowheads="1"/>
            </p:cNvSpPr>
            <p:nvPr/>
          </p:nvSpPr>
          <p:spPr bwMode="auto">
            <a:xfrm>
              <a:off x="8496" y="9360"/>
              <a:ext cx="1152" cy="4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rIns="54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DIVIZE 5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2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74" name="Line 21"/>
            <p:cNvSpPr>
              <a:spLocks noChangeShapeType="1"/>
            </p:cNvSpPr>
            <p:nvPr/>
          </p:nvSpPr>
          <p:spPr bwMode="auto">
            <a:xfrm flipV="1">
              <a:off x="6048" y="9792"/>
              <a:ext cx="0" cy="2448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5375" name="Line 20"/>
            <p:cNvSpPr>
              <a:spLocks noChangeShapeType="1"/>
            </p:cNvSpPr>
            <p:nvPr/>
          </p:nvSpPr>
          <p:spPr bwMode="auto">
            <a:xfrm flipV="1">
              <a:off x="7344" y="9792"/>
              <a:ext cx="0" cy="2448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5376" name="Line 19"/>
            <p:cNvSpPr>
              <a:spLocks noChangeShapeType="1"/>
            </p:cNvSpPr>
            <p:nvPr/>
          </p:nvSpPr>
          <p:spPr bwMode="auto">
            <a:xfrm>
              <a:off x="7344" y="8928"/>
              <a:ext cx="0" cy="432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5377" name="Line 18"/>
            <p:cNvSpPr>
              <a:spLocks noChangeShapeType="1"/>
            </p:cNvSpPr>
            <p:nvPr/>
          </p:nvSpPr>
          <p:spPr bwMode="auto">
            <a:xfrm>
              <a:off x="9072" y="8928"/>
              <a:ext cx="0" cy="432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5378" name="Line 17"/>
            <p:cNvSpPr>
              <a:spLocks noChangeShapeType="1"/>
            </p:cNvSpPr>
            <p:nvPr/>
          </p:nvSpPr>
          <p:spPr bwMode="auto">
            <a:xfrm>
              <a:off x="6048" y="8928"/>
              <a:ext cx="0" cy="432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5379" name="Line 16"/>
            <p:cNvSpPr>
              <a:spLocks noChangeShapeType="1"/>
            </p:cNvSpPr>
            <p:nvPr/>
          </p:nvSpPr>
          <p:spPr bwMode="auto">
            <a:xfrm>
              <a:off x="4176" y="8928"/>
              <a:ext cx="0" cy="432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5380" name="Line 15"/>
            <p:cNvSpPr>
              <a:spLocks noChangeShapeType="1"/>
            </p:cNvSpPr>
            <p:nvPr/>
          </p:nvSpPr>
          <p:spPr bwMode="auto">
            <a:xfrm>
              <a:off x="1728" y="8928"/>
              <a:ext cx="7344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5381" name="Line 14"/>
            <p:cNvSpPr>
              <a:spLocks noChangeShapeType="1"/>
            </p:cNvSpPr>
            <p:nvPr/>
          </p:nvSpPr>
          <p:spPr bwMode="auto">
            <a:xfrm flipV="1">
              <a:off x="1728" y="8928"/>
              <a:ext cx="0" cy="432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5382" name="Line 13"/>
            <p:cNvSpPr>
              <a:spLocks noChangeShapeType="1"/>
            </p:cNvSpPr>
            <p:nvPr/>
          </p:nvSpPr>
          <p:spPr bwMode="auto">
            <a:xfrm flipV="1">
              <a:off x="5328" y="8352"/>
              <a:ext cx="0" cy="57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5383" name="Text Box 12"/>
            <p:cNvSpPr txBox="1">
              <a:spLocks noChangeArrowheads="1"/>
            </p:cNvSpPr>
            <p:nvPr/>
          </p:nvSpPr>
          <p:spPr bwMode="auto">
            <a:xfrm>
              <a:off x="4320" y="7776"/>
              <a:ext cx="2016" cy="576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CENTRÁLA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84" name="Text Box 11"/>
            <p:cNvSpPr txBox="1">
              <a:spLocks noChangeArrowheads="1"/>
            </p:cNvSpPr>
            <p:nvPr/>
          </p:nvSpPr>
          <p:spPr bwMode="auto">
            <a:xfrm>
              <a:off x="8064" y="12240"/>
              <a:ext cx="1008" cy="720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 err="1">
                  <a:solidFill>
                    <a:schemeClr val="bg1"/>
                  </a:solidFill>
                  <a:cs typeface="Times New Roman" panose="02020603050405020304" pitchFamily="18" charset="0"/>
                </a:rPr>
                <a:t>special</a:t>
              </a:r>
              <a:r>
                <a:rPr lang="cs-CZ" altLang="cs-CZ" sz="1200" b="1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.</a:t>
              </a:r>
              <a:endParaRPr lang="cs-CZ" altLang="cs-CZ" sz="11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D</a:t>
              </a:r>
              <a:endParaRPr lang="cs-CZ" altLang="cs-CZ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85" name="Text Box 10"/>
            <p:cNvSpPr txBox="1">
              <a:spLocks noChangeArrowheads="1"/>
            </p:cNvSpPr>
            <p:nvPr/>
          </p:nvSpPr>
          <p:spPr bwMode="auto">
            <a:xfrm>
              <a:off x="9216" y="12240"/>
              <a:ext cx="1008" cy="720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 err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special</a:t>
              </a:r>
              <a:r>
                <a:rPr lang="cs-CZ" altLang="cs-CZ" sz="1200" b="1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.</a:t>
              </a:r>
              <a:endParaRPr lang="cs-CZ" altLang="cs-CZ" sz="11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D</a:t>
              </a:r>
              <a:endParaRPr lang="cs-CZ" altLang="cs-CZ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86" name="Text Box 9"/>
            <p:cNvSpPr txBox="1">
              <a:spLocks noChangeArrowheads="1"/>
            </p:cNvSpPr>
            <p:nvPr/>
          </p:nvSpPr>
          <p:spPr bwMode="auto">
            <a:xfrm>
              <a:off x="1872" y="12240"/>
              <a:ext cx="1008" cy="720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diskontní</a:t>
              </a:r>
              <a:endParaRPr lang="cs-CZ" altLang="cs-CZ" sz="1100" b="1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B</a:t>
              </a:r>
              <a:endParaRPr lang="cs-CZ" altLang="cs-CZ" sz="18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87" name="Text Box 8"/>
            <p:cNvSpPr txBox="1">
              <a:spLocks noChangeArrowheads="1"/>
            </p:cNvSpPr>
            <p:nvPr/>
          </p:nvSpPr>
          <p:spPr bwMode="auto">
            <a:xfrm>
              <a:off x="3168" y="12240"/>
              <a:ext cx="1008" cy="720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diskontní</a:t>
              </a:r>
              <a:endParaRPr lang="cs-CZ" altLang="cs-CZ" sz="1100" b="1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B</a:t>
              </a:r>
              <a:endParaRPr lang="cs-CZ" altLang="cs-CZ" sz="18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88" name="Text Box 7"/>
            <p:cNvSpPr txBox="1">
              <a:spLocks noChangeArrowheads="1"/>
            </p:cNvSpPr>
            <p:nvPr/>
          </p:nvSpPr>
          <p:spPr bwMode="auto">
            <a:xfrm>
              <a:off x="4320" y="12240"/>
              <a:ext cx="1008" cy="720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special.</a:t>
              </a:r>
              <a:endParaRPr lang="cs-CZ" altLang="cs-CZ" sz="1100" b="1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B</a:t>
              </a:r>
              <a:endParaRPr lang="cs-CZ" altLang="cs-CZ" sz="18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89" name="Text Box 6"/>
            <p:cNvSpPr txBox="1">
              <a:spLocks noChangeArrowheads="1"/>
            </p:cNvSpPr>
            <p:nvPr/>
          </p:nvSpPr>
          <p:spPr bwMode="auto">
            <a:xfrm>
              <a:off x="5616" y="12240"/>
              <a:ext cx="1008" cy="720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 err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special</a:t>
              </a:r>
              <a:r>
                <a:rPr lang="cs-CZ" altLang="cs-CZ" sz="1200" b="1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.</a:t>
              </a:r>
              <a:endParaRPr lang="cs-CZ" altLang="cs-CZ" sz="12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C</a:t>
              </a:r>
              <a:endParaRPr lang="cs-CZ" altLang="cs-CZ" sz="12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90" name="Text Box 5"/>
            <p:cNvSpPr txBox="1">
              <a:spLocks noChangeArrowheads="1"/>
            </p:cNvSpPr>
            <p:nvPr/>
          </p:nvSpPr>
          <p:spPr bwMode="auto">
            <a:xfrm>
              <a:off x="6912" y="12240"/>
              <a:ext cx="1008" cy="720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special.</a:t>
              </a:r>
              <a:endParaRPr lang="cs-CZ" altLang="cs-CZ" sz="1100" b="1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D</a:t>
              </a:r>
              <a:endParaRPr lang="cs-CZ" altLang="cs-CZ" sz="18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5364" name="Rectangle 58"/>
          <p:cNvSpPr>
            <a:spLocks noChangeArrowheads="1"/>
          </p:cNvSpPr>
          <p:nvPr/>
        </p:nvSpPr>
        <p:spPr bwMode="auto">
          <a:xfrm>
            <a:off x="1562101" y="181399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pic>
        <p:nvPicPr>
          <p:cNvPr id="43" name="Obrázek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3682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755833" y="727203"/>
            <a:ext cx="2796836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Organizační koordinace</a:t>
            </a:r>
            <a:r>
              <a:rPr lang="cs-CZ" alt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 dirty="0"/>
          </a:p>
        </p:txBody>
      </p:sp>
      <p:sp>
        <p:nvSpPr>
          <p:cNvPr id="17416" name="Line 14"/>
          <p:cNvSpPr>
            <a:spLocks noChangeShapeType="1"/>
          </p:cNvSpPr>
          <p:nvPr/>
        </p:nvSpPr>
        <p:spPr bwMode="auto">
          <a:xfrm>
            <a:off x="3206213" y="1342756"/>
            <a:ext cx="2305050" cy="720725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5936104" y="696425"/>
            <a:ext cx="4152275" cy="25237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8080"/>
                </a:solidFill>
              </a:rPr>
              <a:t>Centralizace určitých činností</a:t>
            </a:r>
          </a:p>
          <a:p>
            <a:r>
              <a:rPr lang="cs-CZ" sz="2800" dirty="0">
                <a:solidFill>
                  <a:srgbClr val="008080"/>
                </a:solidFill>
              </a:rPr>
              <a:t>Mandátový systém</a:t>
            </a:r>
          </a:p>
          <a:p>
            <a:r>
              <a:rPr lang="cs-CZ" sz="2800" dirty="0">
                <a:solidFill>
                  <a:srgbClr val="008080"/>
                </a:solidFill>
              </a:rPr>
              <a:t>Vyčlenění společných činností do zvláštní divize</a:t>
            </a:r>
          </a:p>
          <a:p>
            <a:endParaRPr lang="cs-CZ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55833" y="3743864"/>
            <a:ext cx="3960812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Ekonomická koordinace</a:t>
            </a:r>
            <a:r>
              <a:rPr lang="cs-CZ" alt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5936104" y="3443263"/>
            <a:ext cx="4152275" cy="25237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8080"/>
                </a:solidFill>
              </a:rPr>
              <a:t>Vnitropodnikové plánování</a:t>
            </a:r>
          </a:p>
          <a:p>
            <a:r>
              <a:rPr lang="cs-CZ" sz="2800" dirty="0">
                <a:solidFill>
                  <a:srgbClr val="008080"/>
                </a:solidFill>
              </a:rPr>
              <a:t>Sestavování rozpočtů</a:t>
            </a:r>
          </a:p>
          <a:p>
            <a:r>
              <a:rPr lang="cs-CZ" sz="2800" dirty="0">
                <a:solidFill>
                  <a:srgbClr val="008080"/>
                </a:solidFill>
              </a:rPr>
              <a:t>Zadávání závazných ukazatelů</a:t>
            </a:r>
          </a:p>
          <a:p>
            <a:r>
              <a:rPr lang="cs-CZ" sz="2800" dirty="0">
                <a:solidFill>
                  <a:srgbClr val="008080"/>
                </a:solidFill>
              </a:rPr>
              <a:t>Organizace nákupů</a:t>
            </a:r>
          </a:p>
          <a:p>
            <a:endParaRPr lang="cs-CZ" dirty="0"/>
          </a:p>
        </p:txBody>
      </p:sp>
      <p:sp>
        <p:nvSpPr>
          <p:cNvPr id="10" name="Line 14"/>
          <p:cNvSpPr>
            <a:spLocks noChangeShapeType="1"/>
          </p:cNvSpPr>
          <p:nvPr/>
        </p:nvSpPr>
        <p:spPr bwMode="auto">
          <a:xfrm>
            <a:off x="3148751" y="4254245"/>
            <a:ext cx="2305050" cy="720725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B4604482-D08B-4359-B92C-9D42271BC15B}"/>
              </a:ext>
            </a:extLst>
          </p:cNvPr>
          <p:cNvSpPr txBox="1"/>
          <p:nvPr/>
        </p:nvSpPr>
        <p:spPr>
          <a:xfrm>
            <a:off x="755833" y="180975"/>
            <a:ext cx="6492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Jak koordinovat činnosti?</a:t>
            </a:r>
          </a:p>
        </p:txBody>
      </p:sp>
    </p:spTree>
    <p:extLst>
      <p:ext uri="{BB962C8B-B14F-4D97-AF65-F5344CB8AC3E}">
        <p14:creationId xmlns:p14="http://schemas.microsoft.com/office/powerpoint/2010/main" val="6612955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755833" y="98755"/>
            <a:ext cx="3960812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Organizační koordinace</a:t>
            </a:r>
            <a:r>
              <a:rPr lang="cs-CZ" alt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 dirty="0"/>
          </a:p>
        </p:txBody>
      </p:sp>
      <p:sp>
        <p:nvSpPr>
          <p:cNvPr id="17411" name="Text Box 8"/>
          <p:cNvSpPr txBox="1">
            <a:spLocks noChangeArrowheads="1"/>
          </p:cNvSpPr>
          <p:nvPr/>
        </p:nvSpPr>
        <p:spPr bwMode="auto">
          <a:xfrm>
            <a:off x="959370" y="3052543"/>
            <a:ext cx="10148341" cy="280076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Centralizace určitých činností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-  některé činnosti jako např. nákup a skladování zboží  v centrálním skladu, vytváření finančních rezerv se zajišťuje společně prostřednictvím centrály.</a:t>
            </a:r>
          </a:p>
        </p:txBody>
      </p:sp>
      <p:sp>
        <p:nvSpPr>
          <p:cNvPr id="17416" name="Line 14"/>
          <p:cNvSpPr>
            <a:spLocks noChangeShapeType="1"/>
          </p:cNvSpPr>
          <p:nvPr/>
        </p:nvSpPr>
        <p:spPr bwMode="auto">
          <a:xfrm>
            <a:off x="3174428" y="1522942"/>
            <a:ext cx="2305050" cy="720725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4084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755833" y="98755"/>
            <a:ext cx="3960812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Organizační koordinace</a:t>
            </a:r>
            <a:r>
              <a:rPr lang="cs-CZ" alt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 dirty="0"/>
          </a:p>
        </p:txBody>
      </p:sp>
      <p:sp>
        <p:nvSpPr>
          <p:cNvPr id="17413" name="Text Box 11"/>
          <p:cNvSpPr txBox="1">
            <a:spLocks noChangeArrowheads="1"/>
          </p:cNvSpPr>
          <p:nvPr/>
        </p:nvSpPr>
        <p:spPr bwMode="auto">
          <a:xfrm>
            <a:off x="1843790" y="2883859"/>
            <a:ext cx="9144000" cy="255454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Mandátový systém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dirty="0">
                <a:solidFill>
                  <a:srgbClr val="008080"/>
                </a:solidFill>
              </a:rPr>
              <a:t>-</a:t>
            </a:r>
            <a:r>
              <a:rPr lang="cs-CZ" altLang="cs-CZ" b="1" dirty="0">
                <a:solidFill>
                  <a:srgbClr val="008080"/>
                </a:solidFill>
              </a:rPr>
              <a:t> určitou činnost můžeme z hospodárných důvodů zařadit do některé divize, přičemž tato ji bude zajišťovat pro všechny (např. projektování prodejen).</a:t>
            </a:r>
          </a:p>
        </p:txBody>
      </p:sp>
      <p:sp>
        <p:nvSpPr>
          <p:cNvPr id="17414" name="Line 12"/>
          <p:cNvSpPr>
            <a:spLocks noChangeShapeType="1"/>
          </p:cNvSpPr>
          <p:nvPr/>
        </p:nvSpPr>
        <p:spPr bwMode="auto">
          <a:xfrm>
            <a:off x="1123690" y="1547789"/>
            <a:ext cx="71438" cy="2087563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2052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755833" y="98755"/>
            <a:ext cx="3960812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Organizační koordinace</a:t>
            </a:r>
            <a:r>
              <a:rPr lang="cs-CZ" alt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 dirty="0"/>
          </a:p>
        </p:txBody>
      </p:sp>
      <p:sp>
        <p:nvSpPr>
          <p:cNvPr id="17412" name="Text Box 10"/>
          <p:cNvSpPr txBox="1">
            <a:spLocks noChangeArrowheads="1"/>
          </p:cNvSpPr>
          <p:nvPr/>
        </p:nvSpPr>
        <p:spPr bwMode="auto">
          <a:xfrm>
            <a:off x="3462728" y="2454893"/>
            <a:ext cx="8154649" cy="255454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Vyčlenění společných činností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do zvláštní divize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b="1" dirty="0">
                <a:solidFill>
                  <a:srgbClr val="008080"/>
                </a:solidFill>
              </a:rPr>
              <a:t>- např. vznik divize pouze pro maloobchodní činnost, velkoobchodní činnost nebo dopravní činnosti.</a:t>
            </a:r>
          </a:p>
        </p:txBody>
      </p:sp>
      <p:sp>
        <p:nvSpPr>
          <p:cNvPr id="17415" name="Line 13"/>
          <p:cNvSpPr>
            <a:spLocks noChangeShapeType="1"/>
          </p:cNvSpPr>
          <p:nvPr/>
        </p:nvSpPr>
        <p:spPr bwMode="auto">
          <a:xfrm>
            <a:off x="910914" y="1569281"/>
            <a:ext cx="2376488" cy="2087563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1666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ChangeArrowheads="1"/>
          </p:cNvSpPr>
          <p:nvPr/>
        </p:nvSpPr>
        <p:spPr bwMode="auto">
          <a:xfrm>
            <a:off x="897395" y="360115"/>
            <a:ext cx="50337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Ekonomická koordinace: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6618042" y="1272283"/>
            <a:ext cx="3675063" cy="954107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chemeClr val="bg1"/>
                </a:solidFill>
              </a:rPr>
              <a:t>vnitropodnikové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chemeClr val="bg1"/>
                </a:solidFill>
              </a:rPr>
              <a:t>plánování</a:t>
            </a:r>
          </a:p>
        </p:txBody>
      </p:sp>
      <p:sp>
        <p:nvSpPr>
          <p:cNvPr id="18436" name="Text Box 9"/>
          <p:cNvSpPr txBox="1">
            <a:spLocks noChangeArrowheads="1"/>
          </p:cNvSpPr>
          <p:nvPr/>
        </p:nvSpPr>
        <p:spPr bwMode="auto">
          <a:xfrm>
            <a:off x="5718724" y="2723724"/>
            <a:ext cx="2736850" cy="136960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sestavování rozpočtů</a:t>
            </a:r>
            <a:endParaRPr lang="cs-CZ" altLang="cs-CZ" sz="2800" dirty="0">
              <a:solidFill>
                <a:srgbClr val="008080"/>
              </a:solidFill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18437" name="Text Box 11"/>
          <p:cNvSpPr txBox="1">
            <a:spLocks noChangeArrowheads="1"/>
          </p:cNvSpPr>
          <p:nvPr/>
        </p:nvSpPr>
        <p:spPr bwMode="auto">
          <a:xfrm>
            <a:off x="3913313" y="4587915"/>
            <a:ext cx="6070136" cy="138499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zadávání závazných ukazatelů (např. zisk, náklady, centrální tvorba cen apod.)</a:t>
            </a:r>
          </a:p>
        </p:txBody>
      </p:sp>
      <p:sp>
        <p:nvSpPr>
          <p:cNvPr id="18439" name="Line 15"/>
          <p:cNvSpPr>
            <a:spLocks noChangeShapeType="1"/>
          </p:cNvSpPr>
          <p:nvPr/>
        </p:nvSpPr>
        <p:spPr bwMode="auto">
          <a:xfrm>
            <a:off x="5214693" y="1358107"/>
            <a:ext cx="1008062" cy="71437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0" name="Line 16"/>
          <p:cNvSpPr>
            <a:spLocks noChangeShapeType="1"/>
          </p:cNvSpPr>
          <p:nvPr/>
        </p:nvSpPr>
        <p:spPr bwMode="auto">
          <a:xfrm>
            <a:off x="2419332" y="1727994"/>
            <a:ext cx="2376487" cy="1081087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1" name="Line 17"/>
          <p:cNvSpPr>
            <a:spLocks noChangeShapeType="1"/>
          </p:cNvSpPr>
          <p:nvPr/>
        </p:nvSpPr>
        <p:spPr bwMode="auto">
          <a:xfrm>
            <a:off x="1123139" y="1779627"/>
            <a:ext cx="2592387" cy="2808288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5481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ChangeArrowheads="1"/>
          </p:cNvSpPr>
          <p:nvPr/>
        </p:nvSpPr>
        <p:spPr bwMode="auto">
          <a:xfrm>
            <a:off x="897395" y="360115"/>
            <a:ext cx="31213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 nákupu</a:t>
            </a:r>
          </a:p>
        </p:txBody>
      </p:sp>
      <p:sp>
        <p:nvSpPr>
          <p:cNvPr id="18438" name="Line 12"/>
          <p:cNvSpPr>
            <a:spLocks noChangeShapeType="1"/>
          </p:cNvSpPr>
          <p:nvPr/>
        </p:nvSpPr>
        <p:spPr bwMode="auto">
          <a:xfrm>
            <a:off x="4717375" y="360115"/>
            <a:ext cx="78250" cy="1707683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2" name="Text Box 18"/>
          <p:cNvSpPr txBox="1">
            <a:spLocks noChangeArrowheads="1"/>
          </p:cNvSpPr>
          <p:nvPr/>
        </p:nvSpPr>
        <p:spPr bwMode="auto">
          <a:xfrm>
            <a:off x="592594" y="2371175"/>
            <a:ext cx="11199356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339966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Organizace nákupu:</a:t>
            </a: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-centralizovaný nákup (centrála nakupuje ve velkém)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-decentralizovaný nákup (na úrovni každé autonomní jednotky)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-kombinovaný nákup (nakupuje centrála i autonomní jednotka v regionu)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3068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ChangeArrowheads="1"/>
          </p:cNvSpPr>
          <p:nvPr/>
        </p:nvSpPr>
        <p:spPr bwMode="auto">
          <a:xfrm>
            <a:off x="897395" y="360115"/>
            <a:ext cx="31213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 nákupu</a:t>
            </a:r>
          </a:p>
        </p:txBody>
      </p:sp>
      <p:sp>
        <p:nvSpPr>
          <p:cNvPr id="18438" name="Line 12"/>
          <p:cNvSpPr>
            <a:spLocks noChangeShapeType="1"/>
          </p:cNvSpPr>
          <p:nvPr/>
        </p:nvSpPr>
        <p:spPr bwMode="auto">
          <a:xfrm>
            <a:off x="4717375" y="360115"/>
            <a:ext cx="7025" cy="782885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2" name="Text Box 18"/>
          <p:cNvSpPr txBox="1">
            <a:spLocks noChangeArrowheads="1"/>
          </p:cNvSpPr>
          <p:nvPr/>
        </p:nvSpPr>
        <p:spPr bwMode="auto">
          <a:xfrm>
            <a:off x="252111" y="1404850"/>
            <a:ext cx="11687778" cy="52629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339966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Centralizovaný nákup - výhody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– centrální útvar</a:t>
            </a: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cs-CZ" sz="2800" dirty="0">
                <a:solidFill>
                  <a:srgbClr val="008080"/>
                </a:solidFill>
              </a:rPr>
              <a:t>Příznivější dodací podmínky, využít množstevní rabaty a optimalizovat logistické řešení. To příznivě působí na náklady na udržení zásob. </a:t>
            </a: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cs-CZ" sz="2800" dirty="0">
                <a:solidFill>
                  <a:srgbClr val="008080"/>
                </a:solidFill>
              </a:rPr>
              <a:t>Způsob přidělování zboží divizím z centrálního skladu má charakter:</a:t>
            </a:r>
          </a:p>
          <a:p>
            <a:pPr marL="457200" indent="-457200">
              <a:spcBef>
                <a:spcPct val="50000"/>
              </a:spcBef>
              <a:buClrTx/>
              <a:buSzTx/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standardní automatické objednávky (pro zboží nepodléhající příliš sezónním vlivům a módě) </a:t>
            </a:r>
          </a:p>
          <a:p>
            <a:pPr marL="457200" indent="-457200">
              <a:spcBef>
                <a:spcPct val="50000"/>
              </a:spcBef>
              <a:buClrTx/>
              <a:buSzTx/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osobního objednávání módního a sezónního zboží vedoucími divizí. </a:t>
            </a:r>
          </a:p>
          <a:p>
            <a:pPr marL="457200" indent="-457200">
              <a:spcBef>
                <a:spcPct val="50000"/>
              </a:spcBef>
              <a:buClrTx/>
              <a:buSzTx/>
              <a:buFontTx/>
              <a:buChar char="-"/>
            </a:pPr>
            <a:r>
              <a:rPr lang="cs-CZ" altLang="cs-CZ" sz="2800" b="1" dirty="0">
                <a:solidFill>
                  <a:srgbClr val="FF0000"/>
                </a:solidFill>
              </a:rPr>
              <a:t>Př.: COOP CENTRUM, COOP MORAVA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188" y="5015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0544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ChangeArrowheads="1"/>
          </p:cNvSpPr>
          <p:nvPr/>
        </p:nvSpPr>
        <p:spPr bwMode="auto">
          <a:xfrm>
            <a:off x="897395" y="360115"/>
            <a:ext cx="31213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 nákupu</a:t>
            </a:r>
          </a:p>
        </p:txBody>
      </p:sp>
      <p:sp>
        <p:nvSpPr>
          <p:cNvPr id="18438" name="Line 12"/>
          <p:cNvSpPr>
            <a:spLocks noChangeShapeType="1"/>
          </p:cNvSpPr>
          <p:nvPr/>
        </p:nvSpPr>
        <p:spPr bwMode="auto">
          <a:xfrm>
            <a:off x="4745950" y="269090"/>
            <a:ext cx="26075" cy="1127893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2" name="Text Box 18"/>
          <p:cNvSpPr txBox="1">
            <a:spLocks noChangeArrowheads="1"/>
          </p:cNvSpPr>
          <p:nvPr/>
        </p:nvSpPr>
        <p:spPr bwMode="auto">
          <a:xfrm>
            <a:off x="897395" y="1572151"/>
            <a:ext cx="10780255" cy="40318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339966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Centralizovaný nákup - nevýhody</a:t>
            </a: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cs-CZ" sz="2800" b="1" dirty="0">
                <a:solidFill>
                  <a:srgbClr val="008080"/>
                </a:solidFill>
              </a:rPr>
              <a:t>• menší pružnost při řešení změn potřeb; </a:t>
            </a: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cs-CZ" sz="2800" b="1" dirty="0">
                <a:solidFill>
                  <a:srgbClr val="008080"/>
                </a:solidFill>
              </a:rPr>
              <a:t>• vyšší opatřovací náklady (dopravné, manipulační náklady); </a:t>
            </a: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cs-CZ" sz="2800" b="1" dirty="0">
                <a:solidFill>
                  <a:srgbClr val="008080"/>
                </a:solidFill>
              </a:rPr>
              <a:t>• zdlouhavější informační toky; </a:t>
            </a: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cs-CZ" sz="2800" b="1" dirty="0">
                <a:solidFill>
                  <a:srgbClr val="008080"/>
                </a:solidFill>
              </a:rPr>
              <a:t>• časově náročná spolupráce mezi decentralizovanými jednotkami a centralizovaným nákupem. </a:t>
            </a:r>
            <a:endParaRPr lang="cs-CZ" altLang="cs-CZ" sz="2800" b="1" dirty="0">
              <a:solidFill>
                <a:srgbClr val="008080"/>
              </a:solidFill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552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0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895310"/>
            <a:ext cx="4297080" cy="28628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/>
              <a:t>Organizování </a:t>
            </a:r>
          </a:p>
          <a:p>
            <a:pPr algn="l"/>
            <a:r>
              <a:rPr lang="cs-CZ" altLang="cs-CZ" sz="4000" b="1" dirty="0"/>
              <a:t>a modelování organizačních struktur v obchodě</a:t>
            </a:r>
            <a:endParaRPr lang="cs-CZ" sz="4000" b="1" dirty="0"/>
          </a:p>
          <a:p>
            <a:pPr algn="l"/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645370" y="2487648"/>
            <a:ext cx="6046958" cy="253405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400" b="1" dirty="0">
                <a:solidFill>
                  <a:srgbClr val="008080"/>
                </a:solidFill>
              </a:rPr>
              <a:t>Základní fáze organizačního vývoje obchodní organizace</a:t>
            </a:r>
          </a:p>
          <a:p>
            <a:r>
              <a:rPr lang="cs-CZ" altLang="cs-CZ" sz="2400" b="1" dirty="0">
                <a:solidFill>
                  <a:srgbClr val="008080"/>
                </a:solidFill>
              </a:rPr>
              <a:t>Vlastní generace organizace obchodní firmy</a:t>
            </a:r>
          </a:p>
          <a:p>
            <a:r>
              <a:rPr lang="cs-CZ" altLang="cs-CZ" sz="2400" b="1" dirty="0">
                <a:solidFill>
                  <a:srgbClr val="008080"/>
                </a:solidFill>
              </a:rPr>
              <a:t>Fáze vývoje a jejich charakteristika</a:t>
            </a:r>
          </a:p>
          <a:p>
            <a:r>
              <a:rPr lang="cs-CZ" altLang="cs-CZ" sz="2400" b="1" dirty="0">
                <a:solidFill>
                  <a:srgbClr val="008080"/>
                </a:solidFill>
              </a:rPr>
              <a:t>Specifika vývoje obchodní organizace</a:t>
            </a:r>
            <a:r>
              <a:rPr lang="cs-CZ" altLang="cs-CZ" sz="2400" dirty="0">
                <a:solidFill>
                  <a:srgbClr val="008080"/>
                </a:solidFill>
              </a:rPr>
              <a:t>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17866" y="4001934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ChangeArrowheads="1"/>
          </p:cNvSpPr>
          <p:nvPr/>
        </p:nvSpPr>
        <p:spPr bwMode="auto">
          <a:xfrm>
            <a:off x="897395" y="360115"/>
            <a:ext cx="31213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 nákupu</a:t>
            </a:r>
          </a:p>
        </p:txBody>
      </p:sp>
      <p:sp>
        <p:nvSpPr>
          <p:cNvPr id="18438" name="Line 12"/>
          <p:cNvSpPr>
            <a:spLocks noChangeShapeType="1"/>
          </p:cNvSpPr>
          <p:nvPr/>
        </p:nvSpPr>
        <p:spPr bwMode="auto">
          <a:xfrm>
            <a:off x="4393525" y="652502"/>
            <a:ext cx="78250" cy="1707683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2" name="Text Box 18"/>
          <p:cNvSpPr txBox="1">
            <a:spLocks noChangeArrowheads="1"/>
          </p:cNvSpPr>
          <p:nvPr/>
        </p:nvSpPr>
        <p:spPr bwMode="auto">
          <a:xfrm>
            <a:off x="592594" y="2521059"/>
            <a:ext cx="10780255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339966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Decentralizovaný nákup </a:t>
            </a: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cs-CZ" dirty="0"/>
              <a:t>-  </a:t>
            </a:r>
            <a:r>
              <a:rPr lang="cs-CZ" dirty="0">
                <a:solidFill>
                  <a:srgbClr val="008080"/>
                </a:solidFill>
              </a:rPr>
              <a:t>Každá vnitřní jednotka (divize, filiálka, případně i prodejna) si nakupuje zboží samostatně, zpravidla v rámci svého akčního rádia.</a:t>
            </a:r>
            <a:endParaRPr lang="cs-CZ" altLang="cs-CZ" b="1" dirty="0">
              <a:solidFill>
                <a:srgbClr val="008080"/>
              </a:solidFill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8749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ChangeArrowheads="1"/>
          </p:cNvSpPr>
          <p:nvPr/>
        </p:nvSpPr>
        <p:spPr bwMode="auto">
          <a:xfrm>
            <a:off x="897395" y="360115"/>
            <a:ext cx="31213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 nákupu</a:t>
            </a:r>
          </a:p>
        </p:txBody>
      </p:sp>
      <p:sp>
        <p:nvSpPr>
          <p:cNvPr id="18438" name="Line 12"/>
          <p:cNvSpPr>
            <a:spLocks noChangeShapeType="1"/>
          </p:cNvSpPr>
          <p:nvPr/>
        </p:nvSpPr>
        <p:spPr bwMode="auto">
          <a:xfrm>
            <a:off x="4393525" y="652502"/>
            <a:ext cx="16550" cy="900073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2" name="Text Box 18"/>
          <p:cNvSpPr txBox="1">
            <a:spLocks noChangeArrowheads="1"/>
          </p:cNvSpPr>
          <p:nvPr/>
        </p:nvSpPr>
        <p:spPr bwMode="auto">
          <a:xfrm>
            <a:off x="478294" y="1591955"/>
            <a:ext cx="10780255" cy="45243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339966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Kombinovaný  nákup </a:t>
            </a: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cs-CZ" dirty="0">
                <a:solidFill>
                  <a:srgbClr val="008080"/>
                </a:solidFill>
              </a:rPr>
              <a:t>Preferují zejména velké maloobchodní společnosti s provozními jednotkami, které jsou rozptýlené na velkém území. </a:t>
            </a: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cs-CZ" dirty="0">
                <a:solidFill>
                  <a:srgbClr val="008080"/>
                </a:solidFill>
              </a:rPr>
              <a:t>Centralizovaný nákup doplňuje decentralizovaný systém, který je založen na přímých dodávkách týkajícího se rychle kazícího se zboží, případně zboží regionálního charakteru, který je odrazem tradic a zvyklostí lokality.</a:t>
            </a:r>
            <a:endParaRPr lang="cs-CZ" altLang="cs-CZ" b="1" dirty="0">
              <a:solidFill>
                <a:srgbClr val="008080"/>
              </a:solidFill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238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85968" y="165412"/>
            <a:ext cx="8620125" cy="693737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</a:rPr>
              <a:t>4. fáze (integrační)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839450" y="2852595"/>
            <a:ext cx="10058400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339966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Krize správy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Rozmístění OJ po celém světě neumožňuje strategické řízení z centrály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Složitá organizační struktura a kapitálové vazby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TOP management - Bariéry získání relevantních informací o obchodech.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-"/>
            </a:pPr>
            <a:endParaRPr lang="cs-CZ" altLang="cs-CZ" sz="2000" b="1" dirty="0"/>
          </a:p>
        </p:txBody>
      </p:sp>
      <p:sp>
        <p:nvSpPr>
          <p:cNvPr id="14342" name="AutoShape 7"/>
          <p:cNvSpPr>
            <a:spLocks noChangeArrowheads="1"/>
          </p:cNvSpPr>
          <p:nvPr/>
        </p:nvSpPr>
        <p:spPr bwMode="auto">
          <a:xfrm>
            <a:off x="7751763" y="549276"/>
            <a:ext cx="1657350" cy="1439863"/>
          </a:xfrm>
          <a:prstGeom prst="smileyFace">
            <a:avLst>
              <a:gd name="adj" fmla="val -4653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C6A0E848-7008-433B-B931-423F3BF4E5AD}"/>
              </a:ext>
            </a:extLst>
          </p:cNvPr>
          <p:cNvSpPr txBox="1"/>
          <p:nvPr/>
        </p:nvSpPr>
        <p:spPr>
          <a:xfrm>
            <a:off x="1495425" y="1396984"/>
            <a:ext cx="2809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Prostřední stupeň</a:t>
            </a:r>
          </a:p>
        </p:txBody>
      </p:sp>
    </p:spTree>
    <p:extLst>
      <p:ext uri="{BB962C8B-B14F-4D97-AF65-F5344CB8AC3E}">
        <p14:creationId xmlns:p14="http://schemas.microsoft.com/office/powerpoint/2010/main" val="26450405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0232" y="152211"/>
            <a:ext cx="8620125" cy="693737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b="1" dirty="0">
                <a:solidFill>
                  <a:srgbClr val="008080"/>
                </a:solidFill>
              </a:rPr>
              <a:t>5.fáze vývoje (poslední fáze integrační)</a:t>
            </a:r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451260" y="1381724"/>
            <a:ext cx="11289480" cy="4893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3399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Růst </a:t>
            </a:r>
            <a:r>
              <a:rPr lang="cs-CZ" altLang="cs-CZ" sz="2400" b="1" dirty="0">
                <a:solidFill>
                  <a:srgbClr val="008080"/>
                </a:solidFill>
              </a:rPr>
              <a:t>(díky dobře formulované strategii)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008080"/>
                </a:solidFill>
              </a:rPr>
              <a:t>vznik strategických podnikatelských jednotek (</a:t>
            </a:r>
            <a:r>
              <a:rPr lang="cs-CZ" altLang="cs-CZ" sz="2400" b="1" dirty="0" err="1">
                <a:solidFill>
                  <a:srgbClr val="008080"/>
                </a:solidFill>
              </a:rPr>
              <a:t>Strategy</a:t>
            </a:r>
            <a:r>
              <a:rPr lang="cs-CZ" altLang="cs-CZ" sz="2400" b="1" dirty="0">
                <a:solidFill>
                  <a:srgbClr val="008080"/>
                </a:solidFill>
              </a:rPr>
              <a:t> Business </a:t>
            </a:r>
            <a:r>
              <a:rPr lang="cs-CZ" altLang="cs-CZ" sz="2400" b="1" dirty="0" err="1">
                <a:solidFill>
                  <a:srgbClr val="008080"/>
                </a:solidFill>
              </a:rPr>
              <a:t>Units</a:t>
            </a:r>
            <a:r>
              <a:rPr lang="cs-CZ" altLang="cs-CZ" sz="2400" b="1" dirty="0">
                <a:solidFill>
                  <a:srgbClr val="008080"/>
                </a:solidFill>
              </a:rPr>
              <a:t> - SBU)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008080"/>
                </a:solidFill>
              </a:rPr>
              <a:t>strategické plánování je prováděno i na úrovni nižší než centrální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008080"/>
                </a:solidFill>
              </a:rPr>
              <a:t>strategické plánování je blíže k zákazníkovi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008080"/>
                </a:solidFill>
              </a:rPr>
              <a:t>strategické plánování je blíže</a:t>
            </a:r>
            <a:r>
              <a:rPr lang="cs-CZ" altLang="cs-CZ" sz="2400" dirty="0">
                <a:solidFill>
                  <a:srgbClr val="008080"/>
                </a:solidFill>
              </a:rPr>
              <a:t> </a:t>
            </a:r>
            <a:r>
              <a:rPr lang="cs-CZ" altLang="cs-CZ" sz="2400" b="1" dirty="0">
                <a:solidFill>
                  <a:srgbClr val="008080"/>
                </a:solidFill>
              </a:rPr>
              <a:t>konkrétnímu zahraničnímu trhu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008080"/>
                </a:solidFill>
              </a:rPr>
              <a:t>specifická konkurence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endParaRPr lang="cs-CZ" altLang="cs-CZ" sz="2400" b="1" dirty="0">
              <a:solidFill>
                <a:srgbClr val="008080"/>
              </a:solidFill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FF0000"/>
                </a:solidFill>
              </a:rPr>
              <a:t>typické pro multinacionální </a:t>
            </a:r>
            <a:r>
              <a:rPr lang="cs-CZ" altLang="cs-CZ" sz="2400" dirty="0">
                <a:solidFill>
                  <a:srgbClr val="FF0000"/>
                </a:solidFill>
              </a:rPr>
              <a:t>(</a:t>
            </a:r>
            <a:r>
              <a:rPr lang="cs-CZ" sz="2400" dirty="0" err="1">
                <a:solidFill>
                  <a:srgbClr val="FF0000"/>
                </a:solidFill>
              </a:rPr>
              <a:t>Walmart</a:t>
            </a:r>
            <a:r>
              <a:rPr lang="cs-CZ" sz="2400" dirty="0">
                <a:solidFill>
                  <a:srgbClr val="FF0000"/>
                </a:solidFill>
              </a:rPr>
              <a:t>-dokonce na různých trzích podniká pod jinými jmény (ve Spojeném království jako ASDA, v Mexiku jako </a:t>
            </a:r>
            <a:r>
              <a:rPr lang="cs-CZ" sz="2400" dirty="0" err="1">
                <a:solidFill>
                  <a:srgbClr val="FF0000"/>
                </a:solidFill>
              </a:rPr>
              <a:t>Walmex</a:t>
            </a:r>
            <a:r>
              <a:rPr lang="cs-CZ" sz="2400" dirty="0">
                <a:solidFill>
                  <a:srgbClr val="FF0000"/>
                </a:solidFill>
              </a:rPr>
              <a:t>, v Japonsku jako </a:t>
            </a:r>
            <a:r>
              <a:rPr lang="cs-CZ" sz="2400" dirty="0" err="1">
                <a:solidFill>
                  <a:srgbClr val="FF0000"/>
                </a:solidFill>
              </a:rPr>
              <a:t>Seiyu</a:t>
            </a:r>
            <a:r>
              <a:rPr lang="cs-CZ" sz="2400" dirty="0">
                <a:solidFill>
                  <a:srgbClr val="FF0000"/>
                </a:solidFill>
              </a:rPr>
              <a:t>).</a:t>
            </a:r>
            <a:endParaRPr lang="cs-CZ" altLang="cs-CZ" sz="2400" b="1" dirty="0">
              <a:solidFill>
                <a:srgbClr val="FF0000"/>
              </a:solidFill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FF0000"/>
                </a:solidFill>
              </a:rPr>
              <a:t>a transnacionální firmy </a:t>
            </a:r>
            <a:r>
              <a:rPr lang="cs-CZ" altLang="cs-CZ" sz="2400" dirty="0">
                <a:solidFill>
                  <a:srgbClr val="FF0000"/>
                </a:solidFill>
              </a:rPr>
              <a:t>(</a:t>
            </a:r>
            <a:r>
              <a:rPr lang="cs-CZ" sz="2400" dirty="0">
                <a:solidFill>
                  <a:srgbClr val="FF0000"/>
                </a:solidFill>
              </a:rPr>
              <a:t>C&amp;A, prodávající oblečení v různých zemích, v nichž zastává různé postavení).</a:t>
            </a:r>
            <a:endParaRPr lang="cs-CZ" altLang="cs-CZ" sz="2400" b="1" dirty="0">
              <a:solidFill>
                <a:srgbClr val="FF0000"/>
              </a:solidFill>
            </a:endParaRPr>
          </a:p>
        </p:txBody>
      </p:sp>
      <p:pic>
        <p:nvPicPr>
          <p:cNvPr id="19460" name="Picture 8" descr="j023620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9298" y="305596"/>
            <a:ext cx="2342356" cy="76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8470" y="74027"/>
            <a:ext cx="1464833" cy="1127893"/>
          </a:xfrm>
          <a:prstGeom prst="rect">
            <a:avLst/>
          </a:prstGeom>
        </p:spPr>
      </p:pic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9542D962-3C13-4D88-BC37-A8D12B6E43E1}"/>
              </a:ext>
            </a:extLst>
          </p:cNvPr>
          <p:cNvSpPr/>
          <p:nvPr/>
        </p:nvSpPr>
        <p:spPr>
          <a:xfrm>
            <a:off x="9447213" y="131169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04BC962-7C51-46E4-A26C-3AF1E68FB0F0}"/>
              </a:ext>
            </a:extLst>
          </p:cNvPr>
          <p:cNvSpPr txBox="1"/>
          <p:nvPr/>
        </p:nvSpPr>
        <p:spPr>
          <a:xfrm>
            <a:off x="752475" y="772307"/>
            <a:ext cx="2609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Nejvyšší stupeň</a:t>
            </a:r>
          </a:p>
        </p:txBody>
      </p:sp>
    </p:spTree>
    <p:extLst>
      <p:ext uri="{BB962C8B-B14F-4D97-AF65-F5344CB8AC3E}">
        <p14:creationId xmlns:p14="http://schemas.microsoft.com/office/powerpoint/2010/main" val="9899634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2632" y="833037"/>
            <a:ext cx="8620125" cy="693737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</a:rPr>
              <a:t>5.fáze vývoje (integrační)</a:t>
            </a:r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582730" y="2315786"/>
            <a:ext cx="11289480" cy="41426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3399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Růst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b="1" cap="small" dirty="0">
                <a:solidFill>
                  <a:srgbClr val="FF0000"/>
                </a:solidFill>
              </a:rPr>
              <a:t>Vznik SBU:</a:t>
            </a:r>
          </a:p>
          <a:p>
            <a:r>
              <a:rPr lang="cs-CZ" dirty="0">
                <a:solidFill>
                  <a:srgbClr val="008080"/>
                </a:solidFill>
              </a:rPr>
              <a:t> spojením celých divizí se stejným tržním segmentem</a:t>
            </a:r>
          </a:p>
          <a:p>
            <a:r>
              <a:rPr lang="cs-CZ" dirty="0">
                <a:solidFill>
                  <a:srgbClr val="008080"/>
                </a:solidFill>
              </a:rPr>
              <a:t> spojením určitých částí divizí se stejným tržním segmentem</a:t>
            </a:r>
          </a:p>
          <a:p>
            <a:r>
              <a:rPr lang="cs-CZ" dirty="0">
                <a:solidFill>
                  <a:srgbClr val="008080"/>
                </a:solidFill>
              </a:rPr>
              <a:t> nové SBU mohou být totožné s divizemi nebo dceřinými společnostmi.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endParaRPr lang="cs-CZ" altLang="cs-CZ" sz="2800" b="1" dirty="0">
              <a:solidFill>
                <a:srgbClr val="008080"/>
              </a:solidFill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endParaRPr lang="cs-CZ" altLang="cs-CZ" sz="2800" b="1" dirty="0">
              <a:solidFill>
                <a:srgbClr val="008080"/>
              </a:solidFill>
            </a:endParaRPr>
          </a:p>
        </p:txBody>
      </p:sp>
      <p:pic>
        <p:nvPicPr>
          <p:cNvPr id="19460" name="Picture 8" descr="j023620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5539" y="845336"/>
            <a:ext cx="3240087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023FC408-A0B9-4383-A10B-4BF50C7175BA}"/>
              </a:ext>
            </a:extLst>
          </p:cNvPr>
          <p:cNvSpPr/>
          <p:nvPr/>
        </p:nvSpPr>
        <p:spPr>
          <a:xfrm>
            <a:off x="8878889" y="964398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FDD2287D-92BE-476F-AF74-A71EB7353B13}"/>
              </a:ext>
            </a:extLst>
          </p:cNvPr>
          <p:cNvSpPr txBox="1"/>
          <p:nvPr/>
        </p:nvSpPr>
        <p:spPr>
          <a:xfrm>
            <a:off x="885825" y="1526774"/>
            <a:ext cx="1724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Nejvyšší stupeň</a:t>
            </a:r>
          </a:p>
        </p:txBody>
      </p:sp>
    </p:spTree>
    <p:extLst>
      <p:ext uri="{BB962C8B-B14F-4D97-AF65-F5344CB8AC3E}">
        <p14:creationId xmlns:p14="http://schemas.microsoft.com/office/powerpoint/2010/main" val="5577287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0"/>
          <p:cNvSpPr>
            <a:spLocks noChangeArrowheads="1"/>
          </p:cNvSpPr>
          <p:nvPr/>
        </p:nvSpPr>
        <p:spPr bwMode="auto">
          <a:xfrm>
            <a:off x="1038225" y="92115"/>
            <a:ext cx="9207501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Možné varianty vytvoření SBU </a:t>
            </a:r>
            <a:r>
              <a:rPr lang="cs-CZ" altLang="cs-CZ" sz="2400" b="1" dirty="0">
                <a:solidFill>
                  <a:srgbClr val="008080"/>
                </a:solidFill>
                <a:latin typeface="Arial" panose="020B0604020202020204" pitchFamily="34" charset="0"/>
              </a:rPr>
              <a:t>v OO</a:t>
            </a:r>
            <a:r>
              <a:rPr lang="cs-CZ" alt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reorganizací divizionální struktury</a:t>
            </a:r>
            <a:endParaRPr lang="cs-CZ" altLang="cs-CZ" sz="2400" dirty="0">
              <a:solidFill>
                <a:srgbClr val="00808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latin typeface="Arial" panose="020B0604020202020204" pitchFamily="34" charset="0"/>
            </a:endParaRPr>
          </a:p>
        </p:txBody>
      </p:sp>
      <p:grpSp>
        <p:nvGrpSpPr>
          <p:cNvPr id="20483" name="Group 4"/>
          <p:cNvGrpSpPr>
            <a:grpSpLocks/>
          </p:cNvGrpSpPr>
          <p:nvPr/>
        </p:nvGrpSpPr>
        <p:grpSpPr bwMode="auto">
          <a:xfrm>
            <a:off x="1703388" y="836614"/>
            <a:ext cx="8208962" cy="5761037"/>
            <a:chOff x="1152" y="2592"/>
            <a:chExt cx="10080" cy="6336"/>
          </a:xfrm>
        </p:grpSpPr>
        <p:sp>
          <p:nvSpPr>
            <p:cNvPr id="20485" name="Text Box 49"/>
            <p:cNvSpPr txBox="1">
              <a:spLocks noChangeArrowheads="1"/>
            </p:cNvSpPr>
            <p:nvPr/>
          </p:nvSpPr>
          <p:spPr bwMode="auto">
            <a:xfrm>
              <a:off x="1296" y="7056"/>
              <a:ext cx="1008" cy="720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diskontní</a:t>
              </a:r>
              <a:endParaRPr lang="cs-CZ" altLang="cs-CZ" sz="11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A</a:t>
              </a:r>
              <a:endParaRPr lang="cs-CZ" altLang="cs-CZ" sz="1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20486" name="Group 44"/>
            <p:cNvGrpSpPr>
              <a:grpSpLocks/>
            </p:cNvGrpSpPr>
            <p:nvPr/>
          </p:nvGrpSpPr>
          <p:grpSpPr bwMode="auto">
            <a:xfrm>
              <a:off x="1728" y="4608"/>
              <a:ext cx="1152" cy="2448"/>
              <a:chOff x="1008" y="9792"/>
              <a:chExt cx="1152" cy="2448"/>
            </a:xfrm>
          </p:grpSpPr>
          <p:sp>
            <p:nvSpPr>
              <p:cNvPr id="20526" name="Line 48"/>
              <p:cNvSpPr>
                <a:spLocks noChangeShapeType="1"/>
              </p:cNvSpPr>
              <p:nvPr/>
            </p:nvSpPr>
            <p:spPr bwMode="auto">
              <a:xfrm flipV="1">
                <a:off x="1008" y="11088"/>
                <a:ext cx="0" cy="115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27" name="Line 47"/>
              <p:cNvSpPr>
                <a:spLocks noChangeShapeType="1"/>
              </p:cNvSpPr>
              <p:nvPr/>
            </p:nvSpPr>
            <p:spPr bwMode="auto">
              <a:xfrm>
                <a:off x="1008" y="11088"/>
                <a:ext cx="115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28" name="Line 46"/>
              <p:cNvSpPr>
                <a:spLocks noChangeShapeType="1"/>
              </p:cNvSpPr>
              <p:nvPr/>
            </p:nvSpPr>
            <p:spPr bwMode="auto">
              <a:xfrm>
                <a:off x="2160" y="11088"/>
                <a:ext cx="0" cy="115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29" name="Line 45"/>
              <p:cNvSpPr>
                <a:spLocks noChangeShapeType="1"/>
              </p:cNvSpPr>
              <p:nvPr/>
            </p:nvSpPr>
            <p:spPr bwMode="auto">
              <a:xfrm flipV="1">
                <a:off x="1584" y="9792"/>
                <a:ext cx="0" cy="129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20487" name="Group 39"/>
            <p:cNvGrpSpPr>
              <a:grpSpLocks/>
            </p:cNvGrpSpPr>
            <p:nvPr/>
          </p:nvGrpSpPr>
          <p:grpSpPr bwMode="auto">
            <a:xfrm>
              <a:off x="4176" y="4608"/>
              <a:ext cx="1152" cy="2448"/>
              <a:chOff x="1008" y="9792"/>
              <a:chExt cx="1152" cy="2448"/>
            </a:xfrm>
          </p:grpSpPr>
          <p:sp>
            <p:nvSpPr>
              <p:cNvPr id="20522" name="Line 43"/>
              <p:cNvSpPr>
                <a:spLocks noChangeShapeType="1"/>
              </p:cNvSpPr>
              <p:nvPr/>
            </p:nvSpPr>
            <p:spPr bwMode="auto">
              <a:xfrm flipV="1">
                <a:off x="1008" y="11088"/>
                <a:ext cx="0" cy="115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23" name="Line 42"/>
              <p:cNvSpPr>
                <a:spLocks noChangeShapeType="1"/>
              </p:cNvSpPr>
              <p:nvPr/>
            </p:nvSpPr>
            <p:spPr bwMode="auto">
              <a:xfrm>
                <a:off x="1008" y="11088"/>
                <a:ext cx="115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24" name="Line 41"/>
              <p:cNvSpPr>
                <a:spLocks noChangeShapeType="1"/>
              </p:cNvSpPr>
              <p:nvPr/>
            </p:nvSpPr>
            <p:spPr bwMode="auto">
              <a:xfrm>
                <a:off x="2160" y="11088"/>
                <a:ext cx="0" cy="115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25" name="Line 40"/>
              <p:cNvSpPr>
                <a:spLocks noChangeShapeType="1"/>
              </p:cNvSpPr>
              <p:nvPr/>
            </p:nvSpPr>
            <p:spPr bwMode="auto">
              <a:xfrm flipV="1">
                <a:off x="1584" y="9792"/>
                <a:ext cx="0" cy="129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20488" name="Group 34"/>
            <p:cNvGrpSpPr>
              <a:grpSpLocks/>
            </p:cNvGrpSpPr>
            <p:nvPr/>
          </p:nvGrpSpPr>
          <p:grpSpPr bwMode="auto">
            <a:xfrm>
              <a:off x="9360" y="4608"/>
              <a:ext cx="1152" cy="2448"/>
              <a:chOff x="1008" y="9792"/>
              <a:chExt cx="1152" cy="2448"/>
            </a:xfrm>
          </p:grpSpPr>
          <p:sp>
            <p:nvSpPr>
              <p:cNvPr id="20518" name="Line 38"/>
              <p:cNvSpPr>
                <a:spLocks noChangeShapeType="1"/>
              </p:cNvSpPr>
              <p:nvPr/>
            </p:nvSpPr>
            <p:spPr bwMode="auto">
              <a:xfrm flipV="1">
                <a:off x="1008" y="11088"/>
                <a:ext cx="0" cy="115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19" name="Line 37"/>
              <p:cNvSpPr>
                <a:spLocks noChangeShapeType="1"/>
              </p:cNvSpPr>
              <p:nvPr/>
            </p:nvSpPr>
            <p:spPr bwMode="auto">
              <a:xfrm>
                <a:off x="1008" y="11088"/>
                <a:ext cx="115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20" name="Line 36"/>
              <p:cNvSpPr>
                <a:spLocks noChangeShapeType="1"/>
              </p:cNvSpPr>
              <p:nvPr/>
            </p:nvSpPr>
            <p:spPr bwMode="auto">
              <a:xfrm>
                <a:off x="2160" y="11088"/>
                <a:ext cx="0" cy="115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21" name="Line 35"/>
              <p:cNvSpPr>
                <a:spLocks noChangeShapeType="1"/>
              </p:cNvSpPr>
              <p:nvPr/>
            </p:nvSpPr>
            <p:spPr bwMode="auto">
              <a:xfrm flipV="1">
                <a:off x="1584" y="9792"/>
                <a:ext cx="0" cy="129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0489" name="Text Box 33"/>
            <p:cNvSpPr txBox="1">
              <a:spLocks noChangeArrowheads="1"/>
            </p:cNvSpPr>
            <p:nvPr/>
          </p:nvSpPr>
          <p:spPr bwMode="auto">
            <a:xfrm>
              <a:off x="1728" y="4176"/>
              <a:ext cx="1152" cy="432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rIns="54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DIVIZE 1</a:t>
              </a:r>
              <a:endParaRPr lang="cs-CZ" alt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dirty="0">
                <a:latin typeface="Arial" panose="020B0604020202020204" pitchFamily="34" charset="0"/>
              </a:endParaRPr>
            </a:p>
          </p:txBody>
        </p:sp>
        <p:sp>
          <p:nvSpPr>
            <p:cNvPr id="20490" name="Text Box 32"/>
            <p:cNvSpPr txBox="1">
              <a:spLocks noChangeArrowheads="1"/>
            </p:cNvSpPr>
            <p:nvPr/>
          </p:nvSpPr>
          <p:spPr bwMode="auto">
            <a:xfrm>
              <a:off x="7776" y="4176"/>
              <a:ext cx="1152" cy="432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rIns="54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DIVIZE 4</a:t>
              </a:r>
              <a:endParaRPr lang="cs-CZ" alt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dirty="0">
                <a:latin typeface="Arial" panose="020B0604020202020204" pitchFamily="34" charset="0"/>
              </a:endParaRPr>
            </a:p>
          </p:txBody>
        </p:sp>
        <p:sp>
          <p:nvSpPr>
            <p:cNvPr id="20491" name="Text Box 31"/>
            <p:cNvSpPr txBox="1">
              <a:spLocks noChangeArrowheads="1"/>
            </p:cNvSpPr>
            <p:nvPr/>
          </p:nvSpPr>
          <p:spPr bwMode="auto">
            <a:xfrm>
              <a:off x="6192" y="4176"/>
              <a:ext cx="1152" cy="432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rIns="54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DIVIZE 3</a:t>
              </a:r>
              <a:endParaRPr lang="cs-CZ" alt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dirty="0">
                <a:latin typeface="Arial" panose="020B0604020202020204" pitchFamily="34" charset="0"/>
              </a:endParaRPr>
            </a:p>
          </p:txBody>
        </p:sp>
        <p:sp>
          <p:nvSpPr>
            <p:cNvPr id="20492" name="Text Box 30"/>
            <p:cNvSpPr txBox="1">
              <a:spLocks noChangeArrowheads="1"/>
            </p:cNvSpPr>
            <p:nvPr/>
          </p:nvSpPr>
          <p:spPr bwMode="auto">
            <a:xfrm>
              <a:off x="4176" y="4176"/>
              <a:ext cx="1152" cy="432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rIns="54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DIVIZE 2</a:t>
              </a:r>
              <a:endParaRPr lang="cs-CZ" alt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dirty="0">
                <a:latin typeface="Arial" panose="020B0604020202020204" pitchFamily="34" charset="0"/>
              </a:endParaRPr>
            </a:p>
          </p:txBody>
        </p:sp>
        <p:sp>
          <p:nvSpPr>
            <p:cNvPr id="20493" name="Text Box 29"/>
            <p:cNvSpPr txBox="1">
              <a:spLocks noChangeArrowheads="1"/>
            </p:cNvSpPr>
            <p:nvPr/>
          </p:nvSpPr>
          <p:spPr bwMode="auto">
            <a:xfrm>
              <a:off x="9360" y="4176"/>
              <a:ext cx="1152" cy="432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rIns="54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DIVIZE 5</a:t>
              </a:r>
              <a:endParaRPr lang="cs-CZ" alt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dirty="0">
                <a:latin typeface="Arial" panose="020B0604020202020204" pitchFamily="34" charset="0"/>
              </a:endParaRPr>
            </a:p>
          </p:txBody>
        </p:sp>
        <p:sp>
          <p:nvSpPr>
            <p:cNvPr id="20494" name="Line 28"/>
            <p:cNvSpPr>
              <a:spLocks noChangeShapeType="1"/>
            </p:cNvSpPr>
            <p:nvPr/>
          </p:nvSpPr>
          <p:spPr bwMode="auto">
            <a:xfrm flipV="1">
              <a:off x="6768" y="4608"/>
              <a:ext cx="0" cy="24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495" name="Line 27"/>
            <p:cNvSpPr>
              <a:spLocks noChangeShapeType="1"/>
            </p:cNvSpPr>
            <p:nvPr/>
          </p:nvSpPr>
          <p:spPr bwMode="auto">
            <a:xfrm flipV="1">
              <a:off x="8352" y="4608"/>
              <a:ext cx="0" cy="24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496" name="Line 26"/>
            <p:cNvSpPr>
              <a:spLocks noChangeShapeType="1"/>
            </p:cNvSpPr>
            <p:nvPr/>
          </p:nvSpPr>
          <p:spPr bwMode="auto">
            <a:xfrm>
              <a:off x="8352" y="3744"/>
              <a:ext cx="0" cy="4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497" name="Line 25"/>
            <p:cNvSpPr>
              <a:spLocks noChangeShapeType="1"/>
            </p:cNvSpPr>
            <p:nvPr/>
          </p:nvSpPr>
          <p:spPr bwMode="auto">
            <a:xfrm>
              <a:off x="9936" y="3744"/>
              <a:ext cx="0" cy="4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498" name="Line 24"/>
            <p:cNvSpPr>
              <a:spLocks noChangeShapeType="1"/>
            </p:cNvSpPr>
            <p:nvPr/>
          </p:nvSpPr>
          <p:spPr bwMode="auto">
            <a:xfrm>
              <a:off x="6768" y="3744"/>
              <a:ext cx="0" cy="4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499" name="Line 23"/>
            <p:cNvSpPr>
              <a:spLocks noChangeShapeType="1"/>
            </p:cNvSpPr>
            <p:nvPr/>
          </p:nvSpPr>
          <p:spPr bwMode="auto">
            <a:xfrm>
              <a:off x="4752" y="3744"/>
              <a:ext cx="0" cy="4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00" name="Line 22"/>
            <p:cNvSpPr>
              <a:spLocks noChangeShapeType="1"/>
            </p:cNvSpPr>
            <p:nvPr/>
          </p:nvSpPr>
          <p:spPr bwMode="auto">
            <a:xfrm>
              <a:off x="2304" y="3744"/>
              <a:ext cx="73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01" name="Line 21"/>
            <p:cNvSpPr>
              <a:spLocks noChangeShapeType="1"/>
            </p:cNvSpPr>
            <p:nvPr/>
          </p:nvSpPr>
          <p:spPr bwMode="auto">
            <a:xfrm flipV="1">
              <a:off x="2304" y="3744"/>
              <a:ext cx="0" cy="4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02" name="Line 20"/>
            <p:cNvSpPr>
              <a:spLocks noChangeShapeType="1"/>
            </p:cNvSpPr>
            <p:nvPr/>
          </p:nvSpPr>
          <p:spPr bwMode="auto">
            <a:xfrm flipV="1">
              <a:off x="5904" y="3168"/>
              <a:ext cx="0" cy="57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03" name="Text Box 19"/>
            <p:cNvSpPr txBox="1">
              <a:spLocks noChangeArrowheads="1"/>
            </p:cNvSpPr>
            <p:nvPr/>
          </p:nvSpPr>
          <p:spPr bwMode="auto">
            <a:xfrm>
              <a:off x="4896" y="2592"/>
              <a:ext cx="2016" cy="576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CENTRÁLA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dirty="0">
                <a:latin typeface="Arial" panose="020B0604020202020204" pitchFamily="34" charset="0"/>
              </a:endParaRPr>
            </a:p>
          </p:txBody>
        </p:sp>
        <p:sp>
          <p:nvSpPr>
            <p:cNvPr id="20504" name="Text Box 18"/>
            <p:cNvSpPr txBox="1">
              <a:spLocks noChangeArrowheads="1"/>
            </p:cNvSpPr>
            <p:nvPr/>
          </p:nvSpPr>
          <p:spPr bwMode="auto">
            <a:xfrm>
              <a:off x="8928" y="7056"/>
              <a:ext cx="1008" cy="720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 err="1">
                  <a:solidFill>
                    <a:schemeClr val="bg1"/>
                  </a:solidFill>
                  <a:cs typeface="Times New Roman" panose="02020603050405020304" pitchFamily="18" charset="0"/>
                </a:rPr>
                <a:t>special</a:t>
              </a:r>
              <a:r>
                <a:rPr lang="cs-CZ" altLang="cs-CZ" sz="12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.</a:t>
              </a:r>
              <a:endParaRPr lang="cs-CZ" altLang="cs-CZ" sz="11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D</a:t>
              </a:r>
              <a:endParaRPr lang="cs-CZ" altLang="cs-CZ" sz="1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505" name="Text Box 17"/>
            <p:cNvSpPr txBox="1">
              <a:spLocks noChangeArrowheads="1"/>
            </p:cNvSpPr>
            <p:nvPr/>
          </p:nvSpPr>
          <p:spPr bwMode="auto">
            <a:xfrm>
              <a:off x="10080" y="7056"/>
              <a:ext cx="1008" cy="720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 dirty="0">
                  <a:solidFill>
                    <a:schemeClr val="bg1"/>
                  </a:solidFill>
                </a:rPr>
                <a:t>………</a:t>
              </a:r>
            </a:p>
          </p:txBody>
        </p:sp>
        <p:sp>
          <p:nvSpPr>
            <p:cNvPr id="20506" name="Text Box 16"/>
            <p:cNvSpPr txBox="1">
              <a:spLocks noChangeArrowheads="1"/>
            </p:cNvSpPr>
            <p:nvPr/>
          </p:nvSpPr>
          <p:spPr bwMode="auto">
            <a:xfrm>
              <a:off x="2448" y="7056"/>
              <a:ext cx="1008" cy="720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diskontní</a:t>
              </a:r>
              <a:endParaRPr lang="cs-CZ" altLang="cs-CZ" sz="11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B</a:t>
              </a:r>
              <a:endParaRPr lang="cs-CZ" altLang="cs-CZ" sz="1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507" name="Text Box 15"/>
            <p:cNvSpPr txBox="1">
              <a:spLocks noChangeArrowheads="1"/>
            </p:cNvSpPr>
            <p:nvPr/>
          </p:nvSpPr>
          <p:spPr bwMode="auto">
            <a:xfrm>
              <a:off x="3744" y="7056"/>
              <a:ext cx="1008" cy="720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diskontní</a:t>
              </a:r>
              <a:endParaRPr lang="cs-CZ" altLang="cs-CZ" sz="11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B</a:t>
              </a:r>
              <a:endParaRPr lang="cs-CZ" altLang="cs-CZ" sz="1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508" name="Text Box 14"/>
            <p:cNvSpPr txBox="1">
              <a:spLocks noChangeArrowheads="1"/>
            </p:cNvSpPr>
            <p:nvPr/>
          </p:nvSpPr>
          <p:spPr bwMode="auto">
            <a:xfrm>
              <a:off x="4896" y="7056"/>
              <a:ext cx="1008" cy="720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 err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special</a:t>
              </a: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.</a:t>
              </a:r>
              <a:endParaRPr lang="cs-CZ" altLang="cs-CZ" sz="11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B</a:t>
              </a:r>
              <a:endParaRPr lang="cs-CZ" altLang="cs-CZ" sz="1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509" name="Text Box 13"/>
            <p:cNvSpPr txBox="1">
              <a:spLocks noChangeArrowheads="1"/>
            </p:cNvSpPr>
            <p:nvPr/>
          </p:nvSpPr>
          <p:spPr bwMode="auto">
            <a:xfrm>
              <a:off x="6336" y="7056"/>
              <a:ext cx="1008" cy="720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 err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special</a:t>
              </a: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.</a:t>
              </a:r>
              <a:endParaRPr lang="cs-CZ" altLang="cs-CZ" sz="11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C</a:t>
              </a:r>
              <a:endParaRPr lang="cs-CZ" altLang="cs-CZ" sz="1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510" name="Text Box 12"/>
            <p:cNvSpPr txBox="1">
              <a:spLocks noChangeArrowheads="1"/>
            </p:cNvSpPr>
            <p:nvPr/>
          </p:nvSpPr>
          <p:spPr bwMode="auto">
            <a:xfrm>
              <a:off x="7704" y="7053"/>
              <a:ext cx="1008" cy="720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 err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special</a:t>
              </a: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.</a:t>
              </a:r>
              <a:endParaRPr lang="cs-CZ" altLang="cs-CZ" sz="11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D</a:t>
              </a:r>
              <a:endParaRPr lang="cs-CZ" altLang="cs-CZ" sz="1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511" name="Text Box 11"/>
            <p:cNvSpPr txBox="1">
              <a:spLocks noChangeArrowheads="1"/>
            </p:cNvSpPr>
            <p:nvPr/>
          </p:nvSpPr>
          <p:spPr bwMode="auto">
            <a:xfrm>
              <a:off x="1296" y="8352"/>
              <a:ext cx="9504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latin typeface="Arial" panose="020B0604020202020204" pitchFamily="34" charset="0"/>
                  <a:cs typeface="Times New Roman" panose="02020603050405020304" pitchFamily="18" charset="0"/>
                </a:rPr>
                <a:t>SBU 1                        SBU 2                           SBU  3                SBU 4                          SBU 5</a:t>
              </a:r>
              <a:endParaRPr lang="cs-CZ" altLang="cs-CZ" sz="1800">
                <a:latin typeface="Arial" panose="020B0604020202020204" pitchFamily="34" charset="0"/>
              </a:endParaRPr>
            </a:p>
          </p:txBody>
        </p:sp>
        <p:sp>
          <p:nvSpPr>
            <p:cNvPr id="20512" name="Rectangle 10"/>
            <p:cNvSpPr>
              <a:spLocks noChangeArrowheads="1"/>
            </p:cNvSpPr>
            <p:nvPr/>
          </p:nvSpPr>
          <p:spPr bwMode="auto">
            <a:xfrm>
              <a:off x="1152" y="6480"/>
              <a:ext cx="1152" cy="230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20513" name="Rectangle 9"/>
            <p:cNvSpPr>
              <a:spLocks noChangeArrowheads="1"/>
            </p:cNvSpPr>
            <p:nvPr/>
          </p:nvSpPr>
          <p:spPr bwMode="auto">
            <a:xfrm>
              <a:off x="4896" y="6480"/>
              <a:ext cx="1152" cy="230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20514" name="Rectangle 8"/>
            <p:cNvSpPr>
              <a:spLocks noChangeArrowheads="1"/>
            </p:cNvSpPr>
            <p:nvPr/>
          </p:nvSpPr>
          <p:spPr bwMode="auto">
            <a:xfrm>
              <a:off x="2448" y="6480"/>
              <a:ext cx="2304" cy="230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20515" name="Rectangle 7"/>
            <p:cNvSpPr>
              <a:spLocks noChangeArrowheads="1"/>
            </p:cNvSpPr>
            <p:nvPr/>
          </p:nvSpPr>
          <p:spPr bwMode="auto">
            <a:xfrm>
              <a:off x="6192" y="4032"/>
              <a:ext cx="1296" cy="475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20516" name="Rectangle 6"/>
            <p:cNvSpPr>
              <a:spLocks noChangeArrowheads="1"/>
            </p:cNvSpPr>
            <p:nvPr/>
          </p:nvSpPr>
          <p:spPr bwMode="auto">
            <a:xfrm>
              <a:off x="7632" y="4032"/>
              <a:ext cx="3600" cy="475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20517" name="Line 5"/>
            <p:cNvSpPr>
              <a:spLocks noChangeShapeType="1"/>
            </p:cNvSpPr>
            <p:nvPr/>
          </p:nvSpPr>
          <p:spPr bwMode="auto">
            <a:xfrm flipH="1">
              <a:off x="9504" y="3744"/>
              <a:ext cx="43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0484" name="Rectangle 66"/>
          <p:cNvSpPr>
            <a:spLocks noChangeArrowheads="1"/>
          </p:cNvSpPr>
          <p:nvPr/>
        </p:nvSpPr>
        <p:spPr bwMode="auto">
          <a:xfrm>
            <a:off x="1608139" y="15949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pic>
        <p:nvPicPr>
          <p:cNvPr id="50" name="Obrázek 4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2051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23810" y="531493"/>
            <a:ext cx="8620125" cy="693737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</a:rPr>
              <a:t>5.fáze vývoje (integrační)- </a:t>
            </a:r>
            <a:r>
              <a:rPr lang="cs-CZ" altLang="cs-CZ" sz="3200" b="1" dirty="0">
                <a:solidFill>
                  <a:srgbClr val="FF0000"/>
                </a:solidFill>
              </a:rPr>
              <a:t>globální organizace</a:t>
            </a: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514325" y="2735804"/>
            <a:ext cx="9844816" cy="31085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3399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Růst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800" b="1" dirty="0">
                <a:solidFill>
                  <a:srgbClr val="008080"/>
                </a:solidFill>
              </a:rPr>
              <a:t>nerozlišují domácí a zahraniční divize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800" b="1" dirty="0">
                <a:solidFill>
                  <a:srgbClr val="008080"/>
                </a:solidFill>
              </a:rPr>
              <a:t>zahrnují </a:t>
            </a:r>
            <a:r>
              <a:rPr lang="cs-CZ" altLang="cs-CZ" sz="2800" b="1" dirty="0">
                <a:solidFill>
                  <a:srgbClr val="FF0000"/>
                </a:solidFill>
              </a:rPr>
              <a:t>globální strategické podnikatelské jednotky</a:t>
            </a:r>
            <a:r>
              <a:rPr lang="cs-CZ" altLang="cs-CZ" sz="2800" b="1" dirty="0">
                <a:solidFill>
                  <a:srgbClr val="008080"/>
                </a:solidFill>
              </a:rPr>
              <a:t>, centrální vedení a centrální služby, regionální a místní vedení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800" b="1" dirty="0">
                <a:solidFill>
                  <a:srgbClr val="008080"/>
                </a:solidFill>
              </a:rPr>
              <a:t> globální značky, standardizace prodeje.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None/>
            </a:pPr>
            <a:endParaRPr lang="cs-CZ" altLang="cs-CZ" sz="2800" b="1" dirty="0">
              <a:solidFill>
                <a:srgbClr val="FF0000"/>
              </a:solidFill>
            </a:endParaRPr>
          </a:p>
        </p:txBody>
      </p:sp>
      <p:pic>
        <p:nvPicPr>
          <p:cNvPr id="21508" name="Picture 8" descr="j023620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7907" y="1225230"/>
            <a:ext cx="3240087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0666ECEA-298F-43EA-99D0-D3F5821C4C55}"/>
              </a:ext>
            </a:extLst>
          </p:cNvPr>
          <p:cNvSpPr/>
          <p:nvPr/>
        </p:nvSpPr>
        <p:spPr>
          <a:xfrm>
            <a:off x="8687197" y="1344292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C2F81DC-9170-40BD-978E-C5E4659E1A26}"/>
              </a:ext>
            </a:extLst>
          </p:cNvPr>
          <p:cNvSpPr txBox="1"/>
          <p:nvPr/>
        </p:nvSpPr>
        <p:spPr>
          <a:xfrm>
            <a:off x="781050" y="1590675"/>
            <a:ext cx="1990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Nejvyšší stupeň</a:t>
            </a:r>
          </a:p>
        </p:txBody>
      </p:sp>
    </p:spTree>
    <p:extLst>
      <p:ext uri="{BB962C8B-B14F-4D97-AF65-F5344CB8AC3E}">
        <p14:creationId xmlns:p14="http://schemas.microsoft.com/office/powerpoint/2010/main" val="2043846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23810" y="531493"/>
            <a:ext cx="8620125" cy="693737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</a:rPr>
              <a:t>5.fáze vývoje (integrační)- </a:t>
            </a:r>
            <a:r>
              <a:rPr lang="cs-CZ" altLang="cs-CZ" sz="3200" b="1" dirty="0">
                <a:solidFill>
                  <a:srgbClr val="FF0000"/>
                </a:solidFill>
              </a:rPr>
              <a:t>globální organizace</a:t>
            </a: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514325" y="2212584"/>
            <a:ext cx="10653347" cy="41549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3399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Růst  </a:t>
            </a:r>
            <a:r>
              <a:rPr lang="cs-CZ" altLang="cs-CZ" sz="2800" b="1" dirty="0">
                <a:solidFill>
                  <a:srgbClr val="008080"/>
                </a:solidFill>
              </a:rPr>
              <a:t>globální značky, standardizace prodeje,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800" b="1" dirty="0">
                <a:solidFill>
                  <a:srgbClr val="008080"/>
                </a:solidFill>
              </a:rPr>
              <a:t> </a:t>
            </a:r>
            <a:r>
              <a:rPr lang="cs-CZ" altLang="cs-CZ" sz="2800" b="1" i="1" dirty="0">
                <a:solidFill>
                  <a:srgbClr val="008080"/>
                </a:solidFill>
              </a:rPr>
              <a:t>centrální vedení </a:t>
            </a:r>
            <a:r>
              <a:rPr lang="cs-CZ" altLang="cs-CZ" sz="2800" b="1" dirty="0">
                <a:solidFill>
                  <a:srgbClr val="008080"/>
                </a:solidFill>
              </a:rPr>
              <a:t>formuluje strategická rozhodnutí a poskytuje je svým pobočkám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800" b="1" i="1" dirty="0">
                <a:solidFill>
                  <a:srgbClr val="008080"/>
                </a:solidFill>
              </a:rPr>
              <a:t>regionální vedení </a:t>
            </a:r>
            <a:r>
              <a:rPr lang="cs-CZ" altLang="cs-CZ" sz="2800" b="1" dirty="0">
                <a:solidFill>
                  <a:srgbClr val="008080"/>
                </a:solidFill>
              </a:rPr>
              <a:t>rozvíjí místní trh, případně ho přizpůsobuje místním podmínkám, pokud nebudou narušeny strategické principy firmy.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sz="2400" b="1" dirty="0"/>
              <a:t> </a:t>
            </a:r>
            <a:r>
              <a:rPr lang="cs-CZ" altLang="cs-CZ" sz="2400" b="1" dirty="0">
                <a:solidFill>
                  <a:srgbClr val="FF0000"/>
                </a:solidFill>
              </a:rPr>
              <a:t>Př.: </a:t>
            </a:r>
            <a:r>
              <a:rPr lang="cs-CZ" altLang="cs-CZ" sz="2400" b="1" dirty="0" err="1">
                <a:solidFill>
                  <a:srgbClr val="FF0000"/>
                </a:solidFill>
              </a:rPr>
              <a:t>Mc</a:t>
            </a:r>
            <a:r>
              <a:rPr lang="cs-CZ" altLang="cs-CZ" sz="2400" b="1" dirty="0">
                <a:solidFill>
                  <a:srgbClr val="FF0000"/>
                </a:solidFill>
              </a:rPr>
              <a:t> Donald, IKEA, </a:t>
            </a:r>
            <a:r>
              <a:rPr lang="cs-CZ" altLang="cs-CZ" sz="2400" b="1" dirty="0" err="1">
                <a:solidFill>
                  <a:srgbClr val="FF0000"/>
                </a:solidFill>
              </a:rPr>
              <a:t>Bennetton</a:t>
            </a:r>
            <a:endParaRPr lang="cs-CZ" altLang="cs-CZ" sz="2400" b="1" dirty="0">
              <a:solidFill>
                <a:srgbClr val="FF0000"/>
              </a:solidFill>
            </a:endParaRPr>
          </a:p>
          <a:p>
            <a:pPr algn="just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 Přizpůsobení trhu: </a:t>
            </a:r>
            <a:r>
              <a:rPr lang="cs-CZ" sz="2400" dirty="0">
                <a:solidFill>
                  <a:srgbClr val="FF0000"/>
                </a:solidFill>
              </a:rPr>
              <a:t>Francie-oblíbené saláty a čerstvé ovoce, Vídeň-místní káva </a:t>
            </a:r>
            <a:r>
              <a:rPr lang="cs-CZ" sz="2400" dirty="0" err="1">
                <a:solidFill>
                  <a:srgbClr val="FF0000"/>
                </a:solidFill>
              </a:rPr>
              <a:t>Mc</a:t>
            </a:r>
            <a:r>
              <a:rPr lang="cs-CZ" sz="2400" dirty="0">
                <a:solidFill>
                  <a:srgbClr val="FF0000"/>
                </a:solidFill>
              </a:rPr>
              <a:t> Café, Indie-skopový Mahárádža Mac, Japonsko-</a:t>
            </a:r>
            <a:r>
              <a:rPr lang="cs-CZ" sz="2400" dirty="0" err="1">
                <a:solidFill>
                  <a:srgbClr val="FF0000"/>
                </a:solidFill>
              </a:rPr>
              <a:t>Tatsua</a:t>
            </a:r>
            <a:r>
              <a:rPr lang="cs-CZ" sz="2400" dirty="0">
                <a:solidFill>
                  <a:srgbClr val="FF0000"/>
                </a:solidFill>
              </a:rPr>
              <a:t> Burger, Saudská Arábie-sendvič </a:t>
            </a:r>
            <a:r>
              <a:rPr lang="cs-CZ" sz="2400" dirty="0" err="1">
                <a:solidFill>
                  <a:srgbClr val="FF0000"/>
                </a:solidFill>
              </a:rPr>
              <a:t>Mc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Arabia</a:t>
            </a:r>
            <a:r>
              <a:rPr lang="cs-CZ" sz="2400" dirty="0">
                <a:solidFill>
                  <a:srgbClr val="FF0000"/>
                </a:solidFill>
              </a:rPr>
              <a:t>. </a:t>
            </a:r>
            <a:endParaRPr lang="cs-CZ" altLang="cs-CZ" sz="2400" b="1" dirty="0">
              <a:solidFill>
                <a:srgbClr val="FF0000"/>
              </a:solidFill>
            </a:endParaRPr>
          </a:p>
        </p:txBody>
      </p:sp>
      <p:pic>
        <p:nvPicPr>
          <p:cNvPr id="21508" name="Picture 8" descr="j023620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468" y="1060060"/>
            <a:ext cx="3240087" cy="772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4FD15CE1-4AE8-4618-A1A7-8A9A675DD3D0}"/>
              </a:ext>
            </a:extLst>
          </p:cNvPr>
          <p:cNvSpPr/>
          <p:nvPr/>
        </p:nvSpPr>
        <p:spPr>
          <a:xfrm>
            <a:off x="8420497" y="1463355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0CD70E4C-6A06-411C-BB42-F2B139011DAA}"/>
              </a:ext>
            </a:extLst>
          </p:cNvPr>
          <p:cNvCxnSpPr/>
          <p:nvPr/>
        </p:nvCxnSpPr>
        <p:spPr>
          <a:xfrm>
            <a:off x="228600" y="4819650"/>
            <a:ext cx="0" cy="11239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ovéPole 1">
            <a:extLst>
              <a:ext uri="{FF2B5EF4-FFF2-40B4-BE49-F238E27FC236}">
                <a16:creationId xmlns:a16="http://schemas.microsoft.com/office/drawing/2014/main" id="{4561A3F1-4521-426B-B6FC-DF54AD01214F}"/>
              </a:ext>
            </a:extLst>
          </p:cNvPr>
          <p:cNvSpPr txBox="1"/>
          <p:nvPr/>
        </p:nvSpPr>
        <p:spPr>
          <a:xfrm>
            <a:off x="623810" y="1463355"/>
            <a:ext cx="2709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Nejvyšší stupeň</a:t>
            </a:r>
          </a:p>
        </p:txBody>
      </p:sp>
    </p:spTree>
    <p:extLst>
      <p:ext uri="{BB962C8B-B14F-4D97-AF65-F5344CB8AC3E}">
        <p14:creationId xmlns:p14="http://schemas.microsoft.com/office/powerpoint/2010/main" val="19079959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4747" y="123684"/>
            <a:ext cx="8620125" cy="6937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200" b="1" dirty="0" err="1">
                <a:solidFill>
                  <a:srgbClr val="008080"/>
                </a:solidFill>
              </a:rPr>
              <a:t>Marks</a:t>
            </a:r>
            <a:r>
              <a:rPr lang="cs-CZ" altLang="cs-CZ" sz="3200" b="1" dirty="0">
                <a:solidFill>
                  <a:srgbClr val="008080"/>
                </a:solidFill>
              </a:rPr>
              <a:t> &amp; </a:t>
            </a:r>
            <a:r>
              <a:rPr lang="cs-CZ" altLang="cs-CZ" sz="3200" b="1" dirty="0" err="1">
                <a:solidFill>
                  <a:srgbClr val="008080"/>
                </a:solidFill>
              </a:rPr>
              <a:t>Spencer</a:t>
            </a:r>
            <a:r>
              <a:rPr lang="cs-CZ" altLang="cs-CZ" sz="3200" b="1" dirty="0">
                <a:solidFill>
                  <a:srgbClr val="008080"/>
                </a:solidFill>
              </a:rPr>
              <a:t> – historický vývoj – případová studie </a:t>
            </a:r>
            <a:endParaRPr lang="cs-CZ" altLang="cs-CZ" sz="3200" b="1" dirty="0">
              <a:solidFill>
                <a:srgbClr val="FF0000"/>
              </a:solidFill>
            </a:endParaRP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433753" y="1194560"/>
            <a:ext cx="11601450" cy="51891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3399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cs-CZ" sz="2400" b="1" dirty="0"/>
              <a:t>1884                                    </a:t>
            </a:r>
            <a:r>
              <a:rPr lang="cs-CZ" sz="2400" b="1" dirty="0">
                <a:solidFill>
                  <a:srgbClr val="FF0000"/>
                </a:solidFill>
              </a:rPr>
              <a:t>Pionýrská a organizační fáze</a:t>
            </a:r>
          </a:p>
          <a:p>
            <a:r>
              <a:rPr lang="cs-CZ" sz="2400" dirty="0"/>
              <a:t> Michael </a:t>
            </a:r>
            <a:r>
              <a:rPr lang="cs-CZ" sz="2400" dirty="0" err="1"/>
              <a:t>Marks</a:t>
            </a:r>
            <a:r>
              <a:rPr lang="cs-CZ" sz="2400" dirty="0"/>
              <a:t> otevřel stánek v malebném anglickém Leedsu. </a:t>
            </a:r>
          </a:p>
          <a:p>
            <a:r>
              <a:rPr lang="cs-CZ" sz="2400" dirty="0"/>
              <a:t> Pár let nato se spojil s Thomasem </a:t>
            </a:r>
            <a:r>
              <a:rPr lang="cs-CZ" sz="2400" dirty="0" err="1"/>
              <a:t>Spencerem</a:t>
            </a:r>
            <a:r>
              <a:rPr lang="cs-CZ" sz="2400" dirty="0"/>
              <a:t>, který do obchodu investoval tehdy nemalou částku 300 liber, a obchod </a:t>
            </a:r>
            <a:r>
              <a:rPr lang="cs-CZ" sz="2400" dirty="0" err="1"/>
              <a:t>Marks</a:t>
            </a:r>
            <a:r>
              <a:rPr lang="cs-CZ" sz="2400" dirty="0"/>
              <a:t> &amp; </a:t>
            </a:r>
            <a:r>
              <a:rPr lang="cs-CZ" sz="2400" dirty="0" err="1"/>
              <a:t>Spencer</a:t>
            </a:r>
            <a:r>
              <a:rPr lang="cs-CZ" sz="2400" dirty="0"/>
              <a:t> byl na světě.</a:t>
            </a:r>
          </a:p>
          <a:p>
            <a:r>
              <a:rPr lang="cs-CZ" sz="2400" dirty="0"/>
              <a:t> Rychle prosperoval a další pobočky na sebe nenechaly dlouho čekat. </a:t>
            </a:r>
          </a:p>
          <a:p>
            <a:r>
              <a:rPr lang="cs-CZ" sz="2400" dirty="0"/>
              <a:t> V roce 1903 pak společnost </a:t>
            </a:r>
            <a:r>
              <a:rPr lang="cs-CZ" sz="2400" dirty="0" err="1"/>
              <a:t>Marks</a:t>
            </a:r>
            <a:r>
              <a:rPr lang="cs-CZ" sz="2400" dirty="0"/>
              <a:t> &amp; </a:t>
            </a:r>
            <a:r>
              <a:rPr lang="cs-CZ" sz="2400" dirty="0" err="1"/>
              <a:t>Spencer</a:t>
            </a:r>
            <a:r>
              <a:rPr lang="cs-CZ" sz="2400" dirty="0"/>
              <a:t> vznikla oficiálně.</a:t>
            </a:r>
          </a:p>
          <a:p>
            <a:pPr>
              <a:buNone/>
            </a:pPr>
            <a:r>
              <a:rPr lang="cs-CZ" sz="2400" b="1" dirty="0"/>
              <a:t>1934</a:t>
            </a:r>
          </a:p>
          <a:p>
            <a:r>
              <a:rPr lang="cs-CZ" sz="2400" dirty="0"/>
              <a:t> Obchodům </a:t>
            </a:r>
            <a:r>
              <a:rPr lang="cs-CZ" sz="2400" dirty="0" err="1"/>
              <a:t>Marks</a:t>
            </a:r>
            <a:r>
              <a:rPr lang="cs-CZ" sz="2400" dirty="0"/>
              <a:t> &amp; </a:t>
            </a:r>
            <a:r>
              <a:rPr lang="cs-CZ" sz="2400" dirty="0" err="1"/>
              <a:t>Spencer</a:t>
            </a:r>
            <a:r>
              <a:rPr lang="cs-CZ" sz="2400" dirty="0"/>
              <a:t> se dařilo, přežily velkou hospodářskou krizi i válku.</a:t>
            </a:r>
          </a:p>
          <a:p>
            <a:r>
              <a:rPr lang="cs-CZ" sz="2400" dirty="0"/>
              <a:t> Díky nabídce kvalitního oblečení za cenu, kterou si lidé moli dovolit i v této těžké době. </a:t>
            </a:r>
          </a:p>
          <a:p>
            <a:r>
              <a:rPr lang="cs-CZ" sz="2400" dirty="0"/>
              <a:t> První britský prodejce s vlastní vědeckou laboratoří pro vývoj nových materiálů.</a:t>
            </a:r>
          </a:p>
          <a:p>
            <a:endParaRPr lang="cs-CZ" altLang="cs-CZ" sz="2400" b="1" dirty="0">
              <a:solidFill>
                <a:srgbClr val="FF000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803" y="2061"/>
            <a:ext cx="914400" cy="759939"/>
          </a:xfrm>
          <a:prstGeom prst="rect">
            <a:avLst/>
          </a:prstGeom>
        </p:spPr>
      </p:pic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4FD15CE1-4AE8-4618-A1A7-8A9A675DD3D0}"/>
              </a:ext>
            </a:extLst>
          </p:cNvPr>
          <p:cNvSpPr/>
          <p:nvPr/>
        </p:nvSpPr>
        <p:spPr>
          <a:xfrm>
            <a:off x="9830197" y="13352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1418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4747" y="123684"/>
            <a:ext cx="8620125" cy="6937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200" b="1" dirty="0" err="1">
                <a:solidFill>
                  <a:srgbClr val="008080"/>
                </a:solidFill>
              </a:rPr>
              <a:t>Marks</a:t>
            </a:r>
            <a:r>
              <a:rPr lang="cs-CZ" altLang="cs-CZ" sz="3200" b="1" dirty="0">
                <a:solidFill>
                  <a:srgbClr val="008080"/>
                </a:solidFill>
              </a:rPr>
              <a:t> &amp; </a:t>
            </a:r>
            <a:r>
              <a:rPr lang="cs-CZ" altLang="cs-CZ" sz="3200" b="1" dirty="0" err="1">
                <a:solidFill>
                  <a:srgbClr val="008080"/>
                </a:solidFill>
              </a:rPr>
              <a:t>Spencer</a:t>
            </a:r>
            <a:r>
              <a:rPr lang="cs-CZ" altLang="cs-CZ" sz="3200" b="1" dirty="0">
                <a:solidFill>
                  <a:srgbClr val="008080"/>
                </a:solidFill>
              </a:rPr>
              <a:t> – historický vývoj – případová studie </a:t>
            </a:r>
            <a:endParaRPr lang="cs-CZ" altLang="cs-CZ" sz="3200" b="1" dirty="0">
              <a:solidFill>
                <a:srgbClr val="FF0000"/>
              </a:solidFill>
            </a:endParaRP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85725" y="306866"/>
            <a:ext cx="11811000" cy="66664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3399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cs-CZ" sz="2400" b="1" dirty="0"/>
              <a:t> 1947 </a:t>
            </a:r>
          </a:p>
          <a:p>
            <a:r>
              <a:rPr lang="cs-CZ" sz="2400" dirty="0"/>
              <a:t>Na trhu s potravinami to nebylo zrovna jednoduché. Druhá světová válka znamenala ve Velké Británii zavedení přídělového systému. Ten se ale nevztahoval na restaurace, a tak lidé začali více jíst venku. </a:t>
            </a:r>
            <a:r>
              <a:rPr lang="cs-CZ" sz="2400" dirty="0" err="1"/>
              <a:t>Marks</a:t>
            </a:r>
            <a:r>
              <a:rPr lang="cs-CZ" sz="2400" dirty="0"/>
              <a:t> &amp; </a:t>
            </a:r>
            <a:r>
              <a:rPr lang="cs-CZ" sz="2400" dirty="0" err="1"/>
              <a:t>Spencer</a:t>
            </a:r>
            <a:r>
              <a:rPr lang="cs-CZ" sz="2400" dirty="0"/>
              <a:t> nelenil a do roku 1947 vytvořil uvnitř svých prodejen 82 kaváren.</a:t>
            </a:r>
          </a:p>
          <a:p>
            <a:r>
              <a:rPr lang="cs-CZ" sz="2400" dirty="0"/>
              <a:t>Jako úplně první obchod na svých výrobcích prokázal čerstvost tím, že uvedl datum spotřeby.</a:t>
            </a:r>
          </a:p>
          <a:p>
            <a:r>
              <a:rPr lang="cs-CZ" sz="2400" dirty="0"/>
              <a:t>1947 představil svou pilotní kolekci spodního prádla. V 50. a 60. letech experimentoval v oblasti výroby textilií a vyvinul nové odolné tkaniny.</a:t>
            </a:r>
            <a:endParaRPr lang="cs-CZ" altLang="cs-CZ" sz="2400" b="1" dirty="0">
              <a:solidFill>
                <a:srgbClr val="FF0000"/>
              </a:solidFill>
            </a:endParaRPr>
          </a:p>
          <a:p>
            <a:r>
              <a:rPr lang="cs-CZ" sz="2400" b="1" dirty="0"/>
              <a:t> 1972                                                              </a:t>
            </a:r>
            <a:r>
              <a:rPr lang="cs-CZ" sz="2400" b="1" dirty="0">
                <a:solidFill>
                  <a:srgbClr val="FF0000"/>
                </a:solidFill>
              </a:rPr>
              <a:t>Integrační fáze</a:t>
            </a:r>
          </a:p>
          <a:p>
            <a:r>
              <a:rPr lang="cs-CZ" sz="2400" dirty="0"/>
              <a:t> V 70. letech se </a:t>
            </a:r>
            <a:r>
              <a:rPr lang="cs-CZ" sz="2400" dirty="0" err="1"/>
              <a:t>Marks</a:t>
            </a:r>
            <a:r>
              <a:rPr lang="cs-CZ" sz="2400" dirty="0"/>
              <a:t> &amp; </a:t>
            </a:r>
            <a:r>
              <a:rPr lang="cs-CZ" sz="2400" dirty="0" err="1"/>
              <a:t>Spencer</a:t>
            </a:r>
            <a:r>
              <a:rPr lang="cs-CZ" sz="2400" dirty="0"/>
              <a:t> poprvé podíval za hranice. </a:t>
            </a:r>
          </a:p>
          <a:p>
            <a:r>
              <a:rPr lang="cs-CZ" sz="2400" dirty="0"/>
              <a:t> Dalším průkopnickým počinem bylo představení mražených potravin roku 1972.</a:t>
            </a:r>
          </a:p>
          <a:p>
            <a:r>
              <a:rPr lang="cs-CZ" sz="2400" dirty="0"/>
              <a:t> První obchody mimo Británii otevřel v Kanadě a ve Francii. V 80. a 90. letech pak začal spolupracovat se známými designéry a upevnil svoji pozici na poli módy.</a:t>
            </a:r>
          </a:p>
          <a:p>
            <a:r>
              <a:rPr lang="cs-CZ" sz="2400" dirty="0"/>
              <a:t> Zahájil spolupráci s první supermodelkou – tváří kampaně se stala Claudia </a:t>
            </a:r>
            <a:r>
              <a:rPr lang="cs-CZ" sz="2400" dirty="0" err="1"/>
              <a:t>Schiffer</a:t>
            </a:r>
            <a:r>
              <a:rPr lang="cs-CZ" sz="2400" dirty="0"/>
              <a:t>. Ve spolupráci se známými osobnostmi pokračujeme dodnes.</a:t>
            </a:r>
          </a:p>
        </p:txBody>
      </p:sp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4FD15CE1-4AE8-4618-A1A7-8A9A675DD3D0}"/>
              </a:ext>
            </a:extLst>
          </p:cNvPr>
          <p:cNvSpPr/>
          <p:nvPr/>
        </p:nvSpPr>
        <p:spPr>
          <a:xfrm>
            <a:off x="10762853" y="-96979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801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6"/>
          <p:cNvSpPr txBox="1">
            <a:spLocks noChangeArrowheads="1"/>
          </p:cNvSpPr>
          <p:nvPr/>
        </p:nvSpPr>
        <p:spPr bwMode="auto">
          <a:xfrm>
            <a:off x="841199" y="985142"/>
            <a:ext cx="1655762" cy="720725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latin typeface="Arial" panose="020B0604020202020204" pitchFamily="34" charset="0"/>
                <a:cs typeface="Times New Roman" panose="02020603050405020304" pitchFamily="18" charset="0"/>
              </a:rPr>
              <a:t>Pionýrská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latin typeface="Arial" panose="020B0604020202020204" pitchFamily="34" charset="0"/>
                <a:cs typeface="Times New Roman" panose="02020603050405020304" pitchFamily="18" charset="0"/>
              </a:rPr>
              <a:t>fáze</a:t>
            </a:r>
            <a:endParaRPr lang="cs-CZ" altLang="cs-CZ" sz="2000" dirty="0">
              <a:latin typeface="Arial" panose="020B0604020202020204" pitchFamily="34" charset="0"/>
            </a:endParaRP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2558126" y="985142"/>
            <a:ext cx="1655763" cy="720725"/>
          </a:xfrm>
          <a:prstGeom prst="rect">
            <a:avLst/>
          </a:pr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latin typeface="Arial" panose="020B0604020202020204" pitchFamily="34" charset="0"/>
                <a:cs typeface="Times New Roman" panose="02020603050405020304" pitchFamily="18" charset="0"/>
              </a:rPr>
              <a:t>Organizační fáze</a:t>
            </a:r>
            <a:endParaRPr lang="cs-CZ" altLang="cs-CZ" sz="2000" b="1" dirty="0">
              <a:latin typeface="Arial" panose="020B0604020202020204" pitchFamily="34" charset="0"/>
            </a:endParaRP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4307166" y="989022"/>
            <a:ext cx="4769208" cy="7350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latin typeface="Arial" panose="020B0604020202020204" pitchFamily="34" charset="0"/>
                <a:cs typeface="Times New Roman" panose="02020603050405020304" pitchFamily="18" charset="0"/>
              </a:rPr>
              <a:t>Integrační fáze</a:t>
            </a:r>
            <a:endParaRPr lang="cs-CZ" altLang="cs-CZ" sz="2000" b="1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>
              <a:latin typeface="Arial" panose="020B0604020202020204" pitchFamily="34" charset="0"/>
            </a:endParaRPr>
          </a:p>
        </p:txBody>
      </p:sp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1524001" y="26109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5126" name="Rectangle 8"/>
          <p:cNvSpPr>
            <a:spLocks noChangeArrowheads="1"/>
          </p:cNvSpPr>
          <p:nvPr/>
        </p:nvSpPr>
        <p:spPr bwMode="auto">
          <a:xfrm>
            <a:off x="1524000" y="2795589"/>
            <a:ext cx="109855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1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800">
                <a:latin typeface="Arial" panose="020B0604020202020204" pitchFamily="34" charset="0"/>
              </a:rPr>
            </a:br>
            <a:endParaRPr lang="cs-CZ" altLang="cs-CZ" sz="18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cs-CZ" altLang="cs-CZ" sz="11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903923" y="250366"/>
            <a:ext cx="7920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/>
              <a:t>Základní fáze organizačního vývoje OO </a:t>
            </a:r>
          </a:p>
        </p:txBody>
      </p:sp>
      <p:grpSp>
        <p:nvGrpSpPr>
          <p:cNvPr id="5128" name="Group 10"/>
          <p:cNvGrpSpPr>
            <a:grpSpLocks/>
          </p:cNvGrpSpPr>
          <p:nvPr/>
        </p:nvGrpSpPr>
        <p:grpSpPr bwMode="auto">
          <a:xfrm>
            <a:off x="134912" y="2114020"/>
            <a:ext cx="8941462" cy="4752975"/>
            <a:chOff x="1440" y="3984"/>
            <a:chExt cx="8640" cy="6240"/>
          </a:xfrm>
        </p:grpSpPr>
        <p:grpSp>
          <p:nvGrpSpPr>
            <p:cNvPr id="5132" name="Group 11"/>
            <p:cNvGrpSpPr>
              <a:grpSpLocks/>
            </p:cNvGrpSpPr>
            <p:nvPr/>
          </p:nvGrpSpPr>
          <p:grpSpPr bwMode="auto">
            <a:xfrm>
              <a:off x="1440" y="3984"/>
              <a:ext cx="8640" cy="5376"/>
              <a:chOff x="1440" y="3984"/>
              <a:chExt cx="8640" cy="5376"/>
            </a:xfrm>
          </p:grpSpPr>
          <p:sp>
            <p:nvSpPr>
              <p:cNvPr id="5134" name="Rectangle 12"/>
              <p:cNvSpPr>
                <a:spLocks noChangeArrowheads="1"/>
              </p:cNvSpPr>
              <p:nvPr/>
            </p:nvSpPr>
            <p:spPr bwMode="auto">
              <a:xfrm>
                <a:off x="2160" y="5136"/>
                <a:ext cx="1584" cy="3636"/>
              </a:xfrm>
              <a:prstGeom prst="rect">
                <a:avLst/>
              </a:prstGeom>
              <a:solidFill>
                <a:srgbClr val="FFCC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  <p:sp>
            <p:nvSpPr>
              <p:cNvPr id="5135" name="Rectangle 13"/>
              <p:cNvSpPr>
                <a:spLocks noChangeArrowheads="1"/>
              </p:cNvSpPr>
              <p:nvPr/>
            </p:nvSpPr>
            <p:spPr bwMode="auto">
              <a:xfrm>
                <a:off x="3744" y="5136"/>
                <a:ext cx="1584" cy="3636"/>
              </a:xfrm>
              <a:prstGeom prst="rect">
                <a:avLst/>
              </a:prstGeom>
              <a:solidFill>
                <a:srgbClr val="66FF33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  <p:sp>
            <p:nvSpPr>
              <p:cNvPr id="5136" name="Rectangle 14"/>
              <p:cNvSpPr>
                <a:spLocks noChangeArrowheads="1"/>
              </p:cNvSpPr>
              <p:nvPr/>
            </p:nvSpPr>
            <p:spPr bwMode="auto">
              <a:xfrm>
                <a:off x="5328" y="5136"/>
                <a:ext cx="1584" cy="3636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  <p:sp>
            <p:nvSpPr>
              <p:cNvPr id="5137" name="Rectangle 15"/>
              <p:cNvSpPr>
                <a:spLocks noChangeArrowheads="1"/>
              </p:cNvSpPr>
              <p:nvPr/>
            </p:nvSpPr>
            <p:spPr bwMode="auto">
              <a:xfrm>
                <a:off x="6912" y="5136"/>
                <a:ext cx="1584" cy="3636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  <p:sp>
            <p:nvSpPr>
              <p:cNvPr id="5138" name="Rectangle 16"/>
              <p:cNvSpPr>
                <a:spLocks noChangeArrowheads="1"/>
              </p:cNvSpPr>
              <p:nvPr/>
            </p:nvSpPr>
            <p:spPr bwMode="auto">
              <a:xfrm>
                <a:off x="8496" y="5136"/>
                <a:ext cx="1584" cy="3636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  <p:sp>
            <p:nvSpPr>
              <p:cNvPr id="5139" name="Line 17"/>
              <p:cNvSpPr>
                <a:spLocks noChangeShapeType="1"/>
              </p:cNvSpPr>
              <p:nvPr/>
            </p:nvSpPr>
            <p:spPr bwMode="auto">
              <a:xfrm flipV="1">
                <a:off x="2160" y="5136"/>
                <a:ext cx="0" cy="129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40" name="Line 18"/>
              <p:cNvSpPr>
                <a:spLocks noChangeShapeType="1"/>
              </p:cNvSpPr>
              <p:nvPr/>
            </p:nvSpPr>
            <p:spPr bwMode="auto">
              <a:xfrm>
                <a:off x="8208" y="5136"/>
                <a:ext cx="187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41" name="Text Box 19"/>
              <p:cNvSpPr txBox="1">
                <a:spLocks noChangeArrowheads="1"/>
              </p:cNvSpPr>
              <p:nvPr/>
            </p:nvSpPr>
            <p:spPr bwMode="auto">
              <a:xfrm>
                <a:off x="2160" y="3984"/>
                <a:ext cx="7488" cy="100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lvl="1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2000" b="1"/>
                  <a:t>Generace organizace</a:t>
                </a:r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200"/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800"/>
                  <a:t>    </a:t>
                </a:r>
                <a:r>
                  <a:rPr lang="cs-CZ" altLang="cs-CZ" sz="1800" b="1"/>
                  <a:t>fáze 1</a:t>
                </a:r>
                <a:r>
                  <a:rPr lang="cs-CZ" altLang="cs-CZ" sz="1400" b="1"/>
                  <a:t>               </a:t>
                </a:r>
                <a:r>
                  <a:rPr lang="cs-CZ" altLang="cs-CZ" sz="1800" b="1"/>
                  <a:t>fáze 2            fáze 3            fáze 4              fáze 5   </a:t>
                </a:r>
                <a:r>
                  <a:rPr lang="cs-CZ" altLang="cs-CZ" sz="1400" b="1"/>
                  <a:t> </a:t>
                </a:r>
                <a:endParaRPr lang="cs-CZ" altLang="cs-CZ" sz="1800"/>
              </a:p>
            </p:txBody>
          </p:sp>
          <p:sp>
            <p:nvSpPr>
              <p:cNvPr id="5142" name="Text Box 20"/>
              <p:cNvSpPr txBox="1">
                <a:spLocks noChangeArrowheads="1"/>
              </p:cNvSpPr>
              <p:nvPr/>
            </p:nvSpPr>
            <p:spPr bwMode="auto">
              <a:xfrm>
                <a:off x="1440" y="5280"/>
                <a:ext cx="576" cy="144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400" b="1"/>
                  <a:t>velikost</a:t>
                </a:r>
                <a:endParaRPr lang="cs-CZ" altLang="cs-CZ" sz="1800"/>
              </a:p>
            </p:txBody>
          </p:sp>
          <p:sp>
            <p:nvSpPr>
              <p:cNvPr id="5143" name="Line 21"/>
              <p:cNvSpPr>
                <a:spLocks noChangeShapeType="1"/>
              </p:cNvSpPr>
              <p:nvPr/>
            </p:nvSpPr>
            <p:spPr bwMode="auto">
              <a:xfrm>
                <a:off x="3168" y="7908"/>
                <a:ext cx="144" cy="14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44" name="Line 22"/>
              <p:cNvSpPr>
                <a:spLocks noChangeShapeType="1"/>
              </p:cNvSpPr>
              <p:nvPr/>
            </p:nvSpPr>
            <p:spPr bwMode="auto">
              <a:xfrm flipV="1">
                <a:off x="3312" y="7620"/>
                <a:ext cx="144" cy="43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45" name="Line 23"/>
              <p:cNvSpPr>
                <a:spLocks noChangeShapeType="1"/>
              </p:cNvSpPr>
              <p:nvPr/>
            </p:nvSpPr>
            <p:spPr bwMode="auto">
              <a:xfrm>
                <a:off x="3456" y="7620"/>
                <a:ext cx="144" cy="28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46" name="Line 24"/>
              <p:cNvSpPr>
                <a:spLocks noChangeShapeType="1"/>
              </p:cNvSpPr>
              <p:nvPr/>
            </p:nvSpPr>
            <p:spPr bwMode="auto">
              <a:xfrm flipV="1">
                <a:off x="3024" y="7908"/>
                <a:ext cx="144" cy="28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47" name="Line 25"/>
              <p:cNvSpPr>
                <a:spLocks noChangeShapeType="1"/>
              </p:cNvSpPr>
              <p:nvPr/>
            </p:nvSpPr>
            <p:spPr bwMode="auto">
              <a:xfrm>
                <a:off x="2016" y="7620"/>
                <a:ext cx="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5148" name="Group 26"/>
              <p:cNvGrpSpPr>
                <a:grpSpLocks/>
              </p:cNvGrpSpPr>
              <p:nvPr/>
            </p:nvGrpSpPr>
            <p:grpSpPr bwMode="auto">
              <a:xfrm>
                <a:off x="5184" y="6180"/>
                <a:ext cx="1584" cy="1008"/>
                <a:chOff x="2160" y="8640"/>
                <a:chExt cx="1584" cy="1008"/>
              </a:xfrm>
            </p:grpSpPr>
            <p:sp>
              <p:nvSpPr>
                <p:cNvPr id="5177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2304" y="9216"/>
                  <a:ext cx="864" cy="43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78" name="Line 28"/>
                <p:cNvSpPr>
                  <a:spLocks noChangeShapeType="1"/>
                </p:cNvSpPr>
                <p:nvPr/>
              </p:nvSpPr>
              <p:spPr bwMode="auto">
                <a:xfrm>
                  <a:off x="3312" y="8928"/>
                  <a:ext cx="144" cy="144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79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3456" y="8640"/>
                  <a:ext cx="144" cy="43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80" name="Line 30"/>
                <p:cNvSpPr>
                  <a:spLocks noChangeShapeType="1"/>
                </p:cNvSpPr>
                <p:nvPr/>
              </p:nvSpPr>
              <p:spPr bwMode="auto">
                <a:xfrm>
                  <a:off x="3600" y="8640"/>
                  <a:ext cx="144" cy="288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81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3168" y="8928"/>
                  <a:ext cx="144" cy="288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82" name="Line 32"/>
                <p:cNvSpPr>
                  <a:spLocks noChangeShapeType="1"/>
                </p:cNvSpPr>
                <p:nvPr/>
              </p:nvSpPr>
              <p:spPr bwMode="auto">
                <a:xfrm>
                  <a:off x="2160" y="8640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5149" name="Group 33"/>
              <p:cNvGrpSpPr>
                <a:grpSpLocks/>
              </p:cNvGrpSpPr>
              <p:nvPr/>
            </p:nvGrpSpPr>
            <p:grpSpPr bwMode="auto">
              <a:xfrm>
                <a:off x="6768" y="5460"/>
                <a:ext cx="1584" cy="1008"/>
                <a:chOff x="2160" y="8640"/>
                <a:chExt cx="1584" cy="1008"/>
              </a:xfrm>
            </p:grpSpPr>
            <p:sp>
              <p:nvSpPr>
                <p:cNvPr id="5171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2304" y="9216"/>
                  <a:ext cx="864" cy="43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72" name="Line 35"/>
                <p:cNvSpPr>
                  <a:spLocks noChangeShapeType="1"/>
                </p:cNvSpPr>
                <p:nvPr/>
              </p:nvSpPr>
              <p:spPr bwMode="auto">
                <a:xfrm>
                  <a:off x="3312" y="8928"/>
                  <a:ext cx="144" cy="144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73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3456" y="8640"/>
                  <a:ext cx="144" cy="43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74" name="Line 37"/>
                <p:cNvSpPr>
                  <a:spLocks noChangeShapeType="1"/>
                </p:cNvSpPr>
                <p:nvPr/>
              </p:nvSpPr>
              <p:spPr bwMode="auto">
                <a:xfrm>
                  <a:off x="3600" y="8640"/>
                  <a:ext cx="144" cy="288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75" name="Line 38"/>
                <p:cNvSpPr>
                  <a:spLocks noChangeShapeType="1"/>
                </p:cNvSpPr>
                <p:nvPr/>
              </p:nvSpPr>
              <p:spPr bwMode="auto">
                <a:xfrm flipV="1">
                  <a:off x="3168" y="8928"/>
                  <a:ext cx="144" cy="288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76" name="Line 39"/>
                <p:cNvSpPr>
                  <a:spLocks noChangeShapeType="1"/>
                </p:cNvSpPr>
                <p:nvPr/>
              </p:nvSpPr>
              <p:spPr bwMode="auto">
                <a:xfrm>
                  <a:off x="2160" y="8640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5150" name="Group 40"/>
              <p:cNvGrpSpPr>
                <a:grpSpLocks/>
              </p:cNvGrpSpPr>
              <p:nvPr/>
            </p:nvGrpSpPr>
            <p:grpSpPr bwMode="auto">
              <a:xfrm>
                <a:off x="3600" y="6900"/>
                <a:ext cx="1584" cy="1008"/>
                <a:chOff x="2160" y="8640"/>
                <a:chExt cx="1584" cy="1008"/>
              </a:xfrm>
            </p:grpSpPr>
            <p:sp>
              <p:nvSpPr>
                <p:cNvPr id="5165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2304" y="9216"/>
                  <a:ext cx="864" cy="43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66" name="Line 42"/>
                <p:cNvSpPr>
                  <a:spLocks noChangeShapeType="1"/>
                </p:cNvSpPr>
                <p:nvPr/>
              </p:nvSpPr>
              <p:spPr bwMode="auto">
                <a:xfrm>
                  <a:off x="3312" y="8928"/>
                  <a:ext cx="144" cy="144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67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3456" y="8640"/>
                  <a:ext cx="144" cy="43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68" name="Line 44"/>
                <p:cNvSpPr>
                  <a:spLocks noChangeShapeType="1"/>
                </p:cNvSpPr>
                <p:nvPr/>
              </p:nvSpPr>
              <p:spPr bwMode="auto">
                <a:xfrm>
                  <a:off x="3600" y="8640"/>
                  <a:ext cx="144" cy="288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69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3168" y="8928"/>
                  <a:ext cx="144" cy="288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70" name="Line 46"/>
                <p:cNvSpPr>
                  <a:spLocks noChangeShapeType="1"/>
                </p:cNvSpPr>
                <p:nvPr/>
              </p:nvSpPr>
              <p:spPr bwMode="auto">
                <a:xfrm>
                  <a:off x="2160" y="8640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5151" name="Line 47"/>
              <p:cNvSpPr>
                <a:spLocks noChangeShapeType="1"/>
              </p:cNvSpPr>
              <p:nvPr/>
            </p:nvSpPr>
            <p:spPr bwMode="auto">
              <a:xfrm flipH="1">
                <a:off x="6768" y="6468"/>
                <a:ext cx="1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2" name="Line 48"/>
              <p:cNvSpPr>
                <a:spLocks noChangeShapeType="1"/>
              </p:cNvSpPr>
              <p:nvPr/>
            </p:nvSpPr>
            <p:spPr bwMode="auto">
              <a:xfrm flipH="1">
                <a:off x="5184" y="7188"/>
                <a:ext cx="1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3" name="Line 49"/>
              <p:cNvSpPr>
                <a:spLocks noChangeShapeType="1"/>
              </p:cNvSpPr>
              <p:nvPr/>
            </p:nvSpPr>
            <p:spPr bwMode="auto">
              <a:xfrm>
                <a:off x="8352" y="5748"/>
                <a:ext cx="1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4" name="Line 50"/>
              <p:cNvSpPr>
                <a:spLocks noChangeShapeType="1"/>
              </p:cNvSpPr>
              <p:nvPr/>
            </p:nvSpPr>
            <p:spPr bwMode="auto">
              <a:xfrm flipV="1">
                <a:off x="8496" y="5172"/>
                <a:ext cx="1584" cy="57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5" name="Line 51"/>
              <p:cNvSpPr>
                <a:spLocks noChangeShapeType="1"/>
              </p:cNvSpPr>
              <p:nvPr/>
            </p:nvSpPr>
            <p:spPr bwMode="auto">
              <a:xfrm>
                <a:off x="3600" y="7908"/>
                <a:ext cx="1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6" name="Line 52"/>
              <p:cNvSpPr>
                <a:spLocks noChangeShapeType="1"/>
              </p:cNvSpPr>
              <p:nvPr/>
            </p:nvSpPr>
            <p:spPr bwMode="auto">
              <a:xfrm flipV="1">
                <a:off x="2160" y="8196"/>
                <a:ext cx="864" cy="57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7" name="Text Box 53"/>
              <p:cNvSpPr txBox="1">
                <a:spLocks noChangeArrowheads="1"/>
              </p:cNvSpPr>
              <p:nvPr/>
            </p:nvSpPr>
            <p:spPr bwMode="auto">
              <a:xfrm>
                <a:off x="2160" y="7344"/>
                <a:ext cx="1152" cy="10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400" b="1"/>
                  <a:t>1: krize vedení</a:t>
                </a:r>
                <a:endParaRPr lang="cs-CZ" altLang="cs-CZ" sz="1400"/>
              </a:p>
            </p:txBody>
          </p:sp>
          <p:sp>
            <p:nvSpPr>
              <p:cNvPr id="5158" name="Text Box 54"/>
              <p:cNvSpPr txBox="1">
                <a:spLocks noChangeArrowheads="1"/>
              </p:cNvSpPr>
              <p:nvPr/>
            </p:nvSpPr>
            <p:spPr bwMode="auto">
              <a:xfrm>
                <a:off x="3744" y="6768"/>
                <a:ext cx="1152" cy="10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600" b="1"/>
                  <a:t>2: krize řízení</a:t>
                </a:r>
                <a:endParaRPr lang="cs-CZ" altLang="cs-CZ" sz="1600"/>
              </a:p>
            </p:txBody>
          </p:sp>
          <p:sp>
            <p:nvSpPr>
              <p:cNvPr id="5159" name="Text Box 55"/>
              <p:cNvSpPr txBox="1">
                <a:spLocks noChangeArrowheads="1"/>
              </p:cNvSpPr>
              <p:nvPr/>
            </p:nvSpPr>
            <p:spPr bwMode="auto">
              <a:xfrm>
                <a:off x="5328" y="5760"/>
                <a:ext cx="1152" cy="10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600" b="1"/>
                  <a:t>3: krize kontroly</a:t>
                </a:r>
                <a:endParaRPr lang="cs-CZ" altLang="cs-CZ" sz="1600"/>
              </a:p>
            </p:txBody>
          </p:sp>
          <p:sp>
            <p:nvSpPr>
              <p:cNvPr id="5160" name="Text Box 56"/>
              <p:cNvSpPr txBox="1">
                <a:spLocks noChangeArrowheads="1"/>
              </p:cNvSpPr>
              <p:nvPr/>
            </p:nvSpPr>
            <p:spPr bwMode="auto">
              <a:xfrm>
                <a:off x="6912" y="5184"/>
                <a:ext cx="1152" cy="10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600" b="1"/>
                  <a:t>4: krize správy</a:t>
                </a:r>
                <a:endParaRPr lang="cs-CZ" altLang="cs-CZ" sz="1600"/>
              </a:p>
            </p:txBody>
          </p:sp>
          <p:sp>
            <p:nvSpPr>
              <p:cNvPr id="5161" name="Text Box 57"/>
              <p:cNvSpPr txBox="1">
                <a:spLocks noChangeArrowheads="1"/>
              </p:cNvSpPr>
              <p:nvPr/>
            </p:nvSpPr>
            <p:spPr bwMode="auto">
              <a:xfrm>
                <a:off x="6912" y="6480"/>
                <a:ext cx="1440" cy="14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400" b="1"/>
                  <a:t>4: růst díky koordinaci</a:t>
                </a:r>
                <a:endParaRPr lang="cs-CZ" altLang="cs-CZ" sz="1800"/>
              </a:p>
            </p:txBody>
          </p:sp>
          <p:sp>
            <p:nvSpPr>
              <p:cNvPr id="5162" name="Text Box 58"/>
              <p:cNvSpPr txBox="1">
                <a:spLocks noChangeArrowheads="1"/>
              </p:cNvSpPr>
              <p:nvPr/>
            </p:nvSpPr>
            <p:spPr bwMode="auto">
              <a:xfrm>
                <a:off x="5328" y="7200"/>
                <a:ext cx="1569" cy="14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400" b="1"/>
                  <a:t>3: růst díky</a:t>
                </a:r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400" b="1"/>
                  <a:t>decentralizaci</a:t>
                </a:r>
                <a:endParaRPr lang="cs-CZ" altLang="cs-CZ" sz="1800"/>
              </a:p>
            </p:txBody>
          </p:sp>
          <p:sp>
            <p:nvSpPr>
              <p:cNvPr id="5163" name="Text Box 59"/>
              <p:cNvSpPr txBox="1">
                <a:spLocks noChangeArrowheads="1"/>
              </p:cNvSpPr>
              <p:nvPr/>
            </p:nvSpPr>
            <p:spPr bwMode="auto">
              <a:xfrm>
                <a:off x="3744" y="7920"/>
                <a:ext cx="1440" cy="14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400" b="1"/>
                  <a:t>2: růst díky řízení</a:t>
                </a:r>
                <a:endParaRPr lang="cs-CZ" altLang="cs-CZ" sz="1800"/>
              </a:p>
            </p:txBody>
          </p:sp>
          <p:sp>
            <p:nvSpPr>
              <p:cNvPr id="5164" name="Text Box 60"/>
              <p:cNvSpPr txBox="1">
                <a:spLocks noChangeArrowheads="1"/>
              </p:cNvSpPr>
              <p:nvPr/>
            </p:nvSpPr>
            <p:spPr bwMode="auto">
              <a:xfrm>
                <a:off x="8496" y="5760"/>
                <a:ext cx="1440" cy="14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400" b="1"/>
                  <a:t>5: růst díky strategii</a:t>
                </a:r>
                <a:endParaRPr lang="cs-CZ" altLang="cs-CZ" sz="1800"/>
              </a:p>
            </p:txBody>
          </p:sp>
        </p:grpSp>
        <p:sp>
          <p:nvSpPr>
            <p:cNvPr id="5133" name="Text Box 61"/>
            <p:cNvSpPr txBox="1">
              <a:spLocks noChangeArrowheads="1"/>
            </p:cNvSpPr>
            <p:nvPr/>
          </p:nvSpPr>
          <p:spPr bwMode="auto">
            <a:xfrm>
              <a:off x="2304" y="8784"/>
              <a:ext cx="1440" cy="1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1: růst díky kreativitě</a:t>
              </a:r>
              <a:endParaRPr lang="cs-CZ" altLang="cs-CZ" sz="1600"/>
            </a:p>
          </p:txBody>
        </p:sp>
      </p:grpSp>
      <p:sp>
        <p:nvSpPr>
          <p:cNvPr id="5129" name="TextovéPole 59"/>
          <p:cNvSpPr txBox="1">
            <a:spLocks noChangeArrowheads="1"/>
          </p:cNvSpPr>
          <p:nvPr/>
        </p:nvSpPr>
        <p:spPr bwMode="auto">
          <a:xfrm>
            <a:off x="4810178" y="5954149"/>
            <a:ext cx="12144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HS</a:t>
            </a:r>
          </a:p>
        </p:txBody>
      </p:sp>
      <p:sp>
        <p:nvSpPr>
          <p:cNvPr id="5130" name="TextovéPole 60"/>
          <p:cNvSpPr txBox="1">
            <a:spLocks noChangeArrowheads="1"/>
          </p:cNvSpPr>
          <p:nvPr/>
        </p:nvSpPr>
        <p:spPr bwMode="auto">
          <a:xfrm>
            <a:off x="6317376" y="5899944"/>
            <a:ext cx="1214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/>
              <a:t>Divize…</a:t>
            </a:r>
          </a:p>
        </p:txBody>
      </p:sp>
      <p:sp>
        <p:nvSpPr>
          <p:cNvPr id="5131" name="TextovéPole 61"/>
          <p:cNvSpPr txBox="1">
            <a:spLocks noChangeArrowheads="1"/>
          </p:cNvSpPr>
          <p:nvPr/>
        </p:nvSpPr>
        <p:spPr bwMode="auto">
          <a:xfrm>
            <a:off x="8047911" y="5858013"/>
            <a:ext cx="1214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/>
              <a:t>SBU</a:t>
            </a:r>
          </a:p>
        </p:txBody>
      </p:sp>
      <p:pic>
        <p:nvPicPr>
          <p:cNvPr id="63" name="Obrázek 6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2561" y="26709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817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4747" y="123684"/>
            <a:ext cx="8620125" cy="693737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 err="1">
                <a:solidFill>
                  <a:srgbClr val="008080"/>
                </a:solidFill>
              </a:rPr>
              <a:t>Marks</a:t>
            </a:r>
            <a:r>
              <a:rPr lang="cs-CZ" altLang="cs-CZ" sz="3200" b="1" dirty="0">
                <a:solidFill>
                  <a:srgbClr val="008080"/>
                </a:solidFill>
              </a:rPr>
              <a:t> &amp; </a:t>
            </a:r>
            <a:r>
              <a:rPr lang="cs-CZ" altLang="cs-CZ" sz="3200" b="1" dirty="0" err="1">
                <a:solidFill>
                  <a:srgbClr val="008080"/>
                </a:solidFill>
              </a:rPr>
              <a:t>Spencer</a:t>
            </a:r>
            <a:r>
              <a:rPr lang="cs-CZ" altLang="cs-CZ" sz="3200" b="1" dirty="0">
                <a:solidFill>
                  <a:srgbClr val="008080"/>
                </a:solidFill>
              </a:rPr>
              <a:t> – dnes – případová studie </a:t>
            </a:r>
            <a:endParaRPr lang="cs-CZ" altLang="cs-CZ" sz="3200" b="1" dirty="0">
              <a:solidFill>
                <a:srgbClr val="FF0000"/>
              </a:solidFill>
            </a:endParaRP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180975" y="1105632"/>
            <a:ext cx="11601450" cy="5336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3399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cs-CZ" sz="2400" dirty="0">
                <a:solidFill>
                  <a:srgbClr val="FF0000"/>
                </a:solidFill>
              </a:rPr>
              <a:t> No a dnes? </a:t>
            </a:r>
          </a:p>
          <a:p>
            <a:r>
              <a:rPr lang="cs-CZ" sz="2400" dirty="0"/>
              <a:t> Dnes je svět </a:t>
            </a:r>
            <a:r>
              <a:rPr lang="cs-CZ" sz="2400" dirty="0" err="1"/>
              <a:t>Marks</a:t>
            </a:r>
            <a:r>
              <a:rPr lang="cs-CZ" sz="2400" dirty="0"/>
              <a:t> &amp; </a:t>
            </a:r>
            <a:r>
              <a:rPr lang="cs-CZ" sz="2400" dirty="0" err="1"/>
              <a:t>Spencer</a:t>
            </a:r>
            <a:r>
              <a:rPr lang="cs-CZ" sz="2400" dirty="0"/>
              <a:t> tvořen 480 prodejnami </a:t>
            </a:r>
          </a:p>
          <a:p>
            <a:r>
              <a:rPr lang="cs-CZ" sz="2400" dirty="0"/>
              <a:t> v 59 zemích po celé Evropě, na Středním východě a v Asii,  jedna je dokonce až na Bermudách, působí i v ČR</a:t>
            </a:r>
          </a:p>
          <a:p>
            <a:r>
              <a:rPr lang="cs-CZ" sz="2400" dirty="0">
                <a:solidFill>
                  <a:srgbClr val="FF0000"/>
                </a:solidFill>
              </a:rPr>
              <a:t> Pandemie významně narušila byznys kamenných prodejen po celém světě. S jejími dopady bojuje i britský řetězec </a:t>
            </a:r>
            <a:r>
              <a:rPr lang="cs-CZ" sz="2400" dirty="0" err="1">
                <a:solidFill>
                  <a:srgbClr val="FF0000"/>
                </a:solidFill>
              </a:rPr>
              <a:t>Marks</a:t>
            </a:r>
            <a:r>
              <a:rPr lang="cs-CZ" sz="2400" dirty="0">
                <a:solidFill>
                  <a:srgbClr val="FF0000"/>
                </a:solidFill>
              </a:rPr>
              <a:t> &amp; </a:t>
            </a:r>
            <a:r>
              <a:rPr lang="cs-CZ" sz="2400" dirty="0" err="1">
                <a:solidFill>
                  <a:srgbClr val="FF0000"/>
                </a:solidFill>
              </a:rPr>
              <a:t>Spencer</a:t>
            </a:r>
            <a:r>
              <a:rPr lang="cs-CZ" sz="2400" dirty="0">
                <a:solidFill>
                  <a:srgbClr val="FF0000"/>
                </a:solidFill>
              </a:rPr>
              <a:t>, který oznámil propouštění. Jeho hlavním plánem je přejít do online prostředí.</a:t>
            </a:r>
          </a:p>
          <a:p>
            <a:r>
              <a:rPr lang="cs-CZ" sz="2400" dirty="0"/>
              <a:t>Na kamenné prodejny s oděvy udeřila </a:t>
            </a:r>
            <a:r>
              <a:rPr lang="cs-CZ" sz="2400" dirty="0" err="1"/>
              <a:t>koronavirová</a:t>
            </a:r>
            <a:r>
              <a:rPr lang="cs-CZ" sz="2400" dirty="0"/>
              <a:t> nákaza obzvláště ničivě a po celém světě. Prodejci módy a obuvi v současnosti končí i v českých obchodních centrech. „Z Česka se nedávno stáhl třeba francouzský oděvní řetězec </a:t>
            </a:r>
            <a:r>
              <a:rPr lang="cs-CZ" sz="2400" dirty="0" err="1"/>
              <a:t>Camaieu</a:t>
            </a:r>
            <a:r>
              <a:rPr lang="cs-CZ" sz="2400" dirty="0"/>
              <a:t>, jenž tu provozoval skoro třicet kamenných obchodů. </a:t>
            </a:r>
            <a:endParaRPr lang="cs-CZ" sz="2400" dirty="0">
              <a:solidFill>
                <a:srgbClr val="FF0000"/>
              </a:solidFill>
            </a:endParaRPr>
          </a:p>
          <a:p>
            <a:endParaRPr lang="cs-CZ" sz="2400" dirty="0"/>
          </a:p>
          <a:p>
            <a:r>
              <a:rPr lang="cs-CZ" sz="2400" dirty="0"/>
              <a:t> Blíže: https://marks-and-spencer.jobs.cz/#section-6</a:t>
            </a:r>
          </a:p>
        </p:txBody>
      </p:sp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4FD15CE1-4AE8-4618-A1A7-8A9A675DD3D0}"/>
              </a:ext>
            </a:extLst>
          </p:cNvPr>
          <p:cNvSpPr/>
          <p:nvPr/>
        </p:nvSpPr>
        <p:spPr>
          <a:xfrm>
            <a:off x="10762853" y="290959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1612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295275" y="1206907"/>
            <a:ext cx="11601450" cy="51152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3399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cs-CZ" sz="2400" dirty="0"/>
              <a:t> DÚ č. 2 </a:t>
            </a:r>
          </a:p>
          <a:p>
            <a:r>
              <a:rPr lang="cs-CZ" sz="2400" dirty="0"/>
              <a:t> Najděte na maloobchodním trhu firmu, která si prošla všemi vývojovými fázemi od pionýrské až po integrační  - expandovala v určitém tržním segmentu doma a pak v zahraničí. </a:t>
            </a:r>
          </a:p>
          <a:p>
            <a:r>
              <a:rPr lang="cs-CZ" sz="2400" dirty="0"/>
              <a:t> Charakterizujte její historický vývoj a současnou situaci. Vliv pandemie. </a:t>
            </a:r>
          </a:p>
          <a:p>
            <a:r>
              <a:rPr lang="cs-CZ" sz="2400" dirty="0"/>
              <a:t> Podle vzoru firmy </a:t>
            </a:r>
            <a:r>
              <a:rPr lang="cs-CZ" sz="2400" dirty="0" err="1"/>
              <a:t>Marks</a:t>
            </a:r>
            <a:r>
              <a:rPr lang="cs-CZ" sz="2400" dirty="0"/>
              <a:t> &amp; </a:t>
            </a:r>
            <a:r>
              <a:rPr lang="cs-CZ" sz="2400" dirty="0" err="1"/>
              <a:t>Spencer</a:t>
            </a:r>
            <a:r>
              <a:rPr lang="cs-CZ" sz="2400" dirty="0"/>
              <a:t>. </a:t>
            </a:r>
          </a:p>
          <a:p>
            <a:endParaRPr lang="cs-CZ" sz="2400" dirty="0"/>
          </a:p>
          <a:p>
            <a:r>
              <a:rPr lang="cs-CZ" sz="2400" dirty="0"/>
              <a:t> Zpracujte do příštího tutoriálu. Úkoly můžete odevzdávat do IS do </a:t>
            </a:r>
            <a:r>
              <a:rPr lang="cs-CZ" sz="2400" dirty="0" err="1"/>
              <a:t>odevzdávárny</a:t>
            </a:r>
            <a:r>
              <a:rPr lang="cs-CZ" sz="2400" dirty="0"/>
              <a:t>: https://is.slu.cz/auth/el/opf/zima2020/PEMNPOOR/ode/</a:t>
            </a:r>
          </a:p>
          <a:p>
            <a:r>
              <a:rPr lang="cs-CZ" sz="2400" dirty="0"/>
              <a:t> Dokument označte názvem</a:t>
            </a:r>
            <a:r>
              <a:rPr lang="cs-CZ" sz="2400"/>
              <a:t>: Příjmení, </a:t>
            </a:r>
            <a:r>
              <a:rPr lang="cs-CZ" sz="2400" dirty="0"/>
              <a:t>přednáška-DÚ 2</a:t>
            </a:r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4FD15CE1-4AE8-4618-A1A7-8A9A675DD3D0}"/>
              </a:ext>
            </a:extLst>
          </p:cNvPr>
          <p:cNvSpPr/>
          <p:nvPr/>
        </p:nvSpPr>
        <p:spPr>
          <a:xfrm>
            <a:off x="10638631" y="186184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8157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Shrnutí přednášky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20926"/>
            <a:ext cx="8775700" cy="3285396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rgbClr val="339966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008080"/>
                </a:solidFill>
              </a:rPr>
              <a:t>Základní fáze organizačního vývoje obchodní organizace </a:t>
            </a:r>
            <a:r>
              <a:rPr lang="cs-CZ" altLang="cs-CZ" b="1" dirty="0">
                <a:solidFill>
                  <a:srgbClr val="FF0000"/>
                </a:solidFill>
              </a:rPr>
              <a:t>(pionýrská, organizační a integrační)</a:t>
            </a:r>
          </a:p>
          <a:p>
            <a:pPr eaLnBrk="1" hangingPunct="1"/>
            <a:r>
              <a:rPr lang="cs-CZ" altLang="cs-CZ" b="1" dirty="0">
                <a:solidFill>
                  <a:srgbClr val="008080"/>
                </a:solidFill>
              </a:rPr>
              <a:t>Vlastní generace organizace obchodní firmy </a:t>
            </a:r>
            <a:r>
              <a:rPr lang="cs-CZ" altLang="cs-CZ" b="1" dirty="0">
                <a:solidFill>
                  <a:srgbClr val="FF0000"/>
                </a:solidFill>
              </a:rPr>
              <a:t>(střídání období krizí a období růstu)</a:t>
            </a:r>
          </a:p>
          <a:p>
            <a:pPr eaLnBrk="1" hangingPunct="1"/>
            <a:r>
              <a:rPr lang="cs-CZ" altLang="cs-CZ" b="1" dirty="0">
                <a:solidFill>
                  <a:srgbClr val="008080"/>
                </a:solidFill>
              </a:rPr>
              <a:t>Fáze vývoje a jejich charakteristika</a:t>
            </a:r>
          </a:p>
          <a:p>
            <a:pPr eaLnBrk="1" hangingPunct="1"/>
            <a:r>
              <a:rPr lang="cs-CZ" altLang="cs-CZ" b="1" dirty="0">
                <a:solidFill>
                  <a:srgbClr val="008080"/>
                </a:solidFill>
              </a:rPr>
              <a:t>Specifika vývoje obchodní organizace</a:t>
            </a:r>
            <a:r>
              <a:rPr lang="cs-CZ" altLang="cs-CZ" dirty="0">
                <a:solidFill>
                  <a:srgbClr val="008080"/>
                </a:solidFill>
              </a:rPr>
              <a:t>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120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82664" y="260350"/>
            <a:ext cx="7793038" cy="6223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</a:rPr>
              <a:t>1. fáze (pionýrská</a:t>
            </a:r>
            <a:r>
              <a:rPr lang="cs-CZ" altLang="cs-CZ" sz="3200" b="1" dirty="0"/>
              <a:t>)</a:t>
            </a: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628650" y="3650470"/>
            <a:ext cx="5114925" cy="2769989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Růst díky kreativitě majitele</a:t>
            </a:r>
            <a:endParaRPr lang="cs-CZ" altLang="cs-CZ" sz="2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</a:rPr>
              <a:t>Podnik se zvětšuje, rostou výkony  (tržby)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</a:rPr>
              <a:t>Zvětšuje se počet provozních jednotek (prodejen, skladů)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</a:rPr>
              <a:t>Liniová struktura - vedoucí řídí pracovníky.</a:t>
            </a: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7419923" y="3681440"/>
            <a:ext cx="3889375" cy="2524125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Krize vedení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/>
              <a:t>Nezvládnutí řízení celého podniku majitelem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/>
              <a:t>Potřeba dalších pracovníků.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 dirty="0"/>
              <a:t>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pic>
        <p:nvPicPr>
          <p:cNvPr id="6149" name="Picture 9" descr="j028359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9687" y="882650"/>
            <a:ext cx="3097212" cy="295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AutoShape 10"/>
          <p:cNvSpPr>
            <a:spLocks noChangeArrowheads="1"/>
          </p:cNvSpPr>
          <p:nvPr/>
        </p:nvSpPr>
        <p:spPr bwMode="auto">
          <a:xfrm>
            <a:off x="8775702" y="1638300"/>
            <a:ext cx="1657350" cy="1439862"/>
          </a:xfrm>
          <a:prstGeom prst="smileyFace">
            <a:avLst>
              <a:gd name="adj" fmla="val -4653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29216"/>
            <a:ext cx="1464833" cy="1127893"/>
          </a:xfrm>
          <a:prstGeom prst="rect">
            <a:avLst/>
          </a:prstGeom>
        </p:spPr>
      </p:pic>
      <p:sp>
        <p:nvSpPr>
          <p:cNvPr id="8" name="Veselý obličej 7">
            <a:extLst>
              <a:ext uri="{FF2B5EF4-FFF2-40B4-BE49-F238E27FC236}">
                <a16:creationId xmlns:a16="http://schemas.microsoft.com/office/drawing/2014/main" id="{E9902990-1746-45EB-BF46-7290E247884F}"/>
              </a:ext>
            </a:extLst>
          </p:cNvPr>
          <p:cNvSpPr/>
          <p:nvPr/>
        </p:nvSpPr>
        <p:spPr>
          <a:xfrm>
            <a:off x="982664" y="2014147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431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45332" y="218231"/>
            <a:ext cx="7793037" cy="693737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</a:rPr>
              <a:t>2. fáze (organizační)</a:t>
            </a: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342901" y="1788228"/>
            <a:ext cx="11274476" cy="4358116"/>
          </a:xfrm>
          <a:prstGeom prst="rect">
            <a:avLst/>
          </a:prstGeom>
          <a:solidFill>
            <a:srgbClr val="66FF33"/>
          </a:solidFill>
          <a:ln w="76200" cmpd="tri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Růst díky řízení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- dělbě práce, kompetencím, pravomocím, vymezení odpovědnosti pracovníků, způsobu odměňování a kontroly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Zorganizování firmy:</a:t>
            </a:r>
          </a:p>
          <a:p>
            <a:pPr eaLnBrk="1" hangingPunct="1">
              <a:lnSpc>
                <a:spcPct val="9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Funkcionální organizační struktura (liniově štábní struktura)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b="1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Využívání jednotlivých marketingových nástrojů</a:t>
            </a:r>
          </a:p>
          <a:p>
            <a:pPr eaLnBrk="1" hangingPunct="1">
              <a:lnSpc>
                <a:spcPct val="9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Propracovanější roční plány či delší predikce. </a:t>
            </a:r>
          </a:p>
        </p:txBody>
      </p:sp>
      <p:pic>
        <p:nvPicPr>
          <p:cNvPr id="7173" name="Picture 6" descr="j035187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987" y="400443"/>
            <a:ext cx="2232025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2" name="Veselý obličej 1">
            <a:extLst>
              <a:ext uri="{FF2B5EF4-FFF2-40B4-BE49-F238E27FC236}">
                <a16:creationId xmlns:a16="http://schemas.microsoft.com/office/drawing/2014/main" id="{AF7C5AB6-6035-4155-B6F1-D60D13A460DA}"/>
              </a:ext>
            </a:extLst>
          </p:cNvPr>
          <p:cNvSpPr/>
          <p:nvPr/>
        </p:nvSpPr>
        <p:spPr>
          <a:xfrm>
            <a:off x="8744347" y="392261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37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45332" y="218231"/>
            <a:ext cx="7793037" cy="693737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</a:rPr>
              <a:t>2. fáze (organizační)</a:t>
            </a: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630421" y="1788228"/>
            <a:ext cx="10986955" cy="3988784"/>
          </a:xfrm>
          <a:prstGeom prst="rect">
            <a:avLst/>
          </a:prstGeom>
          <a:solidFill>
            <a:srgbClr val="66FF33"/>
          </a:solidFill>
          <a:ln w="76200" cmpd="tri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cs-CZ" dirty="0"/>
              <a:t> </a:t>
            </a:r>
            <a:r>
              <a:rPr lang="cs-CZ" sz="2800" b="1" dirty="0">
                <a:solidFill>
                  <a:srgbClr val="008080"/>
                </a:solidFill>
              </a:rPr>
              <a:t>Funkcionální organizace je výhodná za určitých okolností: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 </a:t>
            </a:r>
            <a:r>
              <a:rPr lang="cs-CZ" sz="2800" b="1" dirty="0">
                <a:solidFill>
                  <a:srgbClr val="FF0000"/>
                </a:solidFill>
              </a:rPr>
              <a:t>Existuje-li v relativně stabilním prostředí, </a:t>
            </a:r>
            <a:r>
              <a:rPr lang="cs-CZ" sz="2800" b="1" dirty="0">
                <a:solidFill>
                  <a:srgbClr val="008080"/>
                </a:solidFill>
              </a:rPr>
              <a:t>kde je nižší konkurence, s nepříliš velkými změnami v poptávce a struktuře potřeb dodavatelů a odběratelů.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 </a:t>
            </a:r>
            <a:r>
              <a:rPr lang="cs-CZ" sz="2800" b="1" dirty="0">
                <a:solidFill>
                  <a:srgbClr val="FF0000"/>
                </a:solidFill>
              </a:rPr>
              <a:t>Má-li firma nižší počet stupňů řízení</a:t>
            </a:r>
            <a:r>
              <a:rPr lang="cs-CZ" sz="2800" b="1" dirty="0">
                <a:solidFill>
                  <a:srgbClr val="008080"/>
                </a:solidFill>
              </a:rPr>
              <a:t>. Hluboká dělba práce totiž koncentruje rozhodovací pravomoci do rukou TOP managementu.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2800" b="1" dirty="0"/>
          </a:p>
        </p:txBody>
      </p:sp>
      <p:pic>
        <p:nvPicPr>
          <p:cNvPr id="7173" name="Picture 6" descr="j035187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2408" y="400443"/>
            <a:ext cx="2232025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C34E34C4-5C70-408A-BDA6-0E20AE105698}"/>
              </a:ext>
            </a:extLst>
          </p:cNvPr>
          <p:cNvSpPr/>
          <p:nvPr/>
        </p:nvSpPr>
        <p:spPr>
          <a:xfrm>
            <a:off x="8744347" y="392261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384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45332" y="218231"/>
            <a:ext cx="7793037" cy="693737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</a:rPr>
              <a:t>2. fáze (organizační)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584615" y="1392134"/>
            <a:ext cx="11047751" cy="5262979"/>
          </a:xfrm>
          <a:prstGeom prst="rect">
            <a:avLst/>
          </a:prstGeom>
          <a:solidFill>
            <a:srgbClr val="66FF33"/>
          </a:solidFill>
          <a:ln w="76200" cmpd="tri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Krize řízení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/>
              <a:t>Přetížení TOP managementu, růst počtu pracovníků na středním stupni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/>
              <a:t>Neúnosnost rozpětí řízení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/>
              <a:t>Snižuje se kontrola, pomalý tok informací, nepružné řízení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/>
              <a:t>Pokles motivace pracovníků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/>
              <a:t>Konflikty způsobuje silné konkurenční prostředí a proměnlivé potřeby zákazníků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/>
              <a:t>Konflikty mezi finančním a marketingovým oddělením.</a:t>
            </a:r>
          </a:p>
        </p:txBody>
      </p:sp>
      <p:sp>
        <p:nvSpPr>
          <p:cNvPr id="7174" name="AutoShape 7"/>
          <p:cNvSpPr>
            <a:spLocks noChangeArrowheads="1"/>
          </p:cNvSpPr>
          <p:nvPr/>
        </p:nvSpPr>
        <p:spPr bwMode="auto">
          <a:xfrm>
            <a:off x="8295482" y="202887"/>
            <a:ext cx="995362" cy="982663"/>
          </a:xfrm>
          <a:prstGeom prst="smileyFace">
            <a:avLst>
              <a:gd name="adj" fmla="val -4653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3201" y="24158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180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402741" y="269325"/>
            <a:ext cx="95878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Bariéry funkcionální organizace maloobchodní firmy</a:t>
            </a:r>
          </a:p>
        </p:txBody>
      </p:sp>
      <p:sp>
        <p:nvSpPr>
          <p:cNvPr id="2" name="Rovnoramenný trojúhelník 1"/>
          <p:cNvSpPr/>
          <p:nvPr/>
        </p:nvSpPr>
        <p:spPr>
          <a:xfrm>
            <a:off x="445294" y="2437335"/>
            <a:ext cx="3286125" cy="4032250"/>
          </a:xfrm>
          <a:prstGeom prst="triangle">
            <a:avLst/>
          </a:prstGeom>
          <a:solidFill>
            <a:srgbClr val="FFFFCC"/>
          </a:solidFill>
          <a:ln w="38100">
            <a:solidFill>
              <a:srgbClr val="3399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196" name="TextovéPole 2"/>
          <p:cNvSpPr txBox="1">
            <a:spLocks noChangeArrowheads="1"/>
          </p:cNvSpPr>
          <p:nvPr/>
        </p:nvSpPr>
        <p:spPr bwMode="auto">
          <a:xfrm>
            <a:off x="4490886" y="2386889"/>
            <a:ext cx="1295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/>
              <a:t>TOP</a:t>
            </a:r>
          </a:p>
        </p:txBody>
      </p:sp>
      <p:sp>
        <p:nvSpPr>
          <p:cNvPr id="8197" name="TextovéPole 3"/>
          <p:cNvSpPr txBox="1">
            <a:spLocks noChangeArrowheads="1"/>
          </p:cNvSpPr>
          <p:nvPr/>
        </p:nvSpPr>
        <p:spPr bwMode="auto">
          <a:xfrm>
            <a:off x="3731419" y="3946170"/>
            <a:ext cx="23050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/>
              <a:t>Střední stupeň</a:t>
            </a:r>
          </a:p>
        </p:txBody>
      </p:sp>
      <p:sp>
        <p:nvSpPr>
          <p:cNvPr id="8198" name="TextovéPole 5"/>
          <p:cNvSpPr txBox="1">
            <a:spLocks noChangeArrowheads="1"/>
          </p:cNvSpPr>
          <p:nvPr/>
        </p:nvSpPr>
        <p:spPr bwMode="auto">
          <a:xfrm>
            <a:off x="4088932" y="5499455"/>
            <a:ext cx="19446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/>
              <a:t>Základní stupeň</a:t>
            </a:r>
          </a:p>
        </p:txBody>
      </p:sp>
      <p:sp>
        <p:nvSpPr>
          <p:cNvPr id="7" name="Vývojový diagram: vyjmutí 6"/>
          <p:cNvSpPr/>
          <p:nvPr/>
        </p:nvSpPr>
        <p:spPr>
          <a:xfrm>
            <a:off x="6288088" y="2401888"/>
            <a:ext cx="4379912" cy="1860550"/>
          </a:xfrm>
          <a:prstGeom prst="flowChartExtract">
            <a:avLst/>
          </a:prstGeom>
          <a:solidFill>
            <a:srgbClr val="FFFFCC"/>
          </a:solidFill>
          <a:ln w="57150"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Lichoběžník 7"/>
          <p:cNvSpPr/>
          <p:nvPr/>
        </p:nvSpPr>
        <p:spPr>
          <a:xfrm>
            <a:off x="6938963" y="4262438"/>
            <a:ext cx="3078162" cy="2171700"/>
          </a:xfrm>
          <a:prstGeom prst="trapezoid">
            <a:avLst/>
          </a:prstGeom>
          <a:solidFill>
            <a:srgbClr val="FFFFCC"/>
          </a:solidFill>
          <a:ln w="57150"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201" name="TextovéPole 2"/>
          <p:cNvSpPr txBox="1">
            <a:spLocks noChangeArrowheads="1"/>
          </p:cNvSpPr>
          <p:nvPr/>
        </p:nvSpPr>
        <p:spPr bwMode="auto">
          <a:xfrm>
            <a:off x="780856" y="1341204"/>
            <a:ext cx="1944688" cy="3683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cs-CZ" altLang="cs-CZ" b="1" dirty="0"/>
              <a:t>optimální stav</a:t>
            </a:r>
          </a:p>
        </p:txBody>
      </p:sp>
      <p:sp>
        <p:nvSpPr>
          <p:cNvPr id="8202" name="Obdélník 3"/>
          <p:cNvSpPr>
            <a:spLocks noChangeArrowheads="1"/>
          </p:cNvSpPr>
          <p:nvPr/>
        </p:nvSpPr>
        <p:spPr bwMode="auto">
          <a:xfrm>
            <a:off x="7180263" y="1417639"/>
            <a:ext cx="2228850" cy="369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cs-CZ" altLang="cs-CZ" b="1" dirty="0"/>
              <a:t>reálný stav</a:t>
            </a:r>
            <a:endParaRPr lang="cs-CZ" altLang="cs-CZ" dirty="0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859166FA-66A1-4D7A-BD8A-579FDB54CF9C}"/>
              </a:ext>
            </a:extLst>
          </p:cNvPr>
          <p:cNvSpPr txBox="1"/>
          <p:nvPr/>
        </p:nvSpPr>
        <p:spPr>
          <a:xfrm>
            <a:off x="10922468" y="3955695"/>
            <a:ext cx="1062403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/>
              <a:t>bariéra</a:t>
            </a:r>
          </a:p>
        </p:txBody>
      </p:sp>
    </p:spTree>
    <p:extLst>
      <p:ext uri="{BB962C8B-B14F-4D97-AF65-F5344CB8AC3E}">
        <p14:creationId xmlns:p14="http://schemas.microsoft.com/office/powerpoint/2010/main" val="7293835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</TotalTime>
  <Words>2289</Words>
  <Application>Microsoft Office PowerPoint</Application>
  <PresentationFormat>Širokoúhlá obrazovka</PresentationFormat>
  <Paragraphs>394</Paragraphs>
  <Slides>42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9" baseType="lpstr">
      <vt:lpstr>Arial</vt:lpstr>
      <vt:lpstr>Calibri</vt:lpstr>
      <vt:lpstr>Calibri Light</vt:lpstr>
      <vt:lpstr>Tahoma</vt:lpstr>
      <vt:lpstr>Times New Roman</vt:lpstr>
      <vt:lpstr>Wingdings</vt:lpstr>
      <vt:lpstr>Motiv Office</vt:lpstr>
      <vt:lpstr>  Organizování a modelování organizačních struktur v obchodě</vt:lpstr>
      <vt:lpstr>Prezentace aplikace PowerPoint</vt:lpstr>
      <vt:lpstr>Prezentace aplikace PowerPoint</vt:lpstr>
      <vt:lpstr>Prezentace aplikace PowerPoint</vt:lpstr>
      <vt:lpstr>1. fáze (pionýrská)</vt:lpstr>
      <vt:lpstr>2. fáze (organizační)</vt:lpstr>
      <vt:lpstr>2. fáze (organizační)</vt:lpstr>
      <vt:lpstr>2. fáze (organizační)</vt:lpstr>
      <vt:lpstr>Prezentace aplikace PowerPoint</vt:lpstr>
      <vt:lpstr>Prezentace aplikace PowerPoint</vt:lpstr>
      <vt:lpstr>3. fáze (integrační)</vt:lpstr>
      <vt:lpstr>3. fáze (integrační)</vt:lpstr>
      <vt:lpstr>Prezentace aplikace PowerPoint</vt:lpstr>
      <vt:lpstr>Profit Centrum - hospodářské středisko</vt:lpstr>
      <vt:lpstr>Profit Centrum - hospodářské středisko</vt:lpstr>
      <vt:lpstr>Profit Centrum- hospodářské středisko</vt:lpstr>
      <vt:lpstr>Nákladové středisko </vt:lpstr>
      <vt:lpstr>3. fáze (integrační)</vt:lpstr>
      <vt:lpstr>4. fáze (integrační)</vt:lpstr>
      <vt:lpstr>Znaky divize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4. fáze (integrační)</vt:lpstr>
      <vt:lpstr>5.fáze vývoje (poslední fáze integrační)</vt:lpstr>
      <vt:lpstr>5.fáze vývoje (integrační)</vt:lpstr>
      <vt:lpstr>Prezentace aplikace PowerPoint</vt:lpstr>
      <vt:lpstr>5.fáze vývoje (integrační)- globální organizace</vt:lpstr>
      <vt:lpstr>5.fáze vývoje (integrační)- globální organizace</vt:lpstr>
      <vt:lpstr>Marks &amp; Spencer – historický vývoj – případová studie </vt:lpstr>
      <vt:lpstr>Marks &amp; Spencer – historický vývoj – případová studie </vt:lpstr>
      <vt:lpstr>Marks &amp; Spencer – dnes – případová studie </vt:lpstr>
      <vt:lpstr>Prezentace aplikace PowerPoint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177</cp:revision>
  <dcterms:created xsi:type="dcterms:W3CDTF">2016-11-25T20:36:16Z</dcterms:created>
  <dcterms:modified xsi:type="dcterms:W3CDTF">2020-11-12T16:15:42Z</dcterms:modified>
</cp:coreProperties>
</file>