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63" r:id="rId4"/>
    <p:sldId id="325" r:id="rId5"/>
    <p:sldId id="350" r:id="rId6"/>
    <p:sldId id="326" r:id="rId7"/>
    <p:sldId id="358" r:id="rId8"/>
    <p:sldId id="327" r:id="rId9"/>
    <p:sldId id="328" r:id="rId10"/>
    <p:sldId id="329" r:id="rId11"/>
    <p:sldId id="330" r:id="rId12"/>
    <p:sldId id="331" r:id="rId13"/>
    <p:sldId id="333" r:id="rId14"/>
    <p:sldId id="334" r:id="rId15"/>
    <p:sldId id="368" r:id="rId16"/>
    <p:sldId id="335" r:id="rId17"/>
    <p:sldId id="336" r:id="rId18"/>
    <p:sldId id="337" r:id="rId19"/>
    <p:sldId id="338" r:id="rId20"/>
    <p:sldId id="339" r:id="rId21"/>
    <p:sldId id="361" r:id="rId22"/>
    <p:sldId id="359" r:id="rId23"/>
    <p:sldId id="360" r:id="rId24"/>
    <p:sldId id="351" r:id="rId25"/>
    <p:sldId id="340" r:id="rId26"/>
    <p:sldId id="341" r:id="rId27"/>
    <p:sldId id="344" r:id="rId28"/>
    <p:sldId id="343" r:id="rId29"/>
    <p:sldId id="352" r:id="rId30"/>
    <p:sldId id="367" r:id="rId31"/>
    <p:sldId id="353" r:id="rId32"/>
    <p:sldId id="354" r:id="rId33"/>
    <p:sldId id="355" r:id="rId34"/>
    <p:sldId id="356" r:id="rId35"/>
    <p:sldId id="363" r:id="rId36"/>
    <p:sldId id="364" r:id="rId37"/>
    <p:sldId id="362" r:id="rId38"/>
    <p:sldId id="369" r:id="rId39"/>
    <p:sldId id="346" r:id="rId40"/>
    <p:sldId id="347" r:id="rId41"/>
    <p:sldId id="365" r:id="rId42"/>
    <p:sldId id="366" r:id="rId43"/>
    <p:sldId id="348" r:id="rId44"/>
    <p:sldId id="349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2336" autoAdjust="0"/>
  </p:normalViewPr>
  <p:slideViewPr>
    <p:cSldViewPr snapToGrid="0">
      <p:cViewPr varScale="1">
        <p:scale>
          <a:sx n="80" d="100"/>
          <a:sy n="80" d="100"/>
        </p:scale>
        <p:origin x="7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lina\Documents\Se&#353;it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36482939632541E-2"/>
          <c:y val="5.0925925925925923E-2"/>
          <c:w val="0.87753018372703417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List1!$B$6</c:f>
              <c:strCache>
                <c:ptCount val="1"/>
                <c:pt idx="0">
                  <c:v>SM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List1!$C$5:$F$5</c:f>
              <c:numCache>
                <c:formatCode>General</c:formatCode>
                <c:ptCount val="4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2016</c:v>
                </c:pt>
              </c:numCache>
            </c:numRef>
          </c:cat>
          <c:val>
            <c:numRef>
              <c:f>List1!$C$6:$F$6</c:f>
              <c:numCache>
                <c:formatCode>General</c:formatCode>
                <c:ptCount val="4"/>
                <c:pt idx="0">
                  <c:v>845</c:v>
                </c:pt>
                <c:pt idx="1">
                  <c:v>861</c:v>
                </c:pt>
                <c:pt idx="2">
                  <c:v>868</c:v>
                </c:pt>
                <c:pt idx="3">
                  <c:v>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9-4333-B160-FC022D9FA925}"/>
            </c:ext>
          </c:extLst>
        </c:ser>
        <c:ser>
          <c:idx val="1"/>
          <c:order val="1"/>
          <c:tx>
            <c:strRef>
              <c:f>List1!$B$7</c:f>
              <c:strCache>
                <c:ptCount val="1"/>
                <c:pt idx="0">
                  <c:v>DIS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List1!$C$5:$F$5</c:f>
              <c:numCache>
                <c:formatCode>General</c:formatCode>
                <c:ptCount val="4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2016</c:v>
                </c:pt>
              </c:numCache>
            </c:numRef>
          </c:cat>
          <c:val>
            <c:numRef>
              <c:f>List1!$C$7:$F$7</c:f>
              <c:numCache>
                <c:formatCode>General</c:formatCode>
                <c:ptCount val="4"/>
                <c:pt idx="0">
                  <c:v>427</c:v>
                </c:pt>
                <c:pt idx="1">
                  <c:v>513</c:v>
                </c:pt>
                <c:pt idx="2">
                  <c:v>600</c:v>
                </c:pt>
                <c:pt idx="3">
                  <c:v>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09-4333-B160-FC022D9FA925}"/>
            </c:ext>
          </c:extLst>
        </c:ser>
        <c:ser>
          <c:idx val="2"/>
          <c:order val="2"/>
          <c:tx>
            <c:strRef>
              <c:f>List1!$B$8</c:f>
              <c:strCache>
                <c:ptCount val="1"/>
                <c:pt idx="0">
                  <c:v>HM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List1!$C$5:$F$5</c:f>
              <c:numCache>
                <c:formatCode>General</c:formatCode>
                <c:ptCount val="4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2016</c:v>
                </c:pt>
              </c:numCache>
            </c:numRef>
          </c:cat>
          <c:val>
            <c:numRef>
              <c:f>List1!$C$8:$F$8</c:f>
              <c:numCache>
                <c:formatCode>General</c:formatCode>
                <c:ptCount val="4"/>
                <c:pt idx="0">
                  <c:v>161</c:v>
                </c:pt>
                <c:pt idx="1">
                  <c:v>214</c:v>
                </c:pt>
                <c:pt idx="2">
                  <c:v>246</c:v>
                </c:pt>
                <c:pt idx="3">
                  <c:v>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09-4333-B160-FC022D9FA9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08666048"/>
        <c:axId val="1626762608"/>
      </c:barChart>
      <c:catAx>
        <c:axId val="150866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6762608"/>
        <c:crosses val="autoZero"/>
        <c:auto val="1"/>
        <c:lblAlgn val="ctr"/>
        <c:lblOffset val="100"/>
        <c:noMultiLvlLbl val="0"/>
      </c:catAx>
      <c:valAx>
        <c:axId val="162676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0866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List1!$B$31</c:f>
              <c:strCache>
                <c:ptCount val="1"/>
                <c:pt idx="0">
                  <c:v>SM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List1!$C$30:$E$30</c:f>
              <c:numCache>
                <c:formatCode>General</c:formatCode>
                <c:ptCount val="3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</c:numCache>
            </c:numRef>
          </c:cat>
          <c:val>
            <c:numRef>
              <c:f>List1!$C$31:$E$31</c:f>
              <c:numCache>
                <c:formatCode>#,##0</c:formatCode>
                <c:ptCount val="3"/>
                <c:pt idx="0">
                  <c:v>486143</c:v>
                </c:pt>
                <c:pt idx="1">
                  <c:v>479593</c:v>
                </c:pt>
                <c:pt idx="2">
                  <c:v>484897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A-4310-B77A-91F6E2D834FA}"/>
            </c:ext>
          </c:extLst>
        </c:ser>
        <c:ser>
          <c:idx val="1"/>
          <c:order val="1"/>
          <c:tx>
            <c:strRef>
              <c:f>List1!$B$32</c:f>
              <c:strCache>
                <c:ptCount val="1"/>
                <c:pt idx="0">
                  <c:v>DIS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List1!$C$30:$E$30</c:f>
              <c:numCache>
                <c:formatCode>General</c:formatCode>
                <c:ptCount val="3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</c:numCache>
            </c:numRef>
          </c:cat>
          <c:val>
            <c:numRef>
              <c:f>List1!$C$32:$E$32</c:f>
              <c:numCache>
                <c:formatCode>#,##0</c:formatCode>
                <c:ptCount val="3"/>
                <c:pt idx="0">
                  <c:v>291431</c:v>
                </c:pt>
                <c:pt idx="1">
                  <c:v>364014</c:v>
                </c:pt>
                <c:pt idx="2">
                  <c:v>435789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BA-4310-B77A-91F6E2D834FA}"/>
            </c:ext>
          </c:extLst>
        </c:ser>
        <c:ser>
          <c:idx val="2"/>
          <c:order val="2"/>
          <c:tx>
            <c:strRef>
              <c:f>List1!$B$33</c:f>
              <c:strCache>
                <c:ptCount val="1"/>
                <c:pt idx="0">
                  <c:v>HM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List1!$C$30:$E$30</c:f>
              <c:numCache>
                <c:formatCode>General</c:formatCode>
                <c:ptCount val="3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</c:numCache>
            </c:numRef>
          </c:cat>
          <c:val>
            <c:numRef>
              <c:f>List1!$C$33:$E$33</c:f>
              <c:numCache>
                <c:formatCode>#,##0</c:formatCode>
                <c:ptCount val="3"/>
                <c:pt idx="0">
                  <c:v>790854</c:v>
                </c:pt>
                <c:pt idx="1">
                  <c:v>1018760</c:v>
                </c:pt>
                <c:pt idx="2">
                  <c:v>1148160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BA-4310-B77A-91F6E2D83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569026136"/>
        <c:axId val="569032408"/>
      </c:barChart>
      <c:catAx>
        <c:axId val="569026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9032408"/>
        <c:crosses val="autoZero"/>
        <c:auto val="1"/>
        <c:lblAlgn val="ctr"/>
        <c:lblOffset val="100"/>
        <c:noMultiLvlLbl val="0"/>
      </c:catAx>
      <c:valAx>
        <c:axId val="569032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9026136"/>
        <c:crosses val="autoZero"/>
        <c:crossBetween val="between"/>
      </c:valAx>
      <c:spPr>
        <a:solidFill>
          <a:srgbClr val="008080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BA824-12C1-4D2A-8701-A8D9592850D3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5905E-F08C-4E22-BC16-58B332AD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22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17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51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28333D1-2BFB-4F7D-A02A-5ED929A50151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505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285" y="609600"/>
            <a:ext cx="10771716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2284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484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A37E8E3-400C-4BA1-AFFB-3AD4D0AFF189}" type="slidenum">
              <a:rPr lang="cs-CZ" altLang="cs-CZ"/>
              <a:pPr lvl="1">
                <a:defRPr/>
              </a:pPr>
              <a:t>‹#›</a:t>
            </a:fld>
            <a:endParaRPr lang="cs-CZ" altLang="cs-CZ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7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ctr"/>
            <a:br>
              <a:rPr lang="cs-CZ" sz="5400" dirty="0"/>
            </a:br>
            <a:br>
              <a:rPr lang="cs-CZ" sz="5400" dirty="0"/>
            </a:br>
            <a:r>
              <a:rPr lang="cs-CZ" sz="5400" b="1" dirty="0">
                <a:solidFill>
                  <a:schemeClr val="bg1"/>
                </a:solidFill>
              </a:rPr>
              <a:t>Formy kooperace </a:t>
            </a:r>
            <a:br>
              <a:rPr lang="cs-CZ" sz="5400" b="1" dirty="0">
                <a:solidFill>
                  <a:schemeClr val="bg1"/>
                </a:solidFill>
              </a:rPr>
            </a:br>
            <a:r>
              <a:rPr lang="cs-CZ" sz="5400" b="1" dirty="0">
                <a:solidFill>
                  <a:schemeClr val="bg1"/>
                </a:solidFill>
              </a:rPr>
              <a:t>a koncentrace v obchodě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57"/>
          <p:cNvSpPr>
            <a:spLocks noChangeArrowheads="1"/>
          </p:cNvSpPr>
          <p:nvPr/>
        </p:nvSpPr>
        <p:spPr bwMode="auto">
          <a:xfrm>
            <a:off x="1919288" y="3489325"/>
            <a:ext cx="6684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</p:txBody>
      </p:sp>
      <p:sp>
        <p:nvSpPr>
          <p:cNvPr id="22531" name="Rectangle 244"/>
          <p:cNvSpPr>
            <a:spLocks noChangeArrowheads="1"/>
          </p:cNvSpPr>
          <p:nvPr/>
        </p:nvSpPr>
        <p:spPr bwMode="auto">
          <a:xfrm>
            <a:off x="-1908175" y="5046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2532" name="Line 254"/>
          <p:cNvSpPr>
            <a:spLocks noChangeShapeType="1"/>
          </p:cNvSpPr>
          <p:nvPr/>
        </p:nvSpPr>
        <p:spPr bwMode="auto">
          <a:xfrm>
            <a:off x="5448300" y="4868863"/>
            <a:ext cx="0" cy="14398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3" name="Line 258"/>
          <p:cNvSpPr>
            <a:spLocks noChangeShapeType="1"/>
          </p:cNvSpPr>
          <p:nvPr/>
        </p:nvSpPr>
        <p:spPr bwMode="auto">
          <a:xfrm>
            <a:off x="7896225" y="4941888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4" name="TextovéPole 9"/>
          <p:cNvSpPr txBox="1">
            <a:spLocks noChangeArrowheads="1"/>
          </p:cNvSpPr>
          <p:nvPr/>
        </p:nvSpPr>
        <p:spPr bwMode="auto">
          <a:xfrm>
            <a:off x="404734" y="107951"/>
            <a:ext cx="90758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Vývoj koncentračního koeficientu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u rychloobrátkového zboží – k</a:t>
            </a:r>
            <a:r>
              <a:rPr lang="cs-CZ" altLang="cs-CZ" baseline="-25000" dirty="0">
                <a:solidFill>
                  <a:srgbClr val="008080"/>
                </a:solidFill>
              </a:rPr>
              <a:t>10</a:t>
            </a:r>
            <a:endParaRPr lang="cs-CZ" altLang="cs-CZ" dirty="0">
              <a:solidFill>
                <a:srgbClr val="008080"/>
              </a:solidFill>
            </a:endParaRPr>
          </a:p>
        </p:txBody>
      </p:sp>
      <p:pic>
        <p:nvPicPr>
          <p:cNvPr id="2253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2" y="1155193"/>
            <a:ext cx="8649325" cy="3714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2537" name="TextovéPole 3"/>
          <p:cNvSpPr txBox="1">
            <a:spLocks noChangeArrowheads="1"/>
          </p:cNvSpPr>
          <p:nvPr/>
        </p:nvSpPr>
        <p:spPr bwMode="auto">
          <a:xfrm>
            <a:off x="404734" y="4868863"/>
            <a:ext cx="11552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2012:</a:t>
            </a:r>
            <a:r>
              <a:rPr lang="cs-CZ" sz="2400" dirty="0">
                <a:solidFill>
                  <a:srgbClr val="008080"/>
                </a:solidFill>
              </a:rPr>
              <a:t>Deset největších rychloobrátkových řetězců kontroluje 66 % trhu. 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2017: </a:t>
            </a:r>
            <a:r>
              <a:rPr lang="cs-CZ" sz="2400" dirty="0">
                <a:solidFill>
                  <a:srgbClr val="008080"/>
                </a:solidFill>
              </a:rPr>
              <a:t>Deset největších rychloobrátkových řetězců kontroluje 75 % trhu. 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2017: </a:t>
            </a:r>
            <a:r>
              <a:rPr lang="cs-CZ" altLang="cs-CZ" sz="2400" b="1" dirty="0">
                <a:solidFill>
                  <a:srgbClr val="FF0000"/>
                </a:solidFill>
              </a:rPr>
              <a:t>V třiceti největších řetězcích </a:t>
            </a:r>
            <a:r>
              <a:rPr lang="cs-CZ" altLang="cs-CZ" sz="2400" dirty="0">
                <a:solidFill>
                  <a:srgbClr val="008080"/>
                </a:solidFill>
              </a:rPr>
              <a:t>s převahou rychloobrátkového zboží, které celkem vytváří roční tržby 392 miliard korun – největší podíl mají němečtí majitelé 39,8 procenta. Na tuzemské firmy připadá 23,1 procenta, nizozemští vlastníci ovládají 18,1 procenta.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03" y="168858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3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44108" y="96530"/>
            <a:ext cx="8078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</a:rPr>
              <a:t>Herfindahlův-Hirschmanův index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4108" y="1403923"/>
            <a:ext cx="3810000" cy="2311400"/>
          </a:xfrm>
          <a:solidFill>
            <a:srgbClr val="FFC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>
                <a:solidFill>
                  <a:srgbClr val="008080"/>
                </a:solidFill>
              </a:rPr>
              <a:t>Vyjadřuje váženou sumu tržních podílů všech firem v odvětví</a:t>
            </a:r>
            <a:endParaRPr lang="cs-CZ" altLang="cs-CZ" sz="2000" b="1" u="sng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>
                <a:solidFill>
                  <a:srgbClr val="008080"/>
                </a:solidFill>
              </a:rPr>
              <a:t>Váhou jsou tržní podíly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008080"/>
                </a:solidFill>
              </a:rPr>
              <a:t>    v relativním vyjádření, vypočtené jako poměr obratu i-té firmy k celkovému obratu</a:t>
            </a:r>
            <a:r>
              <a:rPr lang="cs-CZ" altLang="cs-CZ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73932" y="4252914"/>
            <a:ext cx="3279775" cy="21240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2355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88850"/>
              </p:ext>
            </p:extLst>
          </p:nvPr>
        </p:nvGraphicFramePr>
        <p:xfrm>
          <a:off x="940659" y="4215935"/>
          <a:ext cx="3357562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Rovnice" r:id="rId3" imgW="1935480" imgH="1144524" progId="Equation.3">
                  <p:embed/>
                </p:oleObj>
              </mc:Choice>
              <mc:Fallback>
                <p:oleObj name="Rovnice" r:id="rId3" imgW="1935480" imgH="1144524" progId="Equation.3">
                  <p:embed/>
                  <p:pic>
                    <p:nvPicPr>
                      <p:cNvPr id="235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659" y="4215935"/>
                        <a:ext cx="3357562" cy="21431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305550" y="5018765"/>
            <a:ext cx="3816350" cy="1508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HHI: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x </a:t>
            </a:r>
            <a:r>
              <a:rPr lang="cs-CZ" altLang="cs-CZ" sz="2000" baseline="-25000" dirty="0">
                <a:solidFill>
                  <a:srgbClr val="008080"/>
                </a:solidFill>
              </a:rPr>
              <a:t>i</a:t>
            </a:r>
            <a:r>
              <a:rPr lang="cs-CZ" altLang="cs-CZ" sz="2000" dirty="0">
                <a:solidFill>
                  <a:srgbClr val="008080"/>
                </a:solidFill>
              </a:rPr>
              <a:t>- obrat i-té firmy odvětví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n - počet firem v odvětví.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0099"/>
              </a:solidFill>
            </a:endParaRPr>
          </a:p>
        </p:txBody>
      </p:sp>
      <p:graphicFrame>
        <p:nvGraphicFramePr>
          <p:cNvPr id="88182" name="Group 1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9715921"/>
              </p:ext>
            </p:extLst>
          </p:nvPr>
        </p:nvGraphicFramePr>
        <p:xfrm>
          <a:off x="5096657" y="1700214"/>
          <a:ext cx="5025243" cy="3017835"/>
        </p:xfrm>
        <a:graphic>
          <a:graphicData uri="http://schemas.openxmlformats.org/drawingml/2006/table">
            <a:tbl>
              <a:tblPr/>
              <a:tblGrid>
                <a:gridCol w="119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2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47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Hodnota HHI (body)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Relevantní trh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nekoncentrovaný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mírně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koncentrovaný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1801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9999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vysoce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koncentrovaný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9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monopolní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89" name="Text Box 116"/>
          <p:cNvSpPr txBox="1">
            <a:spLocks noChangeArrowheads="1"/>
          </p:cNvSpPr>
          <p:nvPr/>
        </p:nvSpPr>
        <p:spPr bwMode="auto">
          <a:xfrm>
            <a:off x="6238706" y="672517"/>
            <a:ext cx="374491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Stupeň koncentrace trhu v závislosti na hodnotě HHI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72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87786" y="1076456"/>
            <a:ext cx="3629577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Příklad (modelová situace):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V odvětví obchodu dané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země máme v následující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tabulce obrat 10 největších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firem: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Úkol: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Vypočtěte  k1,  k5.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Vypočtěte stupeň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koncentrace trhu v závislosti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na hodnotě HHI.</a:t>
            </a:r>
          </a:p>
        </p:txBody>
      </p:sp>
      <p:graphicFrame>
        <p:nvGraphicFramePr>
          <p:cNvPr id="90513" name="Group 4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666026"/>
              </p:ext>
            </p:extLst>
          </p:nvPr>
        </p:nvGraphicFramePr>
        <p:xfrm>
          <a:off x="4440239" y="188914"/>
          <a:ext cx="5975349" cy="5608635"/>
        </p:xfrm>
        <a:graphic>
          <a:graphicData uri="http://schemas.openxmlformats.org/drawingml/2006/table">
            <a:tbl>
              <a:tblPr/>
              <a:tblGrid>
                <a:gridCol w="77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5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Poř.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Obrat (v tis. Kč)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váha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Váha krát 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 )</a:t>
                      </a:r>
                      <a:r>
                        <a:rPr kumimoji="0" lang="cs-CZ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3 220 000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(k1)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3 210 000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3 200 000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2 180 000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0.17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     </a:t>
                      </a: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93%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140 000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130 000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0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∑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12 700 000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Cca 1,0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4659" name="Text Box 400"/>
          <p:cNvSpPr txBox="1">
            <a:spLocks noChangeArrowheads="1"/>
          </p:cNvSpPr>
          <p:nvPr/>
        </p:nvSpPr>
        <p:spPr bwMode="auto">
          <a:xfrm>
            <a:off x="623889" y="188914"/>
            <a:ext cx="3816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Výpočet:</a:t>
            </a:r>
          </a:p>
        </p:txBody>
      </p:sp>
      <p:sp>
        <p:nvSpPr>
          <p:cNvPr id="24660" name="TextovéPole 1"/>
          <p:cNvSpPr txBox="1">
            <a:spLocks noChangeArrowheads="1"/>
          </p:cNvSpPr>
          <p:nvPr/>
        </p:nvSpPr>
        <p:spPr bwMode="auto">
          <a:xfrm>
            <a:off x="4440238" y="6060919"/>
            <a:ext cx="5975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Trh je vysoce koncentrovaný (1801-9999)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03" y="168858"/>
            <a:ext cx="1464833" cy="1127893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1E7184A1-72D0-4E7C-B873-1B7A57463C5F}"/>
              </a:ext>
            </a:extLst>
          </p:cNvPr>
          <p:cNvCxnSpPr/>
          <p:nvPr/>
        </p:nvCxnSpPr>
        <p:spPr>
          <a:xfrm>
            <a:off x="8877300" y="1296751"/>
            <a:ext cx="0" cy="13702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86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3699" y="229217"/>
            <a:ext cx="7790104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Formy koncentrace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1403" y="1357110"/>
            <a:ext cx="7772400" cy="167489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cs-CZ" altLang="cs-CZ" b="1" dirty="0">
                <a:solidFill>
                  <a:srgbClr val="008080"/>
                </a:solidFill>
              </a:rPr>
              <a:t>Provozní a sortimentní</a:t>
            </a:r>
          </a:p>
          <a:p>
            <a:pPr algn="ctr"/>
            <a:r>
              <a:rPr lang="cs-CZ" altLang="cs-CZ" b="1" dirty="0">
                <a:solidFill>
                  <a:srgbClr val="008080"/>
                </a:solidFill>
              </a:rPr>
              <a:t>Prostorová </a:t>
            </a:r>
          </a:p>
          <a:p>
            <a:pPr algn="ctr" eaLnBrk="1" hangingPunct="1"/>
            <a:r>
              <a:rPr lang="cs-CZ" altLang="cs-CZ" b="1" dirty="0">
                <a:solidFill>
                  <a:srgbClr val="008080"/>
                </a:solidFill>
              </a:rPr>
              <a:t>Organizační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134C7B3-6F62-4629-9FEC-56793E9C6F63}"/>
              </a:ext>
            </a:extLst>
          </p:cNvPr>
          <p:cNvSpPr txBox="1"/>
          <p:nvPr/>
        </p:nvSpPr>
        <p:spPr>
          <a:xfrm>
            <a:off x="714376" y="3848100"/>
            <a:ext cx="9793118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008080"/>
                </a:solidFill>
              </a:rPr>
              <a:t>K zopakování: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</a:rPr>
              <a:t>Provozní a sortimentní koncentrace</a:t>
            </a:r>
            <a:r>
              <a:rPr lang="cs-CZ" sz="2400" b="1" dirty="0">
                <a:solidFill>
                  <a:srgbClr val="008080"/>
                </a:solidFill>
              </a:rPr>
              <a:t>-</a:t>
            </a:r>
            <a:r>
              <a:rPr lang="cs-CZ" sz="2400" dirty="0">
                <a:solidFill>
                  <a:srgbClr val="008080"/>
                </a:solidFill>
              </a:rPr>
              <a:t>je charakteristická růstem průměrné velikosti prodejen i skladů. Jádrem maloobchodní sítě se tak stávají velkokapacitní prodejny typu supermarketů, hypermarketů a diskontů.   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</a:rPr>
              <a:t>Prostorová</a:t>
            </a:r>
            <a:r>
              <a:rPr lang="cs-CZ" sz="2400" b="1" dirty="0">
                <a:solidFill>
                  <a:srgbClr val="00808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koncentrace</a:t>
            </a:r>
            <a:r>
              <a:rPr lang="cs-CZ" sz="2400" dirty="0">
                <a:solidFill>
                  <a:srgbClr val="008080"/>
                </a:solidFill>
              </a:rPr>
              <a:t>-horizontální marketingové systémy představují prostorovou koncentraci (nákupní centra…).  Prostorová koncentrace je spojená také s organizační koncentrací. </a:t>
            </a:r>
          </a:p>
        </p:txBody>
      </p:sp>
    </p:spTree>
    <p:extLst>
      <p:ext uri="{BB962C8B-B14F-4D97-AF65-F5344CB8AC3E}">
        <p14:creationId xmlns:p14="http://schemas.microsoft.com/office/powerpoint/2010/main" val="309626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9217"/>
            <a:ext cx="8078787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</a:rPr>
              <a:t>Provozní a sortimentní koncentrace -</a:t>
            </a:r>
            <a:br>
              <a:rPr lang="cs-CZ" sz="3200" b="1" dirty="0">
                <a:solidFill>
                  <a:srgbClr val="008080"/>
                </a:solidFill>
              </a:rPr>
            </a:br>
            <a:r>
              <a:rPr lang="cs-CZ" sz="3200" b="1" dirty="0">
                <a:solidFill>
                  <a:srgbClr val="008080"/>
                </a:solidFill>
              </a:rPr>
              <a:t>vývoj počtu velkokapacitních prodejen v ČR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C04D5708-817D-488B-86CF-F06445856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726398"/>
              </p:ext>
            </p:extLst>
          </p:nvPr>
        </p:nvGraphicFramePr>
        <p:xfrm>
          <a:off x="647700" y="1483417"/>
          <a:ext cx="6981825" cy="427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2111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9217"/>
            <a:ext cx="8078787" cy="7921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Provozní a sortimentní koncentrace - 2019</a:t>
            </a:r>
            <a:br>
              <a:rPr lang="cs-CZ" sz="3200" b="1" dirty="0">
                <a:solidFill>
                  <a:srgbClr val="008080"/>
                </a:solidFill>
              </a:rPr>
            </a:br>
            <a:r>
              <a:rPr lang="cs-CZ" sz="3200" b="1" dirty="0">
                <a:solidFill>
                  <a:srgbClr val="008080"/>
                </a:solidFill>
              </a:rPr>
              <a:t>Případová studie - </a:t>
            </a:r>
            <a:r>
              <a:rPr lang="cs-CZ" sz="3200" dirty="0" err="1">
                <a:solidFill>
                  <a:srgbClr val="008080"/>
                </a:solidFill>
              </a:rPr>
              <a:t>Nielsen</a:t>
            </a:r>
            <a:r>
              <a:rPr lang="cs-CZ" sz="3200" dirty="0">
                <a:solidFill>
                  <a:srgbClr val="008080"/>
                </a:solidFill>
              </a:rPr>
              <a:t> </a:t>
            </a:r>
            <a:r>
              <a:rPr lang="cs-CZ" sz="3200" dirty="0" err="1">
                <a:solidFill>
                  <a:srgbClr val="008080"/>
                </a:solidFill>
              </a:rPr>
              <a:t>Shopper</a:t>
            </a:r>
            <a:r>
              <a:rPr lang="cs-CZ" sz="3200" dirty="0">
                <a:solidFill>
                  <a:srgbClr val="008080"/>
                </a:solidFill>
              </a:rPr>
              <a:t> </a:t>
            </a:r>
            <a:r>
              <a:rPr lang="cs-CZ" sz="3200" dirty="0" err="1">
                <a:solidFill>
                  <a:srgbClr val="008080"/>
                </a:solidFill>
              </a:rPr>
              <a:t>Trends</a:t>
            </a:r>
            <a:r>
              <a:rPr lang="cs-CZ" sz="3200" dirty="0">
                <a:solidFill>
                  <a:srgbClr val="008080"/>
                </a:solidFill>
              </a:rPr>
              <a:t> </a:t>
            </a: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843" y="-22581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A62479B-FDA1-4A10-8658-3D90E6586957}"/>
              </a:ext>
            </a:extLst>
          </p:cNvPr>
          <p:cNvSpPr txBox="1"/>
          <p:nvPr/>
        </p:nvSpPr>
        <p:spPr>
          <a:xfrm>
            <a:off x="180975" y="1189244"/>
            <a:ext cx="11630025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/>
              <a:t>● v posledních letech nejrychleji rostou </a:t>
            </a:r>
            <a:r>
              <a:rPr lang="cs-CZ" sz="2400" dirty="0">
                <a:solidFill>
                  <a:srgbClr val="FF0000"/>
                </a:solidFill>
              </a:rPr>
              <a:t>diskontní prodejny </a:t>
            </a:r>
            <a:r>
              <a:rPr lang="cs-CZ" sz="2400" dirty="0"/>
              <a:t>a </a:t>
            </a:r>
            <a:r>
              <a:rPr lang="cs-CZ" sz="2400" dirty="0">
                <a:solidFill>
                  <a:srgbClr val="FF0000"/>
                </a:solidFill>
              </a:rPr>
              <a:t>drogerie</a:t>
            </a:r>
            <a:r>
              <a:rPr lang="cs-CZ" sz="2400" dirty="0"/>
              <a:t>, při pohledu na skupiny zboží se nejvíce daří čerstvým potravinám a nápojům.</a:t>
            </a:r>
          </a:p>
          <a:p>
            <a:pPr algn="just"/>
            <a:r>
              <a:rPr lang="cs-CZ" sz="2400" dirty="0"/>
              <a:t>● jednotlivým prodejním formátům se nedaří stejně, </a:t>
            </a:r>
            <a:r>
              <a:rPr lang="cs-CZ" sz="2400" dirty="0">
                <a:solidFill>
                  <a:srgbClr val="FF0000"/>
                </a:solidFill>
              </a:rPr>
              <a:t>v posledních letech sledujeme postupné oslabování největších formátů (HM) </a:t>
            </a:r>
            <a:r>
              <a:rPr lang="cs-CZ" sz="2400" dirty="0"/>
              <a:t>na úkor menších supermarketů a diskontních prodejen. </a:t>
            </a:r>
          </a:p>
          <a:p>
            <a:pPr algn="just"/>
            <a:r>
              <a:rPr lang="cs-CZ" sz="2400" dirty="0"/>
              <a:t>● způsobuje to: </a:t>
            </a:r>
            <a:r>
              <a:rPr lang="cs-CZ" sz="2400" dirty="0">
                <a:solidFill>
                  <a:srgbClr val="FF0000"/>
                </a:solidFill>
              </a:rPr>
              <a:t>růst velikosti nákupního koše </a:t>
            </a:r>
            <a:r>
              <a:rPr lang="cs-CZ" sz="2400" dirty="0"/>
              <a:t>v menších prodejnách a také </a:t>
            </a:r>
            <a:r>
              <a:rPr lang="cs-CZ" sz="2400" dirty="0">
                <a:solidFill>
                  <a:srgbClr val="FF0000"/>
                </a:solidFill>
              </a:rPr>
              <a:t>nárůst počtu zákazníků. </a:t>
            </a:r>
          </a:p>
          <a:p>
            <a:pPr algn="just"/>
            <a:r>
              <a:rPr lang="cs-CZ" sz="2400" dirty="0"/>
              <a:t>● čeští spotřebitelé častěji vyhledávají </a:t>
            </a:r>
            <a:r>
              <a:rPr lang="cs-CZ" sz="2400" dirty="0">
                <a:solidFill>
                  <a:srgbClr val="FF0000"/>
                </a:solidFill>
              </a:rPr>
              <a:t>komfortnější a rychlejší nakupování na menší prodejní ploše </a:t>
            </a:r>
            <a:r>
              <a:rPr lang="cs-CZ" sz="2400" dirty="0"/>
              <a:t>s uspokojující šíří sortimentu. Tyto potřeby dokáží uspokojit právě diskonty a supermarkety. </a:t>
            </a:r>
          </a:p>
          <a:p>
            <a:pPr algn="just"/>
            <a:r>
              <a:rPr lang="cs-CZ" sz="2400" dirty="0"/>
              <a:t>● rostoucí popularitě se těší i </a:t>
            </a:r>
            <a:r>
              <a:rPr lang="cs-CZ" sz="2400" dirty="0">
                <a:solidFill>
                  <a:srgbClr val="FF0000"/>
                </a:solidFill>
              </a:rPr>
              <a:t>drogerie, </a:t>
            </a:r>
            <a:r>
              <a:rPr lang="cs-CZ" sz="2400" dirty="0"/>
              <a:t>roste jejich počet i celkový obrat, což svědčí o rostoucí oblibě nakupování drogistického zboží </a:t>
            </a:r>
            <a:r>
              <a:rPr lang="cs-CZ" sz="2400" dirty="0">
                <a:solidFill>
                  <a:srgbClr val="FF0000"/>
                </a:solidFill>
              </a:rPr>
              <a:t>ve specializovaných prodejnách. </a:t>
            </a:r>
          </a:p>
          <a:p>
            <a:pPr algn="just"/>
            <a:r>
              <a:rPr lang="cs-CZ" sz="2400" dirty="0"/>
              <a:t>● na opačné straně jsou prodejny s nejmenší prodejní plochou, tzv. tradiční </a:t>
            </a:r>
            <a:r>
              <a:rPr lang="cs-CZ" sz="2400" dirty="0">
                <a:solidFill>
                  <a:srgbClr val="FF0000"/>
                </a:solidFill>
              </a:rPr>
              <a:t>smíšené prodejny, </a:t>
            </a:r>
            <a:r>
              <a:rPr lang="cs-CZ" sz="2400" dirty="0"/>
              <a:t>které v dlouhodobém horizontu výrazně ztrácí – ve srovnání s obdobím před 10 lety se jejich počet snížil o 14 % a nadále klesá.“ </a:t>
            </a:r>
            <a:r>
              <a:rPr lang="cs-CZ" sz="2400" dirty="0">
                <a:solidFill>
                  <a:srgbClr val="FF0000"/>
                </a:solidFill>
              </a:rPr>
              <a:t>(zejména ve venkovském prostoru)</a:t>
            </a:r>
          </a:p>
        </p:txBody>
      </p:sp>
    </p:spTree>
    <p:extLst>
      <p:ext uri="{BB962C8B-B14F-4D97-AF65-F5344CB8AC3E}">
        <p14:creationId xmlns:p14="http://schemas.microsoft.com/office/powerpoint/2010/main" val="398445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9" y="260351"/>
            <a:ext cx="8078787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8080"/>
                </a:solidFill>
              </a:rPr>
              <a:t>Provozní a sortimentní koncentrace-</a:t>
            </a:r>
            <a:br>
              <a:rPr lang="cs-CZ" sz="2800" b="1" dirty="0">
                <a:solidFill>
                  <a:srgbClr val="008080"/>
                </a:solidFill>
              </a:rPr>
            </a:br>
            <a:r>
              <a:rPr lang="cs-CZ" sz="2800" b="1" dirty="0">
                <a:solidFill>
                  <a:srgbClr val="008080"/>
                </a:solidFill>
              </a:rPr>
              <a:t>vývoj prodejních ploch v ČR</a:t>
            </a: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766732942"/>
              </p:ext>
            </p:extLst>
          </p:nvPr>
        </p:nvGraphicFramePr>
        <p:xfrm>
          <a:off x="1333500" y="1340767"/>
          <a:ext cx="8578924" cy="4974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35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4"/>
          <p:cNvSpPr>
            <a:spLocks noChangeArrowheads="1"/>
          </p:cNvSpPr>
          <p:nvPr/>
        </p:nvSpPr>
        <p:spPr bwMode="auto">
          <a:xfrm>
            <a:off x="0" y="27484"/>
            <a:ext cx="6192838" cy="685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Koncentrace OO - organizační</a:t>
            </a: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220750" y="941936"/>
            <a:ext cx="2533650" cy="573563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Smluvní dohody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o koordinaci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a kooperaci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nebo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Kapitálové propojení OO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Kombinace obou předchozích forem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Růst jedné firmy – získání významného postavení</a:t>
            </a:r>
          </a:p>
        </p:txBody>
      </p:sp>
      <p:sp>
        <p:nvSpPr>
          <p:cNvPr id="29700" name="AutoShape 8"/>
          <p:cNvSpPr>
            <a:spLocks noChangeArrowheads="1"/>
          </p:cNvSpPr>
          <p:nvPr/>
        </p:nvSpPr>
        <p:spPr bwMode="auto">
          <a:xfrm>
            <a:off x="4401283" y="819291"/>
            <a:ext cx="4545955" cy="48484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24581" name="AutoShape 9"/>
          <p:cNvSpPr>
            <a:spLocks noChangeArrowheads="1"/>
          </p:cNvSpPr>
          <p:nvPr/>
        </p:nvSpPr>
        <p:spPr bwMode="auto">
          <a:xfrm>
            <a:off x="3534384" y="4383667"/>
            <a:ext cx="6025908" cy="2333946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0000"/>
                </a:solidFill>
              </a:rPr>
              <a:t>Horizontální kooperace</a:t>
            </a:r>
          </a:p>
          <a:p>
            <a:pPr marL="0" lvl="1" algn="ctr">
              <a:defRPr/>
            </a:pPr>
            <a:r>
              <a:rPr lang="cs-CZ" sz="2400" dirty="0">
                <a:solidFill>
                  <a:srgbClr val="000099"/>
                </a:solidFill>
              </a:rPr>
              <a:t>Franchisingové řetězce</a:t>
            </a:r>
          </a:p>
          <a:p>
            <a:pPr lvl="1" algn="ctr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Nákupní střediska – obchodní centra</a:t>
            </a:r>
          </a:p>
          <a:p>
            <a:pPr lvl="1" algn="ctr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Regionální nákupní centra</a:t>
            </a:r>
          </a:p>
          <a:p>
            <a:pPr lvl="1" algn="ctr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Skladové areály</a:t>
            </a:r>
          </a:p>
          <a:p>
            <a:pPr lvl="1" algn="ctr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Factory Outlet</a:t>
            </a:r>
          </a:p>
        </p:txBody>
      </p:sp>
      <p:sp>
        <p:nvSpPr>
          <p:cNvPr id="29702" name="AutoShape 10"/>
          <p:cNvSpPr>
            <a:spLocks noChangeArrowheads="1"/>
          </p:cNvSpPr>
          <p:nvPr/>
        </p:nvSpPr>
        <p:spPr bwMode="auto">
          <a:xfrm>
            <a:off x="3549385" y="1464283"/>
            <a:ext cx="6010907" cy="281337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Vertikální kooperace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99"/>
                </a:solidFill>
              </a:rPr>
              <a:t>Nákupní družstva a svazy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99"/>
                </a:solidFill>
              </a:rPr>
              <a:t>Smluvní kooperace mezi výrobci 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99"/>
                </a:solidFill>
              </a:rPr>
              <a:t>a obchodníky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99"/>
                </a:solidFill>
              </a:rPr>
              <a:t>Dobrovolné řetězce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 err="1">
                <a:solidFill>
                  <a:srgbClr val="000099"/>
                </a:solidFill>
              </a:rPr>
              <a:t>Franchisingové</a:t>
            </a:r>
            <a:r>
              <a:rPr lang="cs-CZ" altLang="cs-CZ" sz="2400" dirty="0">
                <a:solidFill>
                  <a:srgbClr val="000099"/>
                </a:solidFill>
              </a:rPr>
              <a:t> řetězce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99"/>
                </a:solidFill>
              </a:rPr>
              <a:t>Obchodní kontory-nákupní svazy</a:t>
            </a: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5430482" y="743175"/>
            <a:ext cx="2919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Kartely a syndikáty</a:t>
            </a:r>
          </a:p>
        </p:txBody>
      </p:sp>
      <p:sp>
        <p:nvSpPr>
          <p:cNvPr id="29706" name="Šipka doprava 10"/>
          <p:cNvSpPr>
            <a:spLocks noChangeArrowheads="1"/>
          </p:cNvSpPr>
          <p:nvPr/>
        </p:nvSpPr>
        <p:spPr bwMode="auto">
          <a:xfrm>
            <a:off x="3046546" y="919332"/>
            <a:ext cx="71437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5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365172" y="129442"/>
            <a:ext cx="3940487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Kartely a syndikáty</a:t>
            </a:r>
          </a:p>
        </p:txBody>
      </p:sp>
      <p:sp>
        <p:nvSpPr>
          <p:cNvPr id="30723" name="Rectangle 11"/>
          <p:cNvSpPr>
            <a:spLocks noChangeArrowheads="1"/>
          </p:cNvSpPr>
          <p:nvPr/>
        </p:nvSpPr>
        <p:spPr bwMode="auto">
          <a:xfrm>
            <a:off x="115033" y="941602"/>
            <a:ext cx="11374602" cy="180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Vznik:</a:t>
            </a:r>
            <a:r>
              <a:rPr lang="cs-CZ" altLang="cs-CZ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omezení konkurence, vylepšení pozice na trhu</a:t>
            </a:r>
          </a:p>
          <a:p>
            <a:pPr>
              <a:buNone/>
            </a:pPr>
            <a:r>
              <a:rPr lang="cs-CZ" dirty="0">
                <a:solidFill>
                  <a:srgbClr val="008080"/>
                </a:solidFill>
              </a:rPr>
              <a:t>● </a:t>
            </a:r>
            <a:r>
              <a:rPr lang="cs-CZ" sz="2400" dirty="0">
                <a:solidFill>
                  <a:srgbClr val="008080"/>
                </a:solidFill>
              </a:rPr>
              <a:t>podmínkové, rabatové, cenové, či racionalizační kartely zaměřené na podmínky prodeje</a:t>
            </a:r>
          </a:p>
          <a:p>
            <a:pPr>
              <a:buNone/>
            </a:pPr>
            <a:r>
              <a:rPr lang="cs-CZ" dirty="0">
                <a:solidFill>
                  <a:srgbClr val="008080"/>
                </a:solidFill>
              </a:rPr>
              <a:t>● </a:t>
            </a:r>
            <a:r>
              <a:rPr lang="cs-CZ" sz="2400" dirty="0">
                <a:solidFill>
                  <a:srgbClr val="008080"/>
                </a:solidFill>
              </a:rPr>
              <a:t>kartely specializační, oblastní, kvótní…, týkající se rozdělení trhů</a:t>
            </a:r>
          </a:p>
          <a:p>
            <a:pPr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24" name="Rectangle 12"/>
          <p:cNvSpPr>
            <a:spLocks noChangeArrowheads="1"/>
          </p:cNvSpPr>
          <p:nvPr/>
        </p:nvSpPr>
        <p:spPr bwMode="auto">
          <a:xfrm>
            <a:off x="1400040" y="2680561"/>
            <a:ext cx="2350323" cy="40011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0099"/>
                </a:solidFill>
                <a:latin typeface="Arial" panose="020B0604020202020204" pitchFamily="34" charset="0"/>
              </a:rPr>
              <a:t>Schéma syndikátu:</a:t>
            </a:r>
          </a:p>
        </p:txBody>
      </p:sp>
      <p:sp>
        <p:nvSpPr>
          <p:cNvPr id="30725" name="Text Box 27"/>
          <p:cNvSpPr txBox="1">
            <a:spLocks noChangeArrowheads="1"/>
          </p:cNvSpPr>
          <p:nvPr/>
        </p:nvSpPr>
        <p:spPr bwMode="auto">
          <a:xfrm>
            <a:off x="4786312" y="2764286"/>
            <a:ext cx="5143500" cy="39766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endParaRPr lang="cs-CZ" altLang="cs-CZ" sz="11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26" name="Text Box 28"/>
          <p:cNvSpPr txBox="1">
            <a:spLocks noChangeArrowheads="1"/>
          </p:cNvSpPr>
          <p:nvPr/>
        </p:nvSpPr>
        <p:spPr bwMode="auto">
          <a:xfrm>
            <a:off x="4999362" y="3212815"/>
            <a:ext cx="1028700" cy="4572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cs typeface="Times New Roman" panose="02020603050405020304" pitchFamily="18" charset="0"/>
              </a:rPr>
              <a:t>Podnik 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27" name="Text Box 29"/>
          <p:cNvSpPr txBox="1">
            <a:spLocks noChangeArrowheads="1"/>
          </p:cNvSpPr>
          <p:nvPr/>
        </p:nvSpPr>
        <p:spPr bwMode="auto">
          <a:xfrm>
            <a:off x="5058843" y="3955809"/>
            <a:ext cx="1071562" cy="4572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cs typeface="Times New Roman" panose="02020603050405020304" pitchFamily="18" charset="0"/>
              </a:rPr>
              <a:t>Podnik</a:t>
            </a:r>
            <a:r>
              <a:rPr lang="cs-CZ" altLang="cs-CZ" sz="1600" dirty="0">
                <a:cs typeface="Times New Roman" panose="02020603050405020304" pitchFamily="18" charset="0"/>
              </a:rPr>
              <a:t> </a:t>
            </a:r>
            <a:r>
              <a:rPr lang="cs-CZ" altLang="cs-CZ" sz="1600" dirty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28" name="Text Box 26"/>
          <p:cNvSpPr txBox="1">
            <a:spLocks noChangeArrowheads="1"/>
          </p:cNvSpPr>
          <p:nvPr/>
        </p:nvSpPr>
        <p:spPr bwMode="auto">
          <a:xfrm>
            <a:off x="5071236" y="4721412"/>
            <a:ext cx="1071562" cy="4572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Podnik 3</a:t>
            </a:r>
            <a:endParaRPr lang="cs-CZ" altLang="cs-CZ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29" name="Text Box 30"/>
          <p:cNvSpPr txBox="1">
            <a:spLocks noChangeArrowheads="1"/>
          </p:cNvSpPr>
          <p:nvPr/>
        </p:nvSpPr>
        <p:spPr bwMode="auto">
          <a:xfrm>
            <a:off x="7253287" y="3344037"/>
            <a:ext cx="500063" cy="2071688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Á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0730" name="Text Box 23"/>
          <p:cNvSpPr txBox="1">
            <a:spLocks noChangeArrowheads="1"/>
          </p:cNvSpPr>
          <p:nvPr/>
        </p:nvSpPr>
        <p:spPr bwMode="auto">
          <a:xfrm>
            <a:off x="8702155" y="4008636"/>
            <a:ext cx="1079500" cy="4572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>
                <a:latin typeface="Arial" panose="020B0604020202020204" pitchFamily="34" charset="0"/>
                <a:cs typeface="Times New Roman" panose="02020603050405020304" pitchFamily="18" charset="0"/>
              </a:rPr>
              <a:t>zákazník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0731" name="Text Box 31"/>
          <p:cNvSpPr txBox="1">
            <a:spLocks noChangeArrowheads="1"/>
          </p:cNvSpPr>
          <p:nvPr/>
        </p:nvSpPr>
        <p:spPr bwMode="auto">
          <a:xfrm>
            <a:off x="7888315" y="3432971"/>
            <a:ext cx="571500" cy="3429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solidFill>
                  <a:srgbClr val="000099"/>
                </a:solidFill>
                <a:cs typeface="Times New Roman" panose="02020603050405020304" pitchFamily="18" charset="0"/>
              </a:rPr>
              <a:t>O 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0732" name="Text Box 25"/>
          <p:cNvSpPr txBox="1">
            <a:spLocks noChangeArrowheads="1"/>
          </p:cNvSpPr>
          <p:nvPr/>
        </p:nvSpPr>
        <p:spPr bwMode="auto">
          <a:xfrm>
            <a:off x="6438619" y="3480880"/>
            <a:ext cx="571500" cy="3429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Z 2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33" name="Text Box 24"/>
          <p:cNvSpPr txBox="1">
            <a:spLocks noChangeArrowheads="1"/>
          </p:cNvSpPr>
          <p:nvPr/>
        </p:nvSpPr>
        <p:spPr bwMode="auto">
          <a:xfrm>
            <a:off x="6349463" y="4715435"/>
            <a:ext cx="8001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ZÚ (6)</a:t>
            </a:r>
            <a:endParaRPr lang="cs-CZ" altLang="cs-CZ" sz="1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0734" name="Line 21"/>
          <p:cNvSpPr>
            <a:spLocks noChangeShapeType="1"/>
          </p:cNvSpPr>
          <p:nvPr/>
        </p:nvSpPr>
        <p:spPr bwMode="auto">
          <a:xfrm>
            <a:off x="7897552" y="3987430"/>
            <a:ext cx="6604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5" name="Text Box 20"/>
          <p:cNvSpPr txBox="1">
            <a:spLocks noChangeArrowheads="1"/>
          </p:cNvSpPr>
          <p:nvPr/>
        </p:nvSpPr>
        <p:spPr bwMode="auto">
          <a:xfrm>
            <a:off x="7920458" y="4687733"/>
            <a:ext cx="738680" cy="31839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Ú 4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36" name="Text Box 15"/>
          <p:cNvSpPr txBox="1">
            <a:spLocks noChangeArrowheads="1"/>
          </p:cNvSpPr>
          <p:nvPr/>
        </p:nvSpPr>
        <p:spPr bwMode="auto">
          <a:xfrm>
            <a:off x="8913420" y="4630043"/>
            <a:ext cx="6858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000099"/>
                </a:solidFill>
                <a:cs typeface="Times New Roman" panose="02020603050405020304" pitchFamily="18" charset="0"/>
              </a:rPr>
              <a:t>P 5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0737" name="Line 14"/>
          <p:cNvSpPr>
            <a:spLocks noChangeShapeType="1"/>
          </p:cNvSpPr>
          <p:nvPr/>
        </p:nvSpPr>
        <p:spPr bwMode="auto">
          <a:xfrm>
            <a:off x="5159375" y="6165850"/>
            <a:ext cx="4229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8" name="Text Box 13"/>
          <p:cNvSpPr txBox="1">
            <a:spLocks noChangeArrowheads="1"/>
          </p:cNvSpPr>
          <p:nvPr/>
        </p:nvSpPr>
        <p:spPr bwMode="auto">
          <a:xfrm>
            <a:off x="7902931" y="4081125"/>
            <a:ext cx="68580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D 3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0739" name="Rectangle 32"/>
          <p:cNvSpPr>
            <a:spLocks noChangeArrowheads="1"/>
          </p:cNvSpPr>
          <p:nvPr/>
        </p:nvSpPr>
        <p:spPr bwMode="auto">
          <a:xfrm>
            <a:off x="1524001" y="11281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0740" name="Rectangle 36"/>
          <p:cNvSpPr>
            <a:spLocks noChangeArrowheads="1"/>
          </p:cNvSpPr>
          <p:nvPr/>
        </p:nvSpPr>
        <p:spPr bwMode="auto">
          <a:xfrm>
            <a:off x="1524000" y="2168526"/>
            <a:ext cx="184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latin typeface="Arial" panose="020B0604020202020204" pitchFamily="34" charset="0"/>
              </a:rPr>
            </a:br>
            <a:endParaRPr lang="cs-CZ" altLang="cs-CZ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0741" name="Rectangle 37"/>
          <p:cNvSpPr>
            <a:spLocks noChangeArrowheads="1"/>
          </p:cNvSpPr>
          <p:nvPr/>
        </p:nvSpPr>
        <p:spPr bwMode="auto">
          <a:xfrm>
            <a:off x="1524000" y="2978151"/>
            <a:ext cx="692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          </a:t>
            </a:r>
            <a:endParaRPr lang="cs-CZ" altLang="cs-CZ" sz="11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0742" name="Rectangle 38"/>
          <p:cNvSpPr>
            <a:spLocks noChangeArrowheads="1"/>
          </p:cNvSpPr>
          <p:nvPr/>
        </p:nvSpPr>
        <p:spPr bwMode="auto">
          <a:xfrm>
            <a:off x="1261669" y="3416170"/>
            <a:ext cx="2592387" cy="2192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xtLst/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/>
            </a:br>
            <a:r>
              <a:rPr lang="cs-CZ" altLang="cs-CZ" sz="1800" dirty="0"/>
              <a:t>O 1    objednávka (1),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Z 2    zakázka (2),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D 3    dodávka (3),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Ú4     účet, faktura (4),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 5    platba (5),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ZÚ 6  zúčtování (6).</a:t>
            </a:r>
            <a:endParaRPr lang="cs-CZ" altLang="cs-CZ" sz="1100" dirty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43" name="Text Box 29"/>
          <p:cNvSpPr txBox="1">
            <a:spLocks noChangeArrowheads="1"/>
          </p:cNvSpPr>
          <p:nvPr/>
        </p:nvSpPr>
        <p:spPr bwMode="auto">
          <a:xfrm>
            <a:off x="5076870" y="5443631"/>
            <a:ext cx="1071562" cy="4572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1"/>
                </a:solidFill>
                <a:cs typeface="Times New Roman" panose="02020603050405020304" pitchFamily="18" charset="0"/>
              </a:rPr>
              <a:t>Podnik 4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30747" name="Přímá spojovací šipka 29"/>
          <p:cNvCxnSpPr>
            <a:cxnSpLocks noChangeShapeType="1"/>
          </p:cNvCxnSpPr>
          <p:nvPr/>
        </p:nvCxnSpPr>
        <p:spPr bwMode="auto">
          <a:xfrm rot="10800000">
            <a:off x="6389331" y="4519538"/>
            <a:ext cx="714375" cy="1588"/>
          </a:xfrm>
          <a:prstGeom prst="straightConnector1">
            <a:avLst/>
          </a:prstGeom>
          <a:noFill/>
          <a:ln w="9525" algn="ctr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8" name="Přímá spojovací šipka 34"/>
          <p:cNvCxnSpPr>
            <a:cxnSpLocks noChangeShapeType="1"/>
          </p:cNvCxnSpPr>
          <p:nvPr/>
        </p:nvCxnSpPr>
        <p:spPr bwMode="auto">
          <a:xfrm rot="10800000">
            <a:off x="6402901" y="5306872"/>
            <a:ext cx="642938" cy="1588"/>
          </a:xfrm>
          <a:prstGeom prst="straightConnector1">
            <a:avLst/>
          </a:prstGeom>
          <a:noFill/>
          <a:ln w="9525" algn="ctr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Obráze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34" y="22695"/>
            <a:ext cx="1464833" cy="1127893"/>
          </a:xfrm>
          <a:prstGeom prst="rect">
            <a:avLst/>
          </a:prstGeom>
        </p:spPr>
      </p:pic>
      <p:cxnSp>
        <p:nvCxnSpPr>
          <p:cNvPr id="32" name="Přímá spojovací šipka 34"/>
          <p:cNvCxnSpPr>
            <a:cxnSpLocks noChangeShapeType="1"/>
          </p:cNvCxnSpPr>
          <p:nvPr/>
        </p:nvCxnSpPr>
        <p:spPr bwMode="auto">
          <a:xfrm rot="10800000">
            <a:off x="8963358" y="5323993"/>
            <a:ext cx="714375" cy="1587"/>
          </a:xfrm>
          <a:prstGeom prst="straightConnector1">
            <a:avLst/>
          </a:prstGeom>
          <a:noFill/>
          <a:ln w="9525" algn="ctr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96E6302D-7F59-4C0C-B2D0-373567349BE1}"/>
              </a:ext>
            </a:extLst>
          </p:cNvPr>
          <p:cNvSpPr txBox="1"/>
          <p:nvPr/>
        </p:nvSpPr>
        <p:spPr>
          <a:xfrm>
            <a:off x="198783" y="5900831"/>
            <a:ext cx="424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Praxe: Úřad pro ochranu </a:t>
            </a:r>
            <a:r>
              <a:rPr lang="cs-CZ" sz="2000" dirty="0" err="1">
                <a:solidFill>
                  <a:srgbClr val="FF0000"/>
                </a:solidFill>
              </a:rPr>
              <a:t>hosp</a:t>
            </a:r>
            <a:r>
              <a:rPr lang="cs-CZ" sz="2000" dirty="0">
                <a:solidFill>
                  <a:srgbClr val="FF0000"/>
                </a:solidFill>
              </a:rPr>
              <a:t>. soutěže</a:t>
            </a:r>
          </a:p>
          <a:p>
            <a:r>
              <a:rPr lang="cs-CZ" sz="2000" dirty="0">
                <a:solidFill>
                  <a:srgbClr val="FF0000"/>
                </a:solidFill>
              </a:rPr>
              <a:t>            Kartelový rejstřík</a:t>
            </a:r>
          </a:p>
        </p:txBody>
      </p:sp>
      <p:cxnSp>
        <p:nvCxnSpPr>
          <p:cNvPr id="30" name="Přímá spojovací šipka 34">
            <a:extLst>
              <a:ext uri="{FF2B5EF4-FFF2-40B4-BE49-F238E27FC236}">
                <a16:creationId xmlns:a16="http://schemas.microsoft.com/office/drawing/2014/main" id="{BF3945FC-6E26-4D70-A662-2EF36890299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334659" y="3360236"/>
            <a:ext cx="714375" cy="1587"/>
          </a:xfrm>
          <a:prstGeom prst="straightConnector1">
            <a:avLst/>
          </a:prstGeom>
          <a:noFill/>
          <a:ln w="9525" algn="ctr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Přímá spojovací šipka 34">
            <a:extLst>
              <a:ext uri="{FF2B5EF4-FFF2-40B4-BE49-F238E27FC236}">
                <a16:creationId xmlns:a16="http://schemas.microsoft.com/office/drawing/2014/main" id="{D29984C2-A660-4C6F-AA9C-E67185B6C5C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912620" y="3325096"/>
            <a:ext cx="714375" cy="1587"/>
          </a:xfrm>
          <a:prstGeom prst="straightConnector1">
            <a:avLst/>
          </a:prstGeom>
          <a:noFill/>
          <a:ln w="9525" algn="ctr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Line 21">
            <a:extLst>
              <a:ext uri="{FF2B5EF4-FFF2-40B4-BE49-F238E27FC236}">
                <a16:creationId xmlns:a16="http://schemas.microsoft.com/office/drawing/2014/main" id="{795DF92F-3046-4AB9-9B7A-48D066B2E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6228" y="5172635"/>
            <a:ext cx="6604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26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4"/>
          <p:cNvSpPr>
            <a:spLocks noChangeArrowheads="1"/>
          </p:cNvSpPr>
          <p:nvPr/>
        </p:nvSpPr>
        <p:spPr bwMode="auto">
          <a:xfrm>
            <a:off x="3972393" y="369095"/>
            <a:ext cx="5615313" cy="96267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Smluvní ujednání mezi výrobci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a obchodníky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947739" y="1557339"/>
            <a:ext cx="9323388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Vznik</a:t>
            </a:r>
            <a:r>
              <a:rPr lang="cs-CZ" altLang="cs-CZ" sz="2400" b="1" dirty="0">
                <a:solidFill>
                  <a:srgbClr val="008080"/>
                </a:solidFill>
              </a:rPr>
              <a:t>: z iniciativy výrobce nebo maloobchodníka (prodej aut, kosmetiky)</a:t>
            </a:r>
            <a:endParaRPr lang="cs-CZ" altLang="cs-CZ" sz="2400" b="1" u="sng" dirty="0">
              <a:solidFill>
                <a:srgbClr val="00808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Výrobce</a:t>
            </a:r>
            <a:r>
              <a:rPr lang="cs-CZ" altLang="cs-CZ" sz="2400" b="1" dirty="0">
                <a:solidFill>
                  <a:srgbClr val="008080"/>
                </a:solidFill>
              </a:rPr>
              <a:t>: cenová vázanost, záruční opravy, obchodně politická   prezentace, exkluzivity (výhradní zastoupení)</a:t>
            </a:r>
            <a:endParaRPr lang="cs-CZ" altLang="cs-CZ" sz="2400" b="1" u="sng" dirty="0">
              <a:solidFill>
                <a:srgbClr val="00808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Maloobchodník: </a:t>
            </a:r>
            <a:r>
              <a:rPr lang="cs-CZ" altLang="cs-CZ" sz="2400" b="1" dirty="0">
                <a:solidFill>
                  <a:srgbClr val="008080"/>
                </a:solidFill>
              </a:rPr>
              <a:t>maloobchodní značky.</a:t>
            </a:r>
          </a:p>
        </p:txBody>
      </p:sp>
      <p:pic>
        <p:nvPicPr>
          <p:cNvPr id="31748" name="Picture 6" descr="j02289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73463"/>
            <a:ext cx="2808288" cy="29511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j04004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61" y="3675063"/>
            <a:ext cx="331152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AutoShape 8"/>
          <p:cNvSpPr>
            <a:spLocks noChangeArrowheads="1"/>
          </p:cNvSpPr>
          <p:nvPr/>
        </p:nvSpPr>
        <p:spPr bwMode="auto">
          <a:xfrm>
            <a:off x="5808664" y="3789363"/>
            <a:ext cx="1150937" cy="576262"/>
          </a:xfrm>
          <a:prstGeom prst="rightArrow">
            <a:avLst>
              <a:gd name="adj1" fmla="val 50000"/>
              <a:gd name="adj2" fmla="val 49931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1751" name="AutoShape 9"/>
          <p:cNvSpPr>
            <a:spLocks noChangeArrowheads="1"/>
          </p:cNvSpPr>
          <p:nvPr/>
        </p:nvSpPr>
        <p:spPr bwMode="auto">
          <a:xfrm>
            <a:off x="5735639" y="5157788"/>
            <a:ext cx="1152525" cy="57626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947738" y="377664"/>
            <a:ext cx="266382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2800" b="1" dirty="0">
                <a:solidFill>
                  <a:srgbClr val="008080"/>
                </a:solidFill>
              </a:rPr>
              <a:t>Vertikální kooperace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0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907987"/>
            <a:ext cx="5001575" cy="1511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400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Cílem přednášky je </a:t>
            </a:r>
            <a:r>
              <a:rPr lang="cs-CZ" sz="2400" b="1" i="1" dirty="0">
                <a:solidFill>
                  <a:srgbClr val="008080"/>
                </a:solidFill>
              </a:rPr>
              <a:t>v</a:t>
            </a:r>
            <a:r>
              <a:rPr lang="cs-CZ" altLang="cs-CZ" sz="2400" b="1" i="1" dirty="0">
                <a:solidFill>
                  <a:srgbClr val="008080"/>
                </a:solidFill>
              </a:rPr>
              <a:t>ymezit základní vývojový trend obchodních organizací a aplikovat ho na českém obchodním trhu</a:t>
            </a: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26720" y="2299049"/>
            <a:ext cx="35772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/>
              <a:t>Formy kooperace </a:t>
            </a:r>
            <a:br>
              <a:rPr lang="cs-CZ" sz="4000" dirty="0"/>
            </a:br>
            <a:r>
              <a:rPr lang="cs-CZ" sz="4000" dirty="0"/>
              <a:t>a koncentrace </a:t>
            </a:r>
          </a:p>
          <a:p>
            <a:r>
              <a:rPr lang="cs-CZ" sz="4000" dirty="0"/>
              <a:t>v obchodě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5"/>
          <p:cNvSpPr>
            <a:spLocks noChangeArrowheads="1"/>
          </p:cNvSpPr>
          <p:nvPr/>
        </p:nvSpPr>
        <p:spPr bwMode="auto">
          <a:xfrm>
            <a:off x="1466849" y="832367"/>
            <a:ext cx="4248150" cy="57626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Nákupní družstva a svazy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828675" y="1552838"/>
            <a:ext cx="9772649" cy="4524315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Vznik: </a:t>
            </a: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spotřebních družstev – nákupní družstva - nákupní svazy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za účelem provádění společných činností  a funkcí: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● 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vytvoření správního centra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● 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 centrálního nákupu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●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společný výzkum trhu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●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financování investic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●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centrální vedení účetnictví apod.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●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zúčtování za služby probíhá obvykle formou přirážky, která je závislá na výši obratu.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Nejvíce jsou nákupní družstva a aliance rozšířená v Německu, Itálii, Holandsku, Dánsku a Švýcarsku. </a:t>
            </a:r>
            <a:endParaRPr lang="cs-CZ" altLang="cs-CZ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7160" y="159763"/>
            <a:ext cx="579913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8080"/>
                </a:solidFill>
              </a:rPr>
              <a:t>Nákupní aliance,  obchodní aliance !!!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1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123824" y="1198893"/>
            <a:ext cx="11534775" cy="5232202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/>
            <a:r>
              <a:rPr lang="cs-CZ" sz="2000" b="1" dirty="0">
                <a:solidFill>
                  <a:srgbClr val="008080"/>
                </a:solidFill>
              </a:rPr>
              <a:t>Svaz českých a moravských spotřebních družstev (Skupina COOP) </a:t>
            </a:r>
            <a:r>
              <a:rPr lang="cs-CZ" sz="2000" dirty="0">
                <a:solidFill>
                  <a:srgbClr val="008080"/>
                </a:solidFill>
              </a:rPr>
              <a:t>zahrnuje 47 spotřebních družstev, přes 200 prodejen, prodejní plocha cca 400 000 m</a:t>
            </a:r>
            <a:r>
              <a:rPr lang="cs-CZ" sz="2000" baseline="-25000" dirty="0">
                <a:solidFill>
                  <a:srgbClr val="008080"/>
                </a:solidFill>
              </a:rPr>
              <a:t>² .</a:t>
            </a:r>
            <a:endParaRPr lang="cs-CZ" sz="2000" dirty="0">
              <a:solidFill>
                <a:srgbClr val="008080"/>
              </a:solidFill>
            </a:endParaRPr>
          </a:p>
          <a:p>
            <a:pPr fontAlgn="base"/>
            <a:r>
              <a:rPr lang="cs-CZ" sz="2000" dirty="0">
                <a:solidFill>
                  <a:srgbClr val="008080"/>
                </a:solidFill>
              </a:rPr>
              <a:t>Svaz má 100 000 členů, více než 13 000 zaměstnanců. </a:t>
            </a:r>
          </a:p>
          <a:p>
            <a:pPr fontAlgn="base"/>
            <a:r>
              <a:rPr lang="cs-CZ" sz="2000" dirty="0">
                <a:solidFill>
                  <a:srgbClr val="008080"/>
                </a:solidFill>
              </a:rPr>
              <a:t>Skupina COOP je největší sítí prodejen potravin v ČR. </a:t>
            </a:r>
          </a:p>
          <a:p>
            <a:pPr fontAlgn="base"/>
            <a:r>
              <a:rPr lang="cs-CZ" sz="2000" dirty="0">
                <a:solidFill>
                  <a:srgbClr val="008080"/>
                </a:solidFill>
              </a:rPr>
              <a:t>Nákup je centralizovaný, dvě nákupní centrály COOP (COOP Praha, COOP Morava). </a:t>
            </a:r>
          </a:p>
          <a:p>
            <a:pPr fontAlgn="base"/>
            <a:r>
              <a:rPr lang="cs-CZ" sz="2000" dirty="0">
                <a:solidFill>
                  <a:srgbClr val="008080"/>
                </a:solidFill>
              </a:rPr>
              <a:t>Prodejny jsou začleněno do maloobchodních řetězců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COOP TUTY, COOP TIP, COOP TERNO a COOP DISKONT. </a:t>
            </a:r>
            <a:r>
              <a:rPr lang="cs-CZ" sz="2000" b="1" dirty="0">
                <a:solidFill>
                  <a:srgbClr val="008080"/>
                </a:solidFill>
              </a:rPr>
              <a:t> </a:t>
            </a:r>
          </a:p>
          <a:p>
            <a:pPr fontAlgn="base"/>
            <a:r>
              <a:rPr lang="cs-CZ" sz="2000" b="1" dirty="0">
                <a:solidFill>
                  <a:srgbClr val="008080"/>
                </a:solidFill>
              </a:rPr>
              <a:t>Podpora prodeje: </a:t>
            </a:r>
            <a:r>
              <a:rPr lang="cs-CZ" sz="2000" dirty="0">
                <a:solidFill>
                  <a:srgbClr val="008080"/>
                </a:solidFill>
              </a:rPr>
              <a:t>služby - např. levnější volání (COOP mobil), výběr hotovosti na pokladně, známý pod názvem CashBack, placení složenek, úhradu faktur a vkládání peněz na bankovní účet v hotovosti nebo prostřednictvím platební karty, poštovní služby na vybraných prodejnách, či věrnostní program apod. </a:t>
            </a:r>
          </a:p>
          <a:p>
            <a:pPr fontAlgn="base"/>
            <a:r>
              <a:rPr lang="cs-CZ" sz="2000" dirty="0">
                <a:solidFill>
                  <a:srgbClr val="008080"/>
                </a:solidFill>
              </a:rPr>
              <a:t>Svaz také má neobchodní aktivity. Provozuje 8 středních odborných škol, manažerský institut, půjčovnu automobilů …</a:t>
            </a:r>
          </a:p>
          <a:p>
            <a:r>
              <a:rPr lang="cs-CZ" sz="2000" dirty="0">
                <a:solidFill>
                  <a:srgbClr val="008080"/>
                </a:solidFill>
              </a:rPr>
              <a:t>   </a:t>
            </a:r>
            <a:r>
              <a:rPr lang="cs-CZ" sz="2000" b="1" dirty="0">
                <a:solidFill>
                  <a:srgbClr val="FF0000"/>
                </a:solidFill>
              </a:rPr>
              <a:t>COOP je mezinárodně používanou obchodní značkou spotřebních družstev, </a:t>
            </a:r>
            <a:r>
              <a:rPr lang="cs-CZ" sz="2000" dirty="0">
                <a:solidFill>
                  <a:srgbClr val="008080"/>
                </a:solidFill>
              </a:rPr>
              <a:t>která začala vznikat v polovině 19. století v okolí anglického Manchesteru a velmi rychle se rozšířila do mnoha zemí světa včetně území současné České republiky. </a:t>
            </a:r>
            <a:r>
              <a:rPr lang="cs-CZ" sz="2000" b="1" dirty="0">
                <a:solidFill>
                  <a:srgbClr val="FF0000"/>
                </a:solidFill>
              </a:rPr>
              <a:t>Ve Švýcarsku, Itálii, Finsku i na Slovensku je COOP lídrem maloobchodního trhu prodeje potravin. </a:t>
            </a:r>
            <a:r>
              <a:rPr lang="cs-CZ" sz="2000" dirty="0">
                <a:solidFill>
                  <a:srgbClr val="008080"/>
                </a:solidFill>
              </a:rPr>
              <a:t>Velmi dobré postavení má také ve Skandinávii, Velké Británii, Japonsku a dalších asijských zemích. </a:t>
            </a:r>
            <a:endParaRPr lang="cs-CZ" altLang="cs-CZ" sz="2000" i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31509" y="229217"/>
            <a:ext cx="579913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8080"/>
                </a:solidFill>
              </a:rPr>
              <a:t>Případová studie – </a:t>
            </a:r>
            <a:r>
              <a:rPr lang="cs-CZ" sz="2800" b="1" dirty="0">
                <a:solidFill>
                  <a:srgbClr val="FF0000"/>
                </a:solidFill>
              </a:rPr>
              <a:t>Značka COOP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25" y="76817"/>
            <a:ext cx="1019175" cy="7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22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1222558" y="1324439"/>
            <a:ext cx="316865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0099"/>
                </a:solidFill>
                <a:cs typeface="Times New Roman" panose="02020603050405020304" pitchFamily="18" charset="0"/>
              </a:rPr>
              <a:t>Dobrovolné řetězce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790575" y="2022317"/>
            <a:ext cx="10708911" cy="2231380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br>
              <a:rPr lang="cs-CZ" altLang="cs-CZ" sz="1100" dirty="0"/>
            </a:b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Vznik: </a:t>
            </a: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 iniciativy velkoobchodu, 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centrální nákup a efektní logistika</a:t>
            </a:r>
            <a:r>
              <a:rPr lang="cs-CZ" dirty="0"/>
              <a:t>. </a:t>
            </a: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Výhody pro velkoobchod </a:t>
            </a: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(zmenšení podnikatelského rizika, rozdělení zásobovaných oblastí)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Výhody pro maloobchod </a:t>
            </a: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nákladů na pořízení zásob a posílení konkurenceschopnosti (cena a přístup k informacím). </a:t>
            </a: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22558" y="451766"/>
            <a:ext cx="579913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8080"/>
                </a:solidFill>
              </a:rPr>
              <a:t>Nákupní aliance,  obchodní aliance !!!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9CBC4A9-E43E-47E2-86D3-E748C05597B9}"/>
              </a:ext>
            </a:extLst>
          </p:cNvPr>
          <p:cNvSpPr txBox="1"/>
          <p:nvPr/>
        </p:nvSpPr>
        <p:spPr>
          <a:xfrm>
            <a:off x="628650" y="4595738"/>
            <a:ext cx="10839450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Maloobchod je vázán pouze smlouvou, neztrácí svou právní a hospodářskou samostatnos</a:t>
            </a:r>
            <a:r>
              <a:rPr lang="cs-CZ" sz="2400" dirty="0">
                <a:solidFill>
                  <a:srgbClr val="008080"/>
                </a:solidFill>
              </a:rPr>
              <a:t>t.</a:t>
            </a: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Negativum: Nestabilní struktura členů.</a:t>
            </a:r>
          </a:p>
        </p:txBody>
      </p:sp>
    </p:spTree>
    <p:extLst>
      <p:ext uri="{BB962C8B-B14F-4D97-AF65-F5344CB8AC3E}">
        <p14:creationId xmlns:p14="http://schemas.microsoft.com/office/powerpoint/2010/main" val="2923988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590551" y="1343322"/>
            <a:ext cx="9916942" cy="5176802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Nejznámějším dobrovolným řetězcem </a:t>
            </a:r>
            <a:r>
              <a:rPr lang="cs-CZ" sz="2400" dirty="0">
                <a:solidFill>
                  <a:srgbClr val="008080"/>
                </a:solidFill>
              </a:rPr>
              <a:t>na světě je řetězec SPAR, který vznikl v roce 1932 v Nizozemí. Dnes působí řetězec ve více než 30 zemích světa v Evropě, Africe, Asii i Austrálii.   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Po roce 1989 působil i v České republice až do roku 2014</a:t>
            </a:r>
            <a:r>
              <a:rPr lang="cs-CZ" sz="2400" dirty="0">
                <a:solidFill>
                  <a:srgbClr val="008080"/>
                </a:solidFill>
              </a:rPr>
              <a:t>, kdy byly jeho prodejny převzaty firmou </a:t>
            </a:r>
            <a:r>
              <a:rPr lang="cs-CZ" sz="2400" b="1" dirty="0">
                <a:solidFill>
                  <a:srgbClr val="FF0000"/>
                </a:solidFill>
              </a:rPr>
              <a:t>Ahold. </a:t>
            </a:r>
            <a:r>
              <a:rPr lang="cs-CZ" sz="2400" dirty="0">
                <a:solidFill>
                  <a:srgbClr val="008080"/>
                </a:solidFill>
              </a:rPr>
              <a:t>Rakouský řetězec, který k nám expandoval, vyhodnotil působení v České republice jako obtížné.  Ahold naplánoval postupný remodeling prodejen. </a:t>
            </a:r>
          </a:p>
          <a:p>
            <a:r>
              <a:rPr lang="cs-CZ" dirty="0">
                <a:solidFill>
                  <a:srgbClr val="00808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Přestože společnosti Spar se v České republice příliš nedařilo, </a:t>
            </a:r>
            <a:r>
              <a:rPr lang="cs-CZ" sz="2400" dirty="0" err="1">
                <a:solidFill>
                  <a:srgbClr val="008080"/>
                </a:solidFill>
              </a:rPr>
              <a:t>Aholdu</a:t>
            </a:r>
            <a:r>
              <a:rPr lang="cs-CZ" sz="2400" dirty="0">
                <a:solidFill>
                  <a:srgbClr val="008080"/>
                </a:solidFill>
              </a:rPr>
              <a:t> se převzetí sítě podařilo.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 Byla to velká zkouška, protože firma musela kromě remodelingu, sladit IT systémy a poradit si privátními značkami.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 Důraz byl kladen, jak zdůrazňuje TOP management, na </a:t>
            </a:r>
            <a:r>
              <a:rPr lang="cs-CZ" sz="2400" b="1" dirty="0">
                <a:solidFill>
                  <a:srgbClr val="FF0000"/>
                </a:solidFill>
              </a:rPr>
              <a:t>modeling dat o zákazníkovi a jeho chování, </a:t>
            </a:r>
            <a:r>
              <a:rPr lang="cs-CZ" sz="2400" dirty="0">
                <a:solidFill>
                  <a:srgbClr val="008080"/>
                </a:solidFill>
              </a:rPr>
              <a:t>aby bylo možné vytvořit odpovídající nabídku zboží ke spokojenosti zákazníků. </a:t>
            </a: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9633" y="614876"/>
            <a:ext cx="579913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8080"/>
                </a:solidFill>
              </a:rPr>
              <a:t>Případová studie – </a:t>
            </a:r>
            <a:r>
              <a:rPr lang="cs-CZ" sz="2800" b="1" dirty="0">
                <a:solidFill>
                  <a:srgbClr val="FF0000"/>
                </a:solidFill>
              </a:rPr>
              <a:t>řetězec SPAR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5092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03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1524001" y="4107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3795" name="AutoShape 4"/>
          <p:cNvSpPr>
            <a:spLocks noChangeArrowheads="1"/>
          </p:cNvSpPr>
          <p:nvPr/>
        </p:nvSpPr>
        <p:spPr bwMode="auto">
          <a:xfrm>
            <a:off x="854439" y="505825"/>
            <a:ext cx="4806248" cy="574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 err="1">
                <a:solidFill>
                  <a:srgbClr val="008080"/>
                </a:solidFill>
                <a:cs typeface="Times New Roman" panose="02020603050405020304" pitchFamily="18" charset="0"/>
              </a:rPr>
              <a:t>Franchisingové</a:t>
            </a:r>
            <a:r>
              <a:rPr lang="cs-CZ" altLang="cs-CZ" sz="2800" b="1" dirty="0">
                <a:solidFill>
                  <a:srgbClr val="008080"/>
                </a:solidFill>
                <a:cs typeface="Times New Roman" panose="02020603050405020304" pitchFamily="18" charset="0"/>
              </a:rPr>
              <a:t> řetězce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85775" y="1226092"/>
            <a:ext cx="9407733" cy="4862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Vznik: </a:t>
            </a:r>
            <a:r>
              <a:rPr lang="cs-CZ" altLang="cs-CZ" sz="2800" dirty="0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za účelem větší stabilizace na trhu</a:t>
            </a:r>
          </a:p>
          <a:p>
            <a:pPr>
              <a:spcBef>
                <a:spcPct val="0"/>
              </a:spcBef>
            </a:pP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Oproti předchozím volnějším podobám kooperace se jedná </a:t>
            </a:r>
          </a:p>
          <a:p>
            <a:pPr>
              <a:spcBef>
                <a:spcPct val="0"/>
              </a:spcBef>
            </a:pP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model velmi formalizovaný.</a:t>
            </a:r>
          </a:p>
          <a:p>
            <a:pPr>
              <a:spcBef>
                <a:spcPct val="0"/>
              </a:spcBef>
            </a:pPr>
            <a:endParaRPr lang="cs-CZ" altLang="cs-CZ" sz="2800" dirty="0">
              <a:solidFill>
                <a:srgbClr val="00808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Vztahy: </a:t>
            </a:r>
            <a:r>
              <a:rPr lang="cs-CZ" sz="2400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franchisor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(poskytovatel licence) a </a:t>
            </a:r>
            <a:r>
              <a:rPr lang="cs-CZ" sz="2400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franchisant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(právně samostatný obchodní subjekt)</a:t>
            </a: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Výrobce-maloobchod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Výrobce-velkoobchod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Velkoobchod-maloobchod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Maloobchod-maloobchod (horizontální kooperace)</a:t>
            </a:r>
            <a:endParaRPr lang="cs-CZ" altLang="cs-CZ" sz="2800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4475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1524001" y="4107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3795" name="AutoShape 4"/>
          <p:cNvSpPr>
            <a:spLocks noChangeArrowheads="1"/>
          </p:cNvSpPr>
          <p:nvPr/>
        </p:nvSpPr>
        <p:spPr bwMode="auto">
          <a:xfrm>
            <a:off x="944379" y="367759"/>
            <a:ext cx="7018521" cy="574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cs typeface="Times New Roman" panose="02020603050405020304" pitchFamily="18" charset="0"/>
              </a:rPr>
              <a:t>Franchisingové řetězce – </a:t>
            </a: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praxe v ČR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graphicFrame>
        <p:nvGraphicFramePr>
          <p:cNvPr id="9840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488204"/>
              </p:ext>
            </p:extLst>
          </p:nvPr>
        </p:nvGraphicFramePr>
        <p:xfrm>
          <a:off x="434715" y="1485718"/>
          <a:ext cx="11362544" cy="4846026"/>
        </p:xfrm>
        <a:graphic>
          <a:graphicData uri="http://schemas.openxmlformats.org/drawingml/2006/table">
            <a:tbl>
              <a:tblPr/>
              <a:tblGrid>
                <a:gridCol w="539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Franchisingové  řetězce (ČR)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Charakteristika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COOP Diskont (VO+MO)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franchisový řetězec z vybraných prodejen spotřebních družstev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COOP TIP (VO+MO)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franchisový řetězec z vybraných prodejen spotřebních družstev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Maloobchodní síť Bala (VO+MO)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franchisový řetězec prodejen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FLOP Jih (VO+MO)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franchisový řetězec prodejen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Maloobchodní síť Hruška(VO+MO)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franchisový řetězec prodejen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47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505" name="Group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77729"/>
              </p:ext>
            </p:extLst>
          </p:nvPr>
        </p:nvGraphicFramePr>
        <p:xfrm>
          <a:off x="1046345" y="1637728"/>
          <a:ext cx="10027874" cy="4328192"/>
        </p:xfrm>
        <a:graphic>
          <a:graphicData uri="http://schemas.openxmlformats.org/drawingml/2006/table">
            <a:tbl>
              <a:tblPr/>
              <a:tblGrid>
                <a:gridCol w="242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8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Firma, činnost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Nájemci je poskytnuto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Poplatek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Podmínky uzavření smlouvy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Doba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Mc Donald´s,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Restaurace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(MO+MO)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Sortiment, vybavení provozovny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10-15 %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obratu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Vlastní prostory,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zaškolení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r.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ETA, elektrospotřebiče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(VÝROBA+MO)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Firemní označení,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Financování zboží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10 % z obratu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Vlastní prodejní a skladovací prostory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Yves Rocher,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Kosmetika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(VÝROBA+MO)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Vybavení prodejny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bez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Prostory na atraktivním místě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rok s prodlužováním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50" name="Text Box 169"/>
          <p:cNvSpPr txBox="1">
            <a:spLocks noChangeArrowheads="1"/>
          </p:cNvSpPr>
          <p:nvPr/>
        </p:nvSpPr>
        <p:spPr bwMode="auto">
          <a:xfrm>
            <a:off x="1214750" y="564563"/>
            <a:ext cx="67691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Příklad podmínek franchisingu  </a:t>
            </a:r>
          </a:p>
        </p:txBody>
      </p:sp>
      <p:sp>
        <p:nvSpPr>
          <p:cNvPr id="34851" name="Text Box 179"/>
          <p:cNvSpPr txBox="1">
            <a:spLocks noChangeArrowheads="1"/>
          </p:cNvSpPr>
          <p:nvPr/>
        </p:nvSpPr>
        <p:spPr bwMode="auto">
          <a:xfrm>
            <a:off x="933451" y="5932821"/>
            <a:ext cx="8424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/>
              <a:t>Minimální vstupní kapitál</a:t>
            </a:r>
            <a:r>
              <a:rPr lang="cs-CZ" altLang="cs-CZ" sz="1800" dirty="0"/>
              <a:t>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60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5844" name="TextovéPole 4"/>
          <p:cNvSpPr txBox="1">
            <a:spLocks noChangeArrowheads="1"/>
          </p:cNvSpPr>
          <p:nvPr/>
        </p:nvSpPr>
        <p:spPr bwMode="auto">
          <a:xfrm>
            <a:off x="284812" y="60365"/>
            <a:ext cx="9188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Nákupní aliance podle roku jejich vzniku v ČR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85822"/>
              </p:ext>
            </p:extLst>
          </p:nvPr>
        </p:nvGraphicFramePr>
        <p:xfrm>
          <a:off x="284812" y="583585"/>
          <a:ext cx="10222680" cy="6065520"/>
        </p:xfrm>
        <a:graphic>
          <a:graphicData uri="http://schemas.openxmlformats.org/drawingml/2006/table">
            <a:tbl>
              <a:tblPr/>
              <a:tblGrid>
                <a:gridCol w="4177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Rok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 aliance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SPAR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Dobrovolný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COOP Morava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Družstevní nákupní aliance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COOP Centrum Družstvo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Družstevní nákupní aliance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SVOP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Maloobchodní síť Bala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TETA Drogerie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EXPERT ČR, s.r.o.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Nákupní aliance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COOP Diskont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Družstevní 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Maloobchodní síť Brněnka, s.r.o.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EC- Group, K+B Progres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Nákupní aliance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VONET CR, s.r.o.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Dobrovolný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ENAPO OBCHODNÍ a.s.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FLOP JIH, s.r.o.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Euronics ČR, a.s.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COOP Tip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Družstevní 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Maloobchodní síť Hruška, s.r.o.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COOP Tuty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Družstevní 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Družstvo CBA CZ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HELE HOME CREDIT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321975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45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/>
          <p:cNvSpPr>
            <a:spLocks noChangeArrowheads="1"/>
          </p:cNvSpPr>
          <p:nvPr/>
        </p:nvSpPr>
        <p:spPr bwMode="auto">
          <a:xfrm>
            <a:off x="2495550" y="188914"/>
            <a:ext cx="5329238" cy="64928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Nákupní kontory - centrály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707037" y="1909841"/>
            <a:ext cx="10248274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Nejvyšší stupeň vertikální kooperace</a:t>
            </a:r>
            <a:r>
              <a:rPr lang="cs-CZ" altLang="cs-CZ" sz="2800" dirty="0">
                <a:solidFill>
                  <a:srgbClr val="000099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0099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</a:rPr>
              <a:t>Euro-kooperace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- internacionální kontrola nákupu a prodeje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- celoevropská podpora prodeje vlastních značek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- snaha o vytváření jednotné cenové politiky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- tvorba komunikačních sítí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- vzájemná výměna dat o zboží i spotřebitelích a situacích na  regionálních trzích.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29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/>
          <p:cNvSpPr>
            <a:spLocks noChangeArrowheads="1"/>
          </p:cNvSpPr>
          <p:nvPr/>
        </p:nvSpPr>
        <p:spPr bwMode="auto">
          <a:xfrm>
            <a:off x="857250" y="188914"/>
            <a:ext cx="6967538" cy="13850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Nákupní kontory – centrály - </a:t>
            </a:r>
            <a:r>
              <a:rPr lang="cs-CZ" altLang="cs-CZ" b="1" dirty="0">
                <a:solidFill>
                  <a:srgbClr val="FF0000"/>
                </a:solidFill>
              </a:rPr>
              <a:t>praxe</a:t>
            </a:r>
          </a:p>
        </p:txBody>
      </p:sp>
      <p:sp>
        <p:nvSpPr>
          <p:cNvPr id="36869" name="Obdélník 1"/>
          <p:cNvSpPr>
            <a:spLocks noChangeArrowheads="1"/>
          </p:cNvSpPr>
          <p:nvPr/>
        </p:nvSpPr>
        <p:spPr bwMode="auto">
          <a:xfrm>
            <a:off x="539647" y="2054046"/>
            <a:ext cx="10248274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8080"/>
            </a:solidFill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2014: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●Německá skupina </a:t>
            </a:r>
            <a:r>
              <a:rPr lang="cs-CZ" altLang="cs-CZ" sz="2800" dirty="0" err="1">
                <a:solidFill>
                  <a:srgbClr val="008080"/>
                </a:solidFill>
              </a:rPr>
              <a:t>Rewe</a:t>
            </a:r>
            <a:r>
              <a:rPr lang="cs-CZ" altLang="cs-CZ" sz="2800" dirty="0">
                <a:solidFill>
                  <a:srgbClr val="008080"/>
                </a:solidFill>
              </a:rPr>
              <a:t> (Billa, Penny Market, </a:t>
            </a:r>
            <a:r>
              <a:rPr lang="cs-CZ" altLang="cs-CZ" sz="2800" dirty="0" err="1">
                <a:solidFill>
                  <a:srgbClr val="008080"/>
                </a:solidFill>
              </a:rPr>
              <a:t>Rewe</a:t>
            </a:r>
            <a:r>
              <a:rPr lang="cs-CZ" altLang="cs-CZ" sz="2800" dirty="0">
                <a:solidFill>
                  <a:srgbClr val="008080"/>
                </a:solidFill>
              </a:rPr>
              <a:t>),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● belgický </a:t>
            </a:r>
            <a:r>
              <a:rPr lang="cs-CZ" altLang="cs-CZ" sz="2800" dirty="0" err="1">
                <a:solidFill>
                  <a:srgbClr val="008080"/>
                </a:solidFill>
              </a:rPr>
              <a:t>Colruyt</a:t>
            </a:r>
            <a:r>
              <a:rPr lang="cs-CZ" altLang="cs-CZ" sz="2800" dirty="0">
                <a:solidFill>
                  <a:srgbClr val="008080"/>
                </a:solidFill>
              </a:rPr>
              <a:t>, švýcarská skupina Coop a italská síť </a:t>
            </a:r>
            <a:r>
              <a:rPr lang="cs-CZ" altLang="cs-CZ" sz="2800" dirty="0" err="1">
                <a:solidFill>
                  <a:srgbClr val="008080"/>
                </a:solidFill>
              </a:rPr>
              <a:t>Conad</a:t>
            </a:r>
            <a:r>
              <a:rPr lang="cs-CZ" altLang="cs-CZ" sz="2800" dirty="0">
                <a:solidFill>
                  <a:srgbClr val="008080"/>
                </a:solidFill>
              </a:rPr>
              <a:t> vytvořily strategickou alianci s názvem </a:t>
            </a:r>
            <a:r>
              <a:rPr lang="cs-CZ" altLang="cs-CZ" sz="2800" dirty="0" err="1">
                <a:solidFill>
                  <a:srgbClr val="008080"/>
                </a:solidFill>
              </a:rPr>
              <a:t>Core</a:t>
            </a:r>
            <a:r>
              <a:rPr lang="cs-CZ" altLang="cs-CZ" sz="2800" dirty="0">
                <a:solidFill>
                  <a:srgbClr val="008080"/>
                </a:solidFill>
              </a:rPr>
              <a:t>. Sídlí v Bruselu a po právní stránce jde o belgickou společnost.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907470-347D-4655-8C17-57169C873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7" y="4566864"/>
            <a:ext cx="1024827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339966"/>
            </a:solidFill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EMD (European Marketing </a:t>
            </a:r>
            <a:r>
              <a:rPr lang="cs-CZ" altLang="cs-CZ" sz="2800" dirty="0" err="1">
                <a:solidFill>
                  <a:srgbClr val="008080"/>
                </a:solidFill>
              </a:rPr>
              <a:t>Distribution</a:t>
            </a:r>
            <a:r>
              <a:rPr lang="cs-CZ" altLang="cs-CZ" sz="2800" dirty="0">
                <a:solidFill>
                  <a:srgbClr val="008080"/>
                </a:solidFill>
              </a:rPr>
              <a:t> A.G)- největší evropská nákupní aliance, Švýcarsko</a:t>
            </a:r>
          </a:p>
        </p:txBody>
      </p:sp>
    </p:spTree>
    <p:extLst>
      <p:ext uri="{BB962C8B-B14F-4D97-AF65-F5344CB8AC3E}">
        <p14:creationId xmlns:p14="http://schemas.microsoft.com/office/powerpoint/2010/main" val="123890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860612" y="1304441"/>
            <a:ext cx="4297080" cy="2862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dirty="0"/>
              <a:t>Formy kooperace </a:t>
            </a:r>
            <a:br>
              <a:rPr lang="cs-CZ" sz="4000" dirty="0"/>
            </a:br>
            <a:r>
              <a:rPr lang="cs-CZ" sz="4000" dirty="0"/>
              <a:t>a koncentrace </a:t>
            </a:r>
          </a:p>
          <a:p>
            <a:pPr algn="l"/>
            <a:r>
              <a:rPr lang="cs-CZ" sz="4000" dirty="0"/>
              <a:t>v obchodě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13440" y="3933075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5431422" y="2487648"/>
            <a:ext cx="5316526" cy="30749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b="1" dirty="0">
                <a:solidFill>
                  <a:srgbClr val="008080"/>
                </a:solidFill>
              </a:rPr>
              <a:t>Spontánní a smluvní koordinace obchodních organizací</a:t>
            </a:r>
          </a:p>
          <a:p>
            <a:r>
              <a:rPr lang="cs-CZ" altLang="cs-CZ" sz="2400" b="1" dirty="0">
                <a:solidFill>
                  <a:srgbClr val="008080"/>
                </a:solidFill>
              </a:rPr>
              <a:t>Měření koncentrace v obchodě</a:t>
            </a:r>
          </a:p>
          <a:p>
            <a:r>
              <a:rPr lang="cs-CZ" altLang="cs-CZ" sz="2400" b="1" dirty="0">
                <a:solidFill>
                  <a:srgbClr val="008080"/>
                </a:solidFill>
              </a:rPr>
              <a:t>Formy koncentrace obchodních organizací</a:t>
            </a:r>
          </a:p>
          <a:p>
            <a:r>
              <a:rPr lang="cs-CZ" altLang="cs-CZ" sz="2400" b="1" dirty="0">
                <a:solidFill>
                  <a:srgbClr val="008080"/>
                </a:solidFill>
              </a:rPr>
              <a:t>Provozní koncentrace, prostorová a organizační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/>
          <p:cNvSpPr>
            <a:spLocks noChangeArrowheads="1"/>
          </p:cNvSpPr>
          <p:nvPr/>
        </p:nvSpPr>
        <p:spPr bwMode="auto">
          <a:xfrm>
            <a:off x="857250" y="188914"/>
            <a:ext cx="6967538" cy="13850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solidFill>
                  <a:srgbClr val="008080"/>
                </a:solidFill>
              </a:rPr>
              <a:t>EMD (European Marketing </a:t>
            </a:r>
            <a:r>
              <a:rPr lang="cs-CZ" altLang="cs-CZ" dirty="0" err="1">
                <a:solidFill>
                  <a:srgbClr val="008080"/>
                </a:solidFill>
              </a:rPr>
              <a:t>Distribution</a:t>
            </a:r>
            <a:r>
              <a:rPr lang="cs-CZ" altLang="cs-CZ" dirty="0">
                <a:solidFill>
                  <a:srgbClr val="008080"/>
                </a:solidFill>
              </a:rPr>
              <a:t> A.G)- </a:t>
            </a:r>
            <a:r>
              <a:rPr lang="cs-CZ" altLang="cs-CZ" b="1" dirty="0">
                <a:solidFill>
                  <a:srgbClr val="FF0000"/>
                </a:solidFill>
              </a:rPr>
              <a:t>praxe</a:t>
            </a:r>
          </a:p>
        </p:txBody>
      </p:sp>
      <p:sp>
        <p:nvSpPr>
          <p:cNvPr id="36869" name="Obdélník 1"/>
          <p:cNvSpPr>
            <a:spLocks noChangeArrowheads="1"/>
          </p:cNvSpPr>
          <p:nvPr/>
        </p:nvSpPr>
        <p:spPr bwMode="auto">
          <a:xfrm>
            <a:off x="539647" y="2054046"/>
            <a:ext cx="10248274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8080"/>
            </a:solidFill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dirty="0">
                <a:solidFill>
                  <a:srgbClr val="008080"/>
                </a:solidFill>
              </a:rPr>
              <a:t>Aliance 13 členů, která pokrývá 250 maloobchodních řetězců s potravinami ve 20 zemích, představuje 55 000 prodejních míst a kumuluje potenciální spotřebitelský obrat 140 miliard EUR v Evropě. 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Vlastní značka </a:t>
            </a:r>
            <a:r>
              <a:rPr lang="cs-CZ" b="1" dirty="0" err="1">
                <a:solidFill>
                  <a:srgbClr val="FF0000"/>
                </a:solidFill>
              </a:rPr>
              <a:t>Eurolabels</a:t>
            </a:r>
            <a:endParaRPr lang="cs-CZ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cs-CZ" altLang="cs-CZ" sz="2800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C543B79-23CC-43D2-80DC-83625D54A358}"/>
              </a:ext>
            </a:extLst>
          </p:cNvPr>
          <p:cNvSpPr/>
          <p:nvPr/>
        </p:nvSpPr>
        <p:spPr>
          <a:xfrm>
            <a:off x="8751616" y="1450856"/>
            <a:ext cx="2708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8080"/>
                </a:solidFill>
              </a:rPr>
              <a:t>https://www.emd-ag.com/</a:t>
            </a: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19955E-4842-4BC0-8EF5-D4D44C2AA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7" y="4780894"/>
            <a:ext cx="10324474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339966"/>
            </a:solidFill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● Austrálie, Rakousko, Bulharsko, Chorvatsko, Česká republika, Dánsko, Německo, Itálie, Nizozemí, Nový Zéland, Norsko, Polsko, Portugalsko, Rumunsko, Rusko, Slovensko, Španělsko, Jižní Korea,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Švédsko, Švýcarsko. </a:t>
            </a:r>
          </a:p>
        </p:txBody>
      </p:sp>
    </p:spTree>
    <p:extLst>
      <p:ext uri="{BB962C8B-B14F-4D97-AF65-F5344CB8AC3E}">
        <p14:creationId xmlns:p14="http://schemas.microsoft.com/office/powerpoint/2010/main" val="2463757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2431869" y="229217"/>
            <a:ext cx="6145968" cy="7502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Horizontální kooperace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1378744" y="2863782"/>
            <a:ext cx="1728787" cy="523220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Výroba</a:t>
            </a:r>
            <a:r>
              <a:rPr lang="cs-CZ" altLang="cs-CZ" sz="2800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4491173" y="2790777"/>
            <a:ext cx="2196906" cy="523220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Velkoobchod</a:t>
            </a:r>
            <a:r>
              <a:rPr lang="cs-CZ" altLang="cs-CZ" sz="2000" dirty="0">
                <a:solidFill>
                  <a:srgbClr val="000099"/>
                </a:solidFill>
              </a:rPr>
              <a:t> </a:t>
            </a:r>
            <a:r>
              <a:rPr lang="cs-CZ" altLang="cs-CZ" sz="2000" dirty="0"/>
              <a:t>  </a:t>
            </a:r>
          </a:p>
        </p:txBody>
      </p: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8419931" y="2845922"/>
            <a:ext cx="2087562" cy="523220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Maloobchod</a:t>
            </a:r>
          </a:p>
        </p:txBody>
      </p:sp>
      <p:sp>
        <p:nvSpPr>
          <p:cNvPr id="37894" name="Text Box 11"/>
          <p:cNvSpPr txBox="1">
            <a:spLocks noChangeArrowheads="1"/>
          </p:cNvSpPr>
          <p:nvPr/>
        </p:nvSpPr>
        <p:spPr bwMode="auto">
          <a:xfrm>
            <a:off x="1798261" y="1191015"/>
            <a:ext cx="7582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Spolupráce na stejném stupni logistického řetězce.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899" name="AutoShape 18"/>
          <p:cNvSpPr>
            <a:spLocks noChangeArrowheads="1"/>
          </p:cNvSpPr>
          <p:nvPr/>
        </p:nvSpPr>
        <p:spPr bwMode="auto">
          <a:xfrm>
            <a:off x="1798261" y="4357953"/>
            <a:ext cx="792162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0" name="AutoShape 19"/>
          <p:cNvSpPr>
            <a:spLocks noChangeArrowheads="1"/>
          </p:cNvSpPr>
          <p:nvPr/>
        </p:nvSpPr>
        <p:spPr bwMode="auto">
          <a:xfrm>
            <a:off x="5303838" y="4290879"/>
            <a:ext cx="792162" cy="716362"/>
          </a:xfrm>
          <a:prstGeom prst="downArrow">
            <a:avLst>
              <a:gd name="adj1" fmla="val 50000"/>
              <a:gd name="adj2" fmla="val 29559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1" name="AutoShape 20"/>
          <p:cNvSpPr>
            <a:spLocks noChangeArrowheads="1"/>
          </p:cNvSpPr>
          <p:nvPr/>
        </p:nvSpPr>
        <p:spPr bwMode="auto">
          <a:xfrm>
            <a:off x="9225536" y="4267332"/>
            <a:ext cx="7921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8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1499016" y="134144"/>
            <a:ext cx="7045377" cy="70074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Horizontální kooperace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1543016" y="1084227"/>
            <a:ext cx="1728787" cy="58477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Výroba</a:t>
            </a:r>
            <a:r>
              <a:rPr lang="cs-CZ" altLang="cs-CZ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898" name="Rectangle 17"/>
          <p:cNvSpPr>
            <a:spLocks noChangeArrowheads="1"/>
          </p:cNvSpPr>
          <p:nvPr/>
        </p:nvSpPr>
        <p:spPr bwMode="auto">
          <a:xfrm>
            <a:off x="374142" y="1757765"/>
            <a:ext cx="10133351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Nový trend: výstavba nákupních center výrobních  podniků: „</a:t>
            </a:r>
            <a:r>
              <a:rPr lang="cs-CZ" altLang="cs-CZ" sz="2400" dirty="0" err="1">
                <a:solidFill>
                  <a:srgbClr val="008080"/>
                </a:solidFill>
              </a:rPr>
              <a:t>Factory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  <a:r>
              <a:rPr lang="cs-CZ" altLang="cs-CZ" sz="2400" dirty="0" err="1">
                <a:solidFill>
                  <a:srgbClr val="008080"/>
                </a:solidFill>
              </a:rPr>
              <a:t>Outlet</a:t>
            </a:r>
            <a:r>
              <a:rPr lang="cs-CZ" altLang="cs-CZ" sz="2400" dirty="0">
                <a:solidFill>
                  <a:srgbClr val="008080"/>
                </a:solidFill>
              </a:rPr>
              <a:t> centra“.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(Francie, Velká Británie, Španělsko, Turecko…)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37899" name="AutoShape 18"/>
          <p:cNvSpPr>
            <a:spLocks noChangeArrowheads="1"/>
          </p:cNvSpPr>
          <p:nvPr/>
        </p:nvSpPr>
        <p:spPr bwMode="auto">
          <a:xfrm>
            <a:off x="355527" y="427774"/>
            <a:ext cx="792162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3" name="Šipka dolů 2"/>
          <p:cNvSpPr>
            <a:spLocks noChangeArrowheads="1"/>
          </p:cNvSpPr>
          <p:nvPr/>
        </p:nvSpPr>
        <p:spPr bwMode="auto">
          <a:xfrm>
            <a:off x="11239909" y="2136110"/>
            <a:ext cx="431800" cy="361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1E2E5F9-6C2D-4392-BED3-C36662B208B3}"/>
              </a:ext>
            </a:extLst>
          </p:cNvPr>
          <p:cNvSpPr txBox="1"/>
          <p:nvPr/>
        </p:nvSpPr>
        <p:spPr>
          <a:xfrm>
            <a:off x="399593" y="3889137"/>
            <a:ext cx="1023801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altLang="cs-CZ" sz="2400" dirty="0" err="1">
                <a:solidFill>
                  <a:srgbClr val="FF0000"/>
                </a:solidFill>
              </a:rPr>
              <a:t>Freeport</a:t>
            </a:r>
            <a:r>
              <a:rPr lang="cs-CZ" altLang="cs-CZ" sz="2400" dirty="0">
                <a:solidFill>
                  <a:srgbClr val="FF0000"/>
                </a:solidFill>
              </a:rPr>
              <a:t> </a:t>
            </a:r>
            <a:r>
              <a:rPr lang="cs-CZ" altLang="cs-CZ" sz="2400" dirty="0" err="1">
                <a:solidFill>
                  <a:srgbClr val="FF0000"/>
                </a:solidFill>
              </a:rPr>
              <a:t>Fashion</a:t>
            </a:r>
            <a:r>
              <a:rPr lang="cs-CZ" altLang="cs-CZ" sz="2400" dirty="0">
                <a:solidFill>
                  <a:srgbClr val="FF0000"/>
                </a:solidFill>
              </a:rPr>
              <a:t> Outlet Hatě u Znojma – </a:t>
            </a:r>
            <a:r>
              <a:rPr lang="cs-CZ" sz="2400" dirty="0">
                <a:solidFill>
                  <a:srgbClr val="008080"/>
                </a:solidFill>
              </a:rPr>
              <a:t>více než 75 prodejen, přes 250 značek, značkové zboží ve slevách 30-70 %.</a:t>
            </a:r>
            <a:endParaRPr lang="cs-CZ" altLang="cs-CZ" sz="2400" dirty="0">
              <a:solidFill>
                <a:srgbClr val="008080"/>
              </a:solidFill>
            </a:endParaRPr>
          </a:p>
          <a:p>
            <a:r>
              <a:rPr lang="cs-CZ" altLang="cs-CZ" sz="2400" dirty="0" err="1">
                <a:solidFill>
                  <a:srgbClr val="FF0000"/>
                </a:solidFill>
              </a:rPr>
              <a:t>Fashion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Arena</a:t>
            </a:r>
            <a:r>
              <a:rPr lang="cs-CZ" altLang="cs-CZ" sz="2400" dirty="0">
                <a:solidFill>
                  <a:srgbClr val="FF0000"/>
                </a:solidFill>
              </a:rPr>
              <a:t> Prague Outlet Štěrboholy </a:t>
            </a:r>
            <a:r>
              <a:rPr lang="cs-CZ" altLang="cs-CZ" sz="2400" dirty="0">
                <a:solidFill>
                  <a:srgbClr val="008080"/>
                </a:solidFill>
              </a:rPr>
              <a:t>– více než 100 prodejen a 200 značek, služby pro zákazníky, lákají i turisty… </a:t>
            </a:r>
            <a:endParaRPr lang="cs-CZ" sz="2400" dirty="0">
              <a:solidFill>
                <a:srgbClr val="008080"/>
              </a:solidFill>
            </a:endParaRPr>
          </a:p>
        </p:txBody>
      </p:sp>
      <p:pic>
        <p:nvPicPr>
          <p:cNvPr id="4098" name="Picture 2" descr="Fashion Arena Prague Outlet">
            <a:extLst>
              <a:ext uri="{FF2B5EF4-FFF2-40B4-BE49-F238E27FC236}">
                <a16:creationId xmlns:a16="http://schemas.microsoft.com/office/drawing/2014/main" id="{1A8B56A3-438A-42E0-AFD6-9670F1E1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04" y="6066320"/>
            <a:ext cx="3048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27B7F06-C22D-4171-BF3C-C0D1D6374FBF}"/>
              </a:ext>
            </a:extLst>
          </p:cNvPr>
          <p:cNvSpPr/>
          <p:nvPr/>
        </p:nvSpPr>
        <p:spPr>
          <a:xfrm>
            <a:off x="9370084" y="6287538"/>
            <a:ext cx="2535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https://fashion-arena.cz/</a:t>
            </a:r>
          </a:p>
        </p:txBody>
      </p:sp>
      <p:pic>
        <p:nvPicPr>
          <p:cNvPr id="4102" name="Picture 6" descr="Freeport Fashion Outlet">
            <a:extLst>
              <a:ext uri="{FF2B5EF4-FFF2-40B4-BE49-F238E27FC236}">
                <a16:creationId xmlns:a16="http://schemas.microsoft.com/office/drawing/2014/main" id="{966BB3E0-37B6-4E8B-AA46-357851C25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26" y="5829443"/>
            <a:ext cx="2178916" cy="82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4BE2315-8E1C-4144-BA9F-573453E9067E}"/>
              </a:ext>
            </a:extLst>
          </p:cNvPr>
          <p:cNvSpPr/>
          <p:nvPr/>
        </p:nvSpPr>
        <p:spPr>
          <a:xfrm>
            <a:off x="9413356" y="5829443"/>
            <a:ext cx="2558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https://www.freeport.cz/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EAF3E5B-FBFA-4934-B5A9-550EA27D745D}"/>
              </a:ext>
            </a:extLst>
          </p:cNvPr>
          <p:cNvSpPr/>
          <p:nvPr/>
        </p:nvSpPr>
        <p:spPr>
          <a:xfrm>
            <a:off x="9413356" y="5492082"/>
            <a:ext cx="234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https://outletshopy.cz/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EB5B0DA-893B-406F-B4FD-B048CDC1578D}"/>
              </a:ext>
            </a:extLst>
          </p:cNvPr>
          <p:cNvSpPr txBox="1"/>
          <p:nvPr/>
        </p:nvSpPr>
        <p:spPr>
          <a:xfrm>
            <a:off x="447674" y="3429000"/>
            <a:ext cx="29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4280170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1499016" y="134145"/>
            <a:ext cx="6910466" cy="79304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Horizontální kooperace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14763" y="1106032"/>
            <a:ext cx="3105643" cy="58477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Velkoobchod</a:t>
            </a:r>
            <a:r>
              <a:rPr lang="cs-CZ" altLang="cs-CZ" dirty="0">
                <a:solidFill>
                  <a:srgbClr val="000099"/>
                </a:solidFill>
              </a:rPr>
              <a:t> </a:t>
            </a:r>
            <a:r>
              <a:rPr lang="cs-CZ" altLang="cs-CZ" dirty="0"/>
              <a:t>  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897" name="Rectangle 16"/>
          <p:cNvSpPr>
            <a:spLocks noChangeArrowheads="1"/>
          </p:cNvSpPr>
          <p:nvPr/>
        </p:nvSpPr>
        <p:spPr bwMode="auto">
          <a:xfrm>
            <a:off x="438566" y="1869232"/>
            <a:ext cx="1153376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(výstavba skladových areálů, Industrie parků)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dirty="0">
                <a:solidFill>
                  <a:srgbClr val="008080"/>
                </a:solidFill>
              </a:rPr>
              <a:t>● </a:t>
            </a:r>
            <a:r>
              <a:rPr lang="cs-CZ" b="1" dirty="0">
                <a:solidFill>
                  <a:srgbClr val="FF0000"/>
                </a:solidFill>
              </a:rPr>
              <a:t>soustředění </a:t>
            </a:r>
            <a:r>
              <a:rPr lang="cs-CZ" dirty="0">
                <a:solidFill>
                  <a:srgbClr val="008080"/>
                </a:solidFill>
              </a:rPr>
              <a:t>velkoobchodních aktivit do jednoho místa včetně drobné výroby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dirty="0">
                <a:solidFill>
                  <a:srgbClr val="008080"/>
                </a:solidFill>
              </a:rPr>
              <a:t>● </a:t>
            </a:r>
            <a:r>
              <a:rPr lang="cs-CZ" b="1" dirty="0">
                <a:solidFill>
                  <a:srgbClr val="FF0000"/>
                </a:solidFill>
              </a:rPr>
              <a:t>společné</a:t>
            </a:r>
            <a:r>
              <a:rPr lang="cs-CZ" dirty="0">
                <a:solidFill>
                  <a:srgbClr val="008080"/>
                </a:solidFill>
              </a:rPr>
              <a:t> inženýrské sítě, komunikace, napojení na železniční vlečku, ostraha či provoz vrátnice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dirty="0">
                <a:solidFill>
                  <a:srgbClr val="008080"/>
                </a:solidFill>
              </a:rPr>
              <a:t>● prakticky </a:t>
            </a:r>
            <a:r>
              <a:rPr lang="cs-CZ" b="1" dirty="0">
                <a:solidFill>
                  <a:srgbClr val="FF0000"/>
                </a:solidFill>
              </a:rPr>
              <a:t>společná skladová základna </a:t>
            </a:r>
            <a:r>
              <a:rPr lang="cs-CZ" dirty="0">
                <a:solidFill>
                  <a:srgbClr val="008080"/>
                </a:solidFill>
              </a:rPr>
              <a:t>pro několik objektů jedné firmy nebo různých firem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dirty="0">
                <a:solidFill>
                  <a:srgbClr val="008080"/>
                </a:solidFill>
              </a:rPr>
              <a:t>● Industrie parky představují typ kooperace zahrnující</a:t>
            </a:r>
            <a:r>
              <a:rPr lang="cs-CZ" b="1" dirty="0">
                <a:solidFill>
                  <a:srgbClr val="FF0000"/>
                </a:solidFill>
              </a:rPr>
              <a:t> také drobnou výrobu, speditérství a další služby.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  <p:sp>
        <p:nvSpPr>
          <p:cNvPr id="37900" name="AutoShape 19"/>
          <p:cNvSpPr>
            <a:spLocks noChangeArrowheads="1"/>
          </p:cNvSpPr>
          <p:nvPr/>
        </p:nvSpPr>
        <p:spPr bwMode="auto">
          <a:xfrm>
            <a:off x="438566" y="465630"/>
            <a:ext cx="792162" cy="936625"/>
          </a:xfrm>
          <a:prstGeom prst="downArrow">
            <a:avLst>
              <a:gd name="adj1" fmla="val 50000"/>
              <a:gd name="adj2" fmla="val 29559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94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3677158" y="375204"/>
            <a:ext cx="4005837" cy="129869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Horizontální kooperace</a:t>
            </a:r>
          </a:p>
        </p:txBody>
      </p: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1091407" y="2115691"/>
            <a:ext cx="2821025" cy="58477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Maloobchod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896" name="Rectangle 15"/>
          <p:cNvSpPr>
            <a:spLocks noChangeArrowheads="1"/>
          </p:cNvSpPr>
          <p:nvPr/>
        </p:nvSpPr>
        <p:spPr bwMode="auto">
          <a:xfrm>
            <a:off x="646044" y="3261736"/>
            <a:ext cx="10964516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Na úrovni maloobchodu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solidFill>
                  <a:srgbClr val="008080"/>
                </a:solidFill>
              </a:rPr>
              <a:t>-  spolupráce na úrovni ulice  nebo lokality </a:t>
            </a:r>
            <a:r>
              <a:rPr lang="cs-CZ" altLang="cs-CZ" dirty="0">
                <a:solidFill>
                  <a:srgbClr val="FF0000"/>
                </a:solidFill>
              </a:rPr>
              <a:t>(dostupnost, společné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solidFill>
                  <a:srgbClr val="FF0000"/>
                </a:solidFill>
              </a:rPr>
              <a:t>    parkování)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-  výstavba nákupních center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-  franchising </a:t>
            </a:r>
            <a:r>
              <a:rPr lang="cs-CZ" altLang="cs-CZ" dirty="0">
                <a:solidFill>
                  <a:srgbClr val="FF0000"/>
                </a:solidFill>
              </a:rPr>
              <a:t>(spojení maloobchodníků). </a:t>
            </a:r>
          </a:p>
        </p:txBody>
      </p:sp>
      <p:sp>
        <p:nvSpPr>
          <p:cNvPr id="37901" name="AutoShape 20"/>
          <p:cNvSpPr>
            <a:spLocks noChangeArrowheads="1"/>
          </p:cNvSpPr>
          <p:nvPr/>
        </p:nvSpPr>
        <p:spPr bwMode="auto">
          <a:xfrm>
            <a:off x="7147457" y="2375822"/>
            <a:ext cx="7921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3" name="Šipka dolů 2"/>
          <p:cNvSpPr>
            <a:spLocks noChangeArrowheads="1"/>
          </p:cNvSpPr>
          <p:nvPr/>
        </p:nvSpPr>
        <p:spPr bwMode="auto">
          <a:xfrm>
            <a:off x="80137" y="5807509"/>
            <a:ext cx="431800" cy="361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94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1249805" y="244978"/>
            <a:ext cx="6436897" cy="85352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Faktory atraktivity nákupních center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1" name="AutoShape 20"/>
          <p:cNvSpPr>
            <a:spLocks noChangeArrowheads="1"/>
          </p:cNvSpPr>
          <p:nvPr/>
        </p:nvSpPr>
        <p:spPr bwMode="auto">
          <a:xfrm>
            <a:off x="8433332" y="318986"/>
            <a:ext cx="7921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3" name="Šipka dolů 2"/>
          <p:cNvSpPr>
            <a:spLocks noChangeArrowheads="1"/>
          </p:cNvSpPr>
          <p:nvPr/>
        </p:nvSpPr>
        <p:spPr bwMode="auto">
          <a:xfrm>
            <a:off x="287275" y="462655"/>
            <a:ext cx="431800" cy="361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100833"/>
            <a:ext cx="1066201" cy="853522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70E2522-D206-441A-9C8A-7CADEFCE9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04318"/>
              </p:ext>
            </p:extLst>
          </p:nvPr>
        </p:nvGraphicFramePr>
        <p:xfrm>
          <a:off x="390524" y="1323975"/>
          <a:ext cx="10906125" cy="5148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9423">
                  <a:extLst>
                    <a:ext uri="{9D8B030D-6E8A-4147-A177-3AD203B41FA5}">
                      <a16:colId xmlns:a16="http://schemas.microsoft.com/office/drawing/2014/main" val="1234863370"/>
                    </a:ext>
                  </a:extLst>
                </a:gridCol>
                <a:gridCol w="8416702">
                  <a:extLst>
                    <a:ext uri="{9D8B030D-6E8A-4147-A177-3AD203B41FA5}">
                      <a16:colId xmlns:a16="http://schemas.microsoft.com/office/drawing/2014/main" val="3902671094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Faktory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Charakteristika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770607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Image centra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Variabilita mezinárodních značek, variabilita lokálních značek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Produkty s vysokou kvalitou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Prvotřídní služby, které centrum poskytuje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Dostupná cenová politika obchodů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Příjemné chování personálu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Nepřetržité zásobování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864264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000" dirty="0">
                          <a:effectLst/>
                        </a:rPr>
                        <a:t>Zábava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Dětský koutek, relaxační zóny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Přítomnost kina/multikina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Přítomnost restauračních zařízení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34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000" dirty="0">
                          <a:effectLst/>
                        </a:rPr>
                        <a:t>Pohodlí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Kvalitní dopravního zázemí, přítomnost parkoviště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Přijatelná provozní doba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Nepřeplněné centrum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52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000" dirty="0">
                          <a:effectLst/>
                        </a:rPr>
                        <a:t>Prostředí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Příjemná hudba, příjemná vůně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Nenarušující světlé osvětlení uvnitř centra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718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70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1249805" y="244978"/>
            <a:ext cx="6436897" cy="85352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Faktory atraktivity nákupních center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1" name="AutoShape 20"/>
          <p:cNvSpPr>
            <a:spLocks noChangeArrowheads="1"/>
          </p:cNvSpPr>
          <p:nvPr/>
        </p:nvSpPr>
        <p:spPr bwMode="auto">
          <a:xfrm>
            <a:off x="8433332" y="318986"/>
            <a:ext cx="7921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3" name="Šipka dolů 2"/>
          <p:cNvSpPr>
            <a:spLocks noChangeArrowheads="1"/>
          </p:cNvSpPr>
          <p:nvPr/>
        </p:nvSpPr>
        <p:spPr bwMode="auto">
          <a:xfrm>
            <a:off x="287275" y="462655"/>
            <a:ext cx="431800" cy="361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100833"/>
            <a:ext cx="1066201" cy="853522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75FAC91-75CA-4305-A22B-7DAC25BEF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68594"/>
              </p:ext>
            </p:extLst>
          </p:nvPr>
        </p:nvGraphicFramePr>
        <p:xfrm>
          <a:off x="1002155" y="1451578"/>
          <a:ext cx="10275445" cy="4914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62">
                  <a:extLst>
                    <a:ext uri="{9D8B030D-6E8A-4147-A177-3AD203B41FA5}">
                      <a16:colId xmlns:a16="http://schemas.microsoft.com/office/drawing/2014/main" val="299048769"/>
                    </a:ext>
                  </a:extLst>
                </a:gridCol>
                <a:gridCol w="7323083">
                  <a:extLst>
                    <a:ext uri="{9D8B030D-6E8A-4147-A177-3AD203B41FA5}">
                      <a16:colId xmlns:a16="http://schemas.microsoft.com/office/drawing/2014/main" val="1859825899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400" dirty="0">
                          <a:effectLst/>
                        </a:rPr>
                        <a:t>Bezpečnost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Přítomnost únikových východů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Přítomnost bezpečnostních složek u vchodů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033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400" dirty="0">
                          <a:effectLst/>
                        </a:rPr>
                        <a:t>Životní styl 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Nakupování v centrech je symbolem společenského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   postavení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Nakupování v centru přináší dobrý pocit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593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400" dirty="0">
                          <a:effectLst/>
                        </a:rPr>
                        <a:t>Časové úspory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Není zde přítomnost front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Automatizovaný platební systém ve všech obchodech (platební terminály)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676523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400" dirty="0">
                          <a:effectLst/>
                        </a:rPr>
                        <a:t>Architektura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Lákavý exteriér a konstrukční řešení centra.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Atraktivní dekorace interiéru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593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400" dirty="0">
                          <a:effectLst/>
                        </a:rPr>
                        <a:t>Bonusy a odměny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Věrnostní programy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Dárky a vzorky zdarma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23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501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714376" y="500775"/>
            <a:ext cx="766762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Případová studie – nákupní centra - </a:t>
            </a:r>
            <a:r>
              <a:rPr lang="cs-CZ" altLang="cs-CZ" dirty="0">
                <a:solidFill>
                  <a:srgbClr val="FF0000"/>
                </a:solidFill>
              </a:rPr>
              <a:t>praxe </a:t>
            </a:r>
            <a:r>
              <a:rPr lang="cs-CZ" altLang="cs-CZ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896" name="Rectangle 15"/>
          <p:cNvSpPr>
            <a:spLocks noChangeArrowheads="1"/>
          </p:cNvSpPr>
          <p:nvPr/>
        </p:nvSpPr>
        <p:spPr bwMode="auto">
          <a:xfrm>
            <a:off x="511937" y="1587279"/>
            <a:ext cx="10870230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dirty="0">
                <a:solidFill>
                  <a:srgbClr val="008080"/>
                </a:solidFill>
              </a:rPr>
              <a:t>Nákupní centra jsou lokalizovaná zejména na okraji měst, ale i v centrech měst. Vznikají spontánně nebo plánovitě. Nákupní centra v Evropě byla obecně opožděna o cca 10 let za vývojem v USA.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cs-CZ" sz="2800" dirty="0">
              <a:solidFill>
                <a:srgbClr val="008080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dirty="0">
                <a:solidFill>
                  <a:srgbClr val="008080"/>
                </a:solidFill>
              </a:rPr>
              <a:t>● Určitým modelem pro nákupní centra byl ale často uváděn </a:t>
            </a:r>
            <a:r>
              <a:rPr lang="cs-CZ" sz="2800" dirty="0" err="1">
                <a:solidFill>
                  <a:srgbClr val="FF0000"/>
                </a:solidFill>
              </a:rPr>
              <a:t>Palais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Royal</a:t>
            </a:r>
            <a:r>
              <a:rPr lang="cs-CZ" sz="2800" dirty="0">
                <a:solidFill>
                  <a:srgbClr val="008080"/>
                </a:solidFill>
              </a:rPr>
              <a:t>, a to již v roce </a:t>
            </a:r>
            <a:r>
              <a:rPr lang="cs-CZ" sz="2800" dirty="0">
                <a:solidFill>
                  <a:srgbClr val="FF0000"/>
                </a:solidFill>
              </a:rPr>
              <a:t>1784 v Paříži </a:t>
            </a:r>
            <a:r>
              <a:rPr lang="cs-CZ" sz="2800" dirty="0">
                <a:solidFill>
                  <a:srgbClr val="008080"/>
                </a:solidFill>
              </a:rPr>
              <a:t>nedaleko Louvru. Toto nákupní centrum bylo určeno movitým zákazníkům. V centru se nacházely rozmanité prodejny, kluby, restaurace, hudební salóny, divadlo, „voskové muzeum“, turecké lázně i 2 malé hotely. Nákupní centrum mělo 2 vchody. Jeden vchod byl určen pro buržoazii, druhý vchod pro šlechtu, což odpovídalo dobovým podmínkám.</a:t>
            </a:r>
            <a:endParaRPr lang="cs-CZ" altLang="cs-CZ" sz="2800" dirty="0">
              <a:solidFill>
                <a:srgbClr val="008080"/>
              </a:solidFill>
            </a:endParaRPr>
          </a:p>
        </p:txBody>
      </p:sp>
      <p:sp>
        <p:nvSpPr>
          <p:cNvPr id="37901" name="AutoShape 20"/>
          <p:cNvSpPr>
            <a:spLocks noChangeArrowheads="1"/>
          </p:cNvSpPr>
          <p:nvPr/>
        </p:nvSpPr>
        <p:spPr bwMode="auto">
          <a:xfrm>
            <a:off x="9157232" y="468518"/>
            <a:ext cx="7921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8080"/>
              </a:solidFill>
            </a:endParaRPr>
          </a:p>
        </p:txBody>
      </p:sp>
      <p:sp>
        <p:nvSpPr>
          <p:cNvPr id="37903" name="Šipka dolů 2"/>
          <p:cNvSpPr>
            <a:spLocks noChangeArrowheads="1"/>
          </p:cNvSpPr>
          <p:nvPr/>
        </p:nvSpPr>
        <p:spPr bwMode="auto">
          <a:xfrm>
            <a:off x="80137" y="612187"/>
            <a:ext cx="431800" cy="361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55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752476" y="760537"/>
            <a:ext cx="766762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FF0000"/>
                </a:solidFill>
              </a:rPr>
              <a:t>Dobrovolný úkol č. 3 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896" name="Rectangle 15"/>
          <p:cNvSpPr>
            <a:spLocks noChangeArrowheads="1"/>
          </p:cNvSpPr>
          <p:nvPr/>
        </p:nvSpPr>
        <p:spPr bwMode="auto">
          <a:xfrm>
            <a:off x="578612" y="2244504"/>
            <a:ext cx="8898763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dirty="0">
                <a:solidFill>
                  <a:srgbClr val="008080"/>
                </a:solidFill>
              </a:rPr>
              <a:t>Vyberte si na českém obchodním trhu nebo na zahraničním libovolné nákupní centrum a zkuste ho vyhodnotit podle faktorů atraktivity, resp. přiřadit mu faktory, které máme v předchozí tabulce jako vzor. Také tyto faktory můžete rozepsat.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dirty="0">
                <a:solidFill>
                  <a:srgbClr val="008080"/>
                </a:solidFill>
              </a:rPr>
              <a:t>Rozsah: 0,5-1 stránka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Termín odevzdání do </a:t>
            </a:r>
            <a:r>
              <a:rPr lang="cs-CZ" altLang="cs-CZ" sz="2800" dirty="0">
                <a:solidFill>
                  <a:srgbClr val="FF0000"/>
                </a:solidFill>
              </a:rPr>
              <a:t>3. </a:t>
            </a:r>
            <a:r>
              <a:rPr lang="cs-CZ" altLang="cs-CZ" sz="2800">
                <a:solidFill>
                  <a:srgbClr val="FF0000"/>
                </a:solidFill>
              </a:rPr>
              <a:t>tutoriálu.</a:t>
            </a:r>
            <a:endParaRPr lang="cs-CZ" altLang="cs-CZ" sz="28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Ostatní podmínky jsou stejné.</a:t>
            </a:r>
          </a:p>
        </p:txBody>
      </p:sp>
      <p:sp>
        <p:nvSpPr>
          <p:cNvPr id="37901" name="AutoShape 20"/>
          <p:cNvSpPr>
            <a:spLocks noChangeArrowheads="1"/>
          </p:cNvSpPr>
          <p:nvPr/>
        </p:nvSpPr>
        <p:spPr bwMode="auto">
          <a:xfrm>
            <a:off x="9157232" y="468518"/>
            <a:ext cx="7921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8080"/>
              </a:solidFill>
            </a:endParaRPr>
          </a:p>
        </p:txBody>
      </p:sp>
      <p:sp>
        <p:nvSpPr>
          <p:cNvPr id="37903" name="Šipka dolů 2"/>
          <p:cNvSpPr>
            <a:spLocks noChangeArrowheads="1"/>
          </p:cNvSpPr>
          <p:nvPr/>
        </p:nvSpPr>
        <p:spPr bwMode="auto">
          <a:xfrm>
            <a:off x="80137" y="612187"/>
            <a:ext cx="431800" cy="361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914204"/>
              </p:ext>
            </p:extLst>
          </p:nvPr>
        </p:nvGraphicFramePr>
        <p:xfrm>
          <a:off x="914400" y="739776"/>
          <a:ext cx="8304213" cy="5734053"/>
        </p:xfrm>
        <a:graphic>
          <a:graphicData uri="http://schemas.openxmlformats.org/drawingml/2006/table">
            <a:tbl>
              <a:tblPr/>
              <a:tblGrid>
                <a:gridCol w="5787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podíl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Oděvy, módní zboží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28,26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Obuv, kožené zboží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Klenoty, hodinky, dárky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Elektro, počítačová technika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Potraviny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Sport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Tabák, noviny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Nábytek, koberce, bytový textil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Květiny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Hypermarkety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Drogerie, kosmetika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Lékárny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Potřeby pro chovatele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Hračky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38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Ostatní (domácí potřeby, oční optika, knihy, hudební nosiče, foto, hobby)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Celkem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8971" name="Rectangle 1"/>
          <p:cNvSpPr>
            <a:spLocks noChangeArrowheads="1"/>
          </p:cNvSpPr>
          <p:nvPr/>
        </p:nvSpPr>
        <p:spPr bwMode="auto">
          <a:xfrm>
            <a:off x="719528" y="-30707"/>
            <a:ext cx="99484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Sortimentní složení NC MO, hlavní druhy – procentuálních podílů (ČR) </a:t>
            </a:r>
            <a:endParaRPr lang="cs-CZ" altLang="cs-CZ" sz="2400" b="1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4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377718" y="432913"/>
            <a:ext cx="4105275" cy="924197"/>
          </a:xfrm>
          <a:prstGeom prst="rect">
            <a:avLst/>
          </a:prstGeom>
          <a:solidFill>
            <a:srgbClr val="00808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Koordinace</a:t>
            </a:r>
            <a:r>
              <a:rPr lang="cs-CZ" altLang="cs-CZ" sz="2800" dirty="0">
                <a:solidFill>
                  <a:srgbClr val="000099"/>
                </a:solidFill>
              </a:rPr>
              <a:t> </a:t>
            </a:r>
            <a:r>
              <a:rPr lang="cs-CZ" altLang="cs-CZ" sz="2800" dirty="0">
                <a:solidFill>
                  <a:schemeClr val="bg1"/>
                </a:solidFill>
              </a:rPr>
              <a:t>činností obchodních organizací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82797" y="3970207"/>
            <a:ext cx="2860010" cy="2250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dirty="0">
                <a:solidFill>
                  <a:srgbClr val="008080"/>
                </a:solidFill>
              </a:rPr>
              <a:t>přirozená dělba trhu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dirty="0">
                <a:solidFill>
                  <a:srgbClr val="008080"/>
                </a:solidFill>
              </a:rPr>
              <a:t>dobrovolná dělba trhu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dirty="0">
                <a:solidFill>
                  <a:srgbClr val="008080"/>
                </a:solidFill>
              </a:rPr>
              <a:t>časová koordinace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dirty="0">
                <a:solidFill>
                  <a:srgbClr val="008080"/>
                </a:solidFill>
              </a:rPr>
              <a:t>cenové vedení.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522689" y="3970208"/>
            <a:ext cx="2869425" cy="2250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Vede ke kooperaci a koncentraci: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hospodářské důvody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snahy o omezení konkurence…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0099"/>
              </a:solidFill>
            </a:endParaRPr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 flipH="1">
            <a:off x="1626591" y="1500983"/>
            <a:ext cx="1295400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4443170" y="1557338"/>
            <a:ext cx="1439863" cy="7191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35991" y="2565400"/>
            <a:ext cx="2286000" cy="774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Spontánní koordinace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905850" y="2538414"/>
            <a:ext cx="2286000" cy="774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Smluvní koordinace</a:t>
            </a:r>
          </a:p>
        </p:txBody>
      </p:sp>
      <p:pic>
        <p:nvPicPr>
          <p:cNvPr id="17417" name="Picture 11" descr="BD0558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42" y="897315"/>
            <a:ext cx="3755012" cy="55451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93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659567" y="172691"/>
            <a:ext cx="90083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cs typeface="Times New Roman" panose="02020603050405020304" pitchFamily="18" charset="0"/>
              </a:rPr>
              <a:t>Sortimentní složení NC MO, hlavní druhy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cs typeface="Times New Roman" panose="02020603050405020304" pitchFamily="18" charset="0"/>
              </a:rPr>
              <a:t>– dle procentuálních podílů  k 1. 1. 2008</a:t>
            </a:r>
            <a:endParaRPr lang="cs-CZ" altLang="cs-CZ" b="1" dirty="0">
              <a:solidFill>
                <a:srgbClr val="008080"/>
              </a:solidFill>
            </a:endParaRPr>
          </a:p>
        </p:txBody>
      </p:sp>
      <p:pic>
        <p:nvPicPr>
          <p:cNvPr id="62466" name="Graf 1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4479" y="1965808"/>
            <a:ext cx="7534421" cy="40719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92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8971" name="Rectangle 1"/>
          <p:cNvSpPr>
            <a:spLocks noChangeArrowheads="1"/>
          </p:cNvSpPr>
          <p:nvPr/>
        </p:nvSpPr>
        <p:spPr bwMode="auto">
          <a:xfrm>
            <a:off x="719528" y="-30707"/>
            <a:ext cx="99484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Největší nákupní centra v ČR _ k 1.1. 2018</a:t>
            </a:r>
            <a:endParaRPr lang="cs-CZ" altLang="cs-CZ" sz="2400" b="1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pic>
        <p:nvPicPr>
          <p:cNvPr id="4098" name="Picture 2" descr="http://artn.cz/wp-content/uploads/2018/06/TR18-retail-03.jpg">
            <a:extLst>
              <a:ext uri="{FF2B5EF4-FFF2-40B4-BE49-F238E27FC236}">
                <a16:creationId xmlns:a16="http://schemas.microsoft.com/office/drawing/2014/main" id="{5C2FAADC-4452-45D0-86DC-72597247B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17" y="998658"/>
            <a:ext cx="9858376" cy="449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8855A33-20F3-4E65-A1B1-27ECB199CB84}"/>
              </a:ext>
            </a:extLst>
          </p:cNvPr>
          <p:cNvSpPr/>
          <p:nvPr/>
        </p:nvSpPr>
        <p:spPr>
          <a:xfrm>
            <a:off x="889351" y="5674676"/>
            <a:ext cx="5784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http://artn.cz/trh-s-maloobchodnimi-prostory-v-roce-2017/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606E95-69F0-4FF9-B0ED-7E51B6E18EFE}"/>
              </a:ext>
            </a:extLst>
          </p:cNvPr>
          <p:cNvSpPr txBox="1"/>
          <p:nvPr/>
        </p:nvSpPr>
        <p:spPr>
          <a:xfrm>
            <a:off x="7343776" y="5493709"/>
            <a:ext cx="4429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Počet NC cca 250.</a:t>
            </a:r>
          </a:p>
          <a:p>
            <a:r>
              <a:rPr lang="cs-CZ" sz="2000" dirty="0"/>
              <a:t>Ale jen 85 lze započítat do NC dle mezinárodních pravidel (nad 5 000 m</a:t>
            </a:r>
            <a:r>
              <a:rPr lang="cs-CZ" sz="2000" baseline="-25000" dirty="0"/>
              <a:t>2 </a:t>
            </a:r>
            <a:r>
              <a:rPr lang="cs-CZ" sz="2000" dirty="0"/>
              <a:t>ploch)</a:t>
            </a:r>
          </a:p>
        </p:txBody>
      </p:sp>
    </p:spTree>
    <p:extLst>
      <p:ext uri="{BB962C8B-B14F-4D97-AF65-F5344CB8AC3E}">
        <p14:creationId xmlns:p14="http://schemas.microsoft.com/office/powerpoint/2010/main" val="4076367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8971" name="Rectangle 1"/>
          <p:cNvSpPr>
            <a:spLocks noChangeArrowheads="1"/>
          </p:cNvSpPr>
          <p:nvPr/>
        </p:nvSpPr>
        <p:spPr bwMode="auto">
          <a:xfrm>
            <a:off x="719528" y="-338484"/>
            <a:ext cx="99484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dirty="0">
                <a:solidFill>
                  <a:srgbClr val="008080"/>
                </a:solidFill>
                <a:latin typeface="+mn-lt"/>
              </a:rPr>
              <a:t>Vývoj míry výnosnosti obchodních center a </a:t>
            </a:r>
            <a:r>
              <a:rPr lang="cs-CZ" dirty="0" err="1">
                <a:solidFill>
                  <a:srgbClr val="008080"/>
                </a:solidFill>
                <a:latin typeface="+mn-lt"/>
              </a:rPr>
              <a:t>high</a:t>
            </a:r>
            <a:r>
              <a:rPr lang="cs-CZ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008080"/>
                </a:solidFill>
                <a:latin typeface="+mn-lt"/>
              </a:rPr>
              <a:t>streets</a:t>
            </a:r>
            <a:r>
              <a:rPr lang="cs-CZ" dirty="0">
                <a:solidFill>
                  <a:srgbClr val="008080"/>
                </a:solidFill>
                <a:latin typeface="+mn-lt"/>
              </a:rPr>
              <a:t> v Česku | Zdroj: </a:t>
            </a:r>
            <a:r>
              <a:rPr lang="cs-CZ" dirty="0" err="1">
                <a:solidFill>
                  <a:srgbClr val="008080"/>
                </a:solidFill>
                <a:latin typeface="+mn-lt"/>
              </a:rPr>
              <a:t>Cushman</a:t>
            </a:r>
            <a:r>
              <a:rPr lang="cs-CZ" dirty="0">
                <a:solidFill>
                  <a:srgbClr val="008080"/>
                </a:solidFill>
                <a:latin typeface="+mn-lt"/>
              </a:rPr>
              <a:t> &amp; </a:t>
            </a:r>
            <a:r>
              <a:rPr lang="cs-CZ" dirty="0" err="1">
                <a:solidFill>
                  <a:srgbClr val="008080"/>
                </a:solidFill>
                <a:latin typeface="+mn-lt"/>
              </a:rPr>
              <a:t>Wakefield</a:t>
            </a:r>
            <a:endParaRPr lang="cs-CZ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425" y="229218"/>
            <a:ext cx="951901" cy="769442"/>
          </a:xfrm>
          <a:prstGeom prst="rect">
            <a:avLst/>
          </a:prstGeom>
        </p:spPr>
      </p:pic>
      <p:pic>
        <p:nvPicPr>
          <p:cNvPr id="5122" name="Picture 2" descr="http://artn.cz/wp-content/uploads/2018/06/TR18-retail-01.jpg">
            <a:extLst>
              <a:ext uri="{FF2B5EF4-FFF2-40B4-BE49-F238E27FC236}">
                <a16:creationId xmlns:a16="http://schemas.microsoft.com/office/drawing/2014/main" id="{9A4FBFB6-5EAC-4A89-9055-3B61DB273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12192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96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1919288" y="260351"/>
            <a:ext cx="8208962" cy="13136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Propojení obchodních struktur v ČR probíhá dvěma směry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Koncentrace a internacionalizace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200025" y="1690688"/>
            <a:ext cx="5894388" cy="49704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Přímá kapitálová investice při odkupu původních českých maloobchodů či již existujících řetězců prodejen (Tesco, Baťa …)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Přímá kapitálová investice  při výstavbě NC nebo provozů (Globus, Ikea…)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Prostřednictvím </a:t>
            </a:r>
            <a:r>
              <a:rPr lang="cs-CZ" altLang="cs-CZ" sz="2400" dirty="0" err="1">
                <a:solidFill>
                  <a:srgbClr val="008080"/>
                </a:solidFill>
              </a:rPr>
              <a:t>franchisingu</a:t>
            </a:r>
            <a:r>
              <a:rPr lang="cs-CZ" altLang="cs-CZ" sz="2400" dirty="0">
                <a:solidFill>
                  <a:srgbClr val="008080"/>
                </a:solidFill>
              </a:rPr>
              <a:t> a Joint </a:t>
            </a:r>
            <a:r>
              <a:rPr lang="cs-CZ" altLang="cs-CZ" sz="2400" dirty="0" err="1">
                <a:solidFill>
                  <a:srgbClr val="008080"/>
                </a:solidFill>
              </a:rPr>
              <a:t>Ventures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(</a:t>
            </a:r>
            <a:r>
              <a:rPr lang="cs-CZ" altLang="cs-CZ" sz="2400" dirty="0" err="1">
                <a:solidFill>
                  <a:srgbClr val="FF0000"/>
                </a:solidFill>
              </a:rPr>
              <a:t>Mc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Donald´s</a:t>
            </a:r>
            <a:r>
              <a:rPr lang="cs-CZ" altLang="cs-CZ" sz="2400" dirty="0">
                <a:solidFill>
                  <a:srgbClr val="FF0000"/>
                </a:solidFill>
              </a:rPr>
              <a:t>, </a:t>
            </a:r>
            <a:r>
              <a:rPr lang="cs-CZ" altLang="cs-CZ" sz="2400" dirty="0" err="1">
                <a:solidFill>
                  <a:srgbClr val="FF0000"/>
                </a:solidFill>
              </a:rPr>
              <a:t>Marks</a:t>
            </a:r>
            <a:r>
              <a:rPr lang="cs-CZ" altLang="cs-CZ" sz="2400" dirty="0">
                <a:solidFill>
                  <a:srgbClr val="FF0000"/>
                </a:solidFill>
              </a:rPr>
              <a:t> and </a:t>
            </a:r>
            <a:r>
              <a:rPr lang="cs-CZ" altLang="cs-CZ" sz="2400" dirty="0" err="1">
                <a:solidFill>
                  <a:srgbClr val="FF0000"/>
                </a:solidFill>
              </a:rPr>
              <a:t>Spencer</a:t>
            </a:r>
            <a:r>
              <a:rPr lang="cs-CZ" altLang="cs-CZ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7117725" y="1700213"/>
            <a:ext cx="4555370" cy="4897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Přímé spojení s cizím kapitálem - odkupem částí akcií  nebo majetku </a:t>
            </a:r>
            <a:r>
              <a:rPr lang="cs-CZ" altLang="cs-CZ" sz="2400" dirty="0">
                <a:solidFill>
                  <a:srgbClr val="FF0000"/>
                </a:solidFill>
              </a:rPr>
              <a:t>(</a:t>
            </a:r>
            <a:r>
              <a:rPr lang="cs-CZ" altLang="cs-CZ" sz="2400" dirty="0" err="1">
                <a:solidFill>
                  <a:srgbClr val="FF0000"/>
                </a:solidFill>
              </a:rPr>
              <a:t>Intercontact</a:t>
            </a:r>
            <a:r>
              <a:rPr lang="cs-CZ" altLang="cs-CZ" sz="2400" dirty="0">
                <a:solidFill>
                  <a:srgbClr val="FF0000"/>
                </a:solidFill>
              </a:rPr>
              <a:t> Group)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Sdružení převážně </a:t>
            </a:r>
            <a:r>
              <a:rPr lang="cs-CZ" altLang="cs-CZ" sz="2400" dirty="0" err="1">
                <a:solidFill>
                  <a:srgbClr val="008080"/>
                </a:solidFill>
              </a:rPr>
              <a:t>retailerů</a:t>
            </a:r>
            <a:r>
              <a:rPr lang="cs-CZ" altLang="cs-CZ" sz="2400" dirty="0">
                <a:solidFill>
                  <a:srgbClr val="008080"/>
                </a:solidFill>
              </a:rPr>
              <a:t> střední velikosti do větších celků a poté přidružení k evropským strukturám.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1708064" y="1989138"/>
            <a:ext cx="3159920" cy="844003"/>
          </a:xfrm>
          <a:prstGeom prst="rect">
            <a:avLst/>
          </a:prstGeom>
          <a:solidFill>
            <a:srgbClr val="00808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Vstup cizích firem na český trh</a:t>
            </a:r>
          </a:p>
        </p:txBody>
      </p:sp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7471256" y="1868150"/>
            <a:ext cx="3848308" cy="829013"/>
          </a:xfrm>
          <a:prstGeom prst="rect">
            <a:avLst/>
          </a:prstGeom>
          <a:solidFill>
            <a:srgbClr val="00808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Expanze českého obchodního kapitálu do zahraničí</a:t>
            </a:r>
          </a:p>
        </p:txBody>
      </p:sp>
      <p:sp>
        <p:nvSpPr>
          <p:cNvPr id="40967" name="AutoShape 10"/>
          <p:cNvSpPr>
            <a:spLocks noChangeArrowheads="1"/>
          </p:cNvSpPr>
          <p:nvPr/>
        </p:nvSpPr>
        <p:spPr bwMode="auto">
          <a:xfrm>
            <a:off x="434267" y="572261"/>
            <a:ext cx="863600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23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742138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Shrnutí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7786" y="2405948"/>
            <a:ext cx="10286063" cy="30204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Koordinace činností obchodních organizací </a:t>
            </a:r>
            <a:r>
              <a:rPr lang="cs-CZ" altLang="cs-CZ" b="1" dirty="0">
                <a:solidFill>
                  <a:srgbClr val="008080"/>
                </a:solidFill>
              </a:rPr>
              <a:t>– dobrovolná dělba sortimentu, dobrovolná dělba trhu, cenové vedení, časová diferenciace</a:t>
            </a:r>
          </a:p>
          <a:p>
            <a:r>
              <a:rPr lang="cs-CZ" altLang="cs-CZ" b="1" dirty="0">
                <a:solidFill>
                  <a:srgbClr val="FF0000"/>
                </a:solidFill>
              </a:rPr>
              <a:t>Měření koncentrace v obchodě </a:t>
            </a:r>
            <a:r>
              <a:rPr lang="cs-CZ" altLang="cs-CZ" b="1" dirty="0">
                <a:solidFill>
                  <a:srgbClr val="008080"/>
                </a:solidFill>
              </a:rPr>
              <a:t>(koncentrační koeficient, HHI…)</a:t>
            </a:r>
          </a:p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Smluvní koordinace a koncentrace </a:t>
            </a:r>
            <a:r>
              <a:rPr lang="cs-CZ" altLang="cs-CZ" b="1" dirty="0">
                <a:solidFill>
                  <a:srgbClr val="008080"/>
                </a:solidFill>
              </a:rPr>
              <a:t>- důvody</a:t>
            </a:r>
          </a:p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Formy kooperace a koncentrace obchodních organizací </a:t>
            </a:r>
          </a:p>
          <a:p>
            <a:pPr marL="0" indent="0" eaLnBrk="1" hangingPunct="1">
              <a:buNone/>
            </a:pPr>
            <a:r>
              <a:rPr lang="cs-CZ" altLang="cs-CZ" b="1">
                <a:solidFill>
                  <a:srgbClr val="008080"/>
                </a:solidFill>
              </a:rPr>
              <a:t>   kartely</a:t>
            </a:r>
            <a:endParaRPr lang="cs-CZ" altLang="cs-CZ" b="1" dirty="0">
              <a:solidFill>
                <a:srgbClr val="008080"/>
              </a:solidFill>
            </a:endParaRPr>
          </a:p>
          <a:p>
            <a:pPr marL="0" indent="0" eaLnBrk="1" hangingPunct="1"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VMS – nákupní družstva, dobrovolné řetězce, franchisingové řetězce…</a:t>
            </a:r>
          </a:p>
          <a:p>
            <a:pPr marL="0" indent="0" eaLnBrk="1" hangingPunct="1"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HMS - nákupní centra, skladové areály 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3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auto">
          <a:xfrm>
            <a:off x="532722" y="848277"/>
            <a:ext cx="10098870" cy="590391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1241138" y="1609329"/>
            <a:ext cx="8344473" cy="16865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</a:rPr>
              <a:t>Vznik: </a:t>
            </a:r>
            <a:r>
              <a:rPr lang="cs-CZ" altLang="cs-CZ" sz="2800" dirty="0">
                <a:solidFill>
                  <a:srgbClr val="008080"/>
                </a:solidFill>
              </a:rPr>
              <a:t>růst malé firmy rozšiřováním činností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            slučování více firem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            rozšiřování kapitálu bankami.</a:t>
            </a:r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1241137" y="4056945"/>
            <a:ext cx="8344473" cy="14398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</a:rPr>
              <a:t>Charakter: </a:t>
            </a:r>
            <a:r>
              <a:rPr lang="cs-CZ" altLang="cs-CZ" sz="2800" dirty="0">
                <a:solidFill>
                  <a:srgbClr val="008080"/>
                </a:solidFill>
              </a:rPr>
              <a:t>vlastní maloobchodní síť, velkoobchod</a:t>
            </a:r>
          </a:p>
          <a:p>
            <a:pPr lvl="1" eaLnBrk="1"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cs-CZ" altLang="cs-CZ" dirty="0">
                <a:solidFill>
                  <a:srgbClr val="008080"/>
                </a:solidFill>
              </a:rPr>
              <a:t>             vlastní dopravní park a někdy i výrobní</a:t>
            </a:r>
          </a:p>
          <a:p>
            <a:pPr lvl="1" eaLnBrk="1"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cs-CZ" altLang="cs-CZ" dirty="0">
                <a:solidFill>
                  <a:srgbClr val="008080"/>
                </a:solidFill>
              </a:rPr>
              <a:t>             závody, pražírny kávy…</a:t>
            </a:r>
          </a:p>
          <a:p>
            <a:pPr lvl="1" eaLnBrk="1" hangingPunct="1"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endParaRPr lang="cs-CZ" altLang="cs-CZ" sz="2000" dirty="0">
              <a:solidFill>
                <a:srgbClr val="000099"/>
              </a:solidFill>
            </a:endParaRPr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2136775" y="106325"/>
            <a:ext cx="6553200" cy="907726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Vysoce  integrované obchodní organizace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 – obchodní řetězce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auto">
          <a:xfrm>
            <a:off x="367831" y="701603"/>
            <a:ext cx="10098870" cy="590391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2136775" y="106325"/>
            <a:ext cx="6553200" cy="907726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Vysoce  integrované obchodní organizace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 – obchodní řetězce</a:t>
            </a:r>
          </a:p>
        </p:txBody>
      </p:sp>
      <p:sp>
        <p:nvSpPr>
          <p:cNvPr id="18438" name="AutoShape 8"/>
          <p:cNvSpPr>
            <a:spLocks noChangeArrowheads="1"/>
          </p:cNvSpPr>
          <p:nvPr/>
        </p:nvSpPr>
        <p:spPr bwMode="auto">
          <a:xfrm>
            <a:off x="929391" y="1513989"/>
            <a:ext cx="9009088" cy="255318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</a:rPr>
              <a:t>Organizace: </a:t>
            </a:r>
            <a:r>
              <a:rPr lang="cs-CZ" altLang="cs-CZ" sz="2800" dirty="0">
                <a:solidFill>
                  <a:srgbClr val="008080"/>
                </a:solidFill>
              </a:rPr>
              <a:t>centrální koncepční řízení odborným managementem,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 centralizace nákupu a skladování zboží,  společný marketing, reklama a řízení cen,  vlastní maloobchodní, velkoobchodní značky (privátní).</a:t>
            </a:r>
          </a:p>
          <a:p>
            <a:pPr lvl="1" eaLnBrk="1" hangingPunct="1"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endParaRPr lang="cs-CZ" altLang="cs-CZ" sz="2000" dirty="0">
              <a:solidFill>
                <a:srgbClr val="000099"/>
              </a:solidFill>
            </a:endParaRPr>
          </a:p>
        </p:txBody>
      </p:sp>
      <p:sp>
        <p:nvSpPr>
          <p:cNvPr id="18439" name="AutoShape 9"/>
          <p:cNvSpPr>
            <a:spLocks noChangeArrowheads="1"/>
          </p:cNvSpPr>
          <p:nvPr/>
        </p:nvSpPr>
        <p:spPr bwMode="auto">
          <a:xfrm>
            <a:off x="929391" y="4239140"/>
            <a:ext cx="9009088" cy="198177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Nejznámější zástupci: společnosti OD, filiálkové společnosti (sítě supermarketů, hypermarketů,   odborných velkoprodejen, diskontů), spotřební družstva </a:t>
            </a:r>
            <a:r>
              <a:rPr lang="cs-CZ" altLang="cs-CZ" sz="2800" dirty="0">
                <a:solidFill>
                  <a:srgbClr val="FF0000"/>
                </a:solidFill>
              </a:rPr>
              <a:t>(IKEA, Kaufland, </a:t>
            </a:r>
            <a:r>
              <a:rPr lang="cs-CZ" altLang="cs-CZ" sz="2800" dirty="0" err="1">
                <a:solidFill>
                  <a:srgbClr val="FF0000"/>
                </a:solidFill>
              </a:rPr>
              <a:t>Lidl</a:t>
            </a:r>
            <a:r>
              <a:rPr lang="cs-CZ" altLang="cs-CZ" sz="2800" dirty="0">
                <a:solidFill>
                  <a:srgbClr val="FF0000"/>
                </a:solidFill>
              </a:rPr>
              <a:t>, Globus, Billa, ….)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0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2136775" y="106325"/>
            <a:ext cx="6553200" cy="907726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Vysoce  integrované obchodní organizace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 – obchodní řetězce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728DC21-3BD4-4E90-B138-0FFA64CB8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60331"/>
              </p:ext>
            </p:extLst>
          </p:nvPr>
        </p:nvGraphicFramePr>
        <p:xfrm>
          <a:off x="646112" y="1094613"/>
          <a:ext cx="9534525" cy="4668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3525">
                  <a:extLst>
                    <a:ext uri="{9D8B030D-6E8A-4147-A177-3AD203B41FA5}">
                      <a16:colId xmlns:a16="http://schemas.microsoft.com/office/drawing/2014/main" val="2777128743"/>
                    </a:ext>
                  </a:extLst>
                </a:gridCol>
                <a:gridCol w="1797423">
                  <a:extLst>
                    <a:ext uri="{9D8B030D-6E8A-4147-A177-3AD203B41FA5}">
                      <a16:colId xmlns:a16="http://schemas.microsoft.com/office/drawing/2014/main" val="3752273235"/>
                    </a:ext>
                  </a:extLst>
                </a:gridCol>
                <a:gridCol w="2031627">
                  <a:extLst>
                    <a:ext uri="{9D8B030D-6E8A-4147-A177-3AD203B41FA5}">
                      <a16:colId xmlns:a16="http://schemas.microsoft.com/office/drawing/2014/main" val="3970280336"/>
                    </a:ext>
                  </a:extLst>
                </a:gridCol>
                <a:gridCol w="4171950">
                  <a:extLst>
                    <a:ext uri="{9D8B030D-6E8A-4147-A177-3AD203B41FA5}">
                      <a16:colId xmlns:a16="http://schemas.microsoft.com/office/drawing/2014/main" val="2290366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Pořadí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2019/2017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Společnost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Tržby celkem v mld. Kč, bez DPH (2017)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Řetězec- počet vlastních prodejen k říjnu 2019  (2017)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536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 (1)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KAUFLAND ČESKÁ REPUBLIKA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57,69 (58,35)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Kaufland 131 (127)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41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 (4)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LIDL ČESKÁ REPUBLIKA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52,31 (38,35)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Lidl 249 (234)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01190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 (2)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Albert Česká republika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49,76 (48,33)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Albert hypermarket 90 (91), supermarket 235 (240)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411293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 (3)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TESCO STORES CR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44,56 (44,42)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Tesco hypermarket 75 (75), hypermarket Extra 9 (9), supermarket 59 (60), OD / City / My 4 (6), Expres 43 (46)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71061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 (6)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PENNY MARKET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36,63 (31,99)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Penny Market 381 (368)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550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 (5)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GECO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36,48 (32,97)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Geco tabák-tisk 304 (277)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20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 (7)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MAKRO CASH &amp; CARRY CR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29,95 (29,90)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Makro 13 (13), Drive In 0 (2)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50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 (9)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BILLA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27,98 (22,76)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Billa 224 (216), Billa stop &amp; shop64 (43)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55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 (8)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GLOBUS ČR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23,05 (22,81)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Globus (15), Globus </a:t>
                      </a:r>
                      <a:r>
                        <a:rPr lang="cs-CZ" sz="1600" dirty="0" err="1">
                          <a:effectLst/>
                        </a:rPr>
                        <a:t>Fresh</a:t>
                      </a:r>
                      <a:r>
                        <a:rPr lang="cs-CZ" sz="1600" dirty="0">
                          <a:effectLst/>
                        </a:rPr>
                        <a:t> 1 (0)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61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JIP VÝCHODOČESKÁ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13,20 (14,50)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JIP  37 (39), Plus JIP 148 (115), Cash &amp; Carry 12 (11)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819148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BFD97CC1-3357-40BA-8619-E0C0B4BE13DF}"/>
              </a:ext>
            </a:extLst>
          </p:cNvPr>
          <p:cNvSpPr txBox="1"/>
          <p:nvPr/>
        </p:nvSpPr>
        <p:spPr>
          <a:xfrm>
            <a:off x="685800" y="6143625"/>
            <a:ext cx="9610725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Nejoblíbenější řetězec: 1. LIDL, 2. KAFLAND, 3. Albert, 4. Tesco, 5. Glóbus (2019)</a:t>
            </a:r>
          </a:p>
        </p:txBody>
      </p:sp>
    </p:spTree>
    <p:extLst>
      <p:ext uri="{BB962C8B-B14F-4D97-AF65-F5344CB8AC3E}">
        <p14:creationId xmlns:p14="http://schemas.microsoft.com/office/powerpoint/2010/main" val="29692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134959" y="274187"/>
            <a:ext cx="6360122" cy="576263"/>
          </a:xfrm>
          <a:prstGeom prst="rect">
            <a:avLst/>
          </a:prstGeom>
          <a:solidFill>
            <a:srgbClr val="FFFF99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Měření koncentrace v obchodě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257600" y="1086923"/>
            <a:ext cx="4679950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Existuje několik metod, např.: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Koncentrační koeficient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 err="1"/>
              <a:t>Herfindahlův-Hirschmanův</a:t>
            </a:r>
            <a:r>
              <a:rPr lang="cs-CZ" altLang="cs-CZ" sz="2400" dirty="0"/>
              <a:t> index</a:t>
            </a:r>
            <a:endParaRPr lang="cs-CZ" altLang="cs-CZ" sz="2000" dirty="0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336701" y="2598737"/>
            <a:ext cx="432749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Koncentrační koeficient: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Vzorec pro TOP 5:</a:t>
            </a: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1946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047537"/>
              </p:ext>
            </p:extLst>
          </p:nvPr>
        </p:nvGraphicFramePr>
        <p:xfrm>
          <a:off x="1336702" y="3839150"/>
          <a:ext cx="33845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Rovnice" r:id="rId3" imgW="825500" imgH="647700" progId="Equation.3">
                  <p:embed/>
                </p:oleObj>
              </mc:Choice>
              <mc:Fallback>
                <p:oleObj name="Rovnice" r:id="rId3" imgW="825500" imgH="647700" progId="Equation.3">
                  <p:embed/>
                  <p:pic>
                    <p:nvPicPr>
                      <p:cNvPr id="194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702" y="3839150"/>
                        <a:ext cx="3384550" cy="23018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5664201" y="3860801"/>
            <a:ext cx="4608513" cy="2447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k </a:t>
            </a:r>
            <a:r>
              <a:rPr lang="cs-CZ" altLang="cs-CZ" sz="2000" baseline="-25000" dirty="0">
                <a:solidFill>
                  <a:srgbClr val="008080"/>
                </a:solidFill>
              </a:rPr>
              <a:t>5	</a:t>
            </a:r>
            <a:r>
              <a:rPr lang="cs-CZ" altLang="cs-CZ" sz="2000" dirty="0">
                <a:solidFill>
                  <a:srgbClr val="008080"/>
                </a:solidFill>
              </a:rPr>
              <a:t>- koncentrační koeficient pro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                 5 největších firem na trhu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x </a:t>
            </a:r>
            <a:r>
              <a:rPr lang="cs-CZ" altLang="cs-CZ" sz="2000" baseline="-25000" dirty="0">
                <a:solidFill>
                  <a:srgbClr val="008080"/>
                </a:solidFill>
              </a:rPr>
              <a:t>i	</a:t>
            </a:r>
            <a:r>
              <a:rPr lang="cs-CZ" altLang="cs-CZ" sz="2000" dirty="0">
                <a:solidFill>
                  <a:srgbClr val="008080"/>
                </a:solidFill>
              </a:rPr>
              <a:t>- obrat i-té firmy,   řadící se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                 mezi pět největších firem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                 odvětví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x </a:t>
            </a:r>
            <a:r>
              <a:rPr lang="cs-CZ" altLang="cs-CZ" sz="2000" baseline="-25000" dirty="0">
                <a:solidFill>
                  <a:srgbClr val="008080"/>
                </a:solidFill>
              </a:rPr>
              <a:t>j	</a:t>
            </a:r>
            <a:r>
              <a:rPr lang="cs-CZ" altLang="cs-CZ" sz="2000" dirty="0">
                <a:solidFill>
                  <a:srgbClr val="008080"/>
                </a:solidFill>
              </a:rPr>
              <a:t>- obrat j-té firmy odvětví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                (platí </a:t>
            </a:r>
            <a:r>
              <a:rPr lang="cs-CZ" altLang="cs-CZ" sz="2000" dirty="0" err="1">
                <a:solidFill>
                  <a:srgbClr val="008080"/>
                </a:solidFill>
              </a:rPr>
              <a:t>x</a:t>
            </a:r>
            <a:r>
              <a:rPr lang="cs-CZ" altLang="cs-CZ" sz="2000" baseline="-25000" dirty="0" err="1">
                <a:solidFill>
                  <a:srgbClr val="008080"/>
                </a:solidFill>
              </a:rPr>
              <a:t>i</a:t>
            </a:r>
            <a:r>
              <a:rPr lang="cs-CZ" altLang="cs-CZ" sz="2000" baseline="-25000" dirty="0">
                <a:solidFill>
                  <a:srgbClr val="008080"/>
                </a:solidFill>
              </a:rPr>
              <a:t> </a:t>
            </a:r>
            <a:r>
              <a:rPr lang="cs-CZ" altLang="cs-CZ" sz="2000" dirty="0">
                <a:solidFill>
                  <a:srgbClr val="008080"/>
                </a:solidFill>
              </a:rPr>
              <a:t>je podmnožinou </a:t>
            </a:r>
            <a:r>
              <a:rPr lang="cs-CZ" altLang="cs-CZ" sz="2000" dirty="0" err="1">
                <a:solidFill>
                  <a:srgbClr val="008080"/>
                </a:solidFill>
              </a:rPr>
              <a:t>x</a:t>
            </a:r>
            <a:r>
              <a:rPr lang="cs-CZ" altLang="cs-CZ" sz="2000" baseline="-25000" dirty="0" err="1">
                <a:solidFill>
                  <a:srgbClr val="008080"/>
                </a:solidFill>
              </a:rPr>
              <a:t>j</a:t>
            </a:r>
            <a:r>
              <a:rPr lang="cs-CZ" altLang="cs-CZ" sz="2000" dirty="0">
                <a:solidFill>
                  <a:srgbClr val="008080"/>
                </a:solidFill>
              </a:rPr>
              <a:t>).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2"/>
                </a:solidFill>
              </a:rPr>
              <a:t>n	- počet firem v odvětví.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2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ED41403-AF3F-4779-80B5-91B1755886B2}"/>
              </a:ext>
            </a:extLst>
          </p:cNvPr>
          <p:cNvSpPr txBox="1"/>
          <p:nvPr/>
        </p:nvSpPr>
        <p:spPr>
          <a:xfrm>
            <a:off x="6650533" y="1813907"/>
            <a:ext cx="4432171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Vyjadřuje, jaký podíl má vybraný počet firem (1,3,5,10…) na celkovém dosahovaném obratu.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Vyjadřuje se indexem, častěji v %.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2E8C981E-2FAE-4038-A7FE-E6B7FAA0F926}"/>
              </a:ext>
            </a:extLst>
          </p:cNvPr>
          <p:cNvSpPr/>
          <p:nvPr/>
        </p:nvSpPr>
        <p:spPr>
          <a:xfrm>
            <a:off x="5918500" y="2867025"/>
            <a:ext cx="329900" cy="371475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46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4962" y="103189"/>
            <a:ext cx="10341963" cy="460375"/>
          </a:xfrm>
        </p:spPr>
        <p:txBody>
          <a:bodyPr/>
          <a:lstStyle/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Koncentrace maloobchodu </a:t>
            </a:r>
            <a:r>
              <a:rPr lang="cs-CZ" sz="2400" dirty="0">
                <a:solidFill>
                  <a:srgbClr val="008080"/>
                </a:solidFill>
              </a:rPr>
              <a:t>(</a:t>
            </a:r>
            <a:r>
              <a:rPr lang="cs-CZ" sz="2400" dirty="0">
                <a:solidFill>
                  <a:srgbClr val="FF0000"/>
                </a:solidFill>
              </a:rPr>
              <a:t>Planet Retail 2013,rychloobrátkové zboží</a:t>
            </a:r>
            <a:r>
              <a:rPr lang="cs-CZ" sz="2400" dirty="0">
                <a:solidFill>
                  <a:srgbClr val="008080"/>
                </a:solidFill>
              </a:rPr>
              <a:t>)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80730"/>
              </p:ext>
            </p:extLst>
          </p:nvPr>
        </p:nvGraphicFramePr>
        <p:xfrm>
          <a:off x="614962" y="511478"/>
          <a:ext cx="8929688" cy="6329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7401">
                  <a:extLst>
                    <a:ext uri="{9D8B030D-6E8A-4147-A177-3AD203B41FA5}">
                      <a16:colId xmlns:a16="http://schemas.microsoft.com/office/drawing/2014/main" val="1614256684"/>
                    </a:ext>
                  </a:extLst>
                </a:gridCol>
                <a:gridCol w="2095944">
                  <a:extLst>
                    <a:ext uri="{9D8B030D-6E8A-4147-A177-3AD203B41FA5}">
                      <a16:colId xmlns:a16="http://schemas.microsoft.com/office/drawing/2014/main" val="287536441"/>
                    </a:ext>
                  </a:extLst>
                </a:gridCol>
                <a:gridCol w="1815106">
                  <a:extLst>
                    <a:ext uri="{9D8B030D-6E8A-4147-A177-3AD203B41FA5}">
                      <a16:colId xmlns:a16="http://schemas.microsoft.com/office/drawing/2014/main" val="3768160942"/>
                    </a:ext>
                  </a:extLst>
                </a:gridCol>
                <a:gridCol w="1671237">
                  <a:extLst>
                    <a:ext uri="{9D8B030D-6E8A-4147-A177-3AD203B41FA5}">
                      <a16:colId xmlns:a16="http://schemas.microsoft.com/office/drawing/2014/main" val="4089687349"/>
                    </a:ext>
                  </a:extLst>
                </a:gridCol>
              </a:tblGrid>
              <a:tr h="30124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Země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Koncentrační koeficient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212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K1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K3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K5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36689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Norsko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64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79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3804894996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Dánsko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77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07068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Švédsko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59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73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2101204503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Švýcarsko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71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466362"/>
                  </a:ext>
                </a:extLst>
              </a:tr>
              <a:tr h="294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Belgie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55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70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1462291273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Finsko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29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18662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Rakousko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25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62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3596234359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Slovinsko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40742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Francie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17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950543213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Německo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59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820820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Portugalsko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21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59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843944235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Slovensko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36207"/>
                  </a:ext>
                </a:extLst>
              </a:tr>
              <a:tr h="349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Španělsko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23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1911312511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Nizozemí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469784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Maďarsko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14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39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55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3420031228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Velká Británie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33165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Irsko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20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52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860782784"/>
                  </a:ext>
                </a:extLst>
              </a:tr>
              <a:tr h="263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</a:rPr>
                        <a:t>ČR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853747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Řecko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10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36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3944208636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Polsko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529114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309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3527</Words>
  <Application>Microsoft Office PowerPoint</Application>
  <PresentationFormat>Širokoúhlá obrazovka</PresentationFormat>
  <Paragraphs>706</Paragraphs>
  <Slides>44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Rovnice</vt:lpstr>
      <vt:lpstr>  Formy kooperace  a koncentrace v obchodě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Koncentrace maloobchodu (Planet Retail 2013,rychloobrátkové zboží)</vt:lpstr>
      <vt:lpstr>Prezentace aplikace PowerPoint</vt:lpstr>
      <vt:lpstr>Herfindahlův-Hirschmanův index</vt:lpstr>
      <vt:lpstr>Prezentace aplikace PowerPoint</vt:lpstr>
      <vt:lpstr>Formy koncentrace</vt:lpstr>
      <vt:lpstr>Provozní a sortimentní koncentrace - vývoj počtu velkokapacitních prodejen v ČR</vt:lpstr>
      <vt:lpstr>Provozní a sortimentní koncentrace - 2019 Případová studie - Nielsen Shopper Trends </vt:lpstr>
      <vt:lpstr>Provozní a sortimentní koncentrace- vývoj prodejních ploch v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202</cp:revision>
  <dcterms:created xsi:type="dcterms:W3CDTF">2016-11-25T20:36:16Z</dcterms:created>
  <dcterms:modified xsi:type="dcterms:W3CDTF">2020-11-12T16:32:02Z</dcterms:modified>
</cp:coreProperties>
</file>