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8" r:id="rId3"/>
    <p:sldId id="263" r:id="rId4"/>
    <p:sldId id="358" r:id="rId5"/>
    <p:sldId id="359" r:id="rId6"/>
    <p:sldId id="370" r:id="rId7"/>
    <p:sldId id="360" r:id="rId8"/>
    <p:sldId id="377" r:id="rId9"/>
    <p:sldId id="361" r:id="rId10"/>
    <p:sldId id="339" r:id="rId11"/>
    <p:sldId id="379" r:id="rId12"/>
    <p:sldId id="380" r:id="rId13"/>
    <p:sldId id="362" r:id="rId14"/>
    <p:sldId id="371" r:id="rId15"/>
    <p:sldId id="373" r:id="rId16"/>
    <p:sldId id="363" r:id="rId17"/>
    <p:sldId id="372" r:id="rId18"/>
    <p:sldId id="374" r:id="rId19"/>
    <p:sldId id="364" r:id="rId20"/>
    <p:sldId id="365" r:id="rId21"/>
    <p:sldId id="366" r:id="rId22"/>
    <p:sldId id="381" r:id="rId23"/>
    <p:sldId id="375" r:id="rId24"/>
    <p:sldId id="367" r:id="rId25"/>
    <p:sldId id="376" r:id="rId26"/>
    <p:sldId id="368" r:id="rId27"/>
    <p:sldId id="369" r:id="rId28"/>
    <p:sldId id="382" r:id="rId29"/>
    <p:sldId id="383" r:id="rId30"/>
    <p:sldId id="384" r:id="rId31"/>
    <p:sldId id="385" r:id="rId32"/>
    <p:sldId id="324" r:id="rId3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99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2336" autoAdjust="0"/>
  </p:normalViewPr>
  <p:slideViewPr>
    <p:cSldViewPr snapToGrid="0">
      <p:cViewPr varScale="1">
        <p:scale>
          <a:sx n="80" d="100"/>
          <a:sy n="80" d="100"/>
        </p:scale>
        <p:origin x="77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BA824-12C1-4D2A-8701-A8D9592850D3}" type="datetimeFigureOut">
              <a:rPr lang="cs-CZ" smtClean="0"/>
              <a:t>24.11.2020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5905E-F08C-4E22-BC16-58B332AD2767}" type="slidenum">
              <a:rPr lang="cs-CZ" smtClean="0"/>
              <a:t>‹#›</a:t>
            </a:fld>
            <a:endParaRPr lang="cs-CZ"/>
          </a:p>
        </p:txBody>
      </p:sp>
    </p:spTree>
    <p:extLst>
      <p:ext uri="{BB962C8B-B14F-4D97-AF65-F5344CB8AC3E}">
        <p14:creationId xmlns:p14="http://schemas.microsoft.com/office/powerpoint/2010/main" val="68022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a:t>
            </a:fld>
            <a:endParaRPr lang="cs-CZ"/>
          </a:p>
        </p:txBody>
      </p:sp>
    </p:spTree>
    <p:extLst>
      <p:ext uri="{BB962C8B-B14F-4D97-AF65-F5344CB8AC3E}">
        <p14:creationId xmlns:p14="http://schemas.microsoft.com/office/powerpoint/2010/main" val="2817177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23</a:t>
            </a:fld>
            <a:endParaRPr lang="cs-CZ"/>
          </a:p>
        </p:txBody>
      </p:sp>
    </p:spTree>
    <p:extLst>
      <p:ext uri="{BB962C8B-B14F-4D97-AF65-F5344CB8AC3E}">
        <p14:creationId xmlns:p14="http://schemas.microsoft.com/office/powerpoint/2010/main" val="380155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24</a:t>
            </a:fld>
            <a:endParaRPr lang="cs-CZ"/>
          </a:p>
        </p:txBody>
      </p:sp>
    </p:spTree>
    <p:extLst>
      <p:ext uri="{BB962C8B-B14F-4D97-AF65-F5344CB8AC3E}">
        <p14:creationId xmlns:p14="http://schemas.microsoft.com/office/powerpoint/2010/main" val="3318018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25</a:t>
            </a:fld>
            <a:endParaRPr lang="cs-CZ"/>
          </a:p>
        </p:txBody>
      </p:sp>
    </p:spTree>
    <p:extLst>
      <p:ext uri="{BB962C8B-B14F-4D97-AF65-F5344CB8AC3E}">
        <p14:creationId xmlns:p14="http://schemas.microsoft.com/office/powerpoint/2010/main" val="3779924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914400" y="609600"/>
            <a:ext cx="10363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914400" y="1981200"/>
            <a:ext cx="508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9812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41148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9"/>
          <p:cNvSpPr>
            <a:spLocks noGrp="1"/>
          </p:cNvSpPr>
          <p:nvPr>
            <p:ph type="dt" sz="half" idx="10"/>
          </p:nvPr>
        </p:nvSpPr>
        <p:spPr/>
        <p:txBody>
          <a:bodyPr/>
          <a:lstStyle>
            <a:lvl1pPr>
              <a:defRPr/>
            </a:lvl1pPr>
          </a:lstStyle>
          <a:p>
            <a:pPr>
              <a:defRPr/>
            </a:pPr>
            <a:endParaRPr lang="cs-CZ"/>
          </a:p>
        </p:txBody>
      </p:sp>
      <p:sp>
        <p:nvSpPr>
          <p:cNvPr id="7" name="Zástupný symbol pro zápatí 21"/>
          <p:cNvSpPr>
            <a:spLocks noGrp="1"/>
          </p:cNvSpPr>
          <p:nvPr>
            <p:ph type="ftr" sz="quarter" idx="11"/>
          </p:nvPr>
        </p:nvSpPr>
        <p:spPr/>
        <p:txBody>
          <a:bodyPr/>
          <a:lstStyle>
            <a:lvl1pPr>
              <a:defRPr/>
            </a:lvl1pPr>
          </a:lstStyle>
          <a:p>
            <a:pPr>
              <a:defRPr/>
            </a:pPr>
            <a:endParaRPr lang="cs-CZ"/>
          </a:p>
        </p:txBody>
      </p:sp>
      <p:sp>
        <p:nvSpPr>
          <p:cNvPr id="8" name="Zástupný symbol pro číslo snímku 17"/>
          <p:cNvSpPr>
            <a:spLocks noGrp="1"/>
          </p:cNvSpPr>
          <p:nvPr>
            <p:ph type="sldNum" sz="quarter" idx="12"/>
          </p:nvPr>
        </p:nvSpPr>
        <p:spPr/>
        <p:txBody>
          <a:bodyPr/>
          <a:lstStyle>
            <a:lvl1pPr>
              <a:defRPr/>
            </a:lvl1pPr>
          </a:lstStyle>
          <a:p>
            <a:pPr>
              <a:defRPr/>
            </a:pPr>
            <a:fld id="{FD82835F-7BC4-4113-BF76-130B1DD00129}" type="slidenum">
              <a:rPr lang="cs-CZ" altLang="cs-CZ"/>
              <a:pPr>
                <a:defRPr/>
              </a:pPr>
              <a:t>‹#›</a:t>
            </a:fld>
            <a:endParaRPr lang="cs-CZ" altLang="cs-CZ" dirty="0"/>
          </a:p>
        </p:txBody>
      </p:sp>
    </p:spTree>
    <p:extLst>
      <p:ext uri="{BB962C8B-B14F-4D97-AF65-F5344CB8AC3E}">
        <p14:creationId xmlns:p14="http://schemas.microsoft.com/office/powerpoint/2010/main" val="306647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24.11.2020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24.11.2020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24.11.2020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24.11.2020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24.11.2020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2"/>
            <a:ext cx="6816757" cy="3804169"/>
          </a:xfrm>
          <a:prstGeom prst="rect">
            <a:avLst/>
          </a:prstGeom>
        </p:spPr>
        <p:txBody>
          <a:bodyPr anchor="t">
            <a:normAutofit/>
          </a:bodyPr>
          <a:lstStyle/>
          <a:p>
            <a:pPr algn="ctr"/>
            <a:br>
              <a:rPr lang="cs-CZ" sz="5400" dirty="0">
                <a:solidFill>
                  <a:schemeClr val="bg1"/>
                </a:solidFill>
              </a:rPr>
            </a:br>
            <a:br>
              <a:rPr lang="cs-CZ" sz="5400" dirty="0">
                <a:solidFill>
                  <a:schemeClr val="bg1"/>
                </a:solidFill>
              </a:rPr>
            </a:br>
            <a:r>
              <a:rPr lang="cs-CZ" altLang="cs-CZ" sz="5400" b="1" dirty="0"/>
              <a:t>Mzdové systémy v obchodě </a:t>
            </a:r>
            <a:br>
              <a:rPr lang="cs-CZ" altLang="cs-CZ" sz="5400" b="1" dirty="0"/>
            </a:br>
            <a:r>
              <a:rPr lang="cs-CZ" altLang="cs-CZ" sz="5400" b="1" dirty="0"/>
              <a:t>a pracovní motivace</a:t>
            </a:r>
            <a:r>
              <a:rPr lang="cs-CZ" altLang="cs-CZ" sz="5400" dirty="0"/>
              <a:t> </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096781" y="559269"/>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Požadavky na mzdový systém</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479685" y="1530273"/>
            <a:ext cx="9895539" cy="4191000"/>
          </a:xfrm>
          <a:solidFill>
            <a:schemeClr val="accent6">
              <a:lumMod val="20000"/>
              <a:lumOff val="80000"/>
            </a:schemeClr>
          </a:solidFill>
        </p:spPr>
        <p:txBody>
          <a:bodyPr>
            <a:normAutofit lnSpcReduction="10000"/>
          </a:bodyPr>
          <a:lstStyle/>
          <a:p>
            <a:pPr lvl="1">
              <a:spcBef>
                <a:spcPct val="0"/>
              </a:spcBef>
              <a:buFont typeface="Symbol" panose="05050102010706020507" pitchFamily="18" charset="2"/>
              <a:buChar char="·"/>
            </a:pPr>
            <a:r>
              <a:rPr lang="cs-CZ" altLang="cs-CZ" b="1" dirty="0">
                <a:solidFill>
                  <a:srgbClr val="008080"/>
                </a:solidFill>
                <a:latin typeface="Arial" panose="020B0604020202020204" pitchFamily="34" charset="0"/>
              </a:rPr>
              <a:t> </a:t>
            </a:r>
            <a:r>
              <a:rPr lang="cs-CZ" altLang="cs-CZ" sz="2800" b="1" dirty="0">
                <a:solidFill>
                  <a:srgbClr val="008080"/>
                </a:solidFill>
                <a:latin typeface="Arial" panose="020B0604020202020204" pitchFamily="34" charset="0"/>
              </a:rPr>
              <a:t>objektivní kritéria  odměňování pro jednotlivé sociálně-  profesní skupiny</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 diferencování mezd pro  nejlepší a nejhorší pracovníky</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plánování kritérií pro platový postup</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mimořádné odměny pro mimořádné výkony</a:t>
            </a:r>
          </a:p>
          <a:p>
            <a:pPr lvl="1">
              <a:spcBef>
                <a:spcPct val="0"/>
              </a:spcBef>
              <a:buFont typeface="Symbol" panose="05050102010706020507" pitchFamily="18" charset="2"/>
              <a:buChar char="·"/>
            </a:pPr>
            <a:endParaRPr lang="cs-CZ" altLang="cs-CZ" sz="2800" b="1" dirty="0">
              <a:solidFill>
                <a:srgbClr val="008080"/>
              </a:solidFill>
              <a:latin typeface="Arial" panose="020B0604020202020204" pitchFamily="34" charset="0"/>
            </a:endParaRPr>
          </a:p>
          <a:p>
            <a:pPr lvl="1">
              <a:spcBef>
                <a:spcPct val="0"/>
              </a:spcBef>
              <a:buFont typeface="Symbol" panose="05050102010706020507" pitchFamily="18" charset="2"/>
              <a:buChar char="·"/>
            </a:pPr>
            <a:r>
              <a:rPr lang="cs-CZ" altLang="cs-CZ" sz="2800" b="1" dirty="0">
                <a:solidFill>
                  <a:srgbClr val="008080"/>
                </a:solidFill>
                <a:latin typeface="Arial" panose="020B0604020202020204" pitchFamily="34" charset="0"/>
              </a:rPr>
              <a:t>posilování vztahu pracovníků k firmě.</a:t>
            </a:r>
            <a:endParaRPr lang="cs-CZ" altLang="cs-CZ" sz="2800" dirty="0">
              <a:solidFill>
                <a:srgbClr val="008080"/>
              </a:solidFill>
              <a:latin typeface="Times New Roman" panose="02020603050405020304" pitchFamily="18" charset="0"/>
            </a:endParaRPr>
          </a:p>
          <a:p>
            <a:pPr eaLnBrk="1" hangingPunct="1">
              <a:lnSpc>
                <a:spcPct val="80000"/>
              </a:lnSpc>
              <a:defRPr/>
            </a:pPr>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879436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741358" y="542064"/>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Pracovní motivace</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611954" y="2294772"/>
            <a:ext cx="9895539" cy="3371510"/>
          </a:xfrm>
          <a:solidFill>
            <a:schemeClr val="accent6">
              <a:lumMod val="20000"/>
              <a:lumOff val="80000"/>
            </a:schemeClr>
          </a:solidFill>
        </p:spPr>
        <p:txBody>
          <a:bodyPr>
            <a:normAutofit/>
          </a:bodyPr>
          <a:lstStyle/>
          <a:p>
            <a:pPr>
              <a:lnSpc>
                <a:spcPct val="80000"/>
              </a:lnSpc>
              <a:defRPr/>
            </a:pPr>
            <a:r>
              <a:rPr lang="cs-CZ" sz="3200" dirty="0">
                <a:solidFill>
                  <a:srgbClr val="008080"/>
                </a:solidFill>
              </a:rPr>
              <a:t>Motivaci lze charakterizovat jako soubor činitelů, představujících vnitřní hnací sílu člověka. </a:t>
            </a:r>
          </a:p>
          <a:p>
            <a:pPr>
              <a:lnSpc>
                <a:spcPct val="80000"/>
              </a:lnSpc>
              <a:defRPr/>
            </a:pPr>
            <a:r>
              <a:rPr lang="cs-CZ" sz="3200" dirty="0">
                <a:solidFill>
                  <a:srgbClr val="008080"/>
                </a:solidFill>
              </a:rPr>
              <a:t>Tato vnitřní síla ovlivňuje jednání. </a:t>
            </a:r>
          </a:p>
          <a:p>
            <a:pPr>
              <a:lnSpc>
                <a:spcPct val="80000"/>
              </a:lnSpc>
              <a:defRPr/>
            </a:pPr>
            <a:r>
              <a:rPr lang="cs-CZ" sz="3200" dirty="0">
                <a:solidFill>
                  <a:srgbClr val="008080"/>
                </a:solidFill>
              </a:rPr>
              <a:t>Základním hnacím motivem jsou potřeby, postoje a hodnoty.</a:t>
            </a:r>
          </a:p>
          <a:p>
            <a:pPr>
              <a:lnSpc>
                <a:spcPct val="80000"/>
              </a:lnSpc>
              <a:defRPr/>
            </a:pPr>
            <a:r>
              <a:rPr lang="cs-CZ" sz="3200" dirty="0">
                <a:solidFill>
                  <a:srgbClr val="008080"/>
                </a:solidFill>
              </a:rPr>
              <a:t>Pokud nejsou lidé dostatečně motivování ve své práci, jejich výkon není často odpovídající. </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053935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rrowheads="1"/>
          </p:cNvSpPr>
          <p:nvPr>
            <p:ph type="title"/>
          </p:nvPr>
        </p:nvSpPr>
        <p:spPr>
          <a:xfrm>
            <a:off x="1741358" y="542064"/>
            <a:ext cx="6053527" cy="592138"/>
          </a:xfrm>
        </p:spPr>
        <p:txBody>
          <a:bodyPr>
            <a:normAutofit/>
          </a:bodyPr>
          <a:lstStyle/>
          <a:p>
            <a:pPr>
              <a:defRPr/>
            </a:pPr>
            <a:r>
              <a:rPr kumimoji="1" lang="cs-CZ" altLang="cs-CZ" sz="3200" b="1" dirty="0">
                <a:solidFill>
                  <a:srgbClr val="008080"/>
                </a:solidFill>
                <a:latin typeface="Arial" panose="020B0604020202020204" pitchFamily="34" charset="0"/>
                <a:cs typeface="Arial" panose="020B0604020202020204" pitchFamily="34" charset="0"/>
              </a:rPr>
              <a:t>Motivační faktory</a:t>
            </a:r>
            <a:endParaRPr lang="cs-CZ" sz="3200" b="1" dirty="0">
              <a:solidFill>
                <a:srgbClr val="008080"/>
              </a:solidFill>
              <a:latin typeface="Arial" panose="020B0604020202020204" pitchFamily="34" charset="0"/>
              <a:cs typeface="Arial" panose="020B0604020202020204" pitchFamily="34" charset="0"/>
            </a:endParaRPr>
          </a:p>
        </p:txBody>
      </p:sp>
      <p:sp>
        <p:nvSpPr>
          <p:cNvPr id="98307" name="Rectangle 3"/>
          <p:cNvSpPr>
            <a:spLocks noGrp="1" noRot="1" noChangeArrowheads="1"/>
          </p:cNvSpPr>
          <p:nvPr>
            <p:ph type="body" idx="1"/>
          </p:nvPr>
        </p:nvSpPr>
        <p:spPr>
          <a:xfrm>
            <a:off x="611954" y="1695166"/>
            <a:ext cx="9895539" cy="4570723"/>
          </a:xfrm>
          <a:solidFill>
            <a:schemeClr val="accent6">
              <a:lumMod val="20000"/>
              <a:lumOff val="80000"/>
            </a:schemeClr>
          </a:solidFill>
        </p:spPr>
        <p:txBody>
          <a:bodyPr>
            <a:noAutofit/>
          </a:bodyPr>
          <a:lstStyle/>
          <a:p>
            <a:pPr>
              <a:lnSpc>
                <a:spcPct val="80000"/>
              </a:lnSpc>
              <a:defRPr/>
            </a:pPr>
            <a:r>
              <a:rPr lang="cs-CZ" dirty="0">
                <a:solidFill>
                  <a:srgbClr val="008080"/>
                </a:solidFill>
              </a:rPr>
              <a:t>Z pohledu </a:t>
            </a:r>
            <a:r>
              <a:rPr lang="cs-CZ" b="1" dirty="0" err="1">
                <a:solidFill>
                  <a:srgbClr val="008080"/>
                </a:solidFill>
              </a:rPr>
              <a:t>Maslowova</a:t>
            </a:r>
            <a:r>
              <a:rPr lang="cs-CZ" b="1" dirty="0">
                <a:solidFill>
                  <a:srgbClr val="008080"/>
                </a:solidFill>
              </a:rPr>
              <a:t> třídění motivačních faktorů</a:t>
            </a:r>
            <a:r>
              <a:rPr lang="cs-CZ" dirty="0">
                <a:solidFill>
                  <a:srgbClr val="008080"/>
                </a:solidFill>
              </a:rPr>
              <a:t> se jedná o to, že potřeby, které práce uspokojuje, mají hierarchickou povahu a jsou uspokojovány postupně. </a:t>
            </a:r>
          </a:p>
          <a:p>
            <a:pPr>
              <a:lnSpc>
                <a:spcPct val="80000"/>
              </a:lnSpc>
              <a:defRPr/>
            </a:pPr>
            <a:r>
              <a:rPr lang="cs-CZ" b="1" dirty="0">
                <a:solidFill>
                  <a:srgbClr val="008080"/>
                </a:solidFill>
              </a:rPr>
              <a:t>Podle psychologů</a:t>
            </a:r>
            <a:r>
              <a:rPr lang="cs-CZ" dirty="0">
                <a:solidFill>
                  <a:srgbClr val="008080"/>
                </a:solidFill>
              </a:rPr>
              <a:t> můžeme rozdělovat motivační faktory působící na pracovníky také na subjektivní a objektivní. </a:t>
            </a:r>
          </a:p>
          <a:p>
            <a:pPr>
              <a:lnSpc>
                <a:spcPct val="80000"/>
              </a:lnSpc>
              <a:buFontTx/>
              <a:buChar char="-"/>
              <a:defRPr/>
            </a:pPr>
            <a:r>
              <a:rPr lang="cs-CZ" dirty="0">
                <a:solidFill>
                  <a:srgbClr val="008080"/>
                </a:solidFill>
              </a:rPr>
              <a:t>Mezi </a:t>
            </a:r>
            <a:r>
              <a:rPr lang="cs-CZ" b="1" dirty="0">
                <a:solidFill>
                  <a:srgbClr val="008080"/>
                </a:solidFill>
              </a:rPr>
              <a:t>subjektivní faktory </a:t>
            </a:r>
            <a:r>
              <a:rPr lang="cs-CZ" dirty="0">
                <a:solidFill>
                  <a:srgbClr val="008080"/>
                </a:solidFill>
              </a:rPr>
              <a:t>řadí například ctižádostivost pracovníka a jeho ambice, kvalifikační předpoklady, stav fyzického a duševního zdraví. </a:t>
            </a:r>
          </a:p>
          <a:p>
            <a:pPr>
              <a:lnSpc>
                <a:spcPct val="80000"/>
              </a:lnSpc>
              <a:buFontTx/>
              <a:buChar char="-"/>
              <a:defRPr/>
            </a:pPr>
            <a:r>
              <a:rPr lang="cs-CZ" dirty="0">
                <a:solidFill>
                  <a:srgbClr val="008080"/>
                </a:solidFill>
              </a:rPr>
              <a:t>Za </a:t>
            </a:r>
            <a:r>
              <a:rPr lang="cs-CZ" b="1" dirty="0">
                <a:solidFill>
                  <a:srgbClr val="008080"/>
                </a:solidFill>
              </a:rPr>
              <a:t>objektivní faktory </a:t>
            </a:r>
            <a:r>
              <a:rPr lang="cs-CZ" dirty="0">
                <a:solidFill>
                  <a:srgbClr val="008080"/>
                </a:solidFill>
              </a:rPr>
              <a:t>se považuje například společenská významnost pracovní činnosti.</a:t>
            </a:r>
          </a:p>
          <a:p>
            <a:pPr>
              <a:lnSpc>
                <a:spcPct val="80000"/>
              </a:lnSpc>
              <a:buFontTx/>
              <a:buChar char="-"/>
              <a:defRPr/>
            </a:pPr>
            <a:r>
              <a:rPr lang="cs-CZ" dirty="0">
                <a:solidFill>
                  <a:srgbClr val="008080"/>
                </a:solidFill>
              </a:rPr>
              <a:t>Motivační faktory lze dále rozdělit také na </a:t>
            </a:r>
            <a:r>
              <a:rPr lang="cs-CZ" b="1" dirty="0">
                <a:solidFill>
                  <a:srgbClr val="008080"/>
                </a:solidFill>
              </a:rPr>
              <a:t>hmotné a nehmotné.</a:t>
            </a:r>
            <a:endParaRPr lang="cs-CZ" dirty="0">
              <a:solidFill>
                <a:srgbClr val="008080"/>
              </a:solidFill>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906312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descr="Úzký vodorovný"/>
          <p:cNvSpPr txBox="1">
            <a:spLocks noChangeArrowheads="1"/>
          </p:cNvSpPr>
          <p:nvPr/>
        </p:nvSpPr>
        <p:spPr bwMode="auto">
          <a:xfrm>
            <a:off x="149902" y="529827"/>
            <a:ext cx="10148341" cy="916782"/>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Způsoby motivace prodejců - mzdové formy v obchodě</a:t>
            </a:r>
            <a:endParaRPr lang="cs-CZ" altLang="cs-CZ" dirty="0">
              <a:solidFill>
                <a:srgbClr val="008080"/>
              </a:solidFill>
              <a:latin typeface="Times New Roman" panose="02020603050405020304" pitchFamily="18" charset="0"/>
            </a:endParaRPr>
          </a:p>
        </p:txBody>
      </p:sp>
      <p:sp>
        <p:nvSpPr>
          <p:cNvPr id="10243" name="Text Box 5"/>
          <p:cNvSpPr txBox="1">
            <a:spLocks noChangeArrowheads="1"/>
          </p:cNvSpPr>
          <p:nvPr/>
        </p:nvSpPr>
        <p:spPr bwMode="auto">
          <a:xfrm>
            <a:off x="254833" y="1714269"/>
            <a:ext cx="5291971" cy="835025"/>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Přímá stimulace</a:t>
            </a:r>
          </a:p>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(peněžní)</a:t>
            </a:r>
          </a:p>
        </p:txBody>
      </p:sp>
      <p:sp>
        <p:nvSpPr>
          <p:cNvPr id="10244" name="Text Box 6"/>
          <p:cNvSpPr txBox="1">
            <a:spLocks noChangeArrowheads="1"/>
          </p:cNvSpPr>
          <p:nvPr/>
        </p:nvSpPr>
        <p:spPr bwMode="auto">
          <a:xfrm>
            <a:off x="6323974" y="1700163"/>
            <a:ext cx="3763793" cy="1363221"/>
          </a:xfrm>
          <a:prstGeom prst="rect">
            <a:avLst/>
          </a:prstGeom>
          <a:solidFill>
            <a:schemeClr val="accent4">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400" b="1" dirty="0">
                <a:solidFill>
                  <a:srgbClr val="008080"/>
                </a:solidFill>
                <a:latin typeface="Times New Roman" panose="02020603050405020304" pitchFamily="18" charset="0"/>
              </a:rPr>
              <a:t>Systém pevné tarifní mzdy</a:t>
            </a:r>
          </a:p>
          <a:p>
            <a:pPr eaLnBrk="1" hangingPunct="1">
              <a:spcBef>
                <a:spcPct val="0"/>
              </a:spcBef>
              <a:buClrTx/>
              <a:buFontTx/>
              <a:buNone/>
            </a:pPr>
            <a:r>
              <a:rPr lang="cs-CZ" altLang="cs-CZ" sz="2400" b="1" dirty="0">
                <a:solidFill>
                  <a:srgbClr val="008080"/>
                </a:solidFill>
                <a:latin typeface="Times New Roman" panose="02020603050405020304" pitchFamily="18" charset="0"/>
              </a:rPr>
              <a:t>Systém provizí</a:t>
            </a:r>
          </a:p>
          <a:p>
            <a:pPr eaLnBrk="1" hangingPunct="1">
              <a:spcBef>
                <a:spcPct val="0"/>
              </a:spcBef>
              <a:buClrTx/>
              <a:buFontTx/>
              <a:buNone/>
            </a:pPr>
            <a:r>
              <a:rPr lang="cs-CZ" altLang="cs-CZ" sz="2400" b="1" dirty="0">
                <a:solidFill>
                  <a:srgbClr val="008080"/>
                </a:solidFill>
                <a:latin typeface="Times New Roman" panose="02020603050405020304" pitchFamily="18" charset="0"/>
              </a:rPr>
              <a:t>Kombinované systémy</a:t>
            </a:r>
            <a:endParaRPr lang="cs-CZ" altLang="cs-CZ" sz="2400" dirty="0">
              <a:solidFill>
                <a:srgbClr val="008080"/>
              </a:solidFill>
              <a:latin typeface="Times New Roman" panose="02020603050405020304" pitchFamily="18" charset="0"/>
            </a:endParaRPr>
          </a:p>
        </p:txBody>
      </p:sp>
      <p:pic>
        <p:nvPicPr>
          <p:cNvPr id="10247" name="Picture 9" descr="j0424784"/>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1103990" y="4487004"/>
            <a:ext cx="3168650" cy="1631950"/>
          </a:xfrm>
          <a:prstGeom prst="rect">
            <a:avLst/>
          </a:prstGeom>
          <a:solidFill>
            <a:schemeClr val="accent6">
              <a:lumMod val="20000"/>
              <a:lumOff val="80000"/>
            </a:schemeClr>
          </a:solidFill>
          <a:ln w="9525">
            <a:solidFill>
              <a:srgbClr val="008080"/>
            </a:solidFill>
            <a:miter lim="800000"/>
            <a:headEnd/>
            <a:tailEnd/>
          </a:ln>
        </p:spPr>
      </p:pic>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Text Box 5"/>
          <p:cNvSpPr txBox="1">
            <a:spLocks noChangeArrowheads="1"/>
          </p:cNvSpPr>
          <p:nvPr/>
        </p:nvSpPr>
        <p:spPr bwMode="auto">
          <a:xfrm>
            <a:off x="254833" y="3384319"/>
            <a:ext cx="5291971" cy="835025"/>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Arial" panose="020B0604020202020204" pitchFamily="34" charset="0"/>
                <a:cs typeface="Arial" panose="020B0604020202020204" pitchFamily="34" charset="0"/>
              </a:rPr>
              <a:t>Nepřímá stimulace</a:t>
            </a:r>
          </a:p>
          <a:p>
            <a:pPr algn="ctr" eaLnBrk="1" hangingPunct="1">
              <a:spcBef>
                <a:spcPct val="0"/>
              </a:spcBef>
              <a:buClrTx/>
              <a:buFontTx/>
              <a:buNone/>
            </a:pPr>
            <a:endParaRPr lang="cs-CZ" altLang="cs-CZ" sz="2400" b="1" dirty="0">
              <a:solidFill>
                <a:srgbClr val="008080"/>
              </a:solidFill>
              <a:latin typeface="Arial" panose="020B0604020202020204" pitchFamily="34" charset="0"/>
              <a:cs typeface="Arial" panose="020B0604020202020204" pitchFamily="34" charset="0"/>
            </a:endParaRPr>
          </a:p>
        </p:txBody>
      </p:sp>
      <p:sp>
        <p:nvSpPr>
          <p:cNvPr id="10" name="Text Box 6"/>
          <p:cNvSpPr txBox="1">
            <a:spLocks noChangeArrowheads="1"/>
          </p:cNvSpPr>
          <p:nvPr/>
        </p:nvSpPr>
        <p:spPr bwMode="auto">
          <a:xfrm>
            <a:off x="6323974" y="3316938"/>
            <a:ext cx="3763793" cy="1363221"/>
          </a:xfrm>
          <a:prstGeom prst="rect">
            <a:avLst/>
          </a:prstGeom>
          <a:solidFill>
            <a:schemeClr val="accent4">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400" b="1" dirty="0">
                <a:solidFill>
                  <a:srgbClr val="008080"/>
                </a:solidFill>
                <a:latin typeface="Times New Roman" panose="02020603050405020304" pitchFamily="18" charset="0"/>
              </a:rPr>
              <a:t>Peněžní</a:t>
            </a:r>
          </a:p>
          <a:p>
            <a:pPr eaLnBrk="1" hangingPunct="1">
              <a:spcBef>
                <a:spcPct val="0"/>
              </a:spcBef>
              <a:buClrTx/>
              <a:buFontTx/>
              <a:buNone/>
            </a:pPr>
            <a:r>
              <a:rPr lang="cs-CZ" altLang="cs-CZ" sz="2400" b="1" dirty="0">
                <a:solidFill>
                  <a:srgbClr val="008080"/>
                </a:solidFill>
                <a:latin typeface="Times New Roman" panose="02020603050405020304" pitchFamily="18" charset="0"/>
              </a:rPr>
              <a:t>Nepeněžní</a:t>
            </a:r>
            <a:endParaRPr lang="cs-CZ" altLang="cs-CZ" sz="2400" dirty="0">
              <a:solidFill>
                <a:srgbClr val="008080"/>
              </a:solidFill>
              <a:latin typeface="Times New Roman" panose="02020603050405020304" pitchFamily="18" charset="0"/>
            </a:endParaRPr>
          </a:p>
        </p:txBody>
      </p:sp>
    </p:spTree>
    <p:extLst>
      <p:ext uri="{BB962C8B-B14F-4D97-AF65-F5344CB8AC3E}">
        <p14:creationId xmlns:p14="http://schemas.microsoft.com/office/powerpoint/2010/main" val="1254193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descr="Úzký vodorovný"/>
          <p:cNvSpPr txBox="1">
            <a:spLocks noChangeArrowheads="1"/>
          </p:cNvSpPr>
          <p:nvPr/>
        </p:nvSpPr>
        <p:spPr bwMode="auto">
          <a:xfrm>
            <a:off x="149902" y="529827"/>
            <a:ext cx="10148341" cy="916782"/>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Způsoby motivace prodejců - mzdové formy v obchodě</a:t>
            </a:r>
            <a:endParaRPr lang="cs-CZ" altLang="cs-CZ" dirty="0">
              <a:solidFill>
                <a:srgbClr val="008080"/>
              </a:solidFill>
              <a:latin typeface="Times New Roman" panose="02020603050405020304" pitchFamily="18" charset="0"/>
            </a:endParaRPr>
          </a:p>
        </p:txBody>
      </p:sp>
      <p:sp>
        <p:nvSpPr>
          <p:cNvPr id="10245" name="Text Box 7"/>
          <p:cNvSpPr txBox="1">
            <a:spLocks noChangeArrowheads="1"/>
          </p:cNvSpPr>
          <p:nvPr/>
        </p:nvSpPr>
        <p:spPr bwMode="auto">
          <a:xfrm>
            <a:off x="849157" y="1888450"/>
            <a:ext cx="66908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sz="2800" b="1" dirty="0">
                <a:solidFill>
                  <a:srgbClr val="008080"/>
                </a:solidFill>
                <a:latin typeface="Times New Roman" panose="02020603050405020304" pitchFamily="18" charset="0"/>
              </a:rPr>
              <a:t>Kdy volíme pevnou mzdu v obchodě ?</a:t>
            </a:r>
            <a:r>
              <a:rPr lang="cs-CZ" altLang="cs-CZ" sz="2800" dirty="0">
                <a:solidFill>
                  <a:srgbClr val="008080"/>
                </a:solidFill>
                <a:latin typeface="Times New Roman" panose="02020603050405020304" pitchFamily="18" charset="0"/>
              </a:rPr>
              <a:t> </a:t>
            </a:r>
          </a:p>
        </p:txBody>
      </p:sp>
      <p:sp>
        <p:nvSpPr>
          <p:cNvPr id="10246" name="Text Box 8"/>
          <p:cNvSpPr txBox="1">
            <a:spLocks noChangeArrowheads="1"/>
          </p:cNvSpPr>
          <p:nvPr/>
        </p:nvSpPr>
        <p:spPr bwMode="auto">
          <a:xfrm>
            <a:off x="1027113" y="3750173"/>
            <a:ext cx="6119812" cy="1661276"/>
          </a:xfrm>
          <a:prstGeom prst="rect">
            <a:avLst/>
          </a:prstGeom>
          <a:solidFill>
            <a:schemeClr val="accent6">
              <a:lumMod val="20000"/>
              <a:lumOff val="80000"/>
            </a:schemeClr>
          </a:solidFill>
          <a:ln w="57150">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Times New Roman" panose="02020603050405020304" pitchFamily="18" charset="0"/>
              </a:rPr>
              <a:t>rámcový odhad mezd</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nepřímé ovlivňování mezd</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velké sezónní výkyvy.</a:t>
            </a:r>
            <a:endParaRPr lang="cs-CZ" altLang="cs-CZ" sz="2800" dirty="0">
              <a:solidFill>
                <a:srgbClr val="008080"/>
              </a:solidFill>
              <a:latin typeface="Times New Roman" panose="02020603050405020304" pitchFamily="18" charset="0"/>
            </a:endParaRPr>
          </a:p>
        </p:txBody>
      </p:sp>
      <p:pic>
        <p:nvPicPr>
          <p:cNvPr id="10247" name="Picture 9" descr="j0424784"/>
          <p:cNvPicPr>
            <a:picLocks noChangeAspect="1" noChangeArrowheads="1"/>
          </p:cNvPicPr>
          <p:nvPr/>
        </p:nvPicPr>
        <p:blipFill>
          <a:blip r:embed="rId2">
            <a:grayscl/>
            <a:biLevel thresh="50000"/>
            <a:extLst>
              <a:ext uri="{28A0092B-C50C-407E-A947-70E740481C1C}">
                <a14:useLocalDpi xmlns:a14="http://schemas.microsoft.com/office/drawing/2010/main" val="0"/>
              </a:ext>
            </a:extLst>
          </a:blip>
          <a:srcRect/>
          <a:stretch>
            <a:fillRect/>
          </a:stretch>
        </p:blipFill>
        <p:spPr bwMode="auto">
          <a:xfrm>
            <a:off x="8359229" y="2761627"/>
            <a:ext cx="3168650" cy="1631950"/>
          </a:xfrm>
          <a:prstGeom prst="rect">
            <a:avLst/>
          </a:prstGeom>
          <a:solidFill>
            <a:schemeClr val="accent6">
              <a:lumMod val="20000"/>
              <a:lumOff val="80000"/>
            </a:schemeClr>
          </a:solidFill>
          <a:ln w="9525">
            <a:solidFill>
              <a:srgbClr val="008080"/>
            </a:solidFill>
            <a:miter lim="800000"/>
            <a:headEnd/>
            <a:tailEnd/>
          </a:ln>
        </p:spPr>
      </p:pic>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03278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295738" y="1948722"/>
            <a:ext cx="7563449" cy="3657600"/>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známé mzdové náklady</a:t>
            </a:r>
          </a:p>
          <a:p>
            <a:pPr marL="457200" indent="-457200" eaLnBrk="1" hangingPunct="1">
              <a:spcBef>
                <a:spcPct val="0"/>
              </a:spcBef>
              <a:buClrTx/>
              <a:buFontTx/>
              <a:buChar char="-"/>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jistota pro pracovníka</a:t>
            </a:r>
          </a:p>
          <a:p>
            <a:pPr eaLnBrk="1" hangingPunct="1">
              <a:spcBef>
                <a:spcPct val="0"/>
              </a:spcBef>
              <a:buClrTx/>
              <a:buFont typeface="Symbol" panose="05050102010706020507" pitchFamily="18" charset="2"/>
              <a:buNone/>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zjednodušení práce účetních, administračně</a:t>
            </a:r>
          </a:p>
          <a:p>
            <a:pPr eaLnBrk="1" hangingPunct="1">
              <a:spcBef>
                <a:spcPct val="0"/>
              </a:spcBef>
              <a:buClrTx/>
              <a:buNone/>
            </a:pPr>
            <a:r>
              <a:rPr lang="cs-CZ" altLang="cs-CZ" sz="2800" b="1" dirty="0">
                <a:solidFill>
                  <a:srgbClr val="008080"/>
                </a:solidFill>
                <a:latin typeface="Times New Roman" panose="02020603050405020304" pitchFamily="18" charset="0"/>
              </a:rPr>
              <a:t>     nenáročná evidence</a:t>
            </a:r>
          </a:p>
          <a:p>
            <a:pPr eaLnBrk="1" hangingPunct="1">
              <a:spcBef>
                <a:spcPct val="0"/>
              </a:spcBef>
              <a:buClrTx/>
              <a:buFont typeface="Symbol" panose="05050102010706020507" pitchFamily="18" charset="2"/>
              <a:buNone/>
            </a:pPr>
            <a:endParaRPr lang="cs-CZ" altLang="cs-CZ" sz="2800" b="1" dirty="0">
              <a:solidFill>
                <a:srgbClr val="008080"/>
              </a:solidFill>
              <a:latin typeface="Times New Roman" panose="02020603050405020304" pitchFamily="18" charset="0"/>
            </a:endParaRPr>
          </a:p>
          <a:p>
            <a:pPr eaLnBrk="1" hangingPunct="1">
              <a:spcBef>
                <a:spcPct val="0"/>
              </a:spcBef>
              <a:buClrTx/>
              <a:buFont typeface="Symbol" panose="05050102010706020507" pitchFamily="18" charset="2"/>
              <a:buNone/>
            </a:pPr>
            <a:r>
              <a:rPr lang="cs-CZ" altLang="cs-CZ" sz="2800" b="1" dirty="0">
                <a:solidFill>
                  <a:srgbClr val="008080"/>
                </a:solidFill>
                <a:latin typeface="Times New Roman" panose="02020603050405020304" pitchFamily="18" charset="0"/>
              </a:rPr>
              <a:t>-    jednodušší kontrola.</a:t>
            </a:r>
            <a:endParaRPr lang="cs-CZ" altLang="cs-CZ" sz="2800" dirty="0">
              <a:solidFill>
                <a:srgbClr val="008080"/>
              </a:solidFill>
              <a:latin typeface="Times New Roman" panose="02020603050405020304" pitchFamily="18" charset="0"/>
            </a:endParaRPr>
          </a:p>
        </p:txBody>
      </p:sp>
      <p:sp>
        <p:nvSpPr>
          <p:cNvPr id="11268" name="Text Box 6"/>
          <p:cNvSpPr txBox="1">
            <a:spLocks noChangeArrowheads="1"/>
          </p:cNvSpPr>
          <p:nvPr/>
        </p:nvSpPr>
        <p:spPr bwMode="auto">
          <a:xfrm>
            <a:off x="1295738" y="552383"/>
            <a:ext cx="4775278" cy="571500"/>
          </a:xfrm>
          <a:prstGeom prst="rect">
            <a:avLst/>
          </a:prstGeom>
          <a:solidFill>
            <a:srgbClr val="FFFFFF"/>
          </a:solidFill>
          <a:ln w="38100">
            <a:solidFill>
              <a:srgbClr val="3366FF"/>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latin typeface="Times New Roman" panose="02020603050405020304" pitchFamily="18" charset="0"/>
              </a:rPr>
              <a:t>Výhody pevné mzdy</a:t>
            </a:r>
            <a:endParaRPr lang="cs-CZ" altLang="cs-CZ" sz="2800" dirty="0">
              <a:latin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432866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5"/>
          <p:cNvSpPr txBox="1">
            <a:spLocks noChangeArrowheads="1"/>
          </p:cNvSpPr>
          <p:nvPr/>
        </p:nvSpPr>
        <p:spPr bwMode="auto">
          <a:xfrm>
            <a:off x="952500" y="1783830"/>
            <a:ext cx="8521284" cy="4542019"/>
          </a:xfrm>
          <a:prstGeom prst="rect">
            <a:avLst/>
          </a:prstGeom>
          <a:solidFill>
            <a:schemeClr val="accent6">
              <a:lumMod val="20000"/>
              <a:lumOff val="80000"/>
            </a:schemeClr>
          </a:solidFill>
          <a:ln w="762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eaLnBrk="1" hangingPunct="1">
              <a:spcBef>
                <a:spcPct val="0"/>
              </a:spcBef>
              <a:buClrTx/>
              <a:buFontTx/>
              <a:buNone/>
            </a:pPr>
            <a:endParaRPr lang="cs-CZ" altLang="cs-CZ" sz="1200" dirty="0">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fixování nákladů na pracovní sílu (prodáváme-vyplácíme, neprodáváme – vyplácíme)</a:t>
            </a:r>
          </a:p>
          <a:p>
            <a:pPr marL="457200" indent="-457200" eaLnBrk="1" hangingPunct="1">
              <a:spcBef>
                <a:spcPct val="0"/>
              </a:spcBef>
              <a:buClrTx/>
              <a:buFontTx/>
              <a:buChar char="-"/>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err="1">
                <a:solidFill>
                  <a:srgbClr val="008080"/>
                </a:solidFill>
                <a:latin typeface="Times New Roman" panose="02020603050405020304" pitchFamily="18" charset="0"/>
              </a:rPr>
              <a:t>nestimulace</a:t>
            </a:r>
            <a:r>
              <a:rPr lang="cs-CZ" altLang="cs-CZ" sz="2800" b="1" dirty="0">
                <a:solidFill>
                  <a:srgbClr val="008080"/>
                </a:solidFill>
                <a:latin typeface="Times New Roman" panose="02020603050405020304" pitchFamily="18" charset="0"/>
              </a:rPr>
              <a:t> pracovních výkonů</a:t>
            </a:r>
          </a:p>
          <a:p>
            <a:pPr eaLnBrk="1" hangingPunct="1">
              <a:spcBef>
                <a:spcPct val="0"/>
              </a:spcBef>
              <a:buClrTx/>
              <a:buFontTx/>
              <a:buNone/>
            </a:pPr>
            <a:endParaRPr lang="cs-CZ" altLang="cs-CZ" sz="2800" b="1" dirty="0">
              <a:solidFill>
                <a:srgbClr val="008080"/>
              </a:solidFill>
              <a:latin typeface="Times New Roman" panose="02020603050405020304" pitchFamily="18" charset="0"/>
            </a:endParaRPr>
          </a:p>
          <a:p>
            <a:pPr marL="457200" indent="-457200" eaLnBrk="1" hangingPunct="1">
              <a:spcBef>
                <a:spcPct val="0"/>
              </a:spcBef>
              <a:buClrTx/>
              <a:buFontTx/>
              <a:buChar char="-"/>
            </a:pPr>
            <a:r>
              <a:rPr lang="cs-CZ" altLang="cs-CZ" sz="2800" b="1" dirty="0">
                <a:solidFill>
                  <a:srgbClr val="008080"/>
                </a:solidFill>
                <a:latin typeface="Times New Roman" panose="02020603050405020304" pitchFamily="18" charset="0"/>
              </a:rPr>
              <a:t>relativní </a:t>
            </a:r>
            <a:r>
              <a:rPr lang="cs-CZ" altLang="cs-CZ" sz="2800" b="1" dirty="0" err="1">
                <a:solidFill>
                  <a:srgbClr val="008080"/>
                </a:solidFill>
                <a:latin typeface="Times New Roman" panose="02020603050405020304" pitchFamily="18" charset="0"/>
              </a:rPr>
              <a:t>fixnost</a:t>
            </a:r>
            <a:r>
              <a:rPr lang="cs-CZ" altLang="cs-CZ" sz="2800" b="1" dirty="0">
                <a:solidFill>
                  <a:srgbClr val="008080"/>
                </a:solidFill>
                <a:latin typeface="Times New Roman" panose="02020603050405020304" pitchFamily="18" charset="0"/>
              </a:rPr>
              <a:t> nákladů (změny vlivem </a:t>
            </a:r>
          </a:p>
          <a:p>
            <a:pPr eaLnBrk="1" hangingPunct="1">
              <a:spcBef>
                <a:spcPct val="0"/>
              </a:spcBef>
              <a:buClrTx/>
              <a:buNone/>
            </a:pPr>
            <a:r>
              <a:rPr lang="cs-CZ" altLang="cs-CZ" sz="2800" b="1" dirty="0">
                <a:solidFill>
                  <a:srgbClr val="008080"/>
                </a:solidFill>
                <a:latin typeface="Times New Roman" panose="02020603050405020304" pitchFamily="18" charset="0"/>
              </a:rPr>
              <a:t>     odborů…kolektivní vyjednávání)</a:t>
            </a:r>
          </a:p>
          <a:p>
            <a:pPr eaLnBrk="1" hangingPunct="1">
              <a:spcBef>
                <a:spcPct val="0"/>
              </a:spcBef>
              <a:buClrTx/>
              <a:buFontTx/>
              <a:buNone/>
            </a:pPr>
            <a:endParaRPr lang="cs-CZ" altLang="cs-CZ" sz="2800" b="1" dirty="0">
              <a:solidFill>
                <a:srgbClr val="008080"/>
              </a:solidFill>
              <a:latin typeface="Times New Roman" panose="02020603050405020304" pitchFamily="18" charset="0"/>
            </a:endParaRPr>
          </a:p>
          <a:p>
            <a:pPr eaLnBrk="1" hangingPunct="1">
              <a:spcBef>
                <a:spcPct val="0"/>
              </a:spcBef>
              <a:buClrTx/>
              <a:buFontTx/>
              <a:buNone/>
            </a:pPr>
            <a:r>
              <a:rPr lang="cs-CZ" altLang="cs-CZ" sz="2800" b="1" dirty="0">
                <a:solidFill>
                  <a:srgbClr val="008080"/>
                </a:solidFill>
                <a:latin typeface="Times New Roman" panose="02020603050405020304" pitchFamily="18" charset="0"/>
              </a:rPr>
              <a:t>-  nemožnost diferenciace mezi výkonem pracovníků.</a:t>
            </a:r>
          </a:p>
          <a:p>
            <a:pPr eaLnBrk="1" hangingPunct="1">
              <a:spcBef>
                <a:spcPct val="0"/>
              </a:spcBef>
              <a:buClrTx/>
              <a:buFontTx/>
              <a:buNone/>
            </a:pPr>
            <a:endParaRPr lang="cs-CZ" altLang="cs-CZ" sz="2400" dirty="0">
              <a:latin typeface="Times New Roman" panose="02020603050405020304" pitchFamily="18" charset="0"/>
            </a:endParaRPr>
          </a:p>
        </p:txBody>
      </p:sp>
      <p:sp>
        <p:nvSpPr>
          <p:cNvPr id="11269" name="Text Box 7"/>
          <p:cNvSpPr txBox="1">
            <a:spLocks noChangeArrowheads="1"/>
          </p:cNvSpPr>
          <p:nvPr/>
        </p:nvSpPr>
        <p:spPr bwMode="auto">
          <a:xfrm>
            <a:off x="870471" y="552383"/>
            <a:ext cx="4376086" cy="571500"/>
          </a:xfrm>
          <a:prstGeom prst="rect">
            <a:avLst/>
          </a:prstGeom>
          <a:solidFill>
            <a:srgbClr val="FFFFFF"/>
          </a:solidFill>
          <a:ln w="38100">
            <a:solidFill>
              <a:srgbClr val="FF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latin typeface="Times New Roman" panose="02020603050405020304" pitchFamily="18" charset="0"/>
              </a:rPr>
              <a:t>Nevýhody pevné mzdy</a:t>
            </a:r>
            <a:endParaRPr lang="cs-CZ" altLang="cs-CZ" dirty="0">
              <a:latin typeface="Times New Roman" panose="02020603050405020304" pitchFamily="18"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38721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663577" y="810495"/>
            <a:ext cx="590391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FF0000"/>
                </a:solidFill>
                <a:latin typeface="Times New Roman" panose="02020603050405020304" pitchFamily="18" charset="0"/>
              </a:rPr>
              <a:t>Kdy volíme provizi ?</a:t>
            </a:r>
          </a:p>
        </p:txBody>
      </p:sp>
      <p:sp>
        <p:nvSpPr>
          <p:cNvPr id="12291" name="Text Box 5"/>
          <p:cNvSpPr txBox="1">
            <a:spLocks noChangeArrowheads="1"/>
          </p:cNvSpPr>
          <p:nvPr/>
        </p:nvSpPr>
        <p:spPr bwMode="auto">
          <a:xfrm>
            <a:off x="271463" y="2118956"/>
            <a:ext cx="6481763" cy="1478683"/>
          </a:xfrm>
          <a:prstGeom prst="rect">
            <a:avLst/>
          </a:prstGeom>
          <a:solidFill>
            <a:schemeClr val="accent6">
              <a:lumMod val="20000"/>
              <a:lumOff val="80000"/>
            </a:schemeClr>
          </a:solidFill>
          <a:ln w="9525">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Times New Roman" panose="02020603050405020304" pitchFamily="18" charset="0"/>
              </a:rPr>
              <a:t>Přesnější odhad mezd a menší sezónní výkyvy</a:t>
            </a:r>
          </a:p>
          <a:p>
            <a:pPr algn="ctr" eaLnBrk="1" hangingPunct="1">
              <a:spcBef>
                <a:spcPct val="0"/>
              </a:spcBef>
              <a:buClrTx/>
              <a:buFontTx/>
              <a:buNone/>
            </a:pPr>
            <a:r>
              <a:rPr lang="cs-CZ" altLang="cs-CZ" sz="2800" b="1" dirty="0">
                <a:solidFill>
                  <a:srgbClr val="008080"/>
                </a:solidFill>
                <a:latin typeface="Times New Roman" panose="02020603050405020304" pitchFamily="18" charset="0"/>
              </a:rPr>
              <a:t>Možnost diferenciace mezd.</a:t>
            </a:r>
          </a:p>
          <a:p>
            <a:pPr eaLnBrk="1" hangingPunct="1">
              <a:spcBef>
                <a:spcPct val="0"/>
              </a:spcBef>
              <a:buClrTx/>
              <a:buFontTx/>
              <a:buNone/>
            </a:pPr>
            <a:endParaRPr lang="cs-CZ" altLang="cs-CZ" sz="2000" dirty="0">
              <a:latin typeface="Times New Roman" panose="02020603050405020304" pitchFamily="18" charset="0"/>
            </a:endParaRPr>
          </a:p>
        </p:txBody>
      </p:sp>
      <p:sp>
        <p:nvSpPr>
          <p:cNvPr id="12292" name="Text Box 6"/>
          <p:cNvSpPr txBox="1">
            <a:spLocks noChangeArrowheads="1"/>
          </p:cNvSpPr>
          <p:nvPr/>
        </p:nvSpPr>
        <p:spPr bwMode="auto">
          <a:xfrm>
            <a:off x="411161" y="4186449"/>
            <a:ext cx="6551613" cy="1983190"/>
          </a:xfrm>
          <a:prstGeom prst="rect">
            <a:avLst/>
          </a:prstGeom>
          <a:solidFill>
            <a:schemeClr val="accent6">
              <a:lumMod val="20000"/>
              <a:lumOff val="80000"/>
            </a:schemeClr>
          </a:solidFill>
          <a:ln w="9525">
            <a:solidFill>
              <a:srgbClr val="6699FF"/>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008080"/>
                </a:solidFill>
                <a:latin typeface="Times New Roman" panose="02020603050405020304" pitchFamily="18" charset="0"/>
              </a:rPr>
              <a:t>Povaha provize:</a:t>
            </a:r>
          </a:p>
          <a:p>
            <a:pPr eaLnBrk="1" hangingPunct="1">
              <a:spcBef>
                <a:spcPct val="0"/>
              </a:spcBef>
              <a:buClrTx/>
            </a:pPr>
            <a:r>
              <a:rPr lang="cs-CZ" altLang="cs-CZ" sz="2800" b="1" dirty="0">
                <a:solidFill>
                  <a:srgbClr val="008080"/>
                </a:solidFill>
                <a:latin typeface="Times New Roman" panose="02020603050405020304" pitchFamily="18" charset="0"/>
              </a:rPr>
              <a:t> % z dosaženého obratu</a:t>
            </a:r>
          </a:p>
          <a:p>
            <a:pPr eaLnBrk="1" hangingPunct="1">
              <a:spcBef>
                <a:spcPct val="0"/>
              </a:spcBef>
              <a:buClrTx/>
              <a:buFont typeface="Symbol" panose="05050102010706020507" pitchFamily="18" charset="2"/>
              <a:buChar char="·"/>
            </a:pPr>
            <a:r>
              <a:rPr lang="cs-CZ" altLang="cs-CZ" sz="2800" b="1" dirty="0">
                <a:solidFill>
                  <a:srgbClr val="008080"/>
                </a:solidFill>
                <a:latin typeface="Times New Roman" panose="02020603050405020304" pitchFamily="18" charset="0"/>
              </a:rPr>
              <a:t>pevná částka za jednotku prodaného množství</a:t>
            </a:r>
          </a:p>
          <a:p>
            <a:pPr eaLnBrk="1" hangingPunct="1">
              <a:spcBef>
                <a:spcPct val="0"/>
              </a:spcBef>
              <a:buClrTx/>
              <a:buFontTx/>
              <a:buNone/>
            </a:pPr>
            <a:endParaRPr lang="cs-CZ" altLang="cs-CZ" sz="2000" dirty="0">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6" y="32631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0652" y="401320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24856" y="54743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61899" y="477898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92767" y="5883275"/>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4238917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Text Box 7"/>
          <p:cNvSpPr txBox="1">
            <a:spLocks noChangeArrowheads="1"/>
          </p:cNvSpPr>
          <p:nvPr/>
        </p:nvSpPr>
        <p:spPr bwMode="auto">
          <a:xfrm>
            <a:off x="404734" y="3049334"/>
            <a:ext cx="7996317" cy="3501367"/>
          </a:xfrm>
          <a:prstGeom prst="rect">
            <a:avLst/>
          </a:prstGeom>
          <a:solidFill>
            <a:schemeClr val="accent6">
              <a:lumMod val="20000"/>
              <a:lumOff val="80000"/>
            </a:schemeClr>
          </a:solidFill>
          <a:ln w="9525">
            <a:solidFill>
              <a:srgbClr val="00B0F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eaLnBrk="1" hangingPunct="1">
              <a:spcBef>
                <a:spcPct val="0"/>
              </a:spcBef>
              <a:buClrTx/>
              <a:buFontTx/>
              <a:buNone/>
            </a:pPr>
            <a:endParaRPr lang="cs-CZ" altLang="cs-CZ" sz="1200" dirty="0">
              <a:latin typeface="Times New Roman" panose="02020603050405020304" pitchFamily="18" charset="0"/>
            </a:endParaRPr>
          </a:p>
          <a:p>
            <a:pPr lvl="1" eaLnBrk="1" hangingPunct="1">
              <a:spcBef>
                <a:spcPct val="0"/>
              </a:spcBef>
              <a:buClrTx/>
              <a:buFont typeface="Symbol" panose="05050102010706020507" pitchFamily="18" charset="2"/>
              <a:buChar char="·"/>
            </a:pPr>
            <a:r>
              <a:rPr lang="cs-CZ" altLang="cs-CZ" dirty="0">
                <a:solidFill>
                  <a:srgbClr val="008080"/>
                </a:solidFill>
                <a:latin typeface="Arial" panose="020B0604020202020204" pitchFamily="34" charset="0"/>
                <a:cs typeface="Arial" panose="020B0604020202020204" pitchFamily="34" charset="0"/>
              </a:rPr>
              <a:t> silná motivace prodeje</a:t>
            </a:r>
          </a:p>
          <a:p>
            <a:pPr lvl="1" eaLnBrk="1" hangingPunct="1">
              <a:spcBef>
                <a:spcPct val="0"/>
              </a:spcBef>
              <a:buClrTx/>
              <a:buNone/>
            </a:pPr>
            <a:endParaRPr lang="cs-CZ" altLang="cs-CZ" dirty="0">
              <a:solidFill>
                <a:srgbClr val="008080"/>
              </a:solidFill>
              <a:latin typeface="Arial" panose="020B0604020202020204" pitchFamily="34" charset="0"/>
              <a:cs typeface="Arial" panose="020B0604020202020204" pitchFamily="34" charset="0"/>
            </a:endParaRPr>
          </a:p>
          <a:p>
            <a:pPr lvl="1">
              <a:spcBef>
                <a:spcPct val="0"/>
              </a:spcBef>
              <a:buClrTx/>
              <a:buFont typeface="Symbol" panose="05050102010706020507" pitchFamily="18" charset="2"/>
              <a:buChar char="·"/>
            </a:pPr>
            <a:r>
              <a:rPr lang="cs-CZ" altLang="cs-CZ" dirty="0">
                <a:solidFill>
                  <a:srgbClr val="008080"/>
                </a:solidFill>
                <a:latin typeface="Arial" panose="020B0604020202020204" pitchFamily="34" charset="0"/>
                <a:cs typeface="Arial" panose="020B0604020202020204" pitchFamily="34" charset="0"/>
              </a:rPr>
              <a:t> v</a:t>
            </a:r>
            <a:r>
              <a:rPr lang="cs-CZ" dirty="0">
                <a:solidFill>
                  <a:srgbClr val="008080"/>
                </a:solidFill>
                <a:latin typeface="Arial" panose="020B0604020202020204" pitchFamily="34" charset="0"/>
                <a:cs typeface="Arial" panose="020B0604020202020204" pitchFamily="34" charset="0"/>
              </a:rPr>
              <a:t>ariabilnost nákladů pro zaměstnavatele:</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prodáváme - vyplácíme odměny </a:t>
            </a:r>
          </a:p>
          <a:p>
            <a:pPr lvl="1">
              <a:spcBef>
                <a:spcPct val="0"/>
              </a:spcBef>
              <a:buClrTx/>
              <a:buFont typeface="Symbol" panose="05050102010706020507" pitchFamily="18" charset="2"/>
              <a:buChar char="·"/>
            </a:pPr>
            <a:r>
              <a:rPr lang="cs-CZ" dirty="0">
                <a:solidFill>
                  <a:srgbClr val="008080"/>
                </a:solidFill>
                <a:latin typeface="Arial" panose="020B0604020202020204" pitchFamily="34" charset="0"/>
                <a:cs typeface="Arial" panose="020B0604020202020204" pitchFamily="34" charset="0"/>
              </a:rPr>
              <a:t> variabilnost nákladů pro zaměstnavatele: </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nerealizujeme-li obrat - nemusíme ani</a:t>
            </a:r>
          </a:p>
          <a:p>
            <a:pPr lvl="1">
              <a:spcBef>
                <a:spcPct val="0"/>
              </a:spcBef>
              <a:buClrTx/>
              <a:buNone/>
            </a:pPr>
            <a:r>
              <a:rPr lang="cs-CZ" dirty="0">
                <a:solidFill>
                  <a:srgbClr val="008080"/>
                </a:solidFill>
                <a:latin typeface="Arial" panose="020B0604020202020204" pitchFamily="34" charset="0"/>
                <a:cs typeface="Arial" panose="020B0604020202020204" pitchFamily="34" charset="0"/>
              </a:rPr>
              <a:t>   vyplácet provizi</a:t>
            </a:r>
            <a:endParaRPr lang="cs-CZ" altLang="cs-CZ" sz="2000" dirty="0">
              <a:solidFill>
                <a:srgbClr val="008080"/>
              </a:solidFill>
              <a:latin typeface="Arial" panose="020B0604020202020204" pitchFamily="34" charset="0"/>
              <a:cs typeface="Arial" panose="020B0604020202020204" pitchFamily="34" charset="0"/>
            </a:endParaRPr>
          </a:p>
        </p:txBody>
      </p:sp>
      <p:sp>
        <p:nvSpPr>
          <p:cNvPr id="12295" name="Text Box 9"/>
          <p:cNvSpPr txBox="1">
            <a:spLocks noChangeArrowheads="1"/>
          </p:cNvSpPr>
          <p:nvPr/>
        </p:nvSpPr>
        <p:spPr bwMode="auto">
          <a:xfrm>
            <a:off x="989352" y="1579564"/>
            <a:ext cx="4317166" cy="571500"/>
          </a:xfrm>
          <a:prstGeom prst="rect">
            <a:avLst/>
          </a:prstGeom>
          <a:solidFill>
            <a:schemeClr val="bg1"/>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Výhody provize</a:t>
            </a:r>
            <a:endParaRPr lang="cs-CZ" altLang="cs-CZ" dirty="0">
              <a:solidFill>
                <a:srgbClr val="008080"/>
              </a:solidFill>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103048" y="180686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850268" y="295195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232901" y="337636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187017" y="391416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911296" y="278128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731520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Text Box 8"/>
          <p:cNvSpPr txBox="1">
            <a:spLocks noChangeArrowheads="1"/>
          </p:cNvSpPr>
          <p:nvPr/>
        </p:nvSpPr>
        <p:spPr bwMode="auto">
          <a:xfrm>
            <a:off x="545817" y="2668308"/>
            <a:ext cx="6728289" cy="2592388"/>
          </a:xfrm>
          <a:prstGeom prst="rect">
            <a:avLst/>
          </a:prstGeom>
          <a:solidFill>
            <a:schemeClr val="accent6">
              <a:lumMod val="20000"/>
              <a:lumOff val="80000"/>
            </a:schemeClr>
          </a:solidFill>
          <a:ln w="9525">
            <a:solidFill>
              <a:srgbClr val="00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200" dirty="0">
              <a:latin typeface="Times New Roman" panose="02020603050405020304" pitchFamily="18" charset="0"/>
            </a:endParaRP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nátlakové metody</a:t>
            </a: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preferování prodeje zboží ve</a:t>
            </a:r>
          </a:p>
          <a:p>
            <a:pPr lvl="1" eaLnBrk="1" hangingPunct="1">
              <a:spcBef>
                <a:spcPct val="0"/>
              </a:spcBef>
              <a:buClrTx/>
              <a:buNone/>
            </a:pPr>
            <a:r>
              <a:rPr lang="cs-CZ" altLang="cs-CZ" b="1" dirty="0">
                <a:solidFill>
                  <a:srgbClr val="008080"/>
                </a:solidFill>
                <a:latin typeface="Arial" panose="020B0604020202020204" pitchFamily="34" charset="0"/>
                <a:cs typeface="Arial" panose="020B0604020202020204" pitchFamily="34" charset="0"/>
              </a:rPr>
              <a:t>   vyšších cenách</a:t>
            </a:r>
          </a:p>
          <a:p>
            <a:pPr lvl="1"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cs typeface="Arial" panose="020B0604020202020204" pitchFamily="34" charset="0"/>
              </a:rPr>
              <a:t> závislost prodeje na konjunktuře.</a:t>
            </a:r>
            <a:endParaRPr lang="cs-CZ" altLang="cs-CZ" dirty="0">
              <a:solidFill>
                <a:srgbClr val="008080"/>
              </a:solidFill>
              <a:latin typeface="Arial" panose="020B0604020202020204" pitchFamily="34" charset="0"/>
              <a:cs typeface="Arial" panose="020B0604020202020204" pitchFamily="34" charset="0"/>
            </a:endParaRPr>
          </a:p>
          <a:p>
            <a:pPr eaLnBrk="1" hangingPunct="1">
              <a:spcBef>
                <a:spcPct val="0"/>
              </a:spcBef>
              <a:buClrTx/>
              <a:buFontTx/>
              <a:buNone/>
            </a:pPr>
            <a:endParaRPr lang="cs-CZ" altLang="cs-CZ" sz="2000" dirty="0">
              <a:latin typeface="Times New Roman" panose="02020603050405020304" pitchFamily="18" charset="0"/>
            </a:endParaRPr>
          </a:p>
        </p:txBody>
      </p:sp>
      <p:sp>
        <p:nvSpPr>
          <p:cNvPr id="12296" name="Text Box 10"/>
          <p:cNvSpPr txBox="1">
            <a:spLocks noChangeArrowheads="1"/>
          </p:cNvSpPr>
          <p:nvPr/>
        </p:nvSpPr>
        <p:spPr bwMode="auto">
          <a:xfrm>
            <a:off x="634402" y="608013"/>
            <a:ext cx="4132470" cy="1140478"/>
          </a:xfrm>
          <a:prstGeom prst="rect">
            <a:avLst/>
          </a:prstGeom>
          <a:solidFill>
            <a:schemeClr val="bg1"/>
          </a:solidFill>
          <a:ln w="28575">
            <a:solidFill>
              <a:srgbClr val="FF00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Nevýhody provize</a:t>
            </a:r>
            <a:endParaRPr lang="cs-CZ" altLang="cs-CZ" dirty="0">
              <a:solidFill>
                <a:srgbClr val="008080"/>
              </a:solidFill>
              <a:latin typeface="Times New Roman" panose="02020603050405020304" pitchFamily="18" charset="0"/>
            </a:endParaRPr>
          </a:p>
        </p:txBody>
      </p:sp>
      <p:pic>
        <p:nvPicPr>
          <p:cNvPr id="12297" name="Picture 1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904289"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1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31164" y="88423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1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51764" y="1889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1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84700" y="1970088"/>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1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63293" y="24336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1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54012" y="19174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1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090512" y="134232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1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437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1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247064" y="301087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6" name="Picture 2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401051" y="33337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2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7" y="252894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2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91401" y="4762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9" name="Picture 23"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44855" y="2596373"/>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0" name="Picture 24"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701186" y="19174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1" name="Picture 25"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74106" y="1305902"/>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2" name="Picture 26"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40456" y="326312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3" name="Picture 27"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096001" y="260351"/>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4" name="Picture 28"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800308" y="1053166"/>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5" name="Picture 29"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40652" y="4013200"/>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6" name="Picture 30"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824856" y="5474314"/>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7" name="Picture 31"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761899" y="4778989"/>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18" name="Picture 32" descr="j0283574"/>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192767" y="5883275"/>
            <a:ext cx="6572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Obrázek 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657611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274187"/>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907987"/>
            <a:ext cx="4806091" cy="1511081"/>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None/>
            </a:pPr>
            <a:r>
              <a:rPr lang="cs-CZ" altLang="cs-CZ" sz="2400" b="1" dirty="0">
                <a:solidFill>
                  <a:srgbClr val="008080"/>
                </a:solidFill>
              </a:rPr>
              <a:t>Cílem přednášky je specifikovat podmínky odměňování pracovníků v obchodě</a:t>
            </a:r>
          </a:p>
          <a:p>
            <a:pPr marL="0" indent="0" algn="ctr">
              <a:buNone/>
            </a:pPr>
            <a:endParaRPr lang="cs-CZ" sz="2400" b="1" i="1" dirty="0">
              <a:solidFill>
                <a:srgbClr val="002060"/>
              </a:solidFill>
            </a:endParaRPr>
          </a:p>
          <a:p>
            <a:pPr marL="0" indent="0" algn="ctr">
              <a:buNone/>
            </a:pPr>
            <a:endParaRPr lang="cs-CZ" sz="2400" b="1" i="1" dirty="0">
              <a:solidFill>
                <a:srgbClr val="002060"/>
              </a:solidFill>
            </a:endParaRP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p:txBody>
      </p:sp>
      <p:sp>
        <p:nvSpPr>
          <p:cNvPr id="3" name="Obdélník 2"/>
          <p:cNvSpPr/>
          <p:nvPr/>
        </p:nvSpPr>
        <p:spPr>
          <a:xfrm>
            <a:off x="1026720" y="1721095"/>
            <a:ext cx="3577252" cy="3170099"/>
          </a:xfrm>
          <a:prstGeom prst="rect">
            <a:avLst/>
          </a:prstGeom>
        </p:spPr>
        <p:txBody>
          <a:bodyPr wrap="square">
            <a:spAutoFit/>
          </a:bodyPr>
          <a:lstStyle/>
          <a:p>
            <a:r>
              <a:rPr lang="cs-CZ" altLang="cs-CZ" sz="4000" b="1" dirty="0"/>
              <a:t>Mzdové systémy v obchodě </a:t>
            </a:r>
            <a:br>
              <a:rPr lang="cs-CZ" altLang="cs-CZ" sz="4000" b="1" dirty="0"/>
            </a:br>
            <a:r>
              <a:rPr lang="cs-CZ" altLang="cs-CZ" sz="4000" b="1" dirty="0"/>
              <a:t>a pracovní motivace</a:t>
            </a:r>
            <a:endParaRPr lang="cs-CZ" sz="4000" dirty="0"/>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614644" y="2197074"/>
            <a:ext cx="6985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008080"/>
                </a:solidFill>
                <a:latin typeface="Times New Roman" panose="02020603050405020304" pitchFamily="18" charset="0"/>
              </a:rPr>
              <a:t>Kdy volíme kombinovaný systém ? </a:t>
            </a:r>
          </a:p>
        </p:txBody>
      </p:sp>
      <p:sp>
        <p:nvSpPr>
          <p:cNvPr id="13315" name="Text Box 5"/>
          <p:cNvSpPr txBox="1">
            <a:spLocks noChangeArrowheads="1"/>
          </p:cNvSpPr>
          <p:nvPr/>
        </p:nvSpPr>
        <p:spPr bwMode="auto">
          <a:xfrm>
            <a:off x="1614644" y="3529780"/>
            <a:ext cx="7127875" cy="1944688"/>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eaLnBrk="1" hangingPunct="1">
              <a:spcBef>
                <a:spcPct val="0"/>
              </a:spcBef>
              <a:buClrTx/>
              <a:buFont typeface="Symbol" panose="05050102010706020507" pitchFamily="18" charset="2"/>
              <a:buChar char="·"/>
            </a:pPr>
            <a:r>
              <a:rPr lang="cs-CZ" altLang="cs-CZ" b="1" dirty="0">
                <a:solidFill>
                  <a:srgbClr val="008080"/>
                </a:solidFill>
                <a:latin typeface="Times New Roman" panose="02020603050405020304" pitchFamily="18" charset="0"/>
              </a:rPr>
              <a:t>Pevná mzda a provize, odměna</a:t>
            </a:r>
          </a:p>
          <a:p>
            <a:pPr lvl="1" eaLnBrk="1" hangingPunct="1">
              <a:spcBef>
                <a:spcPct val="0"/>
              </a:spcBef>
              <a:buClrTx/>
              <a:buFont typeface="Symbol" panose="05050102010706020507" pitchFamily="18" charset="2"/>
              <a:buChar char="·"/>
            </a:pPr>
            <a:r>
              <a:rPr lang="cs-CZ" altLang="cs-CZ" b="1" dirty="0">
                <a:solidFill>
                  <a:srgbClr val="008080"/>
                </a:solidFill>
                <a:latin typeface="Times New Roman" panose="02020603050405020304" pitchFamily="18" charset="0"/>
              </a:rPr>
              <a:t>Pevná mzda a systém cílových odměn a prémií s krátkodobým, střednědobým či ročním dosahem.</a:t>
            </a:r>
            <a:endParaRPr lang="cs-CZ" altLang="cs-CZ" dirty="0">
              <a:solidFill>
                <a:srgbClr val="008080"/>
              </a:solidFill>
              <a:latin typeface="Times New Roman" panose="02020603050405020304" pitchFamily="18" charset="0"/>
            </a:endParaRPr>
          </a:p>
        </p:txBody>
      </p:sp>
      <p:pic>
        <p:nvPicPr>
          <p:cNvPr id="13316" name="Picture 6" descr="j023625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70194" y="2377255"/>
            <a:ext cx="23034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4958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2640013" y="981075"/>
            <a:ext cx="2057400" cy="571500"/>
          </a:xfrm>
          <a:prstGeom prst="rect">
            <a:avLst/>
          </a:prstGeom>
          <a:solidFill>
            <a:srgbClr val="FFFFCC"/>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a:latin typeface="Times New Roman" panose="02020603050405020304" pitchFamily="18" charset="0"/>
              </a:rPr>
              <a:t>Prémie</a:t>
            </a:r>
            <a:endParaRPr lang="cs-CZ" altLang="cs-CZ" sz="2800">
              <a:latin typeface="Times New Roman" panose="02020603050405020304" pitchFamily="18" charset="0"/>
            </a:endParaRPr>
          </a:p>
        </p:txBody>
      </p:sp>
      <p:sp>
        <p:nvSpPr>
          <p:cNvPr id="14339" name="AutoShape 5"/>
          <p:cNvSpPr>
            <a:spLocks noChangeArrowheads="1"/>
          </p:cNvSpPr>
          <p:nvPr/>
        </p:nvSpPr>
        <p:spPr bwMode="auto">
          <a:xfrm>
            <a:off x="7104064" y="359844"/>
            <a:ext cx="1584325" cy="1368425"/>
          </a:xfrm>
          <a:prstGeom prst="smileyFace">
            <a:avLst>
              <a:gd name="adj" fmla="val 4653"/>
            </a:avLst>
          </a:prstGeom>
          <a:solidFill>
            <a:srgbClr val="FFFFCC"/>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4340" name="Text Box 6"/>
          <p:cNvSpPr txBox="1">
            <a:spLocks noChangeArrowheads="1"/>
          </p:cNvSpPr>
          <p:nvPr/>
        </p:nvSpPr>
        <p:spPr bwMode="auto">
          <a:xfrm>
            <a:off x="1843790" y="2205039"/>
            <a:ext cx="3747385" cy="936625"/>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obratu celkového prodeje</a:t>
            </a:r>
            <a:endParaRPr lang="cs-CZ" altLang="cs-CZ" sz="2400" dirty="0">
              <a:solidFill>
                <a:srgbClr val="008080"/>
              </a:solidFill>
              <a:latin typeface="Times New Roman" panose="02020603050405020304" pitchFamily="18" charset="0"/>
            </a:endParaRPr>
          </a:p>
        </p:txBody>
      </p:sp>
      <p:sp>
        <p:nvSpPr>
          <p:cNvPr id="14341" name="Text Box 7"/>
          <p:cNvSpPr txBox="1">
            <a:spLocks noChangeArrowheads="1"/>
          </p:cNvSpPr>
          <p:nvPr/>
        </p:nvSpPr>
        <p:spPr bwMode="auto">
          <a:xfrm>
            <a:off x="1843790" y="3284538"/>
            <a:ext cx="3675948" cy="1008062"/>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obratu určitého zboží</a:t>
            </a:r>
            <a:endParaRPr lang="cs-CZ" altLang="cs-CZ" sz="2400" dirty="0">
              <a:solidFill>
                <a:srgbClr val="008080"/>
              </a:solidFill>
              <a:latin typeface="Times New Roman" panose="02020603050405020304" pitchFamily="18" charset="0"/>
            </a:endParaRPr>
          </a:p>
        </p:txBody>
      </p:sp>
      <p:sp>
        <p:nvSpPr>
          <p:cNvPr id="14342" name="Text Box 8"/>
          <p:cNvSpPr txBox="1">
            <a:spLocks noChangeArrowheads="1"/>
          </p:cNvSpPr>
          <p:nvPr/>
        </p:nvSpPr>
        <p:spPr bwMode="auto">
          <a:xfrm>
            <a:off x="1843790" y="4652963"/>
            <a:ext cx="3675948" cy="863600"/>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Realizace speciálních akcí</a:t>
            </a:r>
            <a:endParaRPr lang="cs-CZ" altLang="cs-CZ" sz="2400" dirty="0">
              <a:solidFill>
                <a:srgbClr val="008080"/>
              </a:solidFill>
              <a:latin typeface="Times New Roman" panose="02020603050405020304" pitchFamily="18" charset="0"/>
            </a:endParaRPr>
          </a:p>
        </p:txBody>
      </p:sp>
      <p:sp>
        <p:nvSpPr>
          <p:cNvPr id="14343" name="Text Box 9"/>
          <p:cNvSpPr txBox="1">
            <a:spLocks noChangeArrowheads="1"/>
          </p:cNvSpPr>
          <p:nvPr/>
        </p:nvSpPr>
        <p:spPr bwMode="auto">
          <a:xfrm>
            <a:off x="6527801" y="2205038"/>
            <a:ext cx="3410677" cy="863600"/>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Získání nových zákazníků</a:t>
            </a:r>
            <a:endParaRPr lang="cs-CZ" altLang="cs-CZ" sz="2400" dirty="0">
              <a:solidFill>
                <a:srgbClr val="008080"/>
              </a:solidFill>
              <a:latin typeface="Times New Roman" panose="02020603050405020304" pitchFamily="18" charset="0"/>
            </a:endParaRPr>
          </a:p>
        </p:txBody>
      </p:sp>
      <p:sp>
        <p:nvSpPr>
          <p:cNvPr id="14344" name="Text Box 10"/>
          <p:cNvSpPr txBox="1">
            <a:spLocks noChangeArrowheads="1"/>
          </p:cNvSpPr>
          <p:nvPr/>
        </p:nvSpPr>
        <p:spPr bwMode="auto">
          <a:xfrm>
            <a:off x="6600825" y="3284537"/>
            <a:ext cx="3337653" cy="1212511"/>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Splnění plánu prodeje u určité skupiny zákazníků</a:t>
            </a:r>
            <a:endParaRPr lang="cs-CZ" altLang="cs-CZ" sz="2400" dirty="0">
              <a:solidFill>
                <a:srgbClr val="008080"/>
              </a:solidFill>
              <a:latin typeface="Times New Roman" panose="02020603050405020304" pitchFamily="18" charset="0"/>
            </a:endParaRPr>
          </a:p>
        </p:txBody>
      </p:sp>
      <p:sp>
        <p:nvSpPr>
          <p:cNvPr id="14345" name="Text Box 11"/>
          <p:cNvSpPr txBox="1">
            <a:spLocks noChangeArrowheads="1"/>
          </p:cNvSpPr>
          <p:nvPr/>
        </p:nvSpPr>
        <p:spPr bwMode="auto">
          <a:xfrm>
            <a:off x="6527801" y="4724400"/>
            <a:ext cx="3410677" cy="865188"/>
          </a:xfrm>
          <a:prstGeom prst="rect">
            <a:avLst/>
          </a:prstGeom>
          <a:solidFill>
            <a:schemeClr val="accent6">
              <a:lumMod val="20000"/>
              <a:lumOff val="80000"/>
            </a:schemeClr>
          </a:solidFill>
          <a:ln w="76200">
            <a:solidFill>
              <a:srgbClr val="FFFF0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400" b="1" dirty="0">
                <a:solidFill>
                  <a:srgbClr val="008080"/>
                </a:solidFill>
                <a:latin typeface="Times New Roman" panose="02020603050405020304" pitchFamily="18" charset="0"/>
              </a:rPr>
              <a:t>Docílení dané výše inkasa</a:t>
            </a:r>
            <a:endParaRPr lang="cs-CZ" altLang="cs-CZ" sz="2400" dirty="0">
              <a:solidFill>
                <a:srgbClr val="008080"/>
              </a:solidFill>
              <a:latin typeface="Times New Roman" panose="02020603050405020304" pitchFamily="18" charset="0"/>
            </a:endParaRPr>
          </a:p>
        </p:txBody>
      </p:sp>
      <p:pic>
        <p:nvPicPr>
          <p:cNvPr id="10" name="Obrázek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878886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686081" y="793162"/>
            <a:ext cx="6985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solidFill>
                  <a:srgbClr val="008080"/>
                </a:solidFill>
                <a:latin typeface="Times New Roman" panose="02020603050405020304" pitchFamily="18" charset="0"/>
              </a:rPr>
              <a:t>Nepřímá stimulace</a:t>
            </a:r>
          </a:p>
        </p:txBody>
      </p:sp>
      <p:sp>
        <p:nvSpPr>
          <p:cNvPr id="13315" name="Text Box 5"/>
          <p:cNvSpPr txBox="1">
            <a:spLocks noChangeArrowheads="1"/>
          </p:cNvSpPr>
          <p:nvPr/>
        </p:nvSpPr>
        <p:spPr bwMode="auto">
          <a:xfrm>
            <a:off x="734518" y="2180665"/>
            <a:ext cx="8454451" cy="3770430"/>
          </a:xfrm>
          <a:prstGeom prst="rect">
            <a:avLst/>
          </a:prstGeom>
          <a:solidFill>
            <a:srgbClr val="FFFFCC"/>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a:spcBef>
                <a:spcPct val="0"/>
              </a:spcBef>
              <a:buClrTx/>
              <a:buFont typeface="Symbol" panose="05050102010706020507" pitchFamily="18" charset="2"/>
              <a:buChar char="·"/>
            </a:pPr>
            <a:r>
              <a:rPr lang="cs-CZ" dirty="0">
                <a:solidFill>
                  <a:srgbClr val="008080"/>
                </a:solidFill>
              </a:rPr>
              <a:t> Nepřímá stimulace není přímo vázána na výkon pracovníka. </a:t>
            </a:r>
          </a:p>
          <a:p>
            <a:pPr lvl="1">
              <a:spcBef>
                <a:spcPct val="0"/>
              </a:spcBef>
              <a:buClrTx/>
              <a:buFont typeface="Symbol" panose="05050102010706020507" pitchFamily="18" charset="2"/>
              <a:buChar char="·"/>
            </a:pPr>
            <a:r>
              <a:rPr lang="cs-CZ" dirty="0">
                <a:solidFill>
                  <a:srgbClr val="008080"/>
                </a:solidFill>
              </a:rPr>
              <a:t> Jedná se o doplňující formy odměňování pracovníků a má peněžní i nepeněžní charakter. </a:t>
            </a:r>
          </a:p>
          <a:p>
            <a:pPr lvl="1">
              <a:spcBef>
                <a:spcPct val="0"/>
              </a:spcBef>
              <a:buClrTx/>
              <a:buFont typeface="Symbol" panose="05050102010706020507" pitchFamily="18" charset="2"/>
              <a:buChar char="·"/>
            </a:pPr>
            <a:r>
              <a:rPr lang="cs-CZ" dirty="0">
                <a:solidFill>
                  <a:srgbClr val="008080"/>
                </a:solidFill>
              </a:rPr>
              <a:t> Nepeněžní stimulace může mít podle psychologů často dlouhodobější účinek než stimuly peněžní.</a:t>
            </a:r>
            <a:endParaRPr lang="cs-CZ" altLang="cs-CZ" dirty="0">
              <a:solidFill>
                <a:srgbClr val="008080"/>
              </a:solidFill>
              <a:latin typeface="Times New Roman" panose="02020603050405020304" pitchFamily="18" charset="0"/>
            </a:endParaRPr>
          </a:p>
        </p:txBody>
      </p:sp>
      <p:pic>
        <p:nvPicPr>
          <p:cNvPr id="13316" name="Picture 6" descr="j0236256"/>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470194" y="2377255"/>
            <a:ext cx="2303463"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12885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ChangeArrowheads="1"/>
          </p:cNvSpPr>
          <p:nvPr/>
        </p:nvSpPr>
        <p:spPr bwMode="auto">
          <a:xfrm>
            <a:off x="588676" y="437347"/>
            <a:ext cx="1417638" cy="1295400"/>
          </a:xfrm>
          <a:prstGeom prst="smileyFace">
            <a:avLst>
              <a:gd name="adj" fmla="val 4653"/>
            </a:avLst>
          </a:prstGeom>
          <a:solidFill>
            <a:srgbClr val="FFCC99"/>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5363" name="Text Box 5"/>
          <p:cNvSpPr txBox="1">
            <a:spLocks noChangeArrowheads="1"/>
          </p:cNvSpPr>
          <p:nvPr/>
        </p:nvSpPr>
        <p:spPr bwMode="auto">
          <a:xfrm>
            <a:off x="2336976" y="796916"/>
            <a:ext cx="7839855" cy="1061864"/>
          </a:xfrm>
          <a:prstGeom prst="rect">
            <a:avLst/>
          </a:prstGeom>
          <a:solidFill>
            <a:schemeClr val="accent6">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Nepřímá peněžní a nepeněžní stimulace - benefity</a:t>
            </a:r>
            <a:endParaRPr lang="cs-CZ" altLang="cs-CZ" dirty="0">
              <a:solidFill>
                <a:srgbClr val="008080"/>
              </a:solidFill>
              <a:latin typeface="Times New Roman" panose="02020603050405020304" pitchFamily="18" charset="0"/>
            </a:endParaRPr>
          </a:p>
        </p:txBody>
      </p:sp>
      <p:sp>
        <p:nvSpPr>
          <p:cNvPr id="15364" name="Text Box 6"/>
          <p:cNvSpPr txBox="1">
            <a:spLocks noChangeArrowheads="1"/>
          </p:cNvSpPr>
          <p:nvPr/>
        </p:nvSpPr>
        <p:spPr bwMode="auto">
          <a:xfrm>
            <a:off x="3252294" y="2255336"/>
            <a:ext cx="6428930" cy="1069424"/>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Nejlepší prodejce roku, nejlepší prodejna roku</a:t>
            </a:r>
            <a:endParaRPr lang="cs-CZ" altLang="cs-CZ" dirty="0">
              <a:solidFill>
                <a:srgbClr val="008080"/>
              </a:solidFill>
              <a:latin typeface="Times New Roman" panose="02020603050405020304" pitchFamily="18" charset="0"/>
            </a:endParaRPr>
          </a:p>
        </p:txBody>
      </p:sp>
      <p:sp>
        <p:nvSpPr>
          <p:cNvPr id="15365" name="Text Box 7"/>
          <p:cNvSpPr txBox="1">
            <a:spLocks noChangeArrowheads="1"/>
          </p:cNvSpPr>
          <p:nvPr/>
        </p:nvSpPr>
        <p:spPr bwMode="auto">
          <a:xfrm>
            <a:off x="3244798" y="3987832"/>
            <a:ext cx="6551273" cy="1333675"/>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Využívání firemních symbolů pro osobní potřebu</a:t>
            </a:r>
            <a:endParaRPr lang="cs-CZ" altLang="cs-CZ" dirty="0">
              <a:solidFill>
                <a:srgbClr val="008080"/>
              </a:solidFill>
              <a:latin typeface="Times New Roman" panose="02020603050405020304" pitchFamily="18" charset="0"/>
            </a:endParaRPr>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2854319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ChangeArrowheads="1"/>
          </p:cNvSpPr>
          <p:nvPr/>
        </p:nvSpPr>
        <p:spPr bwMode="auto">
          <a:xfrm>
            <a:off x="588676" y="437347"/>
            <a:ext cx="1417638" cy="1295400"/>
          </a:xfrm>
          <a:prstGeom prst="smileyFace">
            <a:avLst>
              <a:gd name="adj" fmla="val 4653"/>
            </a:avLst>
          </a:prstGeom>
          <a:solidFill>
            <a:srgbClr val="FFCC99"/>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5363" name="Text Box 5"/>
          <p:cNvSpPr txBox="1">
            <a:spLocks noChangeArrowheads="1"/>
          </p:cNvSpPr>
          <p:nvPr/>
        </p:nvSpPr>
        <p:spPr bwMode="auto">
          <a:xfrm>
            <a:off x="2336976" y="1085047"/>
            <a:ext cx="7839855" cy="1028566"/>
          </a:xfrm>
          <a:prstGeom prst="rect">
            <a:avLst/>
          </a:prstGeom>
          <a:solidFill>
            <a:schemeClr val="accent6">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Nepřímá peněžní a nepeněžní stimulace - benefity</a:t>
            </a:r>
            <a:endParaRPr lang="cs-CZ" altLang="cs-CZ" dirty="0">
              <a:solidFill>
                <a:srgbClr val="008080"/>
              </a:solidFill>
              <a:latin typeface="Times New Roman" panose="02020603050405020304" pitchFamily="18" charset="0"/>
            </a:endParaRPr>
          </a:p>
        </p:txBody>
      </p:sp>
      <p:sp>
        <p:nvSpPr>
          <p:cNvPr id="15366" name="Text Box 8"/>
          <p:cNvSpPr txBox="1">
            <a:spLocks noChangeArrowheads="1"/>
          </p:cNvSpPr>
          <p:nvPr/>
        </p:nvSpPr>
        <p:spPr bwMode="auto">
          <a:xfrm>
            <a:off x="1708878" y="2375099"/>
            <a:ext cx="9203961" cy="1717215"/>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Podíly na hospodářském výsledku, bezplatné získání akcií firmy, připlácení na zdravotní a sociální pojištění, důchodové připojištění…</a:t>
            </a:r>
            <a:endParaRPr lang="cs-CZ" altLang="cs-CZ" dirty="0">
              <a:solidFill>
                <a:srgbClr val="008080"/>
              </a:solidFill>
              <a:latin typeface="Times New Roman" panose="02020603050405020304" pitchFamily="18" charset="0"/>
            </a:endParaRPr>
          </a:p>
        </p:txBody>
      </p:sp>
      <p:sp>
        <p:nvSpPr>
          <p:cNvPr id="15367" name="Text Box 10"/>
          <p:cNvSpPr txBox="1">
            <a:spLocks noChangeArrowheads="1"/>
          </p:cNvSpPr>
          <p:nvPr/>
        </p:nvSpPr>
        <p:spPr bwMode="auto">
          <a:xfrm>
            <a:off x="2755378" y="4691438"/>
            <a:ext cx="7200900" cy="1199695"/>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Možnost dalšího vzdělávání, členské příspěvky v prestižních organizacích</a:t>
            </a:r>
            <a:endParaRPr lang="cs-CZ" altLang="cs-CZ" dirty="0">
              <a:solidFill>
                <a:srgbClr val="008080"/>
              </a:solidFill>
              <a:latin typeface="Times New Roman" panose="02020603050405020304" pitchFamily="18" charset="0"/>
            </a:endParaRPr>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1409113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4"/>
          <p:cNvSpPr>
            <a:spLocks noChangeArrowheads="1"/>
          </p:cNvSpPr>
          <p:nvPr/>
        </p:nvSpPr>
        <p:spPr bwMode="auto">
          <a:xfrm>
            <a:off x="588676" y="437347"/>
            <a:ext cx="1417638" cy="1295400"/>
          </a:xfrm>
          <a:prstGeom prst="smileyFace">
            <a:avLst>
              <a:gd name="adj" fmla="val 4653"/>
            </a:avLst>
          </a:prstGeom>
          <a:solidFill>
            <a:srgbClr val="FFCC99"/>
          </a:solidFill>
          <a:ln w="38100">
            <a:solidFill>
              <a:srgbClr val="008080"/>
            </a:solidFill>
            <a:round/>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cs-CZ" altLang="cs-CZ" sz="1800">
              <a:latin typeface="Times New Roman" panose="02020603050405020304" pitchFamily="18" charset="0"/>
            </a:endParaRPr>
          </a:p>
        </p:txBody>
      </p:sp>
      <p:sp>
        <p:nvSpPr>
          <p:cNvPr id="15363" name="Text Box 5"/>
          <p:cNvSpPr txBox="1">
            <a:spLocks noChangeArrowheads="1"/>
          </p:cNvSpPr>
          <p:nvPr/>
        </p:nvSpPr>
        <p:spPr bwMode="auto">
          <a:xfrm>
            <a:off x="2336976" y="793162"/>
            <a:ext cx="7839855" cy="1435884"/>
          </a:xfrm>
          <a:prstGeom prst="rect">
            <a:avLst/>
          </a:prstGeom>
          <a:solidFill>
            <a:schemeClr val="accent6">
              <a:lumMod val="20000"/>
              <a:lumOff val="80000"/>
            </a:schemeClr>
          </a:solidFill>
          <a:ln w="3810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Nepřímá peněžní a nepeněžní stimulace - benefity</a:t>
            </a:r>
            <a:endParaRPr lang="cs-CZ" altLang="cs-CZ" dirty="0">
              <a:solidFill>
                <a:srgbClr val="008080"/>
              </a:solidFill>
              <a:latin typeface="Times New Roman" panose="02020603050405020304" pitchFamily="18" charset="0"/>
            </a:endParaRPr>
          </a:p>
        </p:txBody>
      </p:sp>
      <p:sp>
        <p:nvSpPr>
          <p:cNvPr id="15368" name="Text Box 11"/>
          <p:cNvSpPr txBox="1">
            <a:spLocks noChangeArrowheads="1"/>
          </p:cNvSpPr>
          <p:nvPr/>
        </p:nvSpPr>
        <p:spPr bwMode="auto">
          <a:xfrm>
            <a:off x="2590356" y="2672594"/>
            <a:ext cx="7270750" cy="1149898"/>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Zvláštní dovolená, využívání rekreačních zařízení firmy</a:t>
            </a:r>
            <a:endParaRPr lang="cs-CZ" altLang="cs-CZ" dirty="0">
              <a:solidFill>
                <a:srgbClr val="008080"/>
              </a:solidFill>
              <a:latin typeface="Times New Roman" panose="02020603050405020304" pitchFamily="18" charset="0"/>
            </a:endParaRPr>
          </a:p>
        </p:txBody>
      </p:sp>
      <p:sp>
        <p:nvSpPr>
          <p:cNvPr id="15369" name="Text Box 12"/>
          <p:cNvSpPr txBox="1">
            <a:spLocks noChangeArrowheads="1"/>
          </p:cNvSpPr>
          <p:nvPr/>
        </p:nvSpPr>
        <p:spPr bwMode="auto">
          <a:xfrm>
            <a:off x="2590356" y="4129881"/>
            <a:ext cx="7272337" cy="1221608"/>
          </a:xfrm>
          <a:prstGeom prst="rect">
            <a:avLst/>
          </a:prstGeom>
          <a:solidFill>
            <a:srgbClr val="FFFFCC"/>
          </a:solidFill>
          <a:ln w="28575">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b="1" dirty="0">
                <a:solidFill>
                  <a:srgbClr val="008080"/>
                </a:solidFill>
                <a:latin typeface="Times New Roman" panose="02020603050405020304" pitchFamily="18" charset="0"/>
              </a:rPr>
              <a:t>Úvěrové systémy pro zaměstnance, půjčky, slevy na zboží</a:t>
            </a:r>
            <a:endParaRPr lang="cs-CZ" altLang="cs-CZ" dirty="0">
              <a:solidFill>
                <a:srgbClr val="008080"/>
              </a:solidFill>
              <a:latin typeface="Times New Roman" panose="02020603050405020304" pitchFamily="18" charset="0"/>
            </a:endParaRPr>
          </a:p>
        </p:txBody>
      </p:sp>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2897244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784330" y="346649"/>
            <a:ext cx="43624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Případová studie</a:t>
            </a:r>
          </a:p>
        </p:txBody>
      </p:sp>
      <p:sp>
        <p:nvSpPr>
          <p:cNvPr id="16387" name="Text Box 5"/>
          <p:cNvSpPr txBox="1">
            <a:spLocks noChangeArrowheads="1"/>
          </p:cNvSpPr>
          <p:nvPr/>
        </p:nvSpPr>
        <p:spPr bwMode="auto">
          <a:xfrm>
            <a:off x="479686" y="1143000"/>
            <a:ext cx="9902566" cy="5587584"/>
          </a:xfrm>
          <a:prstGeom prst="rect">
            <a:avLst/>
          </a:prstGeom>
          <a:solidFill>
            <a:schemeClr val="accent6">
              <a:lumMod val="20000"/>
              <a:lumOff val="80000"/>
            </a:schemeClr>
          </a:solidFill>
          <a:ln w="57150">
            <a:solidFill>
              <a:schemeClr val="accent1"/>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FF0000"/>
                </a:solidFill>
                <a:latin typeface="Times New Roman" panose="02020603050405020304" pitchFamily="18" charset="0"/>
              </a:rPr>
              <a:t>Odměňování prodejního personálu ve firmě Baťa</a:t>
            </a:r>
            <a:endParaRPr lang="cs-CZ" altLang="cs-CZ" sz="2800" dirty="0">
              <a:solidFill>
                <a:srgbClr val="FF0000"/>
              </a:solidFill>
              <a:latin typeface="Times New Roman" panose="02020603050405020304" pitchFamily="18" charset="0"/>
            </a:endParaRPr>
          </a:p>
          <a:p>
            <a:pPr algn="just" eaLnBrk="1" hangingPunct="1">
              <a:spcBef>
                <a:spcPct val="0"/>
              </a:spcBef>
              <a:buClrTx/>
              <a:buFontTx/>
              <a:buNone/>
            </a:pPr>
            <a:r>
              <a:rPr lang="cs-CZ" altLang="cs-CZ" sz="2800" b="1" dirty="0">
                <a:solidFill>
                  <a:srgbClr val="008080"/>
                </a:solidFill>
                <a:latin typeface="Times New Roman" panose="02020603050405020304" pitchFamily="18" charset="0"/>
              </a:rPr>
              <a:t>Pečlivě propracovaný motivační systém byl nedílnou součástí řídícího procesu a začínal u vedoucího prodejny, na němž záleželo, jak zainteresoval své pracovníky. Vedoucí prodejny měl zvláštní pozici, byl postaven jakoby do funkce samostatného podnikatele, neboť už při svém nástupu musel složit kauci na část zboží a také ztráty za neprodané přestárlé zboží mu byly částečně strhávány z jeho konta. Vedoucí prodejny nedostával plat, dostával provizi ze zisku za prodané zboží, která sloužila k pokrytí nákladů prodejny včetně mezd zaměstnanců. Zaměstnanci se mohli podílet na zisku z prodaného zboží, mohli dostávat prémie za méně prodejné výrobky.</a:t>
            </a:r>
          </a:p>
          <a:p>
            <a:pPr lvl="1" eaLnBrk="1" hangingPunct="1">
              <a:spcBef>
                <a:spcPct val="0"/>
              </a:spcBef>
              <a:buClrTx/>
              <a:buFont typeface="Symbol" panose="05050102010706020507" pitchFamily="18" charset="2"/>
              <a:buChar char="·"/>
            </a:pPr>
            <a:endParaRPr lang="cs-CZ" altLang="cs-CZ" sz="2400" dirty="0">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36257393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Případová studie</a:t>
            </a:r>
          </a:p>
        </p:txBody>
      </p:sp>
      <p:sp>
        <p:nvSpPr>
          <p:cNvPr id="17411" name="Text Box 5"/>
          <p:cNvSpPr txBox="1">
            <a:spLocks noChangeArrowheads="1"/>
          </p:cNvSpPr>
          <p:nvPr/>
        </p:nvSpPr>
        <p:spPr bwMode="auto">
          <a:xfrm>
            <a:off x="224852" y="991383"/>
            <a:ext cx="10385353" cy="5619279"/>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800" b="1" dirty="0">
                <a:solidFill>
                  <a:srgbClr val="008080"/>
                </a:solidFill>
                <a:latin typeface="Times New Roman" panose="02020603050405020304" pitchFamily="18" charset="0"/>
              </a:rPr>
              <a:t>Odměňování prodejního personálu ve firmě Baťa za první republiky:</a:t>
            </a:r>
          </a:p>
          <a:p>
            <a:pPr algn="just" eaLnBrk="1" hangingPunct="1">
              <a:spcBef>
                <a:spcPct val="0"/>
              </a:spcBef>
              <a:buClrTx/>
              <a:buFontTx/>
              <a:buNone/>
            </a:pPr>
            <a:r>
              <a:rPr lang="cs-CZ" altLang="cs-CZ" sz="2800" b="1" dirty="0">
                <a:solidFill>
                  <a:srgbClr val="008080"/>
                </a:solidFill>
                <a:latin typeface="Times New Roman" panose="02020603050405020304" pitchFamily="18" charset="0"/>
              </a:rPr>
              <a:t>Zákazník byl na prvním místě, toho si byli vědomi všichni, kteří byli k tomu vychováváni. Nespokojenost zákazníka by byla přísně posuzována finančně, ne - </a:t>
            </a:r>
            <a:r>
              <a:rPr lang="cs-CZ" altLang="cs-CZ" sz="2800" b="1" dirty="0" err="1">
                <a:solidFill>
                  <a:srgbClr val="008080"/>
                </a:solidFill>
                <a:latin typeface="Times New Roman" panose="02020603050405020304" pitchFamily="18" charset="0"/>
              </a:rPr>
              <a:t>li</a:t>
            </a:r>
            <a:r>
              <a:rPr lang="cs-CZ" altLang="cs-CZ" sz="2800" b="1" dirty="0">
                <a:solidFill>
                  <a:srgbClr val="008080"/>
                </a:solidFill>
                <a:latin typeface="Times New Roman" panose="02020603050405020304" pitchFamily="18" charset="0"/>
              </a:rPr>
              <a:t> ztrátou zaměstnání. To souvisí s aktivizačními faktory, které člověka podněcují k činnosti. Baťa využíval ve značné míře zejména faktory silové, a to existenční faktor, faktor hmotné zainteresovanosti a faktor strachu. </a:t>
            </a:r>
          </a:p>
          <a:p>
            <a:pPr algn="ctr" eaLnBrk="1" hangingPunct="1">
              <a:spcBef>
                <a:spcPct val="0"/>
              </a:spcBef>
              <a:buClrTx/>
              <a:buFontTx/>
              <a:buNone/>
            </a:pPr>
            <a:r>
              <a:rPr lang="cs-CZ" altLang="cs-CZ" sz="2800" b="1" i="1" dirty="0">
                <a:solidFill>
                  <a:srgbClr val="FF0000"/>
                </a:solidFill>
                <a:latin typeface="Times New Roman" panose="02020603050405020304" pitchFamily="18" charset="0"/>
              </a:rPr>
              <a:t>V současnosti</a:t>
            </a:r>
            <a:r>
              <a:rPr lang="cs-CZ" altLang="cs-CZ" sz="2800" b="1" dirty="0">
                <a:solidFill>
                  <a:srgbClr val="FF0000"/>
                </a:solidFill>
                <a:latin typeface="Times New Roman" panose="02020603050405020304" pitchFamily="18" charset="0"/>
              </a:rPr>
              <a:t> </a:t>
            </a:r>
            <a:r>
              <a:rPr lang="cs-CZ" altLang="cs-CZ" sz="2800" b="1" i="1" dirty="0">
                <a:solidFill>
                  <a:srgbClr val="FF0000"/>
                </a:solidFill>
                <a:latin typeface="Times New Roman" panose="02020603050405020304" pitchFamily="18" charset="0"/>
              </a:rPr>
              <a:t>jsou využívány i inspirativní faktory, v rámci humanizace pracovního procesu.</a:t>
            </a:r>
            <a:endParaRPr lang="cs-CZ" altLang="cs-CZ" sz="2800" b="1" dirty="0">
              <a:solidFill>
                <a:srgbClr val="FF0000"/>
              </a:solidFill>
              <a:latin typeface="Times New Roman" panose="02020603050405020304" pitchFamily="18" charset="0"/>
            </a:endParaRPr>
          </a:p>
          <a:p>
            <a:pPr algn="just" eaLnBrk="1" hangingPunct="1">
              <a:spcBef>
                <a:spcPct val="0"/>
              </a:spcBef>
              <a:buClrTx/>
              <a:buFontTx/>
              <a:buNone/>
            </a:pPr>
            <a:r>
              <a:rPr lang="cs-CZ" altLang="cs-CZ" sz="2800" dirty="0">
                <a:solidFill>
                  <a:srgbClr val="008080"/>
                </a:solidFill>
                <a:latin typeface="Times New Roman" panose="02020603050405020304" pitchFamily="18" charset="0"/>
              </a:rPr>
              <a:t>Dalšími faktory jsou např. faktory morálního ocenění a faktor  radosti z práce. Viz LEŠINGROVÁ, R. </a:t>
            </a:r>
            <a:r>
              <a:rPr lang="cs-CZ" altLang="cs-CZ" sz="2800" i="1" dirty="0">
                <a:solidFill>
                  <a:srgbClr val="008080"/>
                </a:solidFill>
                <a:latin typeface="Times New Roman" panose="02020603050405020304" pitchFamily="18" charset="0"/>
              </a:rPr>
              <a:t>Baťova soustava řízení.</a:t>
            </a:r>
            <a:r>
              <a:rPr lang="cs-CZ" altLang="cs-CZ" sz="2800" dirty="0">
                <a:solidFill>
                  <a:srgbClr val="008080"/>
                </a:solidFill>
                <a:latin typeface="Times New Roman" panose="02020603050405020304" pitchFamily="18" charset="0"/>
              </a:rPr>
              <a:t> Zlín: TAVA, 2007. s. 62-63.</a:t>
            </a:r>
            <a:endParaRPr lang="cs-CZ" altLang="cs-CZ" sz="2400" dirty="0">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720130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224852" y="2175607"/>
            <a:ext cx="10385353" cy="3505666"/>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spcBef>
                <a:spcPct val="0"/>
              </a:spcBef>
              <a:buClrTx/>
              <a:buNone/>
            </a:pPr>
            <a:r>
              <a:rPr lang="cs-CZ" dirty="0">
                <a:solidFill>
                  <a:srgbClr val="008080"/>
                </a:solidFill>
              </a:rPr>
              <a:t>Důležitější v jistém smyslu než sama výše mzdy je relace mzdy a její diference proti ostatním nebo srovnání s méně či více obtížnými a namáhavými pracemi. </a:t>
            </a:r>
          </a:p>
          <a:p>
            <a:pPr>
              <a:spcBef>
                <a:spcPct val="0"/>
              </a:spcBef>
              <a:buClrTx/>
              <a:buNone/>
            </a:pPr>
            <a:endParaRPr lang="cs-CZ" dirty="0">
              <a:solidFill>
                <a:srgbClr val="008080"/>
              </a:solidFill>
            </a:endParaRPr>
          </a:p>
          <a:p>
            <a:pPr>
              <a:spcBef>
                <a:spcPct val="0"/>
              </a:spcBef>
              <a:buClrTx/>
              <a:buNone/>
            </a:pPr>
            <a:r>
              <a:rPr lang="cs-CZ" dirty="0">
                <a:solidFill>
                  <a:srgbClr val="008080"/>
                </a:solidFill>
              </a:rPr>
              <a:t>Cílem spravedlivého mzdového systému je vytvoření ekonomicky zdůvodněných rozdílů pro mzdovou diferenciaci </a:t>
            </a:r>
            <a:endParaRPr lang="cs-CZ" altLang="cs-CZ" sz="2400" dirty="0">
              <a:solidFill>
                <a:srgbClr val="008080"/>
              </a:solidFill>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644902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269823" y="1566971"/>
            <a:ext cx="11497456" cy="3889449"/>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r>
              <a:rPr lang="cs-CZ" sz="2800" dirty="0">
                <a:solidFill>
                  <a:srgbClr val="008080"/>
                </a:solidFill>
              </a:rPr>
              <a:t>Mzdová diferenciace je podmíněna celkovým mzdovým rozpětím, tedy rozdílem mezi mzdovým tarifem nejnáročnější a nejjednodušší práce v organizaci, rozdílem mzdových tarifů mezi jednotlivými stupni a šíří rozpětí jednotlivých mzdových stupňů. </a:t>
            </a:r>
          </a:p>
          <a:p>
            <a:r>
              <a:rPr lang="cs-CZ" sz="2800" dirty="0">
                <a:solidFill>
                  <a:srgbClr val="008080"/>
                </a:solidFill>
              </a:rPr>
              <a:t>Obecně lze mzdovou diferenciaci charakterizovat jako rozvrstvení mezd podle určitých hledisek v závislosti na obtížnosti, kvalifikovanosti práce, její nebezpečnosti, významu z hlediska rozhodování a stupně řízení a odpovědnosti.</a:t>
            </a:r>
            <a:endParaRPr lang="cs-CZ" altLang="cs-CZ" sz="2800" dirty="0">
              <a:solidFill>
                <a:srgbClr val="008080"/>
              </a:solidFill>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452991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860612" y="1304441"/>
            <a:ext cx="4297080" cy="286282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altLang="cs-CZ" sz="4000" b="1" dirty="0"/>
              <a:t>Mzdové systémy v obchodě </a:t>
            </a:r>
            <a:br>
              <a:rPr lang="cs-CZ" altLang="cs-CZ" sz="4000" b="1" dirty="0"/>
            </a:br>
            <a:r>
              <a:rPr lang="cs-CZ" altLang="cs-CZ" sz="4000" b="1" dirty="0"/>
              <a:t>a pracovní motivace</a:t>
            </a:r>
            <a:endParaRPr lang="cs-CZ" sz="4000" b="1" dirty="0">
              <a:solidFill>
                <a:schemeClr val="bg1"/>
              </a:solidFill>
              <a:latin typeface="Times New Roman" panose="02020603050405020304" pitchFamily="18" charset="0"/>
              <a:cs typeface="Times New Roman" panose="02020603050405020304" pitchFamily="18" charset="0"/>
            </a:endParaRPr>
          </a:p>
          <a:p>
            <a:pPr algn="l"/>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963683" y="2825287"/>
            <a:ext cx="5513317" cy="2683958"/>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2800" b="1" dirty="0">
                <a:solidFill>
                  <a:srgbClr val="008080"/>
                </a:solidFill>
              </a:rPr>
              <a:t>Základní právní normy</a:t>
            </a:r>
          </a:p>
          <a:p>
            <a:r>
              <a:rPr lang="cs-CZ" altLang="cs-CZ" sz="2800" b="1" dirty="0">
                <a:solidFill>
                  <a:srgbClr val="008080"/>
                </a:solidFill>
              </a:rPr>
              <a:t>Požadavky na mzdový systém</a:t>
            </a:r>
          </a:p>
          <a:p>
            <a:r>
              <a:rPr lang="cs-CZ" altLang="cs-CZ" sz="2800" b="1" dirty="0">
                <a:solidFill>
                  <a:srgbClr val="008080"/>
                </a:solidFill>
              </a:rPr>
              <a:t>Mzdové formy v obchodě</a:t>
            </a:r>
          </a:p>
          <a:p>
            <a:r>
              <a:rPr lang="cs-CZ" altLang="cs-CZ" sz="2800" b="1" dirty="0">
                <a:solidFill>
                  <a:srgbClr val="008080"/>
                </a:solidFill>
              </a:rPr>
              <a:t>Mzdová diferenciace (informativně)</a:t>
            </a:r>
          </a:p>
        </p:txBody>
      </p:sp>
      <p:sp>
        <p:nvSpPr>
          <p:cNvPr id="3" name="TextovéPole 2"/>
          <p:cNvSpPr txBox="1"/>
          <p:nvPr/>
        </p:nvSpPr>
        <p:spPr>
          <a:xfrm>
            <a:off x="1013440" y="3933075"/>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14114" y="896691"/>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sp>
        <p:nvSpPr>
          <p:cNvPr id="17411" name="Text Box 5"/>
          <p:cNvSpPr txBox="1">
            <a:spLocks noChangeArrowheads="1"/>
          </p:cNvSpPr>
          <p:nvPr/>
        </p:nvSpPr>
        <p:spPr bwMode="auto">
          <a:xfrm>
            <a:off x="224852" y="2175607"/>
            <a:ext cx="10385353" cy="2936040"/>
          </a:xfrm>
          <a:prstGeom prst="rect">
            <a:avLst/>
          </a:prstGeom>
          <a:solidFill>
            <a:schemeClr val="accent6">
              <a:lumMod val="20000"/>
              <a:lumOff val="80000"/>
            </a:schemeClr>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r>
              <a:rPr lang="cs-CZ" sz="2800" dirty="0">
                <a:solidFill>
                  <a:srgbClr val="008080"/>
                </a:solidFill>
              </a:rPr>
              <a:t>Chceme-li analyzovat míru diferenciace mezd, pak to znamená:</a:t>
            </a:r>
          </a:p>
          <a:p>
            <a:endParaRPr lang="cs-CZ" sz="2800" dirty="0">
              <a:solidFill>
                <a:srgbClr val="008080"/>
              </a:solidFill>
            </a:endParaRPr>
          </a:p>
          <a:p>
            <a:pPr lvl="0"/>
            <a:r>
              <a:rPr lang="cs-CZ" sz="2800" dirty="0">
                <a:solidFill>
                  <a:srgbClr val="008080"/>
                </a:solidFill>
              </a:rPr>
              <a:t>určit hlavní směry v úrovni mezd,</a:t>
            </a:r>
          </a:p>
          <a:p>
            <a:pPr lvl="0"/>
            <a:r>
              <a:rPr lang="cs-CZ" sz="2800" dirty="0">
                <a:solidFill>
                  <a:srgbClr val="008080"/>
                </a:solidFill>
              </a:rPr>
              <a:t>analyzovat vzájemné vztahy mezd u základních kategorií,</a:t>
            </a:r>
          </a:p>
          <a:p>
            <a:pPr lvl="0"/>
            <a:r>
              <a:rPr lang="cs-CZ" sz="2800" dirty="0">
                <a:solidFill>
                  <a:srgbClr val="008080"/>
                </a:solidFill>
              </a:rPr>
              <a:t>analyzovat tempo růstu mezd hlavních profesních skupin.</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spTree>
    <p:extLst>
      <p:ext uri="{BB962C8B-B14F-4D97-AF65-F5344CB8AC3E}">
        <p14:creationId xmlns:p14="http://schemas.microsoft.com/office/powerpoint/2010/main" val="3337336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174074" y="406609"/>
            <a:ext cx="41024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b="1" dirty="0">
                <a:latin typeface="Times New Roman" panose="02020603050405020304" pitchFamily="18" charset="0"/>
              </a:rPr>
              <a:t>Mzdová diferenciace</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10205" y="244206"/>
            <a:ext cx="1464833" cy="1127893"/>
          </a:xfrm>
          <a:prstGeom prst="rect">
            <a:avLst/>
          </a:prstGeom>
        </p:spPr>
      </p:pic>
      <p:graphicFrame>
        <p:nvGraphicFramePr>
          <p:cNvPr id="2" name="Tabulka 1"/>
          <p:cNvGraphicFramePr>
            <a:graphicFrameLocks noGrp="1"/>
          </p:cNvGraphicFramePr>
          <p:nvPr>
            <p:extLst>
              <p:ext uri="{D42A27DB-BD31-4B8C-83A1-F6EECF244321}">
                <p14:modId xmlns:p14="http://schemas.microsoft.com/office/powerpoint/2010/main" val="641052647"/>
              </p:ext>
            </p:extLst>
          </p:nvPr>
        </p:nvGraphicFramePr>
        <p:xfrm>
          <a:off x="754349" y="983854"/>
          <a:ext cx="9274070" cy="5852160"/>
        </p:xfrm>
        <a:graphic>
          <a:graphicData uri="http://schemas.openxmlformats.org/drawingml/2006/table">
            <a:tbl>
              <a:tblPr firstRow="1" firstCol="1" bandRow="1">
                <a:tableStyleId>{5C22544A-7EE6-4342-B048-85BDC9FD1C3A}</a:tableStyleId>
              </a:tblPr>
              <a:tblGrid>
                <a:gridCol w="6910112">
                  <a:extLst>
                    <a:ext uri="{9D8B030D-6E8A-4147-A177-3AD203B41FA5}">
                      <a16:colId xmlns:a16="http://schemas.microsoft.com/office/drawing/2014/main" val="1263858182"/>
                    </a:ext>
                  </a:extLst>
                </a:gridCol>
                <a:gridCol w="2363958">
                  <a:extLst>
                    <a:ext uri="{9D8B030D-6E8A-4147-A177-3AD203B41FA5}">
                      <a16:colId xmlns:a16="http://schemas.microsoft.com/office/drawing/2014/main" val="1912625848"/>
                    </a:ext>
                  </a:extLst>
                </a:gridCol>
              </a:tblGrid>
              <a:tr h="339920">
                <a:tc>
                  <a:txBody>
                    <a:bodyPr/>
                    <a:lstStyle/>
                    <a:p>
                      <a:pPr algn="l">
                        <a:spcBef>
                          <a:spcPts val="600"/>
                        </a:spcBef>
                        <a:spcAft>
                          <a:spcPts val="0"/>
                        </a:spcAft>
                      </a:pPr>
                      <a:r>
                        <a:rPr lang="cs-CZ" sz="2400" spc="0" dirty="0">
                          <a:effectLst/>
                        </a:rPr>
                        <a:t>Funkce </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1200" spc="0" dirty="0">
                          <a:effectLst/>
                        </a:rPr>
                        <a:t>Hrubá měsíční mzda v Kč</a:t>
                      </a:r>
                      <a:endParaRPr lang="cs-CZ" sz="10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extLst>
                  <a:ext uri="{0D108BD9-81ED-4DB2-BD59-A6C34878D82A}">
                    <a16:rowId xmlns:a16="http://schemas.microsoft.com/office/drawing/2014/main" val="3997271167"/>
                  </a:ext>
                </a:extLst>
              </a:tr>
              <a:tr h="339920">
                <a:tc>
                  <a:txBody>
                    <a:bodyPr/>
                    <a:lstStyle/>
                    <a:p>
                      <a:pPr algn="l">
                        <a:spcBef>
                          <a:spcPts val="600"/>
                        </a:spcBef>
                        <a:spcAft>
                          <a:spcPts val="0"/>
                        </a:spcAft>
                      </a:pPr>
                      <a:r>
                        <a:rPr lang="cs-CZ" sz="2400" spc="0" dirty="0">
                          <a:effectLst/>
                        </a:rPr>
                        <a:t>Nejvyšší představitelé společnosti</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121 493</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93927305"/>
                  </a:ext>
                </a:extLst>
              </a:tr>
              <a:tr h="339920">
                <a:tc>
                  <a:txBody>
                    <a:bodyPr/>
                    <a:lstStyle/>
                    <a:p>
                      <a:pPr algn="l">
                        <a:spcBef>
                          <a:spcPts val="600"/>
                        </a:spcBef>
                        <a:spcAft>
                          <a:spcPts val="0"/>
                        </a:spcAft>
                      </a:pPr>
                      <a:r>
                        <a:rPr lang="cs-CZ" sz="2400" spc="0" dirty="0">
                          <a:effectLst/>
                        </a:rPr>
                        <a:t>Obchodní ředitelé</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112 871</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793731347"/>
                  </a:ext>
                </a:extLst>
              </a:tr>
              <a:tr h="339920">
                <a:tc>
                  <a:txBody>
                    <a:bodyPr/>
                    <a:lstStyle/>
                    <a:p>
                      <a:pPr algn="l">
                        <a:spcBef>
                          <a:spcPts val="600"/>
                        </a:spcBef>
                        <a:spcAft>
                          <a:spcPts val="0"/>
                        </a:spcAft>
                      </a:pPr>
                      <a:r>
                        <a:rPr lang="cs-CZ" sz="2400" spc="0" dirty="0">
                          <a:effectLst/>
                        </a:rPr>
                        <a:t>Řídící pracovníci v maloobchodě</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42 761</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368846371"/>
                  </a:ext>
                </a:extLst>
              </a:tr>
              <a:tr h="339920">
                <a:tc>
                  <a:txBody>
                    <a:bodyPr/>
                    <a:lstStyle/>
                    <a:p>
                      <a:pPr algn="l">
                        <a:spcBef>
                          <a:spcPts val="600"/>
                        </a:spcBef>
                        <a:spcAft>
                          <a:spcPts val="0"/>
                        </a:spcAft>
                      </a:pPr>
                      <a:r>
                        <a:rPr lang="cs-CZ" sz="2400" spc="0" dirty="0">
                          <a:effectLst/>
                        </a:rPr>
                        <a:t>Řídící pracovníci ve velkoobchodě</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48 207</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219177294"/>
                  </a:ext>
                </a:extLst>
              </a:tr>
              <a:tr h="339920">
                <a:tc>
                  <a:txBody>
                    <a:bodyPr/>
                    <a:lstStyle/>
                    <a:p>
                      <a:pPr algn="l">
                        <a:spcBef>
                          <a:spcPts val="600"/>
                        </a:spcBef>
                        <a:spcAft>
                          <a:spcPts val="0"/>
                        </a:spcAft>
                      </a:pPr>
                      <a:r>
                        <a:rPr lang="cs-CZ" sz="2400" spc="0" dirty="0">
                          <a:effectLst/>
                        </a:rPr>
                        <a:t>Specialisté v oblasti reklamy a marketingu, průzkum trhu</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53 003</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05460299"/>
                  </a:ext>
                </a:extLst>
              </a:tr>
              <a:tr h="339920">
                <a:tc>
                  <a:txBody>
                    <a:bodyPr/>
                    <a:lstStyle/>
                    <a:p>
                      <a:pPr algn="l">
                        <a:spcBef>
                          <a:spcPts val="600"/>
                        </a:spcBef>
                        <a:spcAft>
                          <a:spcPts val="0"/>
                        </a:spcAft>
                      </a:pPr>
                      <a:r>
                        <a:rPr lang="cs-CZ" sz="2400" spc="0" dirty="0">
                          <a:effectLst/>
                        </a:rPr>
                        <a:t>Obchodní zástupci</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38 827</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4026631359"/>
                  </a:ext>
                </a:extLst>
              </a:tr>
              <a:tr h="339920">
                <a:tc>
                  <a:txBody>
                    <a:bodyPr/>
                    <a:lstStyle/>
                    <a:p>
                      <a:pPr algn="l">
                        <a:spcBef>
                          <a:spcPts val="600"/>
                        </a:spcBef>
                        <a:spcAft>
                          <a:spcPts val="0"/>
                        </a:spcAft>
                      </a:pPr>
                      <a:r>
                        <a:rPr lang="cs-CZ" sz="2400" spc="0" dirty="0">
                          <a:effectLst/>
                        </a:rPr>
                        <a:t>Nákupčí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36 344</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92969991"/>
                  </a:ext>
                </a:extLst>
              </a:tr>
              <a:tr h="339920">
                <a:tc>
                  <a:txBody>
                    <a:bodyPr/>
                    <a:lstStyle/>
                    <a:p>
                      <a:pPr algn="l">
                        <a:spcBef>
                          <a:spcPts val="600"/>
                        </a:spcBef>
                        <a:spcAft>
                          <a:spcPts val="0"/>
                        </a:spcAft>
                      </a:pPr>
                      <a:r>
                        <a:rPr lang="cs-CZ" sz="2400" spc="0" dirty="0">
                          <a:effectLst/>
                        </a:rPr>
                        <a:t>Prodavači potravinářského zboží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20 449</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70483542"/>
                  </a:ext>
                </a:extLst>
              </a:tr>
              <a:tr h="339920">
                <a:tc>
                  <a:txBody>
                    <a:bodyPr/>
                    <a:lstStyle/>
                    <a:p>
                      <a:pPr algn="l">
                        <a:spcBef>
                          <a:spcPts val="600"/>
                        </a:spcBef>
                        <a:spcAft>
                          <a:spcPts val="0"/>
                        </a:spcAft>
                      </a:pPr>
                      <a:r>
                        <a:rPr lang="cs-CZ" sz="2400" spc="0" dirty="0">
                          <a:effectLst/>
                        </a:rPr>
                        <a:t>Prodavači textilu, obuvi a kožené galanterie</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24 636</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174408933"/>
                  </a:ext>
                </a:extLst>
              </a:tr>
              <a:tr h="339920">
                <a:tc>
                  <a:txBody>
                    <a:bodyPr/>
                    <a:lstStyle/>
                    <a:p>
                      <a:pPr algn="l">
                        <a:spcBef>
                          <a:spcPts val="600"/>
                        </a:spcBef>
                        <a:spcAft>
                          <a:spcPts val="0"/>
                        </a:spcAft>
                      </a:pPr>
                      <a:r>
                        <a:rPr lang="cs-CZ" sz="2400" spc="0" dirty="0">
                          <a:effectLst/>
                        </a:rPr>
                        <a:t>Prodavači drogistického zboží, kosmetiky</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20 643</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4124502285"/>
                  </a:ext>
                </a:extLst>
              </a:tr>
              <a:tr h="339920">
                <a:tc>
                  <a:txBody>
                    <a:bodyPr/>
                    <a:lstStyle/>
                    <a:p>
                      <a:pPr algn="l">
                        <a:spcBef>
                          <a:spcPts val="600"/>
                        </a:spcBef>
                        <a:spcAft>
                          <a:spcPts val="0"/>
                        </a:spcAft>
                      </a:pPr>
                      <a:r>
                        <a:rPr lang="cs-CZ" sz="2400" spc="0" dirty="0">
                          <a:effectLst/>
                        </a:rPr>
                        <a:t>Prodavači elektrotechniky, elektroniky a domácích potřeb</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24 196</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70696421"/>
                  </a:ext>
                </a:extLst>
              </a:tr>
              <a:tr h="339920">
                <a:tc>
                  <a:txBody>
                    <a:bodyPr/>
                    <a:lstStyle/>
                    <a:p>
                      <a:pPr algn="l">
                        <a:spcBef>
                          <a:spcPts val="600"/>
                        </a:spcBef>
                        <a:spcAft>
                          <a:spcPts val="0"/>
                        </a:spcAft>
                      </a:pPr>
                      <a:r>
                        <a:rPr lang="cs-CZ" sz="2400" spc="0" dirty="0">
                          <a:effectLst/>
                        </a:rPr>
                        <a:t>Pokladní</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20 344</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192300611"/>
                  </a:ext>
                </a:extLst>
              </a:tr>
              <a:tr h="339920">
                <a:tc>
                  <a:txBody>
                    <a:bodyPr/>
                    <a:lstStyle/>
                    <a:p>
                      <a:pPr algn="l">
                        <a:spcBef>
                          <a:spcPts val="600"/>
                        </a:spcBef>
                        <a:spcAft>
                          <a:spcPts val="0"/>
                        </a:spcAft>
                      </a:pPr>
                      <a:r>
                        <a:rPr lang="cs-CZ" sz="2400" spc="0" dirty="0">
                          <a:effectLst/>
                        </a:rPr>
                        <a:t>Řidiči nákladních automobilů</a:t>
                      </a:r>
                      <a:endParaRPr lang="cs-CZ" sz="2400" spc="-3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algn="ctr">
                        <a:spcAft>
                          <a:spcPts val="600"/>
                        </a:spcAft>
                      </a:pPr>
                      <a:r>
                        <a:rPr lang="cs-CZ" sz="2400" spc="0" dirty="0">
                          <a:solidFill>
                            <a:srgbClr val="008080"/>
                          </a:solidFill>
                          <a:effectLst/>
                        </a:rPr>
                        <a:t>25 265</a:t>
                      </a:r>
                      <a:endParaRPr lang="cs-CZ" sz="2400" spc="-3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376134447"/>
                  </a:ext>
                </a:extLst>
              </a:tr>
            </a:tbl>
          </a:graphicData>
        </a:graphic>
      </p:graphicFrame>
      <p:sp>
        <p:nvSpPr>
          <p:cNvPr id="3" name="Obdélník 2">
            <a:extLst>
              <a:ext uri="{FF2B5EF4-FFF2-40B4-BE49-F238E27FC236}">
                <a16:creationId xmlns:a16="http://schemas.microsoft.com/office/drawing/2014/main" id="{CEF6D436-C4B8-472F-B22B-E240D7989981}"/>
              </a:ext>
            </a:extLst>
          </p:cNvPr>
          <p:cNvSpPr/>
          <p:nvPr/>
        </p:nvSpPr>
        <p:spPr>
          <a:xfrm>
            <a:off x="10401300" y="3032771"/>
            <a:ext cx="1464833" cy="707886"/>
          </a:xfrm>
          <a:prstGeom prst="rect">
            <a:avLst/>
          </a:prstGeom>
        </p:spPr>
        <p:txBody>
          <a:bodyPr wrap="square">
            <a:spAutoFit/>
          </a:bodyPr>
          <a:lstStyle/>
          <a:p>
            <a:r>
              <a:rPr lang="cs-CZ" sz="1000" dirty="0">
                <a:latin typeface="Times New Roman" panose="02020603050405020304" pitchFamily="18" charset="0"/>
                <a:ea typeface="Calibri" panose="020F0502020204030204" pitchFamily="34" charset="0"/>
              </a:rPr>
              <a:t>Dostupné z: https://www.ispv.cz/cz/Vysledky-setreni/Archiv.aspx</a:t>
            </a:r>
            <a:endParaRPr lang="cs-CZ" sz="1000" dirty="0"/>
          </a:p>
        </p:txBody>
      </p:sp>
    </p:spTree>
    <p:extLst>
      <p:ext uri="{BB962C8B-B14F-4D97-AF65-F5344CB8AC3E}">
        <p14:creationId xmlns:p14="http://schemas.microsoft.com/office/powerpoint/2010/main" val="3403981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1580213" y="781763"/>
            <a:ext cx="7772400" cy="947738"/>
          </a:xfrm>
          <a:solidFill>
            <a:srgbClr val="FFFFCC"/>
          </a:solidFill>
        </p:spPr>
        <p:txBody>
          <a:bodyPr/>
          <a:lstStyle/>
          <a:p>
            <a:pPr algn="ctr"/>
            <a:r>
              <a:rPr lang="cs-CZ" altLang="cs-CZ" b="1" dirty="0">
                <a:solidFill>
                  <a:srgbClr val="008080"/>
                </a:solidFill>
              </a:rPr>
              <a:t>Shrnutí přednášky</a:t>
            </a:r>
          </a:p>
        </p:txBody>
      </p:sp>
      <p:sp>
        <p:nvSpPr>
          <p:cNvPr id="40963" name="TextovéPole 2"/>
          <p:cNvSpPr txBox="1">
            <a:spLocks noChangeArrowheads="1"/>
          </p:cNvSpPr>
          <p:nvPr/>
        </p:nvSpPr>
        <p:spPr bwMode="auto">
          <a:xfrm>
            <a:off x="2165832" y="2570684"/>
            <a:ext cx="6601161" cy="3046988"/>
          </a:xfrm>
          <a:prstGeom prst="rect">
            <a:avLst/>
          </a:prstGeom>
          <a:solidFill>
            <a:schemeClr val="accent6">
              <a:lumMod val="20000"/>
              <a:lumOff val="80000"/>
            </a:schemeClr>
          </a:solidFill>
          <a:ln>
            <a:noFill/>
          </a:ln>
        </p:spPr>
        <p:txBody>
          <a:bodyPr wrap="squar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sz="2400" b="1" dirty="0">
                <a:solidFill>
                  <a:srgbClr val="FF0000"/>
                </a:solidFill>
              </a:rPr>
              <a:t>Vývoj mezd v českých zemích </a:t>
            </a:r>
            <a:r>
              <a:rPr lang="cs-CZ" altLang="cs-CZ" sz="2400" b="1" dirty="0"/>
              <a:t>– ukazatele od období CPE </a:t>
            </a:r>
            <a:r>
              <a:rPr lang="cs-CZ" altLang="cs-CZ" sz="2400" b="1"/>
              <a:t>po současnost</a:t>
            </a:r>
            <a:endParaRPr lang="cs-CZ" altLang="cs-CZ" sz="2400" b="1" dirty="0"/>
          </a:p>
          <a:p>
            <a:r>
              <a:rPr lang="cs-CZ" altLang="cs-CZ" sz="2400" b="1" dirty="0">
                <a:solidFill>
                  <a:srgbClr val="FF0000"/>
                </a:solidFill>
              </a:rPr>
              <a:t>Požadavky na mzdový systém </a:t>
            </a:r>
            <a:r>
              <a:rPr lang="cs-CZ" altLang="cs-CZ" sz="2400" b="1" dirty="0"/>
              <a:t>(stanovení kritérií)</a:t>
            </a:r>
          </a:p>
          <a:p>
            <a:r>
              <a:rPr lang="cs-CZ" altLang="cs-CZ" sz="2400" b="1" dirty="0">
                <a:solidFill>
                  <a:srgbClr val="FF0000"/>
                </a:solidFill>
              </a:rPr>
              <a:t>Mzdové formy v obchodě </a:t>
            </a:r>
            <a:r>
              <a:rPr lang="cs-CZ" altLang="cs-CZ" sz="2400" b="1" dirty="0"/>
              <a:t>(přímá a nepřímá stimulace, její výhody a nevýhody, prémie)</a:t>
            </a:r>
          </a:p>
          <a:p>
            <a:r>
              <a:rPr lang="cs-CZ" altLang="cs-CZ" sz="2400" b="1" dirty="0">
                <a:solidFill>
                  <a:srgbClr val="FF0000"/>
                </a:solidFill>
              </a:rPr>
              <a:t>Mzdová diferenciace </a:t>
            </a:r>
            <a:r>
              <a:rPr lang="cs-CZ" altLang="cs-CZ" sz="2400" b="1" dirty="0"/>
              <a:t>(informativně)</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418997029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p:cNvSpPr txBox="1">
            <a:spLocks noChangeArrowheads="1"/>
          </p:cNvSpPr>
          <p:nvPr/>
        </p:nvSpPr>
        <p:spPr bwMode="auto">
          <a:xfrm>
            <a:off x="1295400" y="247438"/>
            <a:ext cx="4800600" cy="935038"/>
          </a:xfrm>
          <a:prstGeom prst="rect">
            <a:avLst/>
          </a:prstGeom>
          <a:solidFill>
            <a:srgbClr val="FFFFCC"/>
          </a:solidFill>
          <a:ln w="57150">
            <a:solidFill>
              <a:srgbClr val="008080"/>
            </a:solidFill>
            <a:miter lim="800000"/>
            <a:headEnd/>
            <a:tailEnd/>
          </a:ln>
        </p:spPr>
        <p:txBody>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cs-CZ" altLang="cs-CZ" sz="2800" b="1" dirty="0">
                <a:solidFill>
                  <a:srgbClr val="008080"/>
                </a:solidFill>
                <a:latin typeface="Arial" panose="020B0604020202020204" pitchFamily="34" charset="0"/>
              </a:rPr>
              <a:t>Základní právní normy mzdové politiky v ČR</a:t>
            </a:r>
            <a:endParaRPr lang="cs-CZ" altLang="cs-CZ" sz="2800" dirty="0">
              <a:solidFill>
                <a:srgbClr val="008080"/>
              </a:solidFill>
              <a:latin typeface="Times New Roman" panose="02020603050405020304" pitchFamily="18" charset="0"/>
            </a:endParaRPr>
          </a:p>
        </p:txBody>
      </p:sp>
      <p:sp>
        <p:nvSpPr>
          <p:cNvPr id="5123" name="Text Box 5" descr="60%"/>
          <p:cNvSpPr txBox="1">
            <a:spLocks noChangeArrowheads="1"/>
          </p:cNvSpPr>
          <p:nvPr/>
        </p:nvSpPr>
        <p:spPr bwMode="auto">
          <a:xfrm>
            <a:off x="723067" y="1623962"/>
            <a:ext cx="8261687" cy="4394745"/>
          </a:xfrm>
          <a:prstGeom prst="rect">
            <a:avLst/>
          </a:prstGeom>
          <a:solidFill>
            <a:schemeClr val="accent6">
              <a:lumMod val="20000"/>
              <a:lumOff val="80000"/>
            </a:schemeClr>
          </a:solidFill>
          <a:ln w="57150">
            <a:solidFill>
              <a:srgbClr val="008080"/>
            </a:solidFill>
            <a:miter lim="800000"/>
            <a:headEnd/>
            <a:tailEnd/>
          </a:ln>
        </p:spPr>
        <p:txBody>
          <a:bodyPr/>
          <a:lstStyle>
            <a:lvl1pPr marL="342900" indent="-342900">
              <a:spcBef>
                <a:spcPct val="20000"/>
              </a:spcBef>
              <a:buClr>
                <a:schemeClr val="accent1"/>
              </a:buClr>
              <a:buChar char="•"/>
              <a:defRPr sz="3200">
                <a:solidFill>
                  <a:schemeClr val="tx1"/>
                </a:solidFill>
                <a:latin typeface="Tahoma" panose="020B0604030504040204" pitchFamily="34" charset="0"/>
              </a:defRPr>
            </a:lvl1pPr>
            <a:lvl2pPr>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lvl="1" algn="just" eaLnBrk="1" hangingPunct="1">
              <a:spcBef>
                <a:spcPct val="0"/>
              </a:spcBef>
              <a:buClrTx/>
              <a:buFont typeface="Symbol" panose="05050102010706020507" pitchFamily="18" charset="2"/>
              <a:buChar char="·"/>
            </a:pPr>
            <a:r>
              <a:rPr lang="cs-CZ" altLang="cs-CZ" sz="2400" b="1" dirty="0">
                <a:solidFill>
                  <a:srgbClr val="008080"/>
                </a:solidFill>
                <a:latin typeface="Arial" panose="020B0604020202020204" pitchFamily="34" charset="0"/>
              </a:rPr>
              <a:t> </a:t>
            </a:r>
            <a:r>
              <a:rPr lang="cs-CZ" altLang="cs-CZ" b="1" dirty="0">
                <a:solidFill>
                  <a:srgbClr val="008080"/>
                </a:solidFill>
                <a:latin typeface="Arial" panose="020B0604020202020204" pitchFamily="34" charset="0"/>
              </a:rPr>
              <a:t>Zákon o mzdě, odměně za pracovní pohotovost a o průměrném výdělku</a:t>
            </a:r>
          </a:p>
          <a:p>
            <a:pPr lvl="1" algn="just" eaLnBrk="1" hangingPunct="1">
              <a:spcBef>
                <a:spcPct val="0"/>
              </a:spcBef>
              <a:buClrTx/>
              <a:buFont typeface="Symbol" panose="05050102010706020507" pitchFamily="18" charset="2"/>
              <a:buChar char="·"/>
            </a:pPr>
            <a:endParaRPr lang="cs-CZ" altLang="cs-CZ" b="1" dirty="0">
              <a:solidFill>
                <a:srgbClr val="008080"/>
              </a:solidFill>
              <a:latin typeface="Arial" panose="020B0604020202020204" pitchFamily="34" charset="0"/>
            </a:endParaRPr>
          </a:p>
          <a:p>
            <a:pPr lvl="1" algn="just"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rPr>
              <a:t> Zákon o kolektivním vyjednávání</a:t>
            </a:r>
          </a:p>
          <a:p>
            <a:pPr lvl="1" algn="just" eaLnBrk="1" hangingPunct="1">
              <a:spcBef>
                <a:spcPct val="0"/>
              </a:spcBef>
              <a:buClrTx/>
              <a:buFont typeface="Symbol" panose="05050102010706020507" pitchFamily="18" charset="2"/>
              <a:buChar char="·"/>
            </a:pPr>
            <a:endParaRPr lang="cs-CZ" altLang="cs-CZ" b="1" dirty="0">
              <a:solidFill>
                <a:srgbClr val="008080"/>
              </a:solidFill>
              <a:latin typeface="Arial" panose="020B0604020202020204" pitchFamily="34" charset="0"/>
            </a:endParaRPr>
          </a:p>
          <a:p>
            <a:pPr lvl="1" algn="just"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rPr>
              <a:t> Nařízení vlády o stanovení minimálních tarifů a mzdového zvýhodnění za práci ve ztíženém a zdraví škodlivém prostředí</a:t>
            </a:r>
          </a:p>
          <a:p>
            <a:pPr lvl="1" algn="just" eaLnBrk="1" hangingPunct="1">
              <a:spcBef>
                <a:spcPct val="0"/>
              </a:spcBef>
              <a:buClrTx/>
              <a:buFont typeface="Symbol" panose="05050102010706020507" pitchFamily="18" charset="2"/>
              <a:buChar char="·"/>
            </a:pPr>
            <a:endParaRPr lang="cs-CZ" altLang="cs-CZ" b="1" dirty="0">
              <a:solidFill>
                <a:srgbClr val="008080"/>
              </a:solidFill>
              <a:latin typeface="Arial" panose="020B0604020202020204" pitchFamily="34" charset="0"/>
            </a:endParaRPr>
          </a:p>
          <a:p>
            <a:pPr lvl="1" algn="just" eaLnBrk="1" hangingPunct="1">
              <a:spcBef>
                <a:spcPct val="0"/>
              </a:spcBef>
              <a:buClrTx/>
              <a:buFont typeface="Symbol" panose="05050102010706020507" pitchFamily="18" charset="2"/>
              <a:buChar char="·"/>
            </a:pPr>
            <a:r>
              <a:rPr lang="cs-CZ" altLang="cs-CZ" b="1" dirty="0">
                <a:solidFill>
                  <a:srgbClr val="008080"/>
                </a:solidFill>
                <a:latin typeface="Arial" panose="020B0604020202020204" pitchFamily="34" charset="0"/>
              </a:rPr>
              <a:t> Nařízení vlády o minimální mzdě.</a:t>
            </a:r>
            <a:endParaRPr lang="cs-CZ" altLang="cs-CZ" dirty="0">
              <a:solidFill>
                <a:srgbClr val="008080"/>
              </a:solidFill>
              <a:latin typeface="Times New Roman" panose="02020603050405020304" pitchFamily="18" charset="0"/>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pic>
        <p:nvPicPr>
          <p:cNvPr id="5" name="Picture 4" descr="j0282993"/>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889505" y="2185937"/>
            <a:ext cx="3457575"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253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470681" y="1"/>
            <a:ext cx="9325783" cy="954107"/>
          </a:xfrm>
          <a:prstGeom prst="rect">
            <a:avLst/>
          </a:prstGeom>
          <a:solidFill>
            <a:schemeClr val="bg1">
              <a:lumMod val="20000"/>
              <a:lumOff val="80000"/>
            </a:schemeClr>
          </a:solidFill>
          <a:ln>
            <a:noFill/>
          </a:ln>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defRPr/>
            </a:pPr>
            <a:r>
              <a:rPr lang="cs-CZ" altLang="cs-CZ" sz="2800" b="1" dirty="0">
                <a:solidFill>
                  <a:srgbClr val="008080"/>
                </a:solidFill>
                <a:latin typeface="Times New Roman" panose="02020603050405020304" pitchFamily="18" charset="0"/>
              </a:rPr>
              <a:t>Prestiž obchodu roste a s ním i průměrné mzdy, i když  nedosahují průměru v NH:</a:t>
            </a:r>
          </a:p>
        </p:txBody>
      </p:sp>
      <p:graphicFrame>
        <p:nvGraphicFramePr>
          <p:cNvPr id="9515" name="Group 299"/>
          <p:cNvGraphicFramePr>
            <a:graphicFrameLocks noGrp="1"/>
          </p:cNvGraphicFramePr>
          <p:nvPr>
            <p:extLst>
              <p:ext uri="{D42A27DB-BD31-4B8C-83A1-F6EECF244321}">
                <p14:modId xmlns:p14="http://schemas.microsoft.com/office/powerpoint/2010/main" val="1836799341"/>
              </p:ext>
            </p:extLst>
          </p:nvPr>
        </p:nvGraphicFramePr>
        <p:xfrm>
          <a:off x="470681" y="973139"/>
          <a:ext cx="8497888" cy="4947974"/>
        </p:xfrm>
        <a:graphic>
          <a:graphicData uri="http://schemas.openxmlformats.org/drawingml/2006/table">
            <a:tbl>
              <a:tblPr/>
              <a:tblGrid>
                <a:gridCol w="2108225">
                  <a:extLst>
                    <a:ext uri="{9D8B030D-6E8A-4147-A177-3AD203B41FA5}">
                      <a16:colId xmlns:a16="http://schemas.microsoft.com/office/drawing/2014/main" val="20000"/>
                    </a:ext>
                  </a:extLst>
                </a:gridCol>
                <a:gridCol w="6389663">
                  <a:extLst>
                    <a:ext uri="{9D8B030D-6E8A-4147-A177-3AD203B41FA5}">
                      <a16:colId xmlns:a16="http://schemas.microsoft.com/office/drawing/2014/main" val="20001"/>
                    </a:ext>
                  </a:extLst>
                </a:gridCol>
              </a:tblGrid>
              <a:tr h="114647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ROK</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 poměr průměrné mzdy  v obchodě proti průměru v NH</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0"/>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1953</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77,5</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1955</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83,1</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1960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80,8</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1970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84,2</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760299">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1980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82,4</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bl>
          </a:graphicData>
        </a:graphic>
      </p:graphicFrame>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673730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470681" y="1"/>
            <a:ext cx="9325783" cy="954107"/>
          </a:xfrm>
          <a:prstGeom prst="rect">
            <a:avLst/>
          </a:prstGeom>
          <a:solidFill>
            <a:schemeClr val="bg1">
              <a:lumMod val="20000"/>
              <a:lumOff val="80000"/>
            </a:schemeClr>
          </a:solidFill>
          <a:ln>
            <a:noFill/>
          </a:ln>
        </p:spPr>
        <p:txBody>
          <a:bodyPr wrap="square">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defRPr/>
            </a:pPr>
            <a:r>
              <a:rPr lang="cs-CZ" altLang="cs-CZ" sz="2800" b="1" dirty="0">
                <a:solidFill>
                  <a:srgbClr val="008080"/>
                </a:solidFill>
                <a:latin typeface="Times New Roman" panose="02020603050405020304" pitchFamily="18" charset="0"/>
              </a:rPr>
              <a:t>Prestiž obchodu roste a s ním i průměrné mzdy, i když  nedosahují průměru v NH:</a:t>
            </a:r>
          </a:p>
        </p:txBody>
      </p:sp>
      <p:graphicFrame>
        <p:nvGraphicFramePr>
          <p:cNvPr id="9515" name="Group 299"/>
          <p:cNvGraphicFramePr>
            <a:graphicFrameLocks noGrp="1"/>
          </p:cNvGraphicFramePr>
          <p:nvPr>
            <p:extLst>
              <p:ext uri="{D42A27DB-BD31-4B8C-83A1-F6EECF244321}">
                <p14:modId xmlns:p14="http://schemas.microsoft.com/office/powerpoint/2010/main" val="3717468539"/>
              </p:ext>
            </p:extLst>
          </p:nvPr>
        </p:nvGraphicFramePr>
        <p:xfrm>
          <a:off x="605593" y="1402080"/>
          <a:ext cx="8497888" cy="4828128"/>
        </p:xfrm>
        <a:graphic>
          <a:graphicData uri="http://schemas.openxmlformats.org/drawingml/2006/table">
            <a:tbl>
              <a:tblPr/>
              <a:tblGrid>
                <a:gridCol w="2108225">
                  <a:extLst>
                    <a:ext uri="{9D8B030D-6E8A-4147-A177-3AD203B41FA5}">
                      <a16:colId xmlns:a16="http://schemas.microsoft.com/office/drawing/2014/main" val="20000"/>
                    </a:ext>
                  </a:extLst>
                </a:gridCol>
                <a:gridCol w="6389663">
                  <a:extLst>
                    <a:ext uri="{9D8B030D-6E8A-4147-A177-3AD203B41FA5}">
                      <a16:colId xmlns:a16="http://schemas.microsoft.com/office/drawing/2014/main" val="20001"/>
                    </a:ext>
                  </a:extLst>
                </a:gridCol>
              </a:tblGrid>
              <a:tr h="579204">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ROK</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chemeClr val="bg1"/>
                          </a:solidFill>
                          <a:effectLst/>
                          <a:latin typeface="Times New Roman" pitchFamily="18" charset="0"/>
                          <a:cs typeface="Times New Roman" pitchFamily="18" charset="0"/>
                        </a:rPr>
                        <a:t>% poměr průměrné mzdy  v obchodě proti průměru v NH</a:t>
                      </a:r>
                      <a:endParaRPr kumimoji="0" lang="cs-CZ" sz="2800" b="1" i="0" u="none" strike="noStrike" cap="none" normalizeH="0" baseline="0" dirty="0">
                        <a:ln>
                          <a:noFill/>
                        </a:ln>
                        <a:solidFill>
                          <a:schemeClr val="bg1"/>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0"/>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1995 (G)</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88,1</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2000</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98,5</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2003</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94,7</a:t>
                      </a:r>
                      <a:endParaRPr kumimoji="0" lang="cs-CZ" sz="2800" b="1" i="0" u="none" strike="noStrike" cap="none" normalizeH="0" baseline="0" dirty="0">
                        <a:ln>
                          <a:noFill/>
                        </a:ln>
                        <a:solidFill>
                          <a:srgbClr val="008080"/>
                        </a:solidFill>
                        <a:effectLst/>
                        <a:latin typeface="Times New Roman" pitchFamily="18"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2004</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20000"/>
                        </a:spcBef>
                        <a:spcAft>
                          <a:spcPct val="0"/>
                        </a:spcAft>
                        <a:buClr>
                          <a:schemeClr val="accent1"/>
                        </a:buClr>
                        <a:buSzTx/>
                        <a:buFontTx/>
                        <a:buNone/>
                        <a:tabLst/>
                      </a:pPr>
                      <a:r>
                        <a:rPr kumimoji="0" lang="cs-CZ" sz="2800" b="1" i="0" u="none" strike="noStrike" cap="none" normalizeH="0" baseline="0" dirty="0">
                          <a:ln>
                            <a:noFill/>
                          </a:ln>
                          <a:solidFill>
                            <a:srgbClr val="008080"/>
                          </a:solidFill>
                          <a:effectLst/>
                          <a:latin typeface="Times New Roman" pitchFamily="18" charset="0"/>
                        </a:rPr>
                        <a:t>94,1</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r h="384105">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cs-CZ" sz="2800" b="1" i="0" u="none" strike="noStrike" cap="none" normalizeH="0" baseline="0" dirty="0">
                          <a:ln>
                            <a:noFill/>
                          </a:ln>
                          <a:solidFill>
                            <a:srgbClr val="008080"/>
                          </a:solidFill>
                          <a:effectLst/>
                          <a:latin typeface="Times New Roman" pitchFamily="18" charset="0"/>
                          <a:cs typeface="Times New Roman" pitchFamily="18" charset="0"/>
                        </a:rPr>
                        <a:t>2005</a:t>
                      </a:r>
                      <a:endParaRPr kumimoji="0" lang="cs-CZ" sz="2800" b="0" i="0" u="none" strike="noStrike" cap="none" normalizeH="0" baseline="0" dirty="0">
                        <a:ln>
                          <a:noFill/>
                        </a:ln>
                        <a:solidFill>
                          <a:srgbClr val="008080"/>
                        </a:solidFill>
                        <a:effectLst/>
                        <a:latin typeface="Arial" charset="0"/>
                      </a:endParaRP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80000"/>
                        </a:lnSpc>
                        <a:spcBef>
                          <a:spcPct val="20000"/>
                        </a:spcBef>
                        <a:spcAft>
                          <a:spcPct val="0"/>
                        </a:spcAft>
                        <a:buClr>
                          <a:schemeClr val="accent1"/>
                        </a:buClr>
                        <a:buSzTx/>
                        <a:buFontTx/>
                        <a:buNone/>
                        <a:tabLst/>
                      </a:pPr>
                      <a:r>
                        <a:rPr kumimoji="0" lang="cs-CZ" sz="2800" b="1" i="0" u="none" strike="noStrike" cap="none" normalizeH="0" baseline="0" dirty="0">
                          <a:ln>
                            <a:noFill/>
                          </a:ln>
                          <a:solidFill>
                            <a:srgbClr val="008080"/>
                          </a:solidFill>
                          <a:effectLst/>
                          <a:latin typeface="Times New Roman" pitchFamily="18" charset="0"/>
                        </a:rPr>
                        <a:t>92,7</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0"/>
                  </a:ext>
                </a:extLst>
              </a:tr>
              <a:tr h="458755">
                <a:tc>
                  <a:txBody>
                    <a:bodyPr/>
                    <a:lstStyle/>
                    <a:p>
                      <a:r>
                        <a:rPr lang="cs-CZ" sz="2800" b="1" dirty="0">
                          <a:solidFill>
                            <a:srgbClr val="008080"/>
                          </a:solidFill>
                        </a:rPr>
                        <a:t>2010</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a:r>
                        <a:rPr lang="cs-CZ" sz="2800" b="1" dirty="0">
                          <a:solidFill>
                            <a:srgbClr val="008080"/>
                          </a:solidFill>
                        </a:rPr>
                        <a:t>                   91,1 (21 683 Kč)</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1"/>
                  </a:ext>
                </a:extLst>
              </a:tr>
              <a:tr h="1005852">
                <a:tc>
                  <a:txBody>
                    <a:bodyPr/>
                    <a:lstStyle/>
                    <a:p>
                      <a:r>
                        <a:rPr lang="cs-CZ" sz="2800" b="1" dirty="0">
                          <a:solidFill>
                            <a:srgbClr val="008080"/>
                          </a:solidFill>
                        </a:rPr>
                        <a:t>2014</a:t>
                      </a:r>
                    </a:p>
                    <a:p>
                      <a:r>
                        <a:rPr lang="cs-CZ" sz="2800" b="1" dirty="0">
                          <a:solidFill>
                            <a:srgbClr val="008080"/>
                          </a:solidFill>
                        </a:rPr>
                        <a:t>2016</a:t>
                      </a:r>
                    </a:p>
                    <a:p>
                      <a:r>
                        <a:rPr lang="cs-CZ" sz="2800" b="1" dirty="0">
                          <a:solidFill>
                            <a:srgbClr val="008080"/>
                          </a:solidFill>
                        </a:rPr>
                        <a:t>2018 (2.pol)</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algn="ctr"/>
                      <a:r>
                        <a:rPr lang="cs-CZ" sz="2800" b="1" dirty="0">
                          <a:solidFill>
                            <a:srgbClr val="008080"/>
                          </a:solidFill>
                        </a:rPr>
                        <a:t>                   93,2 (23 428 Kč) </a:t>
                      </a:r>
                    </a:p>
                    <a:p>
                      <a:pPr algn="ctr"/>
                      <a:r>
                        <a:rPr lang="cs-CZ" sz="2800" b="1" dirty="0">
                          <a:solidFill>
                            <a:srgbClr val="008080"/>
                          </a:solidFill>
                        </a:rPr>
                        <a:t>93,0 (25</a:t>
                      </a:r>
                      <a:r>
                        <a:rPr lang="cs-CZ" sz="2800" b="1" baseline="0" dirty="0">
                          <a:solidFill>
                            <a:srgbClr val="008080"/>
                          </a:solidFill>
                        </a:rPr>
                        <a:t> 390 </a:t>
                      </a:r>
                      <a:r>
                        <a:rPr lang="cs-CZ" sz="2800" b="1" dirty="0">
                          <a:solidFill>
                            <a:srgbClr val="008080"/>
                          </a:solidFill>
                        </a:rPr>
                        <a:t>Kč),</a:t>
                      </a:r>
                      <a:r>
                        <a:rPr lang="cs-CZ" sz="2800" b="1" baseline="0" dirty="0">
                          <a:solidFill>
                            <a:srgbClr val="008080"/>
                          </a:solidFill>
                        </a:rPr>
                        <a:t> NH 27 297 Kč</a:t>
                      </a:r>
                      <a:r>
                        <a:rPr lang="cs-CZ" sz="2800" b="1" dirty="0">
                          <a:solidFill>
                            <a:srgbClr val="008080"/>
                          </a:solidFill>
                        </a:rPr>
                        <a:t> ) </a:t>
                      </a:r>
                    </a:p>
                    <a:p>
                      <a:pPr algn="ctr"/>
                      <a:r>
                        <a:rPr lang="cs-CZ" sz="2800" b="1" dirty="0">
                          <a:solidFill>
                            <a:srgbClr val="008080"/>
                          </a:solidFill>
                        </a:rPr>
                        <a:t>93,0 (29 485 Kč), (NH 31 851</a:t>
                      </a:r>
                      <a:r>
                        <a:rPr lang="cs-CZ" sz="2800" b="1" baseline="0" dirty="0">
                          <a:solidFill>
                            <a:srgbClr val="008080"/>
                          </a:solidFill>
                        </a:rPr>
                        <a:t> Kč</a:t>
                      </a:r>
                      <a:r>
                        <a:rPr lang="cs-CZ" sz="2800" b="1" dirty="0">
                          <a:solidFill>
                            <a:srgbClr val="008080"/>
                          </a:solidFill>
                        </a:rPr>
                        <a:t>)              </a:t>
                      </a:r>
                    </a:p>
                  </a:txBody>
                  <a:tcPr marL="91450" marR="91450" marT="45726" marB="45726"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2"/>
                  </a:ext>
                </a:extLst>
              </a:tr>
            </a:tbl>
          </a:graphicData>
        </a:graphic>
      </p:graphicFrame>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417222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611" name="Group 203"/>
          <p:cNvGraphicFramePr>
            <a:graphicFrameLocks noGrp="1"/>
          </p:cNvGraphicFramePr>
          <p:nvPr>
            <p:extLst>
              <p:ext uri="{D42A27DB-BD31-4B8C-83A1-F6EECF244321}">
                <p14:modId xmlns:p14="http://schemas.microsoft.com/office/powerpoint/2010/main" val="3809969425"/>
              </p:ext>
            </p:extLst>
          </p:nvPr>
        </p:nvGraphicFramePr>
        <p:xfrm>
          <a:off x="1751014" y="779464"/>
          <a:ext cx="8640763" cy="4805361"/>
        </p:xfrm>
        <a:graphic>
          <a:graphicData uri="http://schemas.openxmlformats.org/drawingml/2006/table">
            <a:tbl>
              <a:tblPr/>
              <a:tblGrid>
                <a:gridCol w="1135082">
                  <a:extLst>
                    <a:ext uri="{9D8B030D-6E8A-4147-A177-3AD203B41FA5}">
                      <a16:colId xmlns:a16="http://schemas.microsoft.com/office/drawing/2014/main" val="20000"/>
                    </a:ext>
                  </a:extLst>
                </a:gridCol>
                <a:gridCol w="2346331">
                  <a:extLst>
                    <a:ext uri="{9D8B030D-6E8A-4147-A177-3AD203B41FA5}">
                      <a16:colId xmlns:a16="http://schemas.microsoft.com/office/drawing/2014/main" val="20001"/>
                    </a:ext>
                  </a:extLst>
                </a:gridCol>
                <a:gridCol w="1054073">
                  <a:extLst>
                    <a:ext uri="{9D8B030D-6E8A-4147-A177-3AD203B41FA5}">
                      <a16:colId xmlns:a16="http://schemas.microsoft.com/office/drawing/2014/main" val="20002"/>
                    </a:ext>
                  </a:extLst>
                </a:gridCol>
                <a:gridCol w="3200400">
                  <a:extLst>
                    <a:ext uri="{9D8B030D-6E8A-4147-A177-3AD203B41FA5}">
                      <a16:colId xmlns:a16="http://schemas.microsoft.com/office/drawing/2014/main" val="20003"/>
                    </a:ext>
                  </a:extLst>
                </a:gridCol>
                <a:gridCol w="904877">
                  <a:extLst>
                    <a:ext uri="{9D8B030D-6E8A-4147-A177-3AD203B41FA5}">
                      <a16:colId xmlns:a16="http://schemas.microsoft.com/office/drawing/2014/main" val="20004"/>
                    </a:ext>
                  </a:extLst>
                </a:gridCol>
              </a:tblGrid>
              <a:tr h="822992">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Velkoobchod</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hMerge="1">
                  <a:txBody>
                    <a:bodyPr/>
                    <a:lstStyle/>
                    <a:p>
                      <a:endParaRPr lang="cs-CZ"/>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Maloobchod - velké podniky</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hMerge="1">
                  <a:txBody>
                    <a:bodyPr/>
                    <a:lstStyle/>
                    <a:p>
                      <a:endParaRPr lang="cs-CZ"/>
                    </a:p>
                  </a:txBody>
                  <a:tcPr/>
                </a:tc>
                <a:extLst>
                  <a:ext uri="{0D108BD9-81ED-4DB2-BD59-A6C34878D82A}">
                    <a16:rowId xmlns:a16="http://schemas.microsoft.com/office/drawing/2014/main" val="10000"/>
                  </a:ext>
                </a:extLst>
              </a:tr>
              <a:tr h="89615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ahoma" pitchFamily="34" charset="0"/>
                        </a:rPr>
                        <a:t>Rok</a:t>
                      </a:r>
                      <a:endParaRPr kumimoji="0" lang="cs-CZ" sz="2400" b="0" i="0" u="none" strike="noStrike" cap="none" normalizeH="0" baseline="0" dirty="0">
                        <a:ln>
                          <a:noFill/>
                        </a:ln>
                        <a:solidFill>
                          <a:schemeClr val="bg1"/>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Tx/>
                        <a:buFontTx/>
                        <a:buNone/>
                        <a:tabLst/>
                      </a:pPr>
                      <a:endParaRPr kumimoji="0" lang="cs-CZ" sz="2400" b="0" i="0" u="none" strike="noStrike" cap="none" normalizeH="0" baseline="0" dirty="0">
                        <a:ln>
                          <a:noFill/>
                        </a:ln>
                        <a:solidFill>
                          <a:schemeClr val="bg1"/>
                        </a:solidFill>
                        <a:effectLst/>
                        <a:latin typeface="Tahoma" pitchFamily="34"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Průměrná hrubá  mzda</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rowSpan="5">
                  <a:txBody>
                    <a:bodyPr/>
                    <a:lstStyle/>
                    <a:p>
                      <a:endParaRPr lang="cs-CZ" sz="1800" dirty="0">
                        <a:solidFill>
                          <a:schemeClr val="bg1"/>
                        </a:solidFill>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chemeClr val="bg1"/>
                          </a:solidFill>
                          <a:effectLst/>
                          <a:latin typeface="Times New Roman" pitchFamily="18" charset="0"/>
                          <a:cs typeface="Times New Roman" pitchFamily="18" charset="0"/>
                        </a:rPr>
                        <a:t>Průměrná hrubá mzda</a:t>
                      </a:r>
                      <a:endParaRPr kumimoji="0" lang="cs-CZ" sz="2400" b="0" i="0" u="none" strike="noStrike" cap="none" normalizeH="0" baseline="0" dirty="0">
                        <a:ln>
                          <a:noFill/>
                        </a:ln>
                        <a:solidFill>
                          <a:schemeClr val="bg1"/>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rowSpan="5">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rgbClr val="FFFF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1"/>
                  </a:ext>
                </a:extLst>
              </a:tr>
              <a:tr h="45719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2005</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21 061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12 688</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5719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2010</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27 551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16 419</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5719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2013</a:t>
                      </a:r>
                      <a:endParaRPr kumimoji="0" lang="cs-CZ" sz="2400" b="0" i="0" u="none" strike="noStrike" cap="none" normalizeH="0" baseline="0" dirty="0">
                        <a:ln>
                          <a:noFill/>
                        </a:ln>
                        <a:solidFill>
                          <a:srgbClr val="FF000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27 220</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17 643</a:t>
                      </a:r>
                      <a:endParaRPr kumimoji="0" lang="cs-CZ" sz="2400" b="0"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dirty="0">
                        <a:ln>
                          <a:noFill/>
                        </a:ln>
                        <a:solidFill>
                          <a:schemeClr val="tx1"/>
                        </a:solidFill>
                        <a:effectLst/>
                        <a:latin typeface="Arial"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1464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2015</a:t>
                      </a:r>
                    </a:p>
                    <a:p>
                      <a:pPr marL="0" marR="0" lvl="0" indent="0" algn="just"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2016</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chemeClr val="tx1"/>
                        </a:solidFill>
                        <a:effectLst/>
                        <a:latin typeface="Times New Roman" pitchFamily="18" charset="0"/>
                        <a:cs typeface="Times New Roman" pitchFamily="18"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29 471</a:t>
                      </a:r>
                    </a:p>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anose="02020603050405020304" pitchFamily="18" charset="0"/>
                          <a:cs typeface="Times New Roman" panose="02020603050405020304" pitchFamily="18" charset="0"/>
                        </a:rPr>
                        <a:t>30 471</a:t>
                      </a: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endParaRPr lang="cs-CZ" dirty="0"/>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18 985</a:t>
                      </a:r>
                    </a:p>
                    <a:p>
                      <a:pPr marL="0" marR="0" lvl="0" indent="0" algn="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20 235  </a:t>
                      </a:r>
                      <a:endParaRPr kumimoji="0" lang="cs-CZ" sz="2400" b="1" i="0" u="none" strike="noStrike" cap="none" normalizeH="0" baseline="0" dirty="0">
                        <a:ln>
                          <a:noFill/>
                        </a:ln>
                        <a:solidFill>
                          <a:srgbClr val="008080"/>
                        </a:solidFill>
                        <a:effectLst/>
                        <a:latin typeface="Arial" charset="0"/>
                      </a:endParaRPr>
                    </a:p>
                  </a:txBody>
                  <a:tcPr marL="91438" marR="91438" marT="45695" marB="4569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cs-CZ" sz="2400" b="1" i="0" u="none" strike="noStrike" cap="none" normalizeH="0" baseline="0" dirty="0">
                        <a:ln>
                          <a:noFill/>
                        </a:ln>
                        <a:solidFill>
                          <a:srgbClr val="FF0000"/>
                        </a:solidFill>
                        <a:effectLst/>
                        <a:latin typeface="Times New Roman" pitchFamily="18" charset="0"/>
                        <a:cs typeface="Times New Roman" pitchFamily="18" charset="0"/>
                      </a:endParaRPr>
                    </a:p>
                  </a:txBody>
                  <a:tcPr marL="91438" marR="91438" marT="45690" marB="4569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7208" name="Text Box 200"/>
          <p:cNvSpPr txBox="1">
            <a:spLocks noChangeArrowheads="1"/>
          </p:cNvSpPr>
          <p:nvPr/>
        </p:nvSpPr>
        <p:spPr bwMode="auto">
          <a:xfrm>
            <a:off x="1743075" y="260351"/>
            <a:ext cx="55768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50000"/>
              </a:spcBef>
              <a:buClrTx/>
              <a:buFontTx/>
              <a:buNone/>
            </a:pPr>
            <a:r>
              <a:rPr lang="cs-CZ" altLang="cs-CZ" sz="2800" b="1">
                <a:latin typeface="Times New Roman" panose="02020603050405020304" pitchFamily="18" charset="0"/>
              </a:rPr>
              <a:t>Mzdy ve struktuře (na F.O.)</a:t>
            </a:r>
          </a:p>
        </p:txBody>
      </p:sp>
      <p:sp>
        <p:nvSpPr>
          <p:cNvPr id="7209" name="TextovéPole 46"/>
          <p:cNvSpPr txBox="1">
            <a:spLocks noChangeArrowheads="1"/>
          </p:cNvSpPr>
          <p:nvPr/>
        </p:nvSpPr>
        <p:spPr bwMode="auto">
          <a:xfrm>
            <a:off x="1525588" y="5440363"/>
            <a:ext cx="889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Char char="•"/>
              <a:defRPr sz="3200">
                <a:solidFill>
                  <a:schemeClr val="tx1"/>
                </a:solidFill>
                <a:latin typeface="Tahoma" panose="020B0604030504040204" pitchFamily="34" charset="0"/>
              </a:defRPr>
            </a:lvl1pPr>
            <a:lvl2pPr marL="742950" indent="-285750">
              <a:spcBef>
                <a:spcPct val="20000"/>
              </a:spcBef>
              <a:buClr>
                <a:schemeClr val="hlink"/>
              </a:buClr>
              <a:buChar char="–"/>
              <a:defRPr sz="2800">
                <a:solidFill>
                  <a:schemeClr val="tx1"/>
                </a:solidFill>
                <a:latin typeface="Tahoma" panose="020B0604030504040204" pitchFamily="34" charset="0"/>
              </a:defRPr>
            </a:lvl2pPr>
            <a:lvl3pPr marL="1143000" indent="-228600">
              <a:spcBef>
                <a:spcPct val="20000"/>
              </a:spcBef>
              <a:buClr>
                <a:schemeClr val="accent1"/>
              </a:buClr>
              <a:buChar char="•"/>
              <a:defRPr sz="2400">
                <a:solidFill>
                  <a:schemeClr val="tx1"/>
                </a:solidFill>
                <a:latin typeface="Tahoma" panose="020B0604030504040204" pitchFamily="34" charset="0"/>
              </a:defRPr>
            </a:lvl3pPr>
            <a:lvl4pPr marL="1600200" indent="-228600">
              <a:spcBef>
                <a:spcPct val="20000"/>
              </a:spcBef>
              <a:buClr>
                <a:schemeClr val="folHlink"/>
              </a:buClr>
              <a:buChar char="–"/>
              <a:defRPr sz="2000">
                <a:solidFill>
                  <a:schemeClr val="tx1"/>
                </a:solidFill>
                <a:latin typeface="Tahoma" panose="020B0604030504040204" pitchFamily="34" charset="0"/>
              </a:defRPr>
            </a:lvl4pPr>
            <a:lvl5pPr marL="2057400" indent="-228600">
              <a:spcBef>
                <a:spcPct val="20000"/>
              </a:spcBef>
              <a:buClr>
                <a:schemeClr val="accent1"/>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1"/>
              </a:buClr>
              <a:buChar char="»"/>
              <a:defRPr sz="2000">
                <a:solidFill>
                  <a:schemeClr val="tx1"/>
                </a:solidFill>
                <a:latin typeface="Tahoma" panose="020B0604030504040204" pitchFamily="34" charset="0"/>
              </a:defRPr>
            </a:lvl9pPr>
          </a:lstStyle>
          <a:p>
            <a:pPr eaLnBrk="1" hangingPunct="1">
              <a:spcBef>
                <a:spcPct val="0"/>
              </a:spcBef>
              <a:buClrTx/>
              <a:buFontTx/>
              <a:buNone/>
            </a:pPr>
            <a:r>
              <a:rPr lang="cs-CZ" altLang="cs-CZ" sz="2400" b="1" dirty="0">
                <a:latin typeface="Times New Roman" panose="02020603050405020304" pitchFamily="18" charset="0"/>
              </a:rPr>
              <a:t>     </a:t>
            </a:r>
          </a:p>
          <a:p>
            <a:pPr eaLnBrk="1" hangingPunct="1">
              <a:spcBef>
                <a:spcPct val="0"/>
              </a:spcBef>
              <a:buClrTx/>
              <a:buFontTx/>
              <a:buNone/>
            </a:pPr>
            <a:r>
              <a:rPr lang="cs-CZ" altLang="cs-CZ" sz="2400" b="1" dirty="0">
                <a:latin typeface="Times New Roman" panose="02020603050405020304" pitchFamily="18" charset="0"/>
              </a:rPr>
              <a:t>     </a:t>
            </a:r>
            <a:r>
              <a:rPr lang="cs-CZ" altLang="cs-CZ" sz="2400" b="1" dirty="0">
                <a:solidFill>
                  <a:srgbClr val="008080"/>
                </a:solidFill>
                <a:latin typeface="Times New Roman" panose="02020603050405020304" pitchFamily="18" charset="0"/>
              </a:rPr>
              <a:t>G – obchod (maloobchod, velkoobchod a prodej motor.  vozidel)</a:t>
            </a:r>
          </a:p>
          <a:p>
            <a:pPr eaLnBrk="1" hangingPunct="1">
              <a:spcBef>
                <a:spcPct val="0"/>
              </a:spcBef>
              <a:buClrTx/>
              <a:buFontTx/>
              <a:buNone/>
            </a:pPr>
            <a:r>
              <a:rPr lang="cs-CZ" altLang="cs-CZ" sz="2400" b="1" dirty="0">
                <a:solidFill>
                  <a:srgbClr val="008080"/>
                </a:solidFill>
                <a:latin typeface="Times New Roman" panose="02020603050405020304" pitchFamily="18" charset="0"/>
              </a:rPr>
              <a:t>     46 – velkoobchod, 47 – maloobchod (klasifikace NACE</a:t>
            </a:r>
            <a:r>
              <a:rPr lang="cs-CZ" altLang="cs-CZ" sz="2400" b="1" dirty="0">
                <a:latin typeface="Times New Roman" panose="02020603050405020304" pitchFamily="18" charset="0"/>
              </a:rPr>
              <a:t>) </a:t>
            </a:r>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0005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4538" y="366011"/>
            <a:ext cx="8001000" cy="887413"/>
          </a:xfrm>
          <a:solidFill>
            <a:schemeClr val="bg1">
              <a:lumMod val="20000"/>
              <a:lumOff val="80000"/>
            </a:schemeClr>
          </a:solidFill>
          <a:ln w="38100">
            <a:solidFill>
              <a:srgbClr val="008080"/>
            </a:solidFill>
          </a:ln>
        </p:spPr>
        <p:txBody>
          <a:bodyPr>
            <a:normAutofit/>
          </a:bodyPr>
          <a:lstStyle/>
          <a:p>
            <a:pPr algn="ctr">
              <a:defRPr/>
            </a:pPr>
            <a:r>
              <a:rPr lang="cs-CZ" sz="3200" dirty="0">
                <a:solidFill>
                  <a:srgbClr val="008080"/>
                </a:solidFill>
                <a:latin typeface="Arial" panose="020B0604020202020204" pitchFamily="34" charset="0"/>
                <a:cs typeface="Arial" panose="020B0604020202020204" pitchFamily="34" charset="0"/>
              </a:rPr>
              <a:t>Reálná situace v maloobchodě ČR - vývoj</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graphicFrame>
        <p:nvGraphicFramePr>
          <p:cNvPr id="5" name="Tabulka 4"/>
          <p:cNvGraphicFramePr>
            <a:graphicFrameLocks noGrp="1"/>
          </p:cNvGraphicFramePr>
          <p:nvPr>
            <p:extLst>
              <p:ext uri="{D42A27DB-BD31-4B8C-83A1-F6EECF244321}">
                <p14:modId xmlns:p14="http://schemas.microsoft.com/office/powerpoint/2010/main" val="2311706980"/>
              </p:ext>
            </p:extLst>
          </p:nvPr>
        </p:nvGraphicFramePr>
        <p:xfrm>
          <a:off x="704538" y="1918740"/>
          <a:ext cx="10373193" cy="3897442"/>
        </p:xfrm>
        <a:graphic>
          <a:graphicData uri="http://schemas.openxmlformats.org/drawingml/2006/table">
            <a:tbl>
              <a:tblPr firstRow="1" firstCol="1" bandRow="1">
                <a:tableStyleId>{5C22544A-7EE6-4342-B048-85BDC9FD1C3A}</a:tableStyleId>
              </a:tblPr>
              <a:tblGrid>
                <a:gridCol w="3396129">
                  <a:extLst>
                    <a:ext uri="{9D8B030D-6E8A-4147-A177-3AD203B41FA5}">
                      <a16:colId xmlns:a16="http://schemas.microsoft.com/office/drawing/2014/main" val="2503255262"/>
                    </a:ext>
                  </a:extLst>
                </a:gridCol>
                <a:gridCol w="1162844">
                  <a:extLst>
                    <a:ext uri="{9D8B030D-6E8A-4147-A177-3AD203B41FA5}">
                      <a16:colId xmlns:a16="http://schemas.microsoft.com/office/drawing/2014/main" val="1843767352"/>
                    </a:ext>
                  </a:extLst>
                </a:gridCol>
                <a:gridCol w="1162844">
                  <a:extLst>
                    <a:ext uri="{9D8B030D-6E8A-4147-A177-3AD203B41FA5}">
                      <a16:colId xmlns:a16="http://schemas.microsoft.com/office/drawing/2014/main" val="2438041337"/>
                    </a:ext>
                  </a:extLst>
                </a:gridCol>
                <a:gridCol w="1162844">
                  <a:extLst>
                    <a:ext uri="{9D8B030D-6E8A-4147-A177-3AD203B41FA5}">
                      <a16:colId xmlns:a16="http://schemas.microsoft.com/office/drawing/2014/main" val="1170080347"/>
                    </a:ext>
                  </a:extLst>
                </a:gridCol>
                <a:gridCol w="1162844">
                  <a:extLst>
                    <a:ext uri="{9D8B030D-6E8A-4147-A177-3AD203B41FA5}">
                      <a16:colId xmlns:a16="http://schemas.microsoft.com/office/drawing/2014/main" val="2486556703"/>
                    </a:ext>
                  </a:extLst>
                </a:gridCol>
                <a:gridCol w="1162844">
                  <a:extLst>
                    <a:ext uri="{9D8B030D-6E8A-4147-A177-3AD203B41FA5}">
                      <a16:colId xmlns:a16="http://schemas.microsoft.com/office/drawing/2014/main" val="1156963747"/>
                    </a:ext>
                  </a:extLst>
                </a:gridCol>
                <a:gridCol w="1162844">
                  <a:extLst>
                    <a:ext uri="{9D8B030D-6E8A-4147-A177-3AD203B41FA5}">
                      <a16:colId xmlns:a16="http://schemas.microsoft.com/office/drawing/2014/main" val="3968135166"/>
                    </a:ext>
                  </a:extLst>
                </a:gridCol>
              </a:tblGrid>
              <a:tr h="579030">
                <a:tc rowSpan="2">
                  <a:txBody>
                    <a:bodyPr/>
                    <a:lstStyle/>
                    <a:p>
                      <a:pPr indent="180340" algn="l">
                        <a:lnSpc>
                          <a:spcPct val="115000"/>
                        </a:lnSpc>
                        <a:spcBef>
                          <a:spcPts val="1200"/>
                        </a:spcBef>
                        <a:spcAft>
                          <a:spcPts val="0"/>
                        </a:spcAft>
                      </a:pPr>
                      <a:r>
                        <a:rPr lang="cs-CZ" sz="2400" dirty="0">
                          <a:effectLst/>
                        </a:rPr>
                        <a:t>Typ prodavače</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gridSpan="6">
                  <a:txBody>
                    <a:bodyPr/>
                    <a:lstStyle/>
                    <a:p>
                      <a:pPr indent="180340" algn="ctr">
                        <a:lnSpc>
                          <a:spcPct val="115000"/>
                        </a:lnSpc>
                        <a:spcBef>
                          <a:spcPts val="1200"/>
                        </a:spcBef>
                        <a:spcAft>
                          <a:spcPts val="0"/>
                        </a:spcAft>
                      </a:pPr>
                      <a:r>
                        <a:rPr lang="cs-CZ" sz="2400" dirty="0">
                          <a:effectLst/>
                        </a:rPr>
                        <a:t>Průměrná hrubá mzda za jednotlivá období v Kč</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2556481916"/>
                  </a:ext>
                </a:extLst>
              </a:tr>
              <a:tr h="483060">
                <a:tc vMerge="1">
                  <a:txBody>
                    <a:bodyPr/>
                    <a:lstStyle/>
                    <a:p>
                      <a:endParaRPr lang="cs-CZ"/>
                    </a:p>
                  </a:txBody>
                  <a:tcPr/>
                </a:tc>
                <a:tc>
                  <a:txBody>
                    <a:bodyPr/>
                    <a:lstStyle/>
                    <a:p>
                      <a:pPr indent="180340" algn="ctr">
                        <a:lnSpc>
                          <a:spcPct val="115000"/>
                        </a:lnSpc>
                        <a:spcBef>
                          <a:spcPts val="1200"/>
                        </a:spcBef>
                        <a:spcAft>
                          <a:spcPts val="0"/>
                        </a:spcAft>
                      </a:pPr>
                      <a:r>
                        <a:rPr lang="cs-CZ" sz="2400" dirty="0">
                          <a:solidFill>
                            <a:srgbClr val="008080"/>
                          </a:solidFill>
                          <a:effectLst/>
                        </a:rPr>
                        <a:t>2000</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2004</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2008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2012</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2016</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2018*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704488147"/>
                  </a:ext>
                </a:extLst>
              </a:tr>
              <a:tr h="1015126">
                <a:tc>
                  <a:txBody>
                    <a:bodyPr/>
                    <a:lstStyle/>
                    <a:p>
                      <a:pPr indent="180340" algn="l">
                        <a:lnSpc>
                          <a:spcPct val="115000"/>
                        </a:lnSpc>
                        <a:spcBef>
                          <a:spcPts val="1200"/>
                        </a:spcBef>
                        <a:spcAft>
                          <a:spcPts val="0"/>
                        </a:spcAft>
                      </a:pPr>
                      <a:r>
                        <a:rPr lang="cs-CZ" sz="2400" dirty="0">
                          <a:effectLst/>
                        </a:rPr>
                        <a:t>Prodavači v obchodech celkově</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10 246</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12 114</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14 842</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14 205</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17 995</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21 218</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3085946791"/>
                  </a:ext>
                </a:extLst>
              </a:tr>
              <a:tr h="910113">
                <a:tc>
                  <a:txBody>
                    <a:bodyPr/>
                    <a:lstStyle/>
                    <a:p>
                      <a:pPr indent="180340" algn="l">
                        <a:lnSpc>
                          <a:spcPct val="115000"/>
                        </a:lnSpc>
                        <a:spcBef>
                          <a:spcPts val="1200"/>
                        </a:spcBef>
                        <a:spcAft>
                          <a:spcPts val="0"/>
                        </a:spcAft>
                      </a:pPr>
                      <a:r>
                        <a:rPr lang="cs-CZ" sz="2400" dirty="0">
                          <a:effectLst/>
                        </a:rPr>
                        <a:t>Prodavač smíšeného zboží</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8 956</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10 867</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14 897</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15 610</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18 452</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a:solidFill>
                            <a:srgbClr val="008080"/>
                          </a:solidFill>
                          <a:effectLst/>
                        </a:rPr>
                        <a:t>21 546</a:t>
                      </a:r>
                      <a:endParaRPr lang="cs-CZ" sz="240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359016469"/>
                  </a:ext>
                </a:extLst>
              </a:tr>
              <a:tr h="910113">
                <a:tc>
                  <a:txBody>
                    <a:bodyPr/>
                    <a:lstStyle/>
                    <a:p>
                      <a:pPr indent="180340" algn="l">
                        <a:lnSpc>
                          <a:spcPct val="115000"/>
                        </a:lnSpc>
                        <a:spcBef>
                          <a:spcPts val="1200"/>
                        </a:spcBef>
                        <a:spcAft>
                          <a:spcPts val="0"/>
                        </a:spcAft>
                      </a:pPr>
                      <a:r>
                        <a:rPr lang="cs-CZ" sz="2400" dirty="0">
                          <a:effectLst/>
                        </a:rPr>
                        <a:t>Prodavač potravinářského zboží</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8080"/>
                    </a:solidFill>
                  </a:tcPr>
                </a:tc>
                <a:tc>
                  <a:txBody>
                    <a:bodyPr/>
                    <a:lstStyle/>
                    <a:p>
                      <a:pPr indent="180340" algn="ctr">
                        <a:lnSpc>
                          <a:spcPct val="115000"/>
                        </a:lnSpc>
                        <a:spcBef>
                          <a:spcPts val="1200"/>
                        </a:spcBef>
                        <a:spcAft>
                          <a:spcPts val="0"/>
                        </a:spcAft>
                      </a:pPr>
                      <a:r>
                        <a:rPr lang="cs-CZ" sz="2400" dirty="0">
                          <a:solidFill>
                            <a:srgbClr val="008080"/>
                          </a:solidFill>
                          <a:effectLst/>
                        </a:rPr>
                        <a:t>9 171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12 201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14 721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12 741</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16 217</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indent="180340" algn="ctr">
                        <a:lnSpc>
                          <a:spcPct val="115000"/>
                        </a:lnSpc>
                        <a:spcBef>
                          <a:spcPts val="1200"/>
                        </a:spcBef>
                        <a:spcAft>
                          <a:spcPts val="0"/>
                        </a:spcAft>
                      </a:pPr>
                      <a:r>
                        <a:rPr lang="cs-CZ" sz="2400" dirty="0">
                          <a:solidFill>
                            <a:srgbClr val="008080"/>
                          </a:solidFill>
                          <a:effectLst/>
                        </a:rPr>
                        <a:t>20 449</a:t>
                      </a:r>
                      <a:endParaRPr lang="cs-CZ" sz="2400" dirty="0">
                        <a:solidFill>
                          <a:srgbClr val="00808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6">
                        <a:lumMod val="20000"/>
                        <a:lumOff val="80000"/>
                      </a:schemeClr>
                    </a:solidFill>
                  </a:tcPr>
                </a:tc>
                <a:extLst>
                  <a:ext uri="{0D108BD9-81ED-4DB2-BD59-A6C34878D82A}">
                    <a16:rowId xmlns:a16="http://schemas.microsoft.com/office/drawing/2014/main" val="2021271285"/>
                  </a:ext>
                </a:extLst>
              </a:tr>
            </a:tbl>
          </a:graphicData>
        </a:graphic>
      </p:graphicFrame>
    </p:spTree>
    <p:extLst>
      <p:ext uri="{BB962C8B-B14F-4D97-AF65-F5344CB8AC3E}">
        <p14:creationId xmlns:p14="http://schemas.microsoft.com/office/powerpoint/2010/main" val="121495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4538" y="366011"/>
            <a:ext cx="8001000" cy="887413"/>
          </a:xfrm>
          <a:solidFill>
            <a:schemeClr val="bg1">
              <a:lumMod val="20000"/>
              <a:lumOff val="80000"/>
            </a:schemeClr>
          </a:solidFill>
          <a:ln w="38100">
            <a:solidFill>
              <a:srgbClr val="008080"/>
            </a:solidFill>
          </a:ln>
        </p:spPr>
        <p:txBody>
          <a:bodyPr>
            <a:normAutofit fontScale="90000"/>
          </a:bodyPr>
          <a:lstStyle/>
          <a:p>
            <a:pPr algn="ctr">
              <a:defRPr/>
            </a:pPr>
            <a:r>
              <a:rPr lang="cs-CZ" sz="3200" dirty="0">
                <a:solidFill>
                  <a:srgbClr val="008080"/>
                </a:solidFill>
                <a:latin typeface="Arial" panose="020B0604020202020204" pitchFamily="34" charset="0"/>
                <a:cs typeface="Arial" panose="020B0604020202020204" pitchFamily="34" charset="0"/>
              </a:rPr>
              <a:t>Reálná situace v maloobchodě ČR v roce 2018</a:t>
            </a:r>
          </a:p>
        </p:txBody>
      </p:sp>
      <p:sp>
        <p:nvSpPr>
          <p:cNvPr id="3" name="TextovéPole 2"/>
          <p:cNvSpPr txBox="1"/>
          <p:nvPr/>
        </p:nvSpPr>
        <p:spPr>
          <a:xfrm>
            <a:off x="704538" y="1589557"/>
            <a:ext cx="10538085" cy="4832092"/>
          </a:xfrm>
          <a:prstGeom prst="rect">
            <a:avLst/>
          </a:prstGeom>
          <a:solidFill>
            <a:schemeClr val="accent6">
              <a:lumMod val="20000"/>
              <a:lumOff val="80000"/>
            </a:schemeClr>
          </a:solidFill>
        </p:spPr>
        <p:txBody>
          <a:bodyPr wrap="square">
            <a:spAutoFit/>
          </a:bodyPr>
          <a:lstStyle/>
          <a:p>
            <a:pPr>
              <a:defRPr/>
            </a:pPr>
            <a:r>
              <a:rPr lang="cs-CZ" sz="2800" b="1" dirty="0">
                <a:solidFill>
                  <a:srgbClr val="008080"/>
                </a:solidFill>
              </a:rPr>
              <a:t>Situace v maloobchodě se za poslední 2 roky mění k lepšímu:</a:t>
            </a:r>
          </a:p>
          <a:p>
            <a:pPr marL="285750" indent="-285750">
              <a:buFontTx/>
              <a:buChar char="-"/>
              <a:defRPr/>
            </a:pPr>
            <a:r>
              <a:rPr lang="cs-CZ" sz="2800" b="1" dirty="0">
                <a:solidFill>
                  <a:srgbClr val="008080"/>
                </a:solidFill>
              </a:rPr>
              <a:t>Nejlepší situace je ve velkých podnicích (</a:t>
            </a:r>
            <a:r>
              <a:rPr lang="cs-CZ" sz="2800" b="1" dirty="0">
                <a:solidFill>
                  <a:srgbClr val="FF0000"/>
                </a:solidFill>
              </a:rPr>
              <a:t>Kaufland, </a:t>
            </a:r>
            <a:r>
              <a:rPr lang="cs-CZ" sz="2800" b="1" dirty="0" err="1">
                <a:solidFill>
                  <a:srgbClr val="FF0000"/>
                </a:solidFill>
              </a:rPr>
              <a:t>Lidl</a:t>
            </a:r>
            <a:r>
              <a:rPr lang="cs-CZ" sz="2800" b="1" dirty="0">
                <a:solidFill>
                  <a:srgbClr val="FF0000"/>
                </a:solidFill>
              </a:rPr>
              <a:t>, Penny market, Albert </a:t>
            </a:r>
            <a:r>
              <a:rPr lang="cs-CZ" sz="2800" b="1" dirty="0">
                <a:solidFill>
                  <a:srgbClr val="008080"/>
                </a:solidFill>
              </a:rPr>
              <a:t>…).</a:t>
            </a:r>
          </a:p>
          <a:p>
            <a:pPr marL="285750" indent="-285750">
              <a:buFontTx/>
              <a:buChar char="-"/>
              <a:defRPr/>
            </a:pPr>
            <a:r>
              <a:rPr lang="cs-CZ" sz="2800" b="1" dirty="0">
                <a:solidFill>
                  <a:srgbClr val="008080"/>
                </a:solidFill>
              </a:rPr>
              <a:t>Nástupní platy u vybraných pozic:</a:t>
            </a:r>
          </a:p>
          <a:p>
            <a:pPr marL="285750" indent="-285750">
              <a:buFontTx/>
              <a:buChar char="-"/>
              <a:defRPr/>
            </a:pPr>
            <a:r>
              <a:rPr lang="cs-CZ" sz="2800" b="1" dirty="0">
                <a:solidFill>
                  <a:srgbClr val="008080"/>
                </a:solidFill>
              </a:rPr>
              <a:t>Kaufland (prodavač 24 000,-), </a:t>
            </a:r>
            <a:r>
              <a:rPr lang="cs-CZ" sz="2800" b="1" dirty="0" err="1">
                <a:solidFill>
                  <a:srgbClr val="008080"/>
                </a:solidFill>
              </a:rPr>
              <a:t>Lidl</a:t>
            </a:r>
            <a:r>
              <a:rPr lang="cs-CZ" sz="2800" b="1" dirty="0">
                <a:solidFill>
                  <a:srgbClr val="008080"/>
                </a:solidFill>
              </a:rPr>
              <a:t> (pokladní a prodavač 28 000,-).</a:t>
            </a:r>
          </a:p>
          <a:p>
            <a:pPr marL="285750" indent="-285750">
              <a:buFontTx/>
              <a:buChar char="-"/>
              <a:defRPr/>
            </a:pPr>
            <a:r>
              <a:rPr lang="cs-CZ" sz="2800" b="1" dirty="0">
                <a:solidFill>
                  <a:srgbClr val="008080"/>
                </a:solidFill>
              </a:rPr>
              <a:t>U českých řetězců je situace horší (např. český textilní řetězec Vesna – 13000,- Kč).</a:t>
            </a:r>
          </a:p>
          <a:p>
            <a:pPr marL="285750" indent="-285750">
              <a:buFontTx/>
              <a:buChar char="-"/>
              <a:defRPr/>
            </a:pPr>
            <a:endParaRPr lang="cs-CZ" sz="2800" b="1" dirty="0">
              <a:solidFill>
                <a:srgbClr val="008080"/>
              </a:solidFill>
            </a:endParaRPr>
          </a:p>
          <a:p>
            <a:pPr marL="285750" indent="-285750">
              <a:buFontTx/>
              <a:buChar char="-"/>
              <a:defRPr/>
            </a:pPr>
            <a:r>
              <a:rPr lang="cs-CZ" sz="2800" b="1" dirty="0">
                <a:solidFill>
                  <a:srgbClr val="008080"/>
                </a:solidFill>
              </a:rPr>
              <a:t>Zdroj:  https://news.youradio.cz/tema/prumerna-mzda-v-maloobchodu-se-podle-odboru-letos-zvysila-na-18-tisic-korun-18942</a:t>
            </a: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25450395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1234</TotalTime>
  <Words>1559</Words>
  <Application>Microsoft Office PowerPoint</Application>
  <PresentationFormat>Širokoúhlá obrazovka</PresentationFormat>
  <Paragraphs>285</Paragraphs>
  <Slides>32</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Arial</vt:lpstr>
      <vt:lpstr>Calibri</vt:lpstr>
      <vt:lpstr>Calibri Light</vt:lpstr>
      <vt:lpstr>Symbol</vt:lpstr>
      <vt:lpstr>Tahoma</vt:lpstr>
      <vt:lpstr>Times New Roman</vt:lpstr>
      <vt:lpstr>Motiv Office</vt:lpstr>
      <vt:lpstr>  Mzdové systémy v obchodě  a pracovní motivace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Reálná situace v maloobchodě ČR - vývoj</vt:lpstr>
      <vt:lpstr>Reálná situace v maloobchodě ČR v roce 2018</vt:lpstr>
      <vt:lpstr>Požadavky na mzdový systém</vt:lpstr>
      <vt:lpstr>Pracovní motivace</vt:lpstr>
      <vt:lpstr>Motivační faktory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Shrnutí přednášky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sta0006</cp:lastModifiedBy>
  <cp:revision>174</cp:revision>
  <dcterms:created xsi:type="dcterms:W3CDTF">2016-11-25T20:36:16Z</dcterms:created>
  <dcterms:modified xsi:type="dcterms:W3CDTF">2020-11-24T07:55:18Z</dcterms:modified>
</cp:coreProperties>
</file>