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58" r:id="rId3"/>
    <p:sldId id="263" r:id="rId4"/>
    <p:sldId id="358" r:id="rId5"/>
    <p:sldId id="387" r:id="rId6"/>
    <p:sldId id="360" r:id="rId7"/>
    <p:sldId id="361" r:id="rId8"/>
    <p:sldId id="388" r:id="rId9"/>
    <p:sldId id="362" r:id="rId10"/>
    <p:sldId id="363" r:id="rId11"/>
    <p:sldId id="364" r:id="rId12"/>
    <p:sldId id="365" r:id="rId13"/>
    <p:sldId id="366" r:id="rId14"/>
    <p:sldId id="368" r:id="rId15"/>
    <p:sldId id="370" r:id="rId16"/>
    <p:sldId id="391" r:id="rId17"/>
    <p:sldId id="390" r:id="rId18"/>
    <p:sldId id="386" r:id="rId19"/>
    <p:sldId id="389" r:id="rId20"/>
    <p:sldId id="373" r:id="rId21"/>
    <p:sldId id="376" r:id="rId22"/>
    <p:sldId id="377" r:id="rId23"/>
    <p:sldId id="378" r:id="rId24"/>
    <p:sldId id="379" r:id="rId25"/>
    <p:sldId id="324"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2336" autoAdjust="0"/>
  </p:normalViewPr>
  <p:slideViewPr>
    <p:cSldViewPr snapToGrid="0">
      <p:cViewPr varScale="1">
        <p:scale>
          <a:sx n="73" d="100"/>
          <a:sy n="73" d="100"/>
        </p:scale>
        <p:origin x="99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BA824-12C1-4D2A-8701-A8D9592850D3}" type="datetimeFigureOut">
              <a:rPr lang="cs-CZ" smtClean="0"/>
              <a:t>15.04.2022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15905E-F08C-4E22-BC16-58B332AD2767}" type="slidenum">
              <a:rPr lang="cs-CZ" smtClean="0"/>
              <a:t>‹#›</a:t>
            </a:fld>
            <a:endParaRPr lang="cs-CZ"/>
          </a:p>
        </p:txBody>
      </p:sp>
    </p:spTree>
    <p:extLst>
      <p:ext uri="{BB962C8B-B14F-4D97-AF65-F5344CB8AC3E}">
        <p14:creationId xmlns:p14="http://schemas.microsoft.com/office/powerpoint/2010/main" val="680229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2</a:t>
            </a:fld>
            <a:endParaRPr lang="cs-CZ"/>
          </a:p>
        </p:txBody>
      </p:sp>
    </p:spTree>
    <p:extLst>
      <p:ext uri="{BB962C8B-B14F-4D97-AF65-F5344CB8AC3E}">
        <p14:creationId xmlns:p14="http://schemas.microsoft.com/office/powerpoint/2010/main" val="2817177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1F15905E-F08C-4E22-BC16-58B332AD2767}" type="slidenum">
              <a:rPr lang="cs-CZ" smtClean="0"/>
              <a:t>3</a:t>
            </a:fld>
            <a:endParaRPr lang="cs-CZ"/>
          </a:p>
        </p:txBody>
      </p:sp>
    </p:spTree>
    <p:extLst>
      <p:ext uri="{BB962C8B-B14F-4D97-AF65-F5344CB8AC3E}">
        <p14:creationId xmlns:p14="http://schemas.microsoft.com/office/powerpoint/2010/main" val="1683501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y</a:t>
            </a:r>
          </a:p>
        </p:txBody>
      </p:sp>
      <p:sp>
        <p:nvSpPr>
          <p:cNvPr id="4" name="Zástupný symbol pro číslo snímku 3"/>
          <p:cNvSpPr>
            <a:spLocks noGrp="1"/>
          </p:cNvSpPr>
          <p:nvPr>
            <p:ph type="sldNum" sz="quarter" idx="5"/>
          </p:nvPr>
        </p:nvSpPr>
        <p:spPr/>
        <p:txBody>
          <a:bodyPr/>
          <a:lstStyle/>
          <a:p>
            <a:fld id="{1F15905E-F08C-4E22-BC16-58B332AD2767}" type="slidenum">
              <a:rPr lang="cs-CZ" smtClean="0"/>
              <a:t>4</a:t>
            </a:fld>
            <a:endParaRPr lang="cs-CZ"/>
          </a:p>
        </p:txBody>
      </p:sp>
    </p:spTree>
    <p:extLst>
      <p:ext uri="{BB962C8B-B14F-4D97-AF65-F5344CB8AC3E}">
        <p14:creationId xmlns:p14="http://schemas.microsoft.com/office/powerpoint/2010/main" val="4092246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0" i="0" kern="1200" dirty="0">
                <a:solidFill>
                  <a:schemeClr val="tx1"/>
                </a:solidFill>
                <a:effectLst/>
                <a:latin typeface="+mn-lt"/>
                <a:ea typeface="+mn-ea"/>
                <a:cs typeface="+mn-cs"/>
              </a:rPr>
              <a:t>People are weird and irrational, and there’s much we don’t understand. Like why do shoppers moving in a </a:t>
            </a:r>
            <a:r>
              <a:rPr lang="en-GB" sz="1200" b="0" i="0" kern="1200" dirty="0" err="1">
                <a:solidFill>
                  <a:schemeClr val="tx1"/>
                </a:solidFill>
                <a:effectLst/>
                <a:latin typeface="+mn-lt"/>
                <a:ea typeface="+mn-ea"/>
                <a:cs typeface="+mn-cs"/>
              </a:rPr>
              <a:t>counterclockwise</a:t>
            </a:r>
            <a:r>
              <a:rPr lang="en-GB" sz="1200" b="0" i="0" kern="1200" dirty="0">
                <a:solidFill>
                  <a:schemeClr val="tx1"/>
                </a:solidFill>
                <a:effectLst/>
                <a:latin typeface="+mn-lt"/>
                <a:ea typeface="+mn-ea"/>
                <a:cs typeface="+mn-cs"/>
              </a:rPr>
              <a:t> direction spend on average $2.00 more at the supermarket?</a:t>
            </a:r>
            <a:endParaRPr lang="cs-CZ" sz="1200" b="0" i="0" kern="1200" dirty="0">
              <a:solidFill>
                <a:schemeClr val="tx1"/>
              </a:solidFill>
              <a:effectLst/>
              <a:latin typeface="+mn-lt"/>
              <a:ea typeface="+mn-ea"/>
              <a:cs typeface="+mn-cs"/>
            </a:endParaRPr>
          </a:p>
          <a:p>
            <a:endParaRPr lang="cs-CZ" sz="1200" b="0" i="0" kern="1200" dirty="0">
              <a:solidFill>
                <a:schemeClr val="tx1"/>
              </a:solidFill>
              <a:effectLst/>
              <a:latin typeface="+mn-lt"/>
              <a:ea typeface="+mn-ea"/>
              <a:cs typeface="+mn-cs"/>
            </a:endParaRPr>
          </a:p>
          <a:p>
            <a:r>
              <a:rPr lang="en-US" dirty="0"/>
              <a:t>https://conversionxl.com/blog/pricing-experiments-you-might-not-know-but-can-learn-from/</a:t>
            </a:r>
            <a:endParaRPr lang="cs-CZ"/>
          </a:p>
          <a:p>
            <a:endParaRPr lang="en-US"/>
          </a:p>
        </p:txBody>
      </p:sp>
      <p:sp>
        <p:nvSpPr>
          <p:cNvPr id="4" name="Zástupný symbol pro číslo snímku 3"/>
          <p:cNvSpPr>
            <a:spLocks noGrp="1"/>
          </p:cNvSpPr>
          <p:nvPr>
            <p:ph type="sldNum" sz="quarter" idx="10"/>
          </p:nvPr>
        </p:nvSpPr>
        <p:spPr/>
        <p:txBody>
          <a:bodyPr/>
          <a:lstStyle/>
          <a:p>
            <a:fld id="{9ED58D5C-7C5A-46D2-A438-0D01F4725E13}" type="slidenum">
              <a:rPr lang="cs-CZ" smtClean="0"/>
              <a:t>16</a:t>
            </a:fld>
            <a:endParaRPr lang="cs-CZ"/>
          </a:p>
        </p:txBody>
      </p:sp>
    </p:spTree>
    <p:extLst>
      <p:ext uri="{BB962C8B-B14F-4D97-AF65-F5344CB8AC3E}">
        <p14:creationId xmlns:p14="http://schemas.microsoft.com/office/powerpoint/2010/main" val="1367097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914400" y="609600"/>
            <a:ext cx="103632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914400" y="1981200"/>
            <a:ext cx="508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9812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4114800"/>
            <a:ext cx="5080000" cy="19812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datum 9"/>
          <p:cNvSpPr>
            <a:spLocks noGrp="1"/>
          </p:cNvSpPr>
          <p:nvPr>
            <p:ph type="dt" sz="half" idx="10"/>
          </p:nvPr>
        </p:nvSpPr>
        <p:spPr/>
        <p:txBody>
          <a:bodyPr/>
          <a:lstStyle>
            <a:lvl1pPr>
              <a:defRPr/>
            </a:lvl1pPr>
          </a:lstStyle>
          <a:p>
            <a:pPr>
              <a:defRPr/>
            </a:pPr>
            <a:endParaRPr lang="cs-CZ"/>
          </a:p>
        </p:txBody>
      </p:sp>
      <p:sp>
        <p:nvSpPr>
          <p:cNvPr id="7" name="Zástupný symbol pro zápatí 21"/>
          <p:cNvSpPr>
            <a:spLocks noGrp="1"/>
          </p:cNvSpPr>
          <p:nvPr>
            <p:ph type="ftr" sz="quarter" idx="11"/>
          </p:nvPr>
        </p:nvSpPr>
        <p:spPr/>
        <p:txBody>
          <a:bodyPr/>
          <a:lstStyle>
            <a:lvl1pPr>
              <a:defRPr/>
            </a:lvl1pPr>
          </a:lstStyle>
          <a:p>
            <a:pPr>
              <a:defRPr/>
            </a:pPr>
            <a:endParaRPr lang="cs-CZ"/>
          </a:p>
        </p:txBody>
      </p:sp>
      <p:sp>
        <p:nvSpPr>
          <p:cNvPr id="8" name="Zástupný symbol pro číslo snímku 17"/>
          <p:cNvSpPr>
            <a:spLocks noGrp="1"/>
          </p:cNvSpPr>
          <p:nvPr>
            <p:ph type="sldNum" sz="quarter" idx="12"/>
          </p:nvPr>
        </p:nvSpPr>
        <p:spPr/>
        <p:txBody>
          <a:bodyPr/>
          <a:lstStyle>
            <a:lvl1pPr>
              <a:defRPr/>
            </a:lvl1pPr>
          </a:lstStyle>
          <a:p>
            <a:pPr>
              <a:defRPr/>
            </a:pPr>
            <a:fld id="{FD82835F-7BC4-4113-BF76-130B1DD00129}" type="slidenum">
              <a:rPr lang="cs-CZ" altLang="cs-CZ"/>
              <a:pPr>
                <a:defRPr/>
              </a:pPr>
              <a:t>‹#›</a:t>
            </a:fld>
            <a:endParaRPr lang="cs-CZ" altLang="cs-CZ" dirty="0"/>
          </a:p>
        </p:txBody>
      </p:sp>
    </p:spTree>
    <p:extLst>
      <p:ext uri="{BB962C8B-B14F-4D97-AF65-F5344CB8AC3E}">
        <p14:creationId xmlns:p14="http://schemas.microsoft.com/office/powerpoint/2010/main" val="306647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15.04.2022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15.04.2022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15.04.2022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15.04.2022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15.04.2022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w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2"/>
            <a:ext cx="6816757" cy="3804169"/>
          </a:xfrm>
          <a:prstGeom prst="rect">
            <a:avLst/>
          </a:prstGeom>
        </p:spPr>
        <p:txBody>
          <a:bodyPr anchor="t">
            <a:normAutofit/>
          </a:bodyPr>
          <a:lstStyle/>
          <a:p>
            <a:pPr algn="ctr"/>
            <a:br>
              <a:rPr lang="cs-CZ" sz="5400" dirty="0">
                <a:solidFill>
                  <a:schemeClr val="bg1"/>
                </a:solidFill>
              </a:rPr>
            </a:br>
            <a:br>
              <a:rPr lang="cs-CZ" sz="5400" dirty="0">
                <a:solidFill>
                  <a:schemeClr val="bg1"/>
                </a:solidFill>
              </a:rPr>
            </a:br>
            <a:r>
              <a:rPr lang="cs-CZ" sz="5400" dirty="0">
                <a:solidFill>
                  <a:schemeClr val="bg1"/>
                </a:solidFill>
              </a:rPr>
              <a:t>Pracovní procesy </a:t>
            </a:r>
            <a:br>
              <a:rPr lang="cs-CZ" sz="5400" dirty="0">
                <a:solidFill>
                  <a:schemeClr val="bg1"/>
                </a:solidFill>
              </a:rPr>
            </a:br>
            <a:r>
              <a:rPr lang="cs-CZ" sz="5400" dirty="0">
                <a:solidFill>
                  <a:schemeClr val="bg1"/>
                </a:solidFill>
              </a:rPr>
              <a:t>v obchodním provozu</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3"/>
          <p:cNvSpPr txBox="1">
            <a:spLocks noChangeArrowheads="1"/>
          </p:cNvSpPr>
          <p:nvPr/>
        </p:nvSpPr>
        <p:spPr bwMode="auto">
          <a:xfrm>
            <a:off x="2382420" y="314258"/>
            <a:ext cx="4862512" cy="523875"/>
          </a:xfrm>
          <a:prstGeom prst="rect">
            <a:avLst/>
          </a:prstGeom>
          <a:solidFill>
            <a:srgbClr val="FFFFCC"/>
          </a:solidFill>
          <a:ln w="76200">
            <a:solidFill>
              <a:srgbClr val="00808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Obchodní sortiment</a:t>
            </a:r>
          </a:p>
        </p:txBody>
      </p:sp>
      <p:sp>
        <p:nvSpPr>
          <p:cNvPr id="11268" name="AutoShape 4"/>
          <p:cNvSpPr>
            <a:spLocks noChangeArrowheads="1"/>
          </p:cNvSpPr>
          <p:nvPr/>
        </p:nvSpPr>
        <p:spPr bwMode="auto">
          <a:xfrm>
            <a:off x="607767" y="274187"/>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11269" name="AutoShape 5"/>
          <p:cNvSpPr>
            <a:spLocks noChangeArrowheads="1"/>
          </p:cNvSpPr>
          <p:nvPr/>
        </p:nvSpPr>
        <p:spPr bwMode="auto">
          <a:xfrm>
            <a:off x="7795124" y="314258"/>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TextovéPole 1">
            <a:extLst>
              <a:ext uri="{FF2B5EF4-FFF2-40B4-BE49-F238E27FC236}">
                <a16:creationId xmlns:a16="http://schemas.microsoft.com/office/drawing/2014/main" id="{B16C24D6-2805-4BE4-9147-997234A28E91}"/>
              </a:ext>
            </a:extLst>
          </p:cNvPr>
          <p:cNvSpPr txBox="1"/>
          <p:nvPr/>
        </p:nvSpPr>
        <p:spPr>
          <a:xfrm>
            <a:off x="9027955" y="158268"/>
            <a:ext cx="2076450" cy="461665"/>
          </a:xfrm>
          <a:prstGeom prst="rect">
            <a:avLst/>
          </a:prstGeom>
          <a:noFill/>
        </p:spPr>
        <p:txBody>
          <a:bodyPr wrap="square" rtlCol="0">
            <a:spAutoFit/>
          </a:bodyPr>
          <a:lstStyle/>
          <a:p>
            <a:r>
              <a:rPr lang="cs-CZ" sz="2400" b="1" dirty="0">
                <a:solidFill>
                  <a:srgbClr val="FF0000"/>
                </a:solidFill>
              </a:rPr>
              <a:t>K zopakování !</a:t>
            </a:r>
          </a:p>
        </p:txBody>
      </p:sp>
      <p:sp>
        <p:nvSpPr>
          <p:cNvPr id="8" name="Text Box 2">
            <a:extLst>
              <a:ext uri="{FF2B5EF4-FFF2-40B4-BE49-F238E27FC236}">
                <a16:creationId xmlns:a16="http://schemas.microsoft.com/office/drawing/2014/main" id="{4A3DBABE-9E11-4FAE-9A75-6B6836312B8A}"/>
              </a:ext>
            </a:extLst>
          </p:cNvPr>
          <p:cNvSpPr txBox="1">
            <a:spLocks noChangeArrowheads="1"/>
          </p:cNvSpPr>
          <p:nvPr/>
        </p:nvSpPr>
        <p:spPr bwMode="auto">
          <a:xfrm>
            <a:off x="219674" y="1174512"/>
            <a:ext cx="5771223" cy="5262979"/>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Obchodní sortiment </a:t>
            </a:r>
            <a:r>
              <a:rPr lang="cs-CZ" altLang="cs-CZ" sz="2400" b="1" dirty="0">
                <a:solidFill>
                  <a:srgbClr val="008080"/>
                </a:solidFill>
                <a:latin typeface="+mn-lt"/>
              </a:rPr>
              <a:t>– všechno zboží, co přichází do sféry oběhu. Vytváří se komplexněji na úrovni velkoobchodu a maloobchodu. </a:t>
            </a:r>
          </a:p>
          <a:p>
            <a:pPr eaLnBrk="1" hangingPunct="1">
              <a:spcBef>
                <a:spcPct val="0"/>
              </a:spcBef>
              <a:buClrTx/>
              <a:buSzTx/>
              <a:buFontTx/>
              <a:buNone/>
            </a:pPr>
            <a:r>
              <a:rPr lang="cs-CZ" altLang="cs-CZ" sz="2400" b="1" dirty="0">
                <a:solidFill>
                  <a:srgbClr val="FF0000"/>
                </a:solidFill>
                <a:latin typeface="+mn-lt"/>
              </a:rPr>
              <a:t>Na úrovni velkoobchodu </a:t>
            </a:r>
            <a:r>
              <a:rPr lang="cs-CZ" altLang="cs-CZ" sz="2400" b="1" dirty="0">
                <a:solidFill>
                  <a:srgbClr val="008080"/>
                </a:solidFill>
                <a:latin typeface="+mn-lt"/>
              </a:rPr>
              <a:t>je uspořádán podle určitého obchodního záměru a zahrnuje jak spotřební zboží, tak i nespotřební zboží (cílovou skupinou je typ prodejny)</a:t>
            </a:r>
          </a:p>
          <a:p>
            <a:pPr eaLnBrk="1" hangingPunct="1">
              <a:spcBef>
                <a:spcPct val="0"/>
              </a:spcBef>
              <a:buClrTx/>
              <a:buSzTx/>
              <a:buFontTx/>
              <a:buNone/>
            </a:pPr>
            <a:r>
              <a:rPr lang="cs-CZ" altLang="cs-CZ" sz="2400" b="1" dirty="0">
                <a:solidFill>
                  <a:srgbClr val="FF0000"/>
                </a:solidFill>
                <a:latin typeface="+mn-lt"/>
              </a:rPr>
              <a:t>Na úrovni maloobchodu </a:t>
            </a:r>
            <a:r>
              <a:rPr lang="cs-CZ" altLang="cs-CZ" sz="2400" b="1" dirty="0">
                <a:solidFill>
                  <a:srgbClr val="008080"/>
                </a:solidFill>
                <a:latin typeface="+mn-lt"/>
              </a:rPr>
              <a:t>je obchodní sortiment (spotřební zboží) uspořádán technologicky i marketingově pro jednotlivé druhy maloobchodních jednotek a danou cílovou skupinu zákazníků, pro kterou je prodejna určena (merchandising). </a:t>
            </a:r>
          </a:p>
        </p:txBody>
      </p:sp>
      <p:graphicFrame>
        <p:nvGraphicFramePr>
          <p:cNvPr id="9" name="Group 137">
            <a:extLst>
              <a:ext uri="{FF2B5EF4-FFF2-40B4-BE49-F238E27FC236}">
                <a16:creationId xmlns:a16="http://schemas.microsoft.com/office/drawing/2014/main" id="{D1956B82-CFDB-4A6D-8DD0-BD39DA585E1A}"/>
              </a:ext>
            </a:extLst>
          </p:cNvPr>
          <p:cNvGraphicFramePr>
            <a:graphicFrameLocks/>
          </p:cNvGraphicFramePr>
          <p:nvPr>
            <p:extLst>
              <p:ext uri="{D42A27DB-BD31-4B8C-83A1-F6EECF244321}">
                <p14:modId xmlns:p14="http://schemas.microsoft.com/office/powerpoint/2010/main" val="3858409652"/>
              </p:ext>
            </p:extLst>
          </p:nvPr>
        </p:nvGraphicFramePr>
        <p:xfrm>
          <a:off x="6799762" y="2063027"/>
          <a:ext cx="3570212" cy="1646238"/>
        </p:xfrm>
        <a:graphic>
          <a:graphicData uri="http://schemas.openxmlformats.org/drawingml/2006/table">
            <a:tbl>
              <a:tblPr/>
              <a:tblGrid>
                <a:gridCol w="1779902">
                  <a:extLst>
                    <a:ext uri="{9D8B030D-6E8A-4147-A177-3AD203B41FA5}">
                      <a16:colId xmlns:a16="http://schemas.microsoft.com/office/drawing/2014/main" val="20000"/>
                    </a:ext>
                  </a:extLst>
                </a:gridCol>
                <a:gridCol w="949483">
                  <a:extLst>
                    <a:ext uri="{9D8B030D-6E8A-4147-A177-3AD203B41FA5}">
                      <a16:colId xmlns:a16="http://schemas.microsoft.com/office/drawing/2014/main" val="20001"/>
                    </a:ext>
                  </a:extLst>
                </a:gridCol>
                <a:gridCol w="840827">
                  <a:extLst>
                    <a:ext uri="{9D8B030D-6E8A-4147-A177-3AD203B41FA5}">
                      <a16:colId xmlns:a16="http://schemas.microsoft.com/office/drawing/2014/main" val="20002"/>
                    </a:ext>
                  </a:extLst>
                </a:gridCol>
              </a:tblGrid>
              <a:tr h="823119">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cs-CZ" sz="2400" b="0" i="0" u="none" strike="noStrike" cap="none" normalizeH="0" baseline="0" dirty="0">
                          <a:ln>
                            <a:noFill/>
                          </a:ln>
                          <a:solidFill>
                            <a:schemeClr val="tx1"/>
                          </a:solidFill>
                          <a:effectLst/>
                          <a:latin typeface="Times New Roman" pitchFamily="18" charset="0"/>
                        </a:rPr>
                        <a:t>Výrobková řada x</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tx2"/>
                          </a:solidFill>
                          <a:effectLst/>
                          <a:latin typeface="Times New Roman" pitchFamily="18" charset="0"/>
                        </a:rPr>
                        <a:t>x1</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tx2"/>
                          </a:solidFill>
                          <a:effectLst/>
                          <a:latin typeface="Times New Roman" pitchFamily="18" charset="0"/>
                        </a:rPr>
                        <a:t>x2</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823119">
                <a:tc>
                  <a:txBody>
                    <a:bodyPr/>
                    <a:lstStyle/>
                    <a:p>
                      <a:pPr marL="0" marR="0" lvl="0" indent="0" algn="l" defTabSz="914400" rtl="0" eaLnBrk="1" fontAlgn="base" latinLnBrk="0" hangingPunct="1">
                        <a:lnSpc>
                          <a:spcPct val="100000"/>
                        </a:lnSpc>
                        <a:spcBef>
                          <a:spcPct val="20000"/>
                        </a:spcBef>
                        <a:spcAft>
                          <a:spcPct val="0"/>
                        </a:spcAft>
                        <a:buClrTx/>
                        <a:buSzPct val="75000"/>
                        <a:buFontTx/>
                        <a:buNone/>
                        <a:tabLst/>
                      </a:pPr>
                      <a:r>
                        <a:rPr kumimoji="0" lang="cs-CZ" sz="2400" b="0" i="0" u="none" strike="noStrike" cap="none" normalizeH="0" baseline="0" dirty="0">
                          <a:ln>
                            <a:noFill/>
                          </a:ln>
                          <a:solidFill>
                            <a:schemeClr val="tx1"/>
                          </a:solidFill>
                          <a:effectLst/>
                          <a:latin typeface="Times New Roman" pitchFamily="18" charset="0"/>
                        </a:rPr>
                        <a:t>Výrobková řada Y</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bg1"/>
                          </a:solidFill>
                          <a:effectLst/>
                          <a:latin typeface="Times New Roman" pitchFamily="18" charset="0"/>
                        </a:rPr>
                        <a:t>y1</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bg1"/>
                          </a:solidFill>
                          <a:effectLst/>
                          <a:latin typeface="Times New Roman" pitchFamily="18" charset="0"/>
                        </a:rPr>
                        <a:t>y2</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1"/>
                  </a:ext>
                </a:extLst>
              </a:tr>
            </a:tbl>
          </a:graphicData>
        </a:graphic>
      </p:graphicFrame>
      <p:graphicFrame>
        <p:nvGraphicFramePr>
          <p:cNvPr id="10" name="Group 127">
            <a:extLst>
              <a:ext uri="{FF2B5EF4-FFF2-40B4-BE49-F238E27FC236}">
                <a16:creationId xmlns:a16="http://schemas.microsoft.com/office/drawing/2014/main" id="{6B0BCF8C-02DE-481D-B2AA-DF8DCB23B563}"/>
              </a:ext>
            </a:extLst>
          </p:cNvPr>
          <p:cNvGraphicFramePr>
            <a:graphicFrameLocks/>
          </p:cNvGraphicFramePr>
          <p:nvPr>
            <p:extLst>
              <p:ext uri="{D42A27DB-BD31-4B8C-83A1-F6EECF244321}">
                <p14:modId xmlns:p14="http://schemas.microsoft.com/office/powerpoint/2010/main" val="2644479465"/>
              </p:ext>
            </p:extLst>
          </p:nvPr>
        </p:nvGraphicFramePr>
        <p:xfrm>
          <a:off x="10369542" y="2886146"/>
          <a:ext cx="1618594" cy="823119"/>
        </p:xfrm>
        <a:graphic>
          <a:graphicData uri="http://schemas.openxmlformats.org/drawingml/2006/table">
            <a:tbl>
              <a:tblPr/>
              <a:tblGrid>
                <a:gridCol w="778439">
                  <a:extLst>
                    <a:ext uri="{9D8B030D-6E8A-4147-A177-3AD203B41FA5}">
                      <a16:colId xmlns:a16="http://schemas.microsoft.com/office/drawing/2014/main" val="20000"/>
                    </a:ext>
                  </a:extLst>
                </a:gridCol>
                <a:gridCol w="840155">
                  <a:extLst>
                    <a:ext uri="{9D8B030D-6E8A-4147-A177-3AD203B41FA5}">
                      <a16:colId xmlns:a16="http://schemas.microsoft.com/office/drawing/2014/main" val="20001"/>
                    </a:ext>
                  </a:extLst>
                </a:gridCol>
              </a:tblGrid>
              <a:tr h="823119">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bg1"/>
                          </a:solidFill>
                          <a:effectLst/>
                          <a:latin typeface="Times New Roman" pitchFamily="18" charset="0"/>
                        </a:rPr>
                        <a:t>y3</a:t>
                      </a:r>
                    </a:p>
                  </a:txBody>
                  <a:tcPr marT="45694" marB="4569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Tx/>
                        <a:buNone/>
                        <a:tabLst/>
                      </a:pPr>
                      <a:r>
                        <a:rPr kumimoji="0" lang="cs-CZ" sz="2800" b="0" i="0" u="none" strike="noStrike" cap="none" normalizeH="0" baseline="0" dirty="0">
                          <a:ln>
                            <a:noFill/>
                          </a:ln>
                          <a:solidFill>
                            <a:schemeClr val="bg1"/>
                          </a:solidFill>
                          <a:effectLst/>
                          <a:latin typeface="Times New Roman" pitchFamily="18" charset="0"/>
                        </a:rPr>
                        <a:t>y4</a:t>
                      </a:r>
                    </a:p>
                  </a:txBody>
                  <a:tcPr marT="45694" marB="4569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080"/>
                    </a:solidFill>
                  </a:tcPr>
                </a:tc>
                <a:extLst>
                  <a:ext uri="{0D108BD9-81ED-4DB2-BD59-A6C34878D82A}">
                    <a16:rowId xmlns:a16="http://schemas.microsoft.com/office/drawing/2014/main" val="10000"/>
                  </a:ext>
                </a:extLst>
              </a:tr>
            </a:tbl>
          </a:graphicData>
        </a:graphic>
      </p:graphicFrame>
      <p:sp>
        <p:nvSpPr>
          <p:cNvPr id="11" name="Line 129">
            <a:extLst>
              <a:ext uri="{FF2B5EF4-FFF2-40B4-BE49-F238E27FC236}">
                <a16:creationId xmlns:a16="http://schemas.microsoft.com/office/drawing/2014/main" id="{1E6A2661-D97C-496B-8A23-8C286ECDD7CE}"/>
              </a:ext>
            </a:extLst>
          </p:cNvPr>
          <p:cNvSpPr>
            <a:spLocks noChangeShapeType="1"/>
          </p:cNvSpPr>
          <p:nvPr/>
        </p:nvSpPr>
        <p:spPr bwMode="auto">
          <a:xfrm>
            <a:off x="6799762" y="1691838"/>
            <a:ext cx="3095625" cy="0"/>
          </a:xfrm>
          <a:prstGeom prst="line">
            <a:avLst/>
          </a:prstGeom>
          <a:noFill/>
          <a:ln w="9525">
            <a:solidFill>
              <a:srgbClr val="008080"/>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3" name="TextovéPole 2">
            <a:extLst>
              <a:ext uri="{FF2B5EF4-FFF2-40B4-BE49-F238E27FC236}">
                <a16:creationId xmlns:a16="http://schemas.microsoft.com/office/drawing/2014/main" id="{725C4BF8-E8CF-4C9F-A2CA-4079BAE204F2}"/>
              </a:ext>
            </a:extLst>
          </p:cNvPr>
          <p:cNvSpPr txBox="1"/>
          <p:nvPr/>
        </p:nvSpPr>
        <p:spPr>
          <a:xfrm>
            <a:off x="10369542" y="1555531"/>
            <a:ext cx="1317961" cy="369332"/>
          </a:xfrm>
          <a:prstGeom prst="rect">
            <a:avLst/>
          </a:prstGeom>
          <a:solidFill>
            <a:srgbClr val="FFFFCC"/>
          </a:solidFill>
        </p:spPr>
        <p:txBody>
          <a:bodyPr wrap="square" rtlCol="0">
            <a:spAutoFit/>
          </a:bodyPr>
          <a:lstStyle/>
          <a:p>
            <a:pPr algn="ctr"/>
            <a:r>
              <a:rPr lang="cs-CZ" dirty="0">
                <a:solidFill>
                  <a:srgbClr val="FF0000"/>
                </a:solidFill>
              </a:rPr>
              <a:t>hloubka</a:t>
            </a:r>
          </a:p>
        </p:txBody>
      </p:sp>
      <p:cxnSp>
        <p:nvCxnSpPr>
          <p:cNvPr id="5" name="Přímá spojnice se šipkou 4">
            <a:extLst>
              <a:ext uri="{FF2B5EF4-FFF2-40B4-BE49-F238E27FC236}">
                <a16:creationId xmlns:a16="http://schemas.microsoft.com/office/drawing/2014/main" id="{C2B7FA6D-C0B0-476B-954A-AE9A55D4F202}"/>
              </a:ext>
            </a:extLst>
          </p:cNvPr>
          <p:cNvCxnSpPr/>
          <p:nvPr/>
        </p:nvCxnSpPr>
        <p:spPr>
          <a:xfrm>
            <a:off x="6325607" y="1924862"/>
            <a:ext cx="0" cy="17844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ovéPole 13">
            <a:extLst>
              <a:ext uri="{FF2B5EF4-FFF2-40B4-BE49-F238E27FC236}">
                <a16:creationId xmlns:a16="http://schemas.microsoft.com/office/drawing/2014/main" id="{8E365AB6-FF71-4259-80E4-0127A95BB77D}"/>
              </a:ext>
            </a:extLst>
          </p:cNvPr>
          <p:cNvSpPr txBox="1"/>
          <p:nvPr/>
        </p:nvSpPr>
        <p:spPr>
          <a:xfrm>
            <a:off x="6096001" y="4080453"/>
            <a:ext cx="703762" cy="369332"/>
          </a:xfrm>
          <a:prstGeom prst="rect">
            <a:avLst/>
          </a:prstGeom>
          <a:solidFill>
            <a:srgbClr val="FFFFCC"/>
          </a:solidFill>
        </p:spPr>
        <p:txBody>
          <a:bodyPr wrap="square" rtlCol="0">
            <a:spAutoFit/>
          </a:bodyPr>
          <a:lstStyle/>
          <a:p>
            <a:pPr algn="ctr"/>
            <a:r>
              <a:rPr lang="cs-CZ" dirty="0">
                <a:solidFill>
                  <a:srgbClr val="FF0000"/>
                </a:solidFill>
              </a:rPr>
              <a:t>šířka</a:t>
            </a:r>
          </a:p>
        </p:txBody>
      </p:sp>
      <p:sp>
        <p:nvSpPr>
          <p:cNvPr id="15" name="Text Box 133">
            <a:extLst>
              <a:ext uri="{FF2B5EF4-FFF2-40B4-BE49-F238E27FC236}">
                <a16:creationId xmlns:a16="http://schemas.microsoft.com/office/drawing/2014/main" id="{66814002-2E36-4ED7-B748-03B30509E4A0}"/>
              </a:ext>
            </a:extLst>
          </p:cNvPr>
          <p:cNvSpPr txBox="1">
            <a:spLocks noChangeArrowheads="1"/>
          </p:cNvSpPr>
          <p:nvPr/>
        </p:nvSpPr>
        <p:spPr bwMode="auto">
          <a:xfrm>
            <a:off x="7162800" y="4436943"/>
            <a:ext cx="4016039" cy="2308324"/>
          </a:xfrm>
          <a:prstGeom prst="rect">
            <a:avLst/>
          </a:prstGeom>
          <a:solidFill>
            <a:srgbClr val="FFFFCC"/>
          </a:solidFill>
          <a:ln>
            <a:noFill/>
          </a:ln>
        </p:spPr>
        <p:txBody>
          <a:bodyPr wrap="square">
            <a:spAutoFit/>
          </a:bodyPr>
          <a:lstStyle>
            <a:lvl1pPr>
              <a:spcBef>
                <a:spcPct val="20000"/>
              </a:spcBef>
              <a:buSzPct val="75000"/>
              <a:buBlip>
                <a:blip r:embed="rId3"/>
              </a:buBlip>
              <a:defRPr sz="3200">
                <a:solidFill>
                  <a:schemeClr val="tx1"/>
                </a:solidFill>
                <a:latin typeface="Times New Roman" panose="02020603050405020304" pitchFamily="18" charset="0"/>
              </a:defRPr>
            </a:lvl1pPr>
            <a:lvl2pPr marL="742950" indent="-285750">
              <a:spcBef>
                <a:spcPct val="20000"/>
              </a:spcBef>
              <a:buClr>
                <a:schemeClr val="hlink"/>
              </a:buClr>
              <a:buSzPct val="105000"/>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105000"/>
              <a:buChar char="•"/>
              <a:defRPr sz="2400">
                <a:solidFill>
                  <a:schemeClr val="tx1"/>
                </a:solidFill>
                <a:latin typeface="Times New Roman" panose="02020603050405020304" pitchFamily="18" charset="0"/>
              </a:defRPr>
            </a:lvl3pPr>
            <a:lvl4pPr marL="1600200" indent="-228600">
              <a:spcBef>
                <a:spcPct val="20000"/>
              </a:spcBef>
              <a:buClr>
                <a:schemeClr val="folHlink"/>
              </a:buClr>
              <a:buSzPct val="105000"/>
              <a:buChar char="•"/>
              <a:defRPr sz="2000">
                <a:solidFill>
                  <a:schemeClr val="tx1"/>
                </a:solidFill>
                <a:latin typeface="Times New Roman" panose="02020603050405020304" pitchFamily="18" charset="0"/>
              </a:defRPr>
            </a:lvl4pPr>
            <a:lvl5pPr marL="2057400" indent="-228600">
              <a:spcBef>
                <a:spcPct val="20000"/>
              </a:spcBef>
              <a:buSzPct val="105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SzPct val="105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SzPct val="105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SzPct val="105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SzPct val="105000"/>
              <a:buChar char="•"/>
              <a:defRPr sz="2000">
                <a:solidFill>
                  <a:schemeClr val="tx1"/>
                </a:solidFill>
                <a:latin typeface="Times New Roman" panose="02020603050405020304" pitchFamily="18" charset="0"/>
              </a:defRPr>
            </a:lvl9pPr>
          </a:lstStyle>
          <a:p>
            <a:pPr eaLnBrk="1" hangingPunct="1">
              <a:spcBef>
                <a:spcPct val="0"/>
              </a:spcBef>
              <a:buSzTx/>
              <a:buFontTx/>
              <a:buNone/>
            </a:pPr>
            <a:r>
              <a:rPr lang="cs-CZ" altLang="cs-CZ" sz="2000" b="1" dirty="0">
                <a:solidFill>
                  <a:srgbClr val="FF0000"/>
                </a:solidFill>
                <a:latin typeface="Arial" panose="020B0604020202020204" pitchFamily="34" charset="0"/>
              </a:rPr>
              <a:t>Praxe: </a:t>
            </a:r>
            <a:r>
              <a:rPr lang="cs-CZ" altLang="cs-CZ" sz="2000" dirty="0">
                <a:solidFill>
                  <a:srgbClr val="FF0000"/>
                </a:solidFill>
                <a:latin typeface="Arial" panose="020B0604020202020204" pitchFamily="34" charset="0"/>
              </a:rPr>
              <a:t>Počet výrobkových řad: 2    (šířka sortimentu) </a:t>
            </a:r>
          </a:p>
          <a:p>
            <a:pPr eaLnBrk="1" hangingPunct="1">
              <a:spcBef>
                <a:spcPct val="0"/>
              </a:spcBef>
              <a:buSzTx/>
              <a:buFontTx/>
              <a:buNone/>
            </a:pPr>
            <a:r>
              <a:rPr lang="cs-CZ" altLang="cs-CZ" sz="2000" dirty="0">
                <a:solidFill>
                  <a:srgbClr val="FF0000"/>
                </a:solidFill>
                <a:latin typeface="Arial" panose="020B0604020202020204" pitchFamily="34" charset="0"/>
              </a:rPr>
              <a:t>X: ovoce čerstvé</a:t>
            </a:r>
          </a:p>
          <a:p>
            <a:pPr eaLnBrk="1" hangingPunct="1">
              <a:spcBef>
                <a:spcPct val="0"/>
              </a:spcBef>
              <a:buSzTx/>
              <a:buFontTx/>
              <a:buNone/>
            </a:pPr>
            <a:r>
              <a:rPr lang="cs-CZ" altLang="cs-CZ" sz="2000" dirty="0">
                <a:solidFill>
                  <a:srgbClr val="FF0000"/>
                </a:solidFill>
                <a:latin typeface="Arial" panose="020B0604020202020204" pitchFamily="34" charset="0"/>
              </a:rPr>
              <a:t>Y: ovoce konzervované</a:t>
            </a:r>
          </a:p>
          <a:p>
            <a:pPr eaLnBrk="1" hangingPunct="1">
              <a:spcBef>
                <a:spcPct val="0"/>
              </a:spcBef>
              <a:buSzTx/>
              <a:buFontTx/>
              <a:buNone/>
            </a:pPr>
            <a:r>
              <a:rPr lang="cs-CZ" altLang="cs-CZ" sz="2000" b="1" dirty="0">
                <a:solidFill>
                  <a:srgbClr val="FF0000"/>
                </a:solidFill>
                <a:latin typeface="Arial" panose="020B0604020202020204" pitchFamily="34" charset="0"/>
              </a:rPr>
              <a:t>Počet výrobků:  </a:t>
            </a:r>
            <a:r>
              <a:rPr lang="cs-CZ" altLang="cs-CZ" sz="2000" dirty="0">
                <a:solidFill>
                  <a:srgbClr val="FF0000"/>
                </a:solidFill>
                <a:latin typeface="Arial" panose="020B0604020202020204" pitchFamily="34" charset="0"/>
              </a:rPr>
              <a:t>6 </a:t>
            </a:r>
          </a:p>
          <a:p>
            <a:pPr eaLnBrk="1" hangingPunct="1">
              <a:spcBef>
                <a:spcPct val="0"/>
              </a:spcBef>
              <a:buSzTx/>
              <a:buFontTx/>
              <a:buNone/>
            </a:pPr>
            <a:r>
              <a:rPr lang="cs-CZ" altLang="cs-CZ" sz="2000" b="1" dirty="0">
                <a:solidFill>
                  <a:srgbClr val="FF0000"/>
                </a:solidFill>
                <a:latin typeface="Arial" panose="020B0604020202020204" pitchFamily="34" charset="0"/>
              </a:rPr>
              <a:t>Hloubka: </a:t>
            </a:r>
            <a:r>
              <a:rPr lang="cs-CZ" altLang="cs-CZ" sz="2000" dirty="0">
                <a:solidFill>
                  <a:srgbClr val="FF0000"/>
                </a:solidFill>
                <a:latin typeface="Arial" panose="020B0604020202020204" pitchFamily="34" charset="0"/>
              </a:rPr>
              <a:t>počet druhů v řadě                                                  </a:t>
            </a:r>
          </a:p>
          <a:p>
            <a:pPr eaLnBrk="1" hangingPunct="1">
              <a:spcBef>
                <a:spcPct val="0"/>
              </a:spcBef>
              <a:buSzTx/>
              <a:buFontTx/>
              <a:buNone/>
            </a:pPr>
            <a:r>
              <a:rPr lang="cs-CZ" altLang="cs-CZ" sz="2000" b="1" dirty="0">
                <a:solidFill>
                  <a:srgbClr val="FF0000"/>
                </a:solidFill>
                <a:latin typeface="Arial" panose="020B0604020202020204" pitchFamily="34" charset="0"/>
              </a:rPr>
              <a:t>Průměrná hloubka: </a:t>
            </a:r>
            <a:r>
              <a:rPr lang="cs-CZ" altLang="cs-CZ" sz="2000" dirty="0">
                <a:solidFill>
                  <a:srgbClr val="FF0000"/>
                </a:solidFill>
                <a:latin typeface="Arial" panose="020B0604020202020204" pitchFamily="34" charset="0"/>
              </a:rPr>
              <a:t>5</a:t>
            </a:r>
            <a:r>
              <a:rPr lang="cs-CZ" altLang="cs-CZ" sz="2400" b="1" dirty="0">
                <a:latin typeface="Arial" panose="020B0604020202020204" pitchFamily="34" charset="0"/>
              </a:rPr>
              <a:t>                                                                                  </a:t>
            </a:r>
          </a:p>
        </p:txBody>
      </p:sp>
    </p:spTree>
    <p:extLst>
      <p:ext uri="{BB962C8B-B14F-4D97-AF65-F5344CB8AC3E}">
        <p14:creationId xmlns:p14="http://schemas.microsoft.com/office/powerpoint/2010/main" val="340681557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Oval 4"/>
          <p:cNvSpPr>
            <a:spLocks noChangeArrowheads="1"/>
          </p:cNvSpPr>
          <p:nvPr/>
        </p:nvSpPr>
        <p:spPr bwMode="auto">
          <a:xfrm>
            <a:off x="3757873" y="274187"/>
            <a:ext cx="4392612" cy="1150938"/>
          </a:xfrm>
          <a:prstGeom prst="ellipse">
            <a:avLst/>
          </a:prstGeom>
          <a:solidFill>
            <a:srgbClr val="FFFFCC"/>
          </a:solidFill>
          <a:ln w="28575">
            <a:solidFill>
              <a:srgbClr val="008080"/>
            </a:solidFill>
            <a:round/>
            <a:headEnd/>
            <a:tailEnd/>
          </a:ln>
        </p:spPr>
        <p:txBody>
          <a:bodyPr tIns="10800"/>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400" b="1"/>
              <a:t>   </a:t>
            </a:r>
            <a:r>
              <a:rPr lang="cs-CZ" altLang="cs-CZ" sz="2400" b="1"/>
              <a:t>Základní fáze prodeje</a:t>
            </a:r>
          </a:p>
        </p:txBody>
      </p:sp>
      <p:sp>
        <p:nvSpPr>
          <p:cNvPr id="12291" name="Text Box 6"/>
          <p:cNvSpPr txBox="1">
            <a:spLocks noChangeArrowheads="1"/>
          </p:cNvSpPr>
          <p:nvPr/>
        </p:nvSpPr>
        <p:spPr bwMode="auto">
          <a:xfrm>
            <a:off x="1483183" y="1613118"/>
            <a:ext cx="4033197" cy="1815882"/>
          </a:xfrm>
          <a:prstGeom prst="rect">
            <a:avLst/>
          </a:prstGeom>
          <a:solidFill>
            <a:schemeClr val="accent6">
              <a:lumMod val="40000"/>
              <a:lumOff val="60000"/>
            </a:schemeClr>
          </a:solidFill>
          <a:ln>
            <a:noFill/>
          </a:ln>
        </p:spPr>
        <p:txBody>
          <a:bodyPr wrap="square">
            <a:spAutoFit/>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800" b="1" dirty="0">
                <a:solidFill>
                  <a:srgbClr val="008080"/>
                </a:solidFill>
              </a:rPr>
              <a:t>1. Nabídka zboží</a:t>
            </a:r>
          </a:p>
          <a:p>
            <a:pPr eaLnBrk="1" hangingPunct="1">
              <a:spcBef>
                <a:spcPct val="0"/>
              </a:spcBef>
              <a:buClrTx/>
              <a:buSzTx/>
              <a:buFontTx/>
              <a:buNone/>
            </a:pPr>
            <a:r>
              <a:rPr lang="cs-CZ" altLang="cs-CZ" sz="2800" b="1" dirty="0">
                <a:solidFill>
                  <a:srgbClr val="008080"/>
                </a:solidFill>
              </a:rPr>
              <a:t>2. Výběr zboží</a:t>
            </a:r>
          </a:p>
          <a:p>
            <a:pPr eaLnBrk="1" hangingPunct="1">
              <a:spcBef>
                <a:spcPct val="0"/>
              </a:spcBef>
              <a:buClrTx/>
              <a:buSzTx/>
              <a:buFontTx/>
              <a:buNone/>
            </a:pPr>
            <a:r>
              <a:rPr lang="cs-CZ" altLang="cs-CZ" sz="2800" b="1" dirty="0">
                <a:solidFill>
                  <a:srgbClr val="008080"/>
                </a:solidFill>
              </a:rPr>
              <a:t>3. Placení zboží</a:t>
            </a:r>
          </a:p>
          <a:p>
            <a:pPr eaLnBrk="1" hangingPunct="1">
              <a:spcBef>
                <a:spcPct val="0"/>
              </a:spcBef>
              <a:buClrTx/>
              <a:buSzTx/>
              <a:buFontTx/>
              <a:buNone/>
            </a:pPr>
            <a:r>
              <a:rPr lang="cs-CZ" altLang="cs-CZ" sz="2800" b="1" dirty="0">
                <a:solidFill>
                  <a:srgbClr val="008080"/>
                </a:solidFill>
              </a:rPr>
              <a:t>4. Výdej zboží</a:t>
            </a:r>
          </a:p>
        </p:txBody>
      </p:sp>
      <p:sp>
        <p:nvSpPr>
          <p:cNvPr id="12292" name="Text Box 7"/>
          <p:cNvSpPr txBox="1">
            <a:spLocks noChangeArrowheads="1"/>
          </p:cNvSpPr>
          <p:nvPr/>
        </p:nvSpPr>
        <p:spPr bwMode="auto">
          <a:xfrm>
            <a:off x="5028185" y="3998766"/>
            <a:ext cx="4355658" cy="52322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800" b="1" dirty="0"/>
              <a:t>Záleží na formě prodeje</a:t>
            </a:r>
          </a:p>
        </p:txBody>
      </p:sp>
      <p:sp>
        <p:nvSpPr>
          <p:cNvPr id="12294" name="AutoShape 9"/>
          <p:cNvSpPr>
            <a:spLocks noChangeArrowheads="1"/>
          </p:cNvSpPr>
          <p:nvPr/>
        </p:nvSpPr>
        <p:spPr bwMode="auto">
          <a:xfrm>
            <a:off x="691020" y="360364"/>
            <a:ext cx="792163" cy="574675"/>
          </a:xfrm>
          <a:prstGeom prst="downArrow">
            <a:avLst>
              <a:gd name="adj1" fmla="val 50000"/>
              <a:gd name="adj2" fmla="val 25000"/>
            </a:avLst>
          </a:prstGeom>
          <a:solidFill>
            <a:srgbClr val="FFFFCC"/>
          </a:solidFill>
          <a:ln w="9525">
            <a:solidFill>
              <a:schemeClr val="tx1"/>
            </a:solidFill>
            <a:miter lim="800000"/>
            <a:headEnd/>
            <a:tailEnd/>
          </a:ln>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8" name="TextovéPole 7">
            <a:extLst>
              <a:ext uri="{FF2B5EF4-FFF2-40B4-BE49-F238E27FC236}">
                <a16:creationId xmlns:a16="http://schemas.microsoft.com/office/drawing/2014/main" id="{B31AD539-17DB-4352-B8B7-1E33DD3392BF}"/>
              </a:ext>
            </a:extLst>
          </p:cNvPr>
          <p:cNvSpPr txBox="1"/>
          <p:nvPr/>
        </p:nvSpPr>
        <p:spPr>
          <a:xfrm>
            <a:off x="10115550" y="1629450"/>
            <a:ext cx="2076450" cy="461665"/>
          </a:xfrm>
          <a:prstGeom prst="rect">
            <a:avLst/>
          </a:prstGeom>
          <a:noFill/>
        </p:spPr>
        <p:txBody>
          <a:bodyPr wrap="square" rtlCol="0">
            <a:spAutoFit/>
          </a:bodyPr>
          <a:lstStyle/>
          <a:p>
            <a:r>
              <a:rPr lang="cs-CZ" sz="2400" b="1" dirty="0">
                <a:solidFill>
                  <a:srgbClr val="FF0000"/>
                </a:solidFill>
              </a:rPr>
              <a:t>K zopakování !</a:t>
            </a:r>
          </a:p>
        </p:txBody>
      </p:sp>
      <p:sp>
        <p:nvSpPr>
          <p:cNvPr id="9" name="Text Box 8">
            <a:extLst>
              <a:ext uri="{FF2B5EF4-FFF2-40B4-BE49-F238E27FC236}">
                <a16:creationId xmlns:a16="http://schemas.microsoft.com/office/drawing/2014/main" id="{B70C6237-4155-4421-B58E-16836397FE83}"/>
              </a:ext>
            </a:extLst>
          </p:cNvPr>
          <p:cNvSpPr txBox="1">
            <a:spLocks noChangeArrowheads="1"/>
          </p:cNvSpPr>
          <p:nvPr/>
        </p:nvSpPr>
        <p:spPr bwMode="auto">
          <a:xfrm>
            <a:off x="1261464" y="3656370"/>
            <a:ext cx="8854086" cy="2677656"/>
          </a:xfrm>
          <a:prstGeom prst="rect">
            <a:avLst/>
          </a:prstGeom>
          <a:solidFill>
            <a:schemeClr val="accent6">
              <a:lumMod val="20000"/>
              <a:lumOff val="80000"/>
            </a:schemeClr>
          </a:solidFill>
          <a:ln>
            <a:noFill/>
          </a:ln>
        </p:spPr>
        <p:txBody>
          <a:bodyPr wrap="square">
            <a:spAutoFit/>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008080"/>
                </a:solidFill>
                <a:latin typeface="+mn-lt"/>
              </a:rPr>
              <a:t>3 hlavní skupiny forem prodeje:</a:t>
            </a:r>
          </a:p>
          <a:p>
            <a:pPr eaLnBrk="1" hangingPunct="1">
              <a:spcBef>
                <a:spcPct val="0"/>
              </a:spcBef>
              <a:buClrTx/>
              <a:buSzTx/>
              <a:buFontTx/>
              <a:buChar char="-"/>
            </a:pPr>
            <a:r>
              <a:rPr lang="cs-CZ" altLang="cs-CZ" sz="2400" b="1" dirty="0">
                <a:solidFill>
                  <a:srgbClr val="FF0000"/>
                </a:solidFill>
                <a:latin typeface="+mn-lt"/>
              </a:rPr>
              <a:t>Prodej  s převážnou obsluhou prodavače </a:t>
            </a:r>
            <a:r>
              <a:rPr lang="cs-CZ" altLang="cs-CZ" sz="2400" b="1" dirty="0">
                <a:solidFill>
                  <a:srgbClr val="008080"/>
                </a:solidFill>
                <a:latin typeface="+mn-lt"/>
              </a:rPr>
              <a:t>(pultový, volný výběr)</a:t>
            </a:r>
          </a:p>
          <a:p>
            <a:pPr eaLnBrk="1" hangingPunct="1">
              <a:spcBef>
                <a:spcPct val="0"/>
              </a:spcBef>
              <a:buClrTx/>
              <a:buSzTx/>
              <a:buFontTx/>
              <a:buChar char="-"/>
            </a:pPr>
            <a:endParaRPr lang="cs-CZ" altLang="cs-CZ" sz="2400" b="1" dirty="0">
              <a:solidFill>
                <a:srgbClr val="008080"/>
              </a:solidFill>
              <a:latin typeface="+mn-lt"/>
            </a:endParaRPr>
          </a:p>
          <a:p>
            <a:pPr eaLnBrk="1" hangingPunct="1">
              <a:spcBef>
                <a:spcPct val="0"/>
              </a:spcBef>
              <a:buClrTx/>
              <a:buSzTx/>
              <a:buFontTx/>
              <a:buChar char="-"/>
            </a:pPr>
            <a:r>
              <a:rPr lang="cs-CZ" altLang="cs-CZ" sz="2400" b="1" dirty="0">
                <a:solidFill>
                  <a:srgbClr val="FF0000"/>
                </a:solidFill>
                <a:latin typeface="+mn-lt"/>
              </a:rPr>
              <a:t>Prodej, při kterém se zákazník obsluhuje   převážně sám </a:t>
            </a:r>
            <a:r>
              <a:rPr lang="cs-CZ" altLang="cs-CZ" sz="2400" b="1" dirty="0">
                <a:solidFill>
                  <a:srgbClr val="008080"/>
                </a:solidFill>
                <a:latin typeface="+mn-lt"/>
              </a:rPr>
              <a:t>(samoobsluha)</a:t>
            </a:r>
          </a:p>
          <a:p>
            <a:pPr eaLnBrk="1" hangingPunct="1">
              <a:spcBef>
                <a:spcPct val="0"/>
              </a:spcBef>
              <a:buClrTx/>
              <a:buSzTx/>
              <a:buFontTx/>
              <a:buChar char="-"/>
            </a:pPr>
            <a:endParaRPr lang="cs-CZ" altLang="cs-CZ" sz="2400" b="1" dirty="0">
              <a:solidFill>
                <a:srgbClr val="008080"/>
              </a:solidFill>
              <a:latin typeface="+mn-lt"/>
            </a:endParaRPr>
          </a:p>
          <a:p>
            <a:pPr eaLnBrk="1" hangingPunct="1">
              <a:spcBef>
                <a:spcPct val="0"/>
              </a:spcBef>
              <a:buClrTx/>
              <a:buSzTx/>
              <a:buFontTx/>
              <a:buNone/>
            </a:pPr>
            <a:r>
              <a:rPr lang="cs-CZ" altLang="cs-CZ" sz="2400" b="1" dirty="0">
                <a:solidFill>
                  <a:srgbClr val="FF0000"/>
                </a:solidFill>
                <a:latin typeface="+mn-lt"/>
              </a:rPr>
              <a:t>- Prodej na objednávku </a:t>
            </a:r>
            <a:r>
              <a:rPr lang="cs-CZ" altLang="cs-CZ" sz="2400" b="1" dirty="0">
                <a:solidFill>
                  <a:srgbClr val="008080"/>
                </a:solidFill>
                <a:latin typeface="+mn-lt"/>
              </a:rPr>
              <a:t>(zásilkový obchod)</a:t>
            </a:r>
          </a:p>
        </p:txBody>
      </p:sp>
      <p:sp>
        <p:nvSpPr>
          <p:cNvPr id="11" name="TextovéPole 10">
            <a:extLst>
              <a:ext uri="{FF2B5EF4-FFF2-40B4-BE49-F238E27FC236}">
                <a16:creationId xmlns:a16="http://schemas.microsoft.com/office/drawing/2014/main" id="{9786EDFF-3B98-48C9-A821-82D6EB74514C}"/>
              </a:ext>
            </a:extLst>
          </p:cNvPr>
          <p:cNvSpPr txBox="1"/>
          <p:nvPr/>
        </p:nvSpPr>
        <p:spPr>
          <a:xfrm>
            <a:off x="7172325" y="1764355"/>
            <a:ext cx="2943225" cy="1200329"/>
          </a:xfrm>
          <a:prstGeom prst="rect">
            <a:avLst/>
          </a:prstGeom>
          <a:solidFill>
            <a:schemeClr val="accent2">
              <a:lumMod val="20000"/>
              <a:lumOff val="80000"/>
            </a:schemeClr>
          </a:solidFill>
        </p:spPr>
        <p:txBody>
          <a:bodyPr wrap="square" rtlCol="0">
            <a:spAutoFit/>
          </a:bodyPr>
          <a:lstStyle/>
          <a:p>
            <a:pPr algn="ctr"/>
            <a:r>
              <a:rPr lang="cs-CZ" sz="2400" b="1" dirty="0">
                <a:solidFill>
                  <a:srgbClr val="008080"/>
                </a:solidFill>
              </a:rPr>
              <a:t>Charakter fáze je závislý na formě prodeje.</a:t>
            </a:r>
          </a:p>
        </p:txBody>
      </p:sp>
      <p:sp>
        <p:nvSpPr>
          <p:cNvPr id="12" name="Šipka: obousměrná vodorovná 11">
            <a:extLst>
              <a:ext uri="{FF2B5EF4-FFF2-40B4-BE49-F238E27FC236}">
                <a16:creationId xmlns:a16="http://schemas.microsoft.com/office/drawing/2014/main" id="{D7F088B0-EE57-4E9E-B219-C09F7CA37176}"/>
              </a:ext>
            </a:extLst>
          </p:cNvPr>
          <p:cNvSpPr/>
          <p:nvPr/>
        </p:nvSpPr>
        <p:spPr>
          <a:xfrm>
            <a:off x="5688507" y="2100502"/>
            <a:ext cx="1114425" cy="575524"/>
          </a:xfrm>
          <a:prstGeom prst="leftRight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902168373"/>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175" name="Group 143"/>
          <p:cNvGraphicFramePr>
            <a:graphicFrameLocks noGrp="1"/>
          </p:cNvGraphicFramePr>
          <p:nvPr>
            <p:extLst>
              <p:ext uri="{D42A27DB-BD31-4B8C-83A1-F6EECF244321}">
                <p14:modId xmlns:p14="http://schemas.microsoft.com/office/powerpoint/2010/main" val="2792274096"/>
              </p:ext>
            </p:extLst>
          </p:nvPr>
        </p:nvGraphicFramePr>
        <p:xfrm>
          <a:off x="2643735" y="1268413"/>
          <a:ext cx="6671715" cy="1371600"/>
        </p:xfrm>
        <a:graphic>
          <a:graphicData uri="http://schemas.openxmlformats.org/drawingml/2006/table">
            <a:tbl>
              <a:tblPr/>
              <a:tblGrid>
                <a:gridCol w="3151533">
                  <a:extLst>
                    <a:ext uri="{9D8B030D-6E8A-4147-A177-3AD203B41FA5}">
                      <a16:colId xmlns:a16="http://schemas.microsoft.com/office/drawing/2014/main" val="20000"/>
                    </a:ext>
                  </a:extLst>
                </a:gridCol>
                <a:gridCol w="3520182">
                  <a:extLst>
                    <a:ext uri="{9D8B030D-6E8A-4147-A177-3AD203B41FA5}">
                      <a16:colId xmlns:a16="http://schemas.microsoft.com/office/drawing/2014/main" val="20001"/>
                    </a:ext>
                  </a:extLst>
                </a:gridCol>
              </a:tblGrid>
              <a:tr h="304800">
                <a:tc rowSpan="3">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1. Charakter sortimentu</a:t>
                      </a:r>
                      <a:endParaRPr kumimoji="0" lang="cs-CZ" sz="2400" b="1"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Frekvence nákupu</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048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Charakter spotřeby</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3048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Cena zboží</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44176" name="Group 144"/>
          <p:cNvGraphicFramePr>
            <a:graphicFrameLocks noGrp="1"/>
          </p:cNvGraphicFramePr>
          <p:nvPr>
            <p:extLst>
              <p:ext uri="{D42A27DB-BD31-4B8C-83A1-F6EECF244321}">
                <p14:modId xmlns:p14="http://schemas.microsoft.com/office/powerpoint/2010/main" val="1767721144"/>
              </p:ext>
            </p:extLst>
          </p:nvPr>
        </p:nvGraphicFramePr>
        <p:xfrm>
          <a:off x="2643735" y="3213100"/>
          <a:ext cx="6671715" cy="1371600"/>
        </p:xfrm>
        <a:graphic>
          <a:graphicData uri="http://schemas.openxmlformats.org/drawingml/2006/table">
            <a:tbl>
              <a:tblPr/>
              <a:tblGrid>
                <a:gridCol w="3151533">
                  <a:extLst>
                    <a:ext uri="{9D8B030D-6E8A-4147-A177-3AD203B41FA5}">
                      <a16:colId xmlns:a16="http://schemas.microsoft.com/office/drawing/2014/main" val="20000"/>
                    </a:ext>
                  </a:extLst>
                </a:gridCol>
                <a:gridCol w="3520182">
                  <a:extLst>
                    <a:ext uri="{9D8B030D-6E8A-4147-A177-3AD203B41FA5}">
                      <a16:colId xmlns:a16="http://schemas.microsoft.com/office/drawing/2014/main" val="20001"/>
                    </a:ext>
                  </a:extLst>
                </a:gridCol>
              </a:tblGrid>
              <a:tr h="304800">
                <a:tc rowSpan="3">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2.Technické řešení prodejní jednotky</a:t>
                      </a:r>
                      <a:endParaRPr kumimoji="0" lang="cs-CZ" sz="2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Velikost prodejny </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048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Členění ploch</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2794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Možnost mechanizace</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graphicFrame>
        <p:nvGraphicFramePr>
          <p:cNvPr id="44177" name="Group 145"/>
          <p:cNvGraphicFramePr>
            <a:graphicFrameLocks noGrp="1"/>
          </p:cNvGraphicFramePr>
          <p:nvPr>
            <p:extLst>
              <p:ext uri="{D42A27DB-BD31-4B8C-83A1-F6EECF244321}">
                <p14:modId xmlns:p14="http://schemas.microsoft.com/office/powerpoint/2010/main" val="2058496241"/>
              </p:ext>
            </p:extLst>
          </p:nvPr>
        </p:nvGraphicFramePr>
        <p:xfrm>
          <a:off x="2643735" y="5157788"/>
          <a:ext cx="6671715" cy="1371600"/>
        </p:xfrm>
        <a:graphic>
          <a:graphicData uri="http://schemas.openxmlformats.org/drawingml/2006/table">
            <a:tbl>
              <a:tblPr/>
              <a:tblGrid>
                <a:gridCol w="3151533">
                  <a:extLst>
                    <a:ext uri="{9D8B030D-6E8A-4147-A177-3AD203B41FA5}">
                      <a16:colId xmlns:a16="http://schemas.microsoft.com/office/drawing/2014/main" val="20000"/>
                    </a:ext>
                  </a:extLst>
                </a:gridCol>
                <a:gridCol w="3520182">
                  <a:extLst>
                    <a:ext uri="{9D8B030D-6E8A-4147-A177-3AD203B41FA5}">
                      <a16:colId xmlns:a16="http://schemas.microsoft.com/office/drawing/2014/main" val="20001"/>
                    </a:ext>
                  </a:extLst>
                </a:gridCol>
              </a:tblGrid>
              <a:tr h="304800">
                <a:tc rowSpan="3">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FF0000"/>
                          </a:solidFill>
                          <a:effectLst/>
                          <a:latin typeface="Times New Roman" pitchFamily="18" charset="0"/>
                          <a:cs typeface="Times New Roman" pitchFamily="18" charset="0"/>
                        </a:rPr>
                        <a:t>3. Personální zajištění prodeje</a:t>
                      </a:r>
                      <a:endParaRPr kumimoji="0" lang="cs-CZ" sz="2400" b="0" i="0" u="none" strike="noStrike" cap="none" normalizeH="0" baseline="0" dirty="0">
                        <a:ln>
                          <a:noFill/>
                        </a:ln>
                        <a:solidFill>
                          <a:srgbClr val="FF000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Zdroje pracovních sil</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048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Kvalifikace</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1"/>
                  </a:ext>
                </a:extLst>
              </a:tr>
              <a:tr h="304800">
                <a:tc vMerge="1">
                  <a:txBody>
                    <a:bodyPr/>
                    <a:lstStyle/>
                    <a:p>
                      <a:endParaRPr lang="cs-CZ"/>
                    </a:p>
                  </a:txBody>
                  <a:tcPr/>
                </a:tc>
                <a:tc>
                  <a:txBody>
                    <a:bodyPr/>
                    <a:lstStyle/>
                    <a:p>
                      <a:pPr marL="0" marR="0" lvl="0" indent="0" algn="l" defTabSz="914400" rtl="0" eaLnBrk="1" fontAlgn="base" latinLnBrk="0" hangingPunct="1">
                        <a:lnSpc>
                          <a:spcPct val="100000"/>
                        </a:lnSpc>
                        <a:spcBef>
                          <a:spcPct val="0"/>
                        </a:spcBef>
                        <a:spcAft>
                          <a:spcPct val="0"/>
                        </a:spcAft>
                        <a:buClrTx/>
                        <a:buSzPct val="75000"/>
                        <a:buFontTx/>
                        <a:buNone/>
                        <a:tabLst/>
                      </a:pPr>
                      <a:r>
                        <a:rPr kumimoji="0" lang="cs-CZ" sz="2400" b="1" i="0" u="none" strike="noStrike" cap="none" normalizeH="0" baseline="0" dirty="0">
                          <a:ln>
                            <a:noFill/>
                          </a:ln>
                          <a:solidFill>
                            <a:srgbClr val="008080"/>
                          </a:solidFill>
                          <a:effectLst/>
                          <a:latin typeface="Times New Roman" pitchFamily="18" charset="0"/>
                          <a:cs typeface="Times New Roman" pitchFamily="18" charset="0"/>
                        </a:rPr>
                        <a:t>Nákladová náročnost</a:t>
                      </a:r>
                      <a:endParaRPr kumimoji="0" lang="cs-CZ" sz="2400" b="0" i="0" u="none" strike="noStrike" cap="none" normalizeH="0" baseline="0" dirty="0">
                        <a:ln>
                          <a:noFill/>
                        </a:ln>
                        <a:solidFill>
                          <a:srgbClr val="008080"/>
                        </a:solidFill>
                        <a:effectLst/>
                        <a:latin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13350" name="Text Box 133"/>
          <p:cNvSpPr txBox="1">
            <a:spLocks noChangeArrowheads="1"/>
          </p:cNvSpPr>
          <p:nvPr/>
        </p:nvSpPr>
        <p:spPr bwMode="auto">
          <a:xfrm>
            <a:off x="3099073" y="344706"/>
            <a:ext cx="5761037" cy="584775"/>
          </a:xfrm>
          <a:prstGeom prst="rect">
            <a:avLst/>
          </a:prstGeom>
          <a:solidFill>
            <a:srgbClr val="FFFFCC"/>
          </a:solidFill>
          <a:ln>
            <a:solidFill>
              <a:srgbClr val="008080"/>
            </a:solidFill>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b="1" dirty="0">
                <a:solidFill>
                  <a:srgbClr val="008080"/>
                </a:solidFill>
              </a:rPr>
              <a:t>Kritéria volby formy prodeje</a:t>
            </a:r>
          </a:p>
        </p:txBody>
      </p:sp>
      <p:pic>
        <p:nvPicPr>
          <p:cNvPr id="13351" name="Picture 147" descr="j021787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071019"/>
            <a:ext cx="2124075" cy="16557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3152509835"/>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AutoShape 4"/>
          <p:cNvSpPr>
            <a:spLocks noChangeArrowheads="1"/>
          </p:cNvSpPr>
          <p:nvPr/>
        </p:nvSpPr>
        <p:spPr bwMode="auto">
          <a:xfrm>
            <a:off x="1042624" y="806670"/>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14341" name="AutoShape 5"/>
          <p:cNvSpPr>
            <a:spLocks noChangeArrowheads="1"/>
          </p:cNvSpPr>
          <p:nvPr/>
        </p:nvSpPr>
        <p:spPr bwMode="auto">
          <a:xfrm>
            <a:off x="8825317" y="775427"/>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TextovéPole 1">
            <a:extLst>
              <a:ext uri="{FF2B5EF4-FFF2-40B4-BE49-F238E27FC236}">
                <a16:creationId xmlns:a16="http://schemas.microsoft.com/office/drawing/2014/main" id="{598F7881-264C-4191-A012-620D9CF9BFFF}"/>
              </a:ext>
            </a:extLst>
          </p:cNvPr>
          <p:cNvSpPr txBox="1"/>
          <p:nvPr/>
        </p:nvSpPr>
        <p:spPr>
          <a:xfrm>
            <a:off x="3038373" y="274187"/>
            <a:ext cx="5486400" cy="1077218"/>
          </a:xfrm>
          <a:prstGeom prst="rect">
            <a:avLst/>
          </a:prstGeom>
          <a:noFill/>
          <a:ln>
            <a:solidFill>
              <a:srgbClr val="008080"/>
            </a:solidFill>
          </a:ln>
        </p:spPr>
        <p:txBody>
          <a:bodyPr wrap="square" rtlCol="0">
            <a:spAutoFit/>
          </a:bodyPr>
          <a:lstStyle/>
          <a:p>
            <a:pPr algn="ctr"/>
            <a:r>
              <a:rPr lang="cs-CZ" sz="3200" b="1" dirty="0">
                <a:solidFill>
                  <a:srgbClr val="008080"/>
                </a:solidFill>
              </a:rPr>
              <a:t>Obchodní provoz a pracnost sortimentu</a:t>
            </a:r>
          </a:p>
        </p:txBody>
      </p:sp>
      <p:sp>
        <p:nvSpPr>
          <p:cNvPr id="10" name="Text Box 2">
            <a:extLst>
              <a:ext uri="{FF2B5EF4-FFF2-40B4-BE49-F238E27FC236}">
                <a16:creationId xmlns:a16="http://schemas.microsoft.com/office/drawing/2014/main" id="{F02AAFDC-05D5-4C90-AFE7-B8F1A403B766}"/>
              </a:ext>
            </a:extLst>
          </p:cNvPr>
          <p:cNvSpPr txBox="1">
            <a:spLocks noChangeArrowheads="1"/>
          </p:cNvSpPr>
          <p:nvPr/>
        </p:nvSpPr>
        <p:spPr bwMode="auto">
          <a:xfrm>
            <a:off x="307384" y="1576272"/>
            <a:ext cx="8517933" cy="4893647"/>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SzTx/>
              <a:buFontTx/>
              <a:buNone/>
            </a:pPr>
            <a:r>
              <a:rPr lang="cs-CZ" altLang="cs-CZ" sz="2400" b="1" dirty="0">
                <a:solidFill>
                  <a:srgbClr val="FF0000"/>
                </a:solidFill>
              </a:rPr>
              <a:t>Složitost sortimentu </a:t>
            </a:r>
            <a:r>
              <a:rPr lang="cs-CZ" altLang="cs-CZ" sz="2400" b="1" dirty="0">
                <a:solidFill>
                  <a:srgbClr val="008080"/>
                </a:solidFill>
              </a:rPr>
              <a:t>-  vliv šířky sortimentu a hloubky, počet sortimentních řad</a:t>
            </a:r>
          </a:p>
          <a:p>
            <a:pPr eaLnBrk="1" hangingPunct="1">
              <a:spcBef>
                <a:spcPct val="0"/>
              </a:spcBef>
              <a:buSzTx/>
              <a:buFontTx/>
              <a:buNone/>
            </a:pPr>
            <a:r>
              <a:rPr lang="cs-CZ" altLang="cs-CZ" sz="2400" b="1" dirty="0">
                <a:solidFill>
                  <a:srgbClr val="FF0000"/>
                </a:solidFill>
              </a:rPr>
              <a:t>Frekvence dodávek </a:t>
            </a:r>
            <a:r>
              <a:rPr lang="cs-CZ" altLang="cs-CZ" sz="2400" b="1" dirty="0">
                <a:solidFill>
                  <a:srgbClr val="008080"/>
                </a:solidFill>
              </a:rPr>
              <a:t>– některé zboží je dodáváno denně, týdně, měsíčně (</a:t>
            </a:r>
            <a:r>
              <a:rPr lang="cs-CZ" altLang="cs-CZ" sz="2400" b="1" dirty="0">
                <a:solidFill>
                  <a:srgbClr val="FF0000"/>
                </a:solidFill>
              </a:rPr>
              <a:t>chléb, těstoviny, konzervy</a:t>
            </a:r>
            <a:r>
              <a:rPr lang="cs-CZ" altLang="cs-CZ" sz="2400" b="1" dirty="0">
                <a:solidFill>
                  <a:srgbClr val="008080"/>
                </a:solidFill>
              </a:rPr>
              <a:t>)</a:t>
            </a:r>
          </a:p>
          <a:p>
            <a:pPr>
              <a:spcBef>
                <a:spcPct val="0"/>
              </a:spcBef>
              <a:buSzTx/>
              <a:buNone/>
            </a:pPr>
            <a:r>
              <a:rPr lang="cs-CZ" altLang="cs-CZ" sz="2400" b="1" dirty="0">
                <a:solidFill>
                  <a:srgbClr val="FF0000"/>
                </a:solidFill>
              </a:rPr>
              <a:t>Doba prodejnosti </a:t>
            </a:r>
            <a:r>
              <a:rPr lang="cs-CZ" altLang="cs-CZ" sz="2400" b="1" dirty="0">
                <a:solidFill>
                  <a:srgbClr val="008080"/>
                </a:solidFill>
              </a:rPr>
              <a:t>-  trvanlivost potravin, prodejnost módního zboží, či technického sortimentu (</a:t>
            </a:r>
            <a:r>
              <a:rPr lang="cs-CZ" altLang="cs-CZ" sz="2400" b="1" dirty="0">
                <a:solidFill>
                  <a:srgbClr val="FF0000"/>
                </a:solidFill>
              </a:rPr>
              <a:t>životní cyklus výrobku</a:t>
            </a:r>
            <a:r>
              <a:rPr lang="cs-CZ" altLang="cs-CZ" sz="2400" b="1" dirty="0">
                <a:solidFill>
                  <a:srgbClr val="008080"/>
                </a:solidFill>
              </a:rPr>
              <a:t>)</a:t>
            </a:r>
          </a:p>
          <a:p>
            <a:pPr>
              <a:spcBef>
                <a:spcPct val="0"/>
              </a:spcBef>
              <a:buSzTx/>
              <a:buNone/>
            </a:pPr>
            <a:r>
              <a:rPr lang="cs-CZ" altLang="cs-CZ" sz="2400" b="1" dirty="0">
                <a:solidFill>
                  <a:srgbClr val="FF0000"/>
                </a:solidFill>
              </a:rPr>
              <a:t>Fyzické vlastnosti zboží </a:t>
            </a:r>
            <a:r>
              <a:rPr lang="cs-CZ" altLang="cs-CZ" sz="2400" b="1" dirty="0">
                <a:solidFill>
                  <a:srgbClr val="008080"/>
                </a:solidFill>
              </a:rPr>
              <a:t>– vliv na skladování, přípravu k prodeji, porcování, vážení atd. </a:t>
            </a:r>
          </a:p>
          <a:p>
            <a:pPr>
              <a:spcBef>
                <a:spcPct val="0"/>
              </a:spcBef>
              <a:buSzTx/>
              <a:buNone/>
            </a:pPr>
            <a:r>
              <a:rPr lang="cs-CZ" altLang="cs-CZ" sz="2400" b="1" dirty="0">
                <a:solidFill>
                  <a:srgbClr val="FF0000"/>
                </a:solidFill>
              </a:rPr>
              <a:t>Pomoc zákazníkovi</a:t>
            </a:r>
            <a:r>
              <a:rPr lang="cs-CZ" altLang="cs-CZ" sz="2400" b="1" dirty="0">
                <a:solidFill>
                  <a:srgbClr val="008080"/>
                </a:solidFill>
              </a:rPr>
              <a:t>-poradenství</a:t>
            </a:r>
            <a:r>
              <a:rPr lang="cs-CZ" altLang="cs-CZ" sz="2400" b="1" dirty="0">
                <a:solidFill>
                  <a:srgbClr val="FF0000"/>
                </a:solidFill>
              </a:rPr>
              <a:t> </a:t>
            </a:r>
          </a:p>
          <a:p>
            <a:pPr>
              <a:spcBef>
                <a:spcPct val="0"/>
              </a:spcBef>
              <a:buSzTx/>
              <a:buNone/>
            </a:pPr>
            <a:r>
              <a:rPr lang="cs-CZ" altLang="cs-CZ" sz="2400" b="1" dirty="0">
                <a:solidFill>
                  <a:srgbClr val="FF0000"/>
                </a:solidFill>
              </a:rPr>
              <a:t>Péče o prodejní zařízení </a:t>
            </a:r>
            <a:r>
              <a:rPr lang="cs-CZ" altLang="cs-CZ" sz="2400" b="1" dirty="0">
                <a:solidFill>
                  <a:srgbClr val="003366"/>
                </a:solidFill>
              </a:rPr>
              <a:t>- </a:t>
            </a:r>
            <a:r>
              <a:rPr lang="cs-CZ" altLang="cs-CZ" sz="2400" b="1" dirty="0">
                <a:solidFill>
                  <a:srgbClr val="008080"/>
                </a:solidFill>
              </a:rPr>
              <a:t>mrazící boxy, chladící boxy</a:t>
            </a:r>
          </a:p>
          <a:p>
            <a:pPr>
              <a:spcBef>
                <a:spcPct val="0"/>
              </a:spcBef>
              <a:buSzTx/>
              <a:buNone/>
            </a:pPr>
            <a:r>
              <a:rPr lang="cs-CZ" altLang="cs-CZ" sz="2400" b="1" dirty="0">
                <a:solidFill>
                  <a:srgbClr val="FF0000"/>
                </a:solidFill>
              </a:rPr>
              <a:t>Ztížení pracovních podmínek-</a:t>
            </a:r>
            <a:r>
              <a:rPr lang="cs-CZ" altLang="cs-CZ" sz="2400" b="1" dirty="0">
                <a:solidFill>
                  <a:srgbClr val="008080"/>
                </a:solidFill>
              </a:rPr>
              <a:t>klimatické</a:t>
            </a:r>
            <a:r>
              <a:rPr lang="cs-CZ" altLang="cs-CZ" sz="2400" b="1" dirty="0">
                <a:solidFill>
                  <a:srgbClr val="FF0000"/>
                </a:solidFill>
              </a:rPr>
              <a:t> </a:t>
            </a:r>
            <a:r>
              <a:rPr lang="cs-CZ" altLang="cs-CZ" sz="2400" b="1" dirty="0">
                <a:solidFill>
                  <a:srgbClr val="008080"/>
                </a:solidFill>
              </a:rPr>
              <a:t>podmínky </a:t>
            </a:r>
          </a:p>
          <a:p>
            <a:pPr>
              <a:spcBef>
                <a:spcPct val="0"/>
              </a:spcBef>
              <a:buSzTx/>
              <a:buNone/>
            </a:pPr>
            <a:r>
              <a:rPr lang="cs-CZ" altLang="cs-CZ" sz="2400" b="1" dirty="0">
                <a:solidFill>
                  <a:srgbClr val="FF0000"/>
                </a:solidFill>
              </a:rPr>
              <a:t>Zvláštní odpovědnost-</a:t>
            </a:r>
            <a:r>
              <a:rPr lang="cs-CZ" altLang="cs-CZ" sz="2400" b="1" dirty="0">
                <a:solidFill>
                  <a:srgbClr val="008080"/>
                </a:solidFill>
              </a:rPr>
              <a:t>prodej zbraní, toxických látek.</a:t>
            </a:r>
          </a:p>
        </p:txBody>
      </p:sp>
    </p:spTree>
    <p:extLst>
      <p:ext uri="{BB962C8B-B14F-4D97-AF65-F5344CB8AC3E}">
        <p14:creationId xmlns:p14="http://schemas.microsoft.com/office/powerpoint/2010/main" val="266309034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603250" y="1193801"/>
            <a:ext cx="9378950" cy="3046988"/>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lvl="1" eaLnBrk="1" hangingPunct="1">
              <a:spcBef>
                <a:spcPct val="0"/>
              </a:spcBef>
              <a:buClrTx/>
              <a:buSzTx/>
              <a:buFontTx/>
              <a:buNone/>
            </a:pPr>
            <a:r>
              <a:rPr lang="cs-CZ" altLang="cs-CZ" sz="2400" b="1" dirty="0">
                <a:solidFill>
                  <a:srgbClr val="FF0000"/>
                </a:solidFill>
              </a:rPr>
              <a:t>Dispoziční řešení: </a:t>
            </a:r>
            <a:r>
              <a:rPr lang="cs-CZ" altLang="cs-CZ" sz="2400" b="1" i="1" dirty="0">
                <a:solidFill>
                  <a:srgbClr val="008080"/>
                </a:solidFill>
              </a:rPr>
              <a:t>racionální prostorové uspořádání hmotných prostředků obchodní činnosti</a:t>
            </a:r>
          </a:p>
          <a:p>
            <a:pPr lvl="1" eaLnBrk="1" hangingPunct="1">
              <a:spcBef>
                <a:spcPct val="0"/>
              </a:spcBef>
              <a:buClrTx/>
              <a:buSzTx/>
              <a:buFontTx/>
              <a:buNone/>
            </a:pPr>
            <a:r>
              <a:rPr lang="cs-CZ" altLang="cs-CZ" sz="2400" b="1" dirty="0">
                <a:solidFill>
                  <a:srgbClr val="FF0000"/>
                </a:solidFill>
              </a:rPr>
              <a:t>Analýza dispozičního řešení:</a:t>
            </a:r>
          </a:p>
          <a:p>
            <a:pPr lvl="1" eaLnBrk="1" hangingPunct="1">
              <a:spcBef>
                <a:spcPct val="0"/>
              </a:spcBef>
              <a:buClrTx/>
              <a:buSzTx/>
              <a:buFontTx/>
              <a:buNone/>
            </a:pPr>
            <a:r>
              <a:rPr lang="cs-CZ" altLang="cs-CZ" sz="2400" b="1" i="1" dirty="0">
                <a:solidFill>
                  <a:srgbClr val="008080"/>
                </a:solidFill>
              </a:rPr>
              <a:t>strukturu ploch</a:t>
            </a:r>
          </a:p>
          <a:p>
            <a:pPr lvl="1" eaLnBrk="1" hangingPunct="1">
              <a:spcBef>
                <a:spcPct val="0"/>
              </a:spcBef>
              <a:buClrTx/>
              <a:buSzTx/>
              <a:buFontTx/>
              <a:buNone/>
            </a:pPr>
            <a:r>
              <a:rPr lang="cs-CZ" altLang="cs-CZ" sz="2400" b="1" i="1" dirty="0">
                <a:solidFill>
                  <a:srgbClr val="008080"/>
                </a:solidFill>
              </a:rPr>
              <a:t>potřebnou velikost ploch (dle velikosti zásob a dosahovaného obratu)</a:t>
            </a:r>
          </a:p>
          <a:p>
            <a:pPr lvl="1" eaLnBrk="1" hangingPunct="1">
              <a:spcBef>
                <a:spcPct val="0"/>
              </a:spcBef>
              <a:buClrTx/>
              <a:buSzTx/>
              <a:buFontTx/>
              <a:buNone/>
            </a:pPr>
            <a:r>
              <a:rPr lang="cs-CZ" altLang="cs-CZ" sz="2400" b="1" i="1" dirty="0">
                <a:solidFill>
                  <a:srgbClr val="008080"/>
                </a:solidFill>
              </a:rPr>
              <a:t>návaznost ploch</a:t>
            </a:r>
          </a:p>
          <a:p>
            <a:pPr lvl="1" eaLnBrk="1" hangingPunct="1">
              <a:spcBef>
                <a:spcPct val="0"/>
              </a:spcBef>
              <a:buClrTx/>
              <a:buSzTx/>
              <a:buFontTx/>
              <a:buNone/>
            </a:pPr>
            <a:r>
              <a:rPr lang="cs-CZ" altLang="cs-CZ" sz="2400" b="1" i="1" dirty="0">
                <a:solidFill>
                  <a:srgbClr val="008080"/>
                </a:solidFill>
              </a:rPr>
              <a:t>využití ploch</a:t>
            </a:r>
          </a:p>
        </p:txBody>
      </p:sp>
      <p:sp>
        <p:nvSpPr>
          <p:cNvPr id="16387" name="Text Box 3"/>
          <p:cNvSpPr txBox="1">
            <a:spLocks noChangeArrowheads="1"/>
          </p:cNvSpPr>
          <p:nvPr/>
        </p:nvSpPr>
        <p:spPr bwMode="auto">
          <a:xfrm>
            <a:off x="3283550" y="450850"/>
            <a:ext cx="4862512" cy="584775"/>
          </a:xfrm>
          <a:prstGeom prst="rect">
            <a:avLst/>
          </a:prstGeom>
          <a:solidFill>
            <a:srgbClr val="FFFFCC"/>
          </a:solidFill>
          <a:ln w="76200">
            <a:solidFill>
              <a:srgbClr val="00808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b="1" dirty="0">
                <a:solidFill>
                  <a:srgbClr val="008080"/>
                </a:solidFill>
              </a:rPr>
              <a:t>Dispoziční řešení</a:t>
            </a:r>
          </a:p>
        </p:txBody>
      </p:sp>
      <p:sp>
        <p:nvSpPr>
          <p:cNvPr id="16388" name="AutoShape 4"/>
          <p:cNvSpPr>
            <a:spLocks noChangeArrowheads="1"/>
          </p:cNvSpPr>
          <p:nvPr/>
        </p:nvSpPr>
        <p:spPr bwMode="auto">
          <a:xfrm>
            <a:off x="603250" y="373142"/>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16389" name="AutoShape 5"/>
          <p:cNvSpPr>
            <a:spLocks noChangeArrowheads="1"/>
          </p:cNvSpPr>
          <p:nvPr/>
        </p:nvSpPr>
        <p:spPr bwMode="auto">
          <a:xfrm>
            <a:off x="8712076" y="388937"/>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Text Box 2">
            <a:extLst>
              <a:ext uri="{FF2B5EF4-FFF2-40B4-BE49-F238E27FC236}">
                <a16:creationId xmlns:a16="http://schemas.microsoft.com/office/drawing/2014/main" id="{A81C65B4-F225-466B-960B-E365D389F40B}"/>
              </a:ext>
            </a:extLst>
          </p:cNvPr>
          <p:cNvSpPr txBox="1">
            <a:spLocks noChangeArrowheads="1"/>
          </p:cNvSpPr>
          <p:nvPr/>
        </p:nvSpPr>
        <p:spPr bwMode="auto">
          <a:xfrm>
            <a:off x="603250" y="4240789"/>
            <a:ext cx="9378950" cy="2431435"/>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lvl="1" eaLnBrk="1" hangingPunct="1">
              <a:spcBef>
                <a:spcPct val="0"/>
              </a:spcBef>
              <a:buClrTx/>
              <a:buSzTx/>
              <a:buFontTx/>
              <a:buNone/>
            </a:pPr>
            <a:r>
              <a:rPr lang="cs-CZ" altLang="cs-CZ" sz="2400" b="1" dirty="0">
                <a:solidFill>
                  <a:srgbClr val="FF0000"/>
                </a:solidFill>
              </a:rPr>
              <a:t>Struktura  ploch:</a:t>
            </a:r>
          </a:p>
          <a:p>
            <a:pPr lvl="1" eaLnBrk="1" hangingPunct="1">
              <a:spcBef>
                <a:spcPct val="0"/>
              </a:spcBef>
              <a:buClrTx/>
              <a:buSzTx/>
              <a:buFontTx/>
              <a:buNone/>
            </a:pPr>
            <a:r>
              <a:rPr lang="cs-CZ" altLang="cs-CZ" sz="2400" b="1" dirty="0">
                <a:solidFill>
                  <a:srgbClr val="008080"/>
                </a:solidFill>
              </a:rPr>
              <a:t>1. Hlavní plochy (prodejní místnosti)</a:t>
            </a:r>
          </a:p>
          <a:p>
            <a:pPr lvl="1" eaLnBrk="1" hangingPunct="1">
              <a:spcBef>
                <a:spcPct val="0"/>
              </a:spcBef>
              <a:buClrTx/>
              <a:buSzTx/>
              <a:buFontTx/>
              <a:buNone/>
            </a:pPr>
            <a:r>
              <a:rPr lang="cs-CZ" altLang="cs-CZ" sz="2400" b="1" dirty="0">
                <a:solidFill>
                  <a:srgbClr val="008080"/>
                </a:solidFill>
              </a:rPr>
              <a:t>2. Pomocné plochy </a:t>
            </a:r>
          </a:p>
          <a:p>
            <a:pPr lvl="1" eaLnBrk="1" hangingPunct="1">
              <a:spcBef>
                <a:spcPct val="0"/>
              </a:spcBef>
              <a:buClrTx/>
              <a:buSzTx/>
              <a:buFontTx/>
              <a:buNone/>
            </a:pPr>
            <a:r>
              <a:rPr lang="cs-CZ" altLang="cs-CZ" sz="2400" b="1" i="1" dirty="0">
                <a:solidFill>
                  <a:srgbClr val="FF0000"/>
                </a:solidFill>
              </a:rPr>
              <a:t>s přímým vztahem ke zboží</a:t>
            </a:r>
          </a:p>
          <a:p>
            <a:pPr lvl="1" eaLnBrk="1" hangingPunct="1">
              <a:spcBef>
                <a:spcPct val="0"/>
              </a:spcBef>
              <a:buClrTx/>
              <a:buSzTx/>
              <a:buFontTx/>
              <a:buNone/>
            </a:pPr>
            <a:r>
              <a:rPr lang="cs-CZ" altLang="cs-CZ" sz="2400" b="1" i="1" dirty="0">
                <a:solidFill>
                  <a:srgbClr val="FF0000"/>
                </a:solidFill>
              </a:rPr>
              <a:t>s nepřímým vztahem ke zboží</a:t>
            </a:r>
          </a:p>
          <a:p>
            <a:pPr lvl="1" eaLnBrk="1" hangingPunct="1">
              <a:spcBef>
                <a:spcPct val="0"/>
              </a:spcBef>
              <a:buClrTx/>
              <a:buSzTx/>
              <a:buFontTx/>
              <a:buNone/>
            </a:pPr>
            <a:r>
              <a:rPr lang="cs-CZ" altLang="cs-CZ" sz="2400" b="1" i="1" dirty="0">
                <a:solidFill>
                  <a:srgbClr val="008080"/>
                </a:solidFill>
              </a:rPr>
              <a:t>komunikace (horizontální a vertikální</a:t>
            </a:r>
            <a:r>
              <a:rPr lang="cs-CZ" altLang="cs-CZ" sz="3200" b="1" i="1" dirty="0">
                <a:solidFill>
                  <a:srgbClr val="008080"/>
                </a:solidFill>
              </a:rPr>
              <a:t>)</a:t>
            </a:r>
          </a:p>
        </p:txBody>
      </p:sp>
      <p:sp>
        <p:nvSpPr>
          <p:cNvPr id="8" name="TextovéPole 7">
            <a:extLst>
              <a:ext uri="{FF2B5EF4-FFF2-40B4-BE49-F238E27FC236}">
                <a16:creationId xmlns:a16="http://schemas.microsoft.com/office/drawing/2014/main" id="{94827BC6-5011-4E38-A92D-67FB34B618F1}"/>
              </a:ext>
            </a:extLst>
          </p:cNvPr>
          <p:cNvSpPr txBox="1"/>
          <p:nvPr/>
        </p:nvSpPr>
        <p:spPr>
          <a:xfrm>
            <a:off x="10115550" y="1629450"/>
            <a:ext cx="2076450" cy="461665"/>
          </a:xfrm>
          <a:prstGeom prst="rect">
            <a:avLst/>
          </a:prstGeom>
          <a:noFill/>
        </p:spPr>
        <p:txBody>
          <a:bodyPr wrap="square" rtlCol="0">
            <a:spAutoFit/>
          </a:bodyPr>
          <a:lstStyle/>
          <a:p>
            <a:r>
              <a:rPr lang="cs-CZ" sz="2400" b="1" dirty="0">
                <a:solidFill>
                  <a:srgbClr val="FF0000"/>
                </a:solidFill>
              </a:rPr>
              <a:t>K zopakování !</a:t>
            </a:r>
          </a:p>
        </p:txBody>
      </p:sp>
    </p:spTree>
    <p:extLst>
      <p:ext uri="{BB962C8B-B14F-4D97-AF65-F5344CB8AC3E}">
        <p14:creationId xmlns:p14="http://schemas.microsoft.com/office/powerpoint/2010/main" val="271613569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plánek prodejny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9273" y="1168400"/>
            <a:ext cx="9523804" cy="568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5" name="TextovéPole 2"/>
          <p:cNvSpPr txBox="1">
            <a:spLocks noChangeArrowheads="1"/>
          </p:cNvSpPr>
          <p:nvPr/>
        </p:nvSpPr>
        <p:spPr bwMode="auto">
          <a:xfrm>
            <a:off x="1910127" y="182685"/>
            <a:ext cx="6941175" cy="1077218"/>
          </a:xfrm>
          <a:prstGeom prst="rect">
            <a:avLst/>
          </a:prstGeom>
          <a:solidFill>
            <a:srgbClr val="FFFFCC"/>
          </a:solidFill>
          <a:ln>
            <a:solidFill>
              <a:srgbClr val="008080"/>
            </a:solidFill>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a:spcBef>
                <a:spcPct val="0"/>
              </a:spcBef>
              <a:buClrTx/>
              <a:buSzTx/>
              <a:buFontTx/>
              <a:buNone/>
            </a:pPr>
            <a:r>
              <a:rPr lang="cs-CZ" altLang="cs-CZ" b="1" dirty="0">
                <a:solidFill>
                  <a:srgbClr val="008080"/>
                </a:solidFill>
              </a:rPr>
              <a:t>Příklady dispozičního řešení – pultový prodej</a:t>
            </a:r>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98629269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ovéPole 8"/>
          <p:cNvSpPr txBox="1">
            <a:spLocks noChangeArrowheads="1"/>
          </p:cNvSpPr>
          <p:nvPr/>
        </p:nvSpPr>
        <p:spPr bwMode="auto">
          <a:xfrm>
            <a:off x="466928" y="0"/>
            <a:ext cx="11550923" cy="1651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lvl="1" indent="0" algn="ctr">
              <a:lnSpc>
                <a:spcPct val="150000"/>
              </a:lnSpc>
              <a:spcBef>
                <a:spcPct val="0"/>
              </a:spcBef>
              <a:buNone/>
              <a:defRPr/>
            </a:pPr>
            <a:r>
              <a:rPr lang="cs-CZ" altLang="cs-CZ" sz="3600" dirty="0">
                <a:latin typeface="Arial" panose="020B0604020202020204" pitchFamily="34" charset="0"/>
              </a:rPr>
              <a:t>Závodní dráha, smyčka – malá uzavřená SO samoobsluha</a:t>
            </a:r>
            <a:endParaRPr lang="en-US" altLang="cs-CZ" sz="3600" dirty="0">
              <a:latin typeface="Arial" panose="020B0604020202020204" pitchFamily="34" charset="0"/>
            </a:endParaRP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8877" y="797773"/>
            <a:ext cx="8781043" cy="6060227"/>
          </a:xfrm>
          <a:prstGeom prst="rect">
            <a:avLst/>
          </a:prstGeom>
        </p:spPr>
      </p:pic>
      <p:sp>
        <p:nvSpPr>
          <p:cNvPr id="4" name="Plus 3"/>
          <p:cNvSpPr/>
          <p:nvPr/>
        </p:nvSpPr>
        <p:spPr>
          <a:xfrm>
            <a:off x="174149" y="923330"/>
            <a:ext cx="867747" cy="867747"/>
          </a:xfrm>
          <a:prstGeom prst="mathPlu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5" name="Minus 4"/>
          <p:cNvSpPr/>
          <p:nvPr/>
        </p:nvSpPr>
        <p:spPr>
          <a:xfrm>
            <a:off x="10614719" y="923330"/>
            <a:ext cx="867747" cy="867747"/>
          </a:xfrm>
          <a:prstGeom prst="mathMinus">
            <a:avLst/>
          </a:prstGeom>
          <a:solidFill>
            <a:srgbClr val="FF0000"/>
          </a:solidFill>
          <a:ln>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456552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ovéPole 8"/>
          <p:cNvSpPr txBox="1">
            <a:spLocks noChangeArrowheads="1"/>
          </p:cNvSpPr>
          <p:nvPr/>
        </p:nvSpPr>
        <p:spPr bwMode="auto">
          <a:xfrm>
            <a:off x="1862139" y="0"/>
            <a:ext cx="8459787" cy="8206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457200" lvl="1" indent="0" algn="ctr">
              <a:lnSpc>
                <a:spcPct val="150000"/>
              </a:lnSpc>
              <a:spcBef>
                <a:spcPct val="0"/>
              </a:spcBef>
              <a:buNone/>
              <a:defRPr/>
            </a:pPr>
            <a:r>
              <a:rPr lang="cs-CZ" altLang="cs-CZ" sz="3600" dirty="0">
                <a:latin typeface="Arial" panose="020B0604020202020204" pitchFamily="34" charset="0"/>
              </a:rPr>
              <a:t>Mřížka – větší uzavřená SO</a:t>
            </a:r>
            <a:endParaRPr lang="en-US" altLang="cs-CZ" sz="3600" dirty="0">
              <a:latin typeface="Arial" panose="020B060402020202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2906" y="748317"/>
            <a:ext cx="8909976" cy="5936469"/>
          </a:xfrm>
          <a:prstGeom prst="rect">
            <a:avLst/>
          </a:prstGeom>
        </p:spPr>
      </p:pic>
      <p:sp>
        <p:nvSpPr>
          <p:cNvPr id="4" name="Plus 3"/>
          <p:cNvSpPr/>
          <p:nvPr/>
        </p:nvSpPr>
        <p:spPr>
          <a:xfrm>
            <a:off x="465584" y="933243"/>
            <a:ext cx="867747" cy="867747"/>
          </a:xfrm>
          <a:prstGeom prst="mathPlu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5" name="Minus 4"/>
          <p:cNvSpPr/>
          <p:nvPr/>
        </p:nvSpPr>
        <p:spPr>
          <a:xfrm>
            <a:off x="10850733" y="933242"/>
            <a:ext cx="867747" cy="867747"/>
          </a:xfrm>
          <a:prstGeom prst="mathMinus">
            <a:avLst/>
          </a:prstGeom>
          <a:solidFill>
            <a:srgbClr val="FF0000"/>
          </a:solidFill>
          <a:ln>
            <a:solidFill>
              <a:srgbClr val="C0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8878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57129" y="1967700"/>
            <a:ext cx="8334928" cy="4524315"/>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Centrála firmy- </a:t>
            </a:r>
            <a:r>
              <a:rPr lang="cs-CZ" altLang="cs-CZ" sz="2400" b="1" dirty="0">
                <a:solidFill>
                  <a:srgbClr val="008080"/>
                </a:solidFill>
                <a:latin typeface="+mn-lt"/>
              </a:rPr>
              <a:t>vliv na nákupní činnost, organizace nákupu, centralizovaný x decentralizovaný či kombinovaný nákup) </a:t>
            </a:r>
          </a:p>
          <a:p>
            <a:pPr eaLnBrk="1" hangingPunct="1">
              <a:spcBef>
                <a:spcPct val="0"/>
              </a:spcBef>
              <a:buClrTx/>
              <a:buSzTx/>
              <a:buFontTx/>
              <a:buNone/>
            </a:pPr>
            <a:endParaRPr lang="cs-CZ" altLang="cs-CZ" sz="2400" b="1" dirty="0">
              <a:solidFill>
                <a:srgbClr val="FF0000"/>
              </a:solidFill>
              <a:latin typeface="+mn-lt"/>
            </a:endParaRPr>
          </a:p>
          <a:p>
            <a:pPr eaLnBrk="1" hangingPunct="1">
              <a:spcBef>
                <a:spcPct val="0"/>
              </a:spcBef>
              <a:buClrTx/>
              <a:buSzTx/>
              <a:buFontTx/>
              <a:buNone/>
            </a:pPr>
            <a:r>
              <a:rPr lang="cs-CZ" altLang="cs-CZ" sz="2400" b="1" dirty="0">
                <a:solidFill>
                  <a:srgbClr val="FF0000"/>
                </a:solidFill>
                <a:latin typeface="+mn-lt"/>
              </a:rPr>
              <a:t>Dodavatelé a zapojení do zásobovacího systému – </a:t>
            </a:r>
            <a:r>
              <a:rPr lang="cs-CZ" altLang="cs-CZ" sz="2400" b="1" dirty="0">
                <a:solidFill>
                  <a:srgbClr val="008080"/>
                </a:solidFill>
                <a:latin typeface="+mn-lt"/>
              </a:rPr>
              <a:t>vliv na úroveň zásob, rychlost obrátky, nákladovost firem a konečnou prodejní cenu)</a:t>
            </a:r>
          </a:p>
          <a:p>
            <a:pPr eaLnBrk="1" hangingPunct="1">
              <a:spcBef>
                <a:spcPct val="0"/>
              </a:spcBef>
              <a:buClrTx/>
              <a:buSzTx/>
              <a:buFontTx/>
              <a:buNone/>
            </a:pPr>
            <a:endParaRPr lang="cs-CZ" altLang="cs-CZ" sz="2400" b="1" dirty="0">
              <a:solidFill>
                <a:srgbClr val="008080"/>
              </a:solidFill>
              <a:latin typeface="+mn-lt"/>
            </a:endParaRPr>
          </a:p>
          <a:p>
            <a:pPr>
              <a:spcBef>
                <a:spcPct val="0"/>
              </a:spcBef>
              <a:buClrTx/>
              <a:buSzTx/>
              <a:buNone/>
            </a:pPr>
            <a:r>
              <a:rPr lang="cs-CZ" altLang="cs-CZ" sz="2400" b="1" dirty="0">
                <a:solidFill>
                  <a:srgbClr val="FF0000"/>
                </a:solidFill>
              </a:rPr>
              <a:t>Rozsah zásobovaných jednotek – </a:t>
            </a:r>
            <a:r>
              <a:rPr lang="cs-CZ" altLang="cs-CZ" sz="2400" b="1" dirty="0">
                <a:solidFill>
                  <a:srgbClr val="008080"/>
                </a:solidFill>
              </a:rPr>
              <a:t>vliv na kompletaci dodávek, jejich velikost a počet, vazba na expedici, objednávkový systém a organizaci a mechanizaci, kapacitu a typ skladu).</a:t>
            </a:r>
          </a:p>
          <a:p>
            <a:pPr eaLnBrk="1" hangingPunct="1">
              <a:spcBef>
                <a:spcPct val="0"/>
              </a:spcBef>
              <a:buClrTx/>
              <a:buSzTx/>
              <a:buFontTx/>
              <a:buNone/>
            </a:pPr>
            <a:endParaRPr lang="cs-CZ" altLang="cs-CZ" sz="2400" b="1" u="sng" dirty="0">
              <a:solidFill>
                <a:srgbClr val="008080"/>
              </a:solidFill>
              <a:latin typeface="+mn-lt"/>
            </a:endParaRPr>
          </a:p>
        </p:txBody>
      </p:sp>
      <p:sp>
        <p:nvSpPr>
          <p:cNvPr id="20483" name="Text Box 3"/>
          <p:cNvSpPr txBox="1">
            <a:spLocks noChangeArrowheads="1"/>
          </p:cNvSpPr>
          <p:nvPr/>
        </p:nvSpPr>
        <p:spPr bwMode="auto">
          <a:xfrm>
            <a:off x="3037201" y="663030"/>
            <a:ext cx="5836976" cy="954087"/>
          </a:xfrm>
          <a:prstGeom prst="rect">
            <a:avLst/>
          </a:prstGeom>
          <a:solidFill>
            <a:srgbClr val="FFFFCC"/>
          </a:solidFill>
          <a:ln w="76200">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Vnější faktory obchodního provozu VOJ</a:t>
            </a:r>
          </a:p>
        </p:txBody>
      </p:sp>
      <p:sp>
        <p:nvSpPr>
          <p:cNvPr id="20484" name="AutoShape 4"/>
          <p:cNvSpPr>
            <a:spLocks noChangeArrowheads="1"/>
          </p:cNvSpPr>
          <p:nvPr/>
        </p:nvSpPr>
        <p:spPr bwMode="auto">
          <a:xfrm>
            <a:off x="1277512" y="1083628"/>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0485" name="AutoShape 5"/>
          <p:cNvSpPr>
            <a:spLocks noChangeArrowheads="1"/>
          </p:cNvSpPr>
          <p:nvPr/>
        </p:nvSpPr>
        <p:spPr bwMode="auto">
          <a:xfrm>
            <a:off x="9150291" y="1040771"/>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TextovéPole 6">
            <a:extLst>
              <a:ext uri="{FF2B5EF4-FFF2-40B4-BE49-F238E27FC236}">
                <a16:creationId xmlns:a16="http://schemas.microsoft.com/office/drawing/2014/main" id="{A28C6849-C91E-460C-A8E8-4C91111CD4B9}"/>
              </a:ext>
            </a:extLst>
          </p:cNvPr>
          <p:cNvSpPr txBox="1"/>
          <p:nvPr/>
        </p:nvSpPr>
        <p:spPr>
          <a:xfrm>
            <a:off x="8976057" y="3503615"/>
            <a:ext cx="2858814" cy="830997"/>
          </a:xfrm>
          <a:prstGeom prst="rect">
            <a:avLst/>
          </a:prstGeom>
          <a:solidFill>
            <a:srgbClr val="FFC000"/>
          </a:solidFill>
        </p:spPr>
        <p:txBody>
          <a:bodyPr wrap="square" rtlCol="0">
            <a:spAutoFit/>
          </a:bodyPr>
          <a:lstStyle/>
          <a:p>
            <a:pPr algn="ctr"/>
            <a:r>
              <a:rPr lang="cs-CZ" sz="2400" b="1" dirty="0"/>
              <a:t>Sklad </a:t>
            </a:r>
          </a:p>
          <a:p>
            <a:pPr algn="ctr"/>
            <a:endParaRPr lang="cs-CZ" sz="2400" b="1" dirty="0"/>
          </a:p>
        </p:txBody>
      </p:sp>
      <p:cxnSp>
        <p:nvCxnSpPr>
          <p:cNvPr id="3" name="Přímá spojnice se šipkou 2">
            <a:extLst>
              <a:ext uri="{FF2B5EF4-FFF2-40B4-BE49-F238E27FC236}">
                <a16:creationId xmlns:a16="http://schemas.microsoft.com/office/drawing/2014/main" id="{C0912033-F6E4-4159-ADA1-50D9B72E3F81}"/>
              </a:ext>
            </a:extLst>
          </p:cNvPr>
          <p:cNvCxnSpPr/>
          <p:nvPr/>
        </p:nvCxnSpPr>
        <p:spPr>
          <a:xfrm>
            <a:off x="9228083" y="2375338"/>
            <a:ext cx="462752" cy="6831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 name="Přímá spojnice se šipkou 4">
            <a:extLst>
              <a:ext uri="{FF2B5EF4-FFF2-40B4-BE49-F238E27FC236}">
                <a16:creationId xmlns:a16="http://schemas.microsoft.com/office/drawing/2014/main" id="{6E088A75-DAF0-4331-932A-D4BDF17BB95B}"/>
              </a:ext>
            </a:extLst>
          </p:cNvPr>
          <p:cNvCxnSpPr/>
          <p:nvPr/>
        </p:nvCxnSpPr>
        <p:spPr>
          <a:xfrm flipV="1">
            <a:off x="9438290" y="4635062"/>
            <a:ext cx="94593" cy="6936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BBE23F91-7910-4CC8-BE5B-40A755B33FAD}"/>
              </a:ext>
            </a:extLst>
          </p:cNvPr>
          <p:cNvCxnSpPr/>
          <p:nvPr/>
        </p:nvCxnSpPr>
        <p:spPr>
          <a:xfrm>
            <a:off x="10405464" y="2249201"/>
            <a:ext cx="0" cy="8093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61E2615E-B210-4B5C-968E-1C49BDA8B70F}"/>
              </a:ext>
            </a:extLst>
          </p:cNvPr>
          <p:cNvCxnSpPr/>
          <p:nvPr/>
        </p:nvCxnSpPr>
        <p:spPr>
          <a:xfrm flipH="1">
            <a:off x="11025352" y="2259724"/>
            <a:ext cx="420414" cy="798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a:extLst>
              <a:ext uri="{FF2B5EF4-FFF2-40B4-BE49-F238E27FC236}">
                <a16:creationId xmlns:a16="http://schemas.microsoft.com/office/drawing/2014/main" id="{407EA23A-916E-4D8B-BB93-17E4AAB2BC62}"/>
              </a:ext>
            </a:extLst>
          </p:cNvPr>
          <p:cNvCxnSpPr>
            <a:cxnSpLocks/>
          </p:cNvCxnSpPr>
          <p:nvPr/>
        </p:nvCxnSpPr>
        <p:spPr>
          <a:xfrm flipV="1">
            <a:off x="10231379" y="4776047"/>
            <a:ext cx="0" cy="647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ED49C0AA-AE78-4962-BF63-E9A42AB5790D}"/>
              </a:ext>
            </a:extLst>
          </p:cNvPr>
          <p:cNvCxnSpPr>
            <a:cxnSpLocks/>
          </p:cNvCxnSpPr>
          <p:nvPr/>
        </p:nvCxnSpPr>
        <p:spPr>
          <a:xfrm flipH="1" flipV="1">
            <a:off x="11235560" y="4635062"/>
            <a:ext cx="210206" cy="4939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ovéPole 17">
            <a:extLst>
              <a:ext uri="{FF2B5EF4-FFF2-40B4-BE49-F238E27FC236}">
                <a16:creationId xmlns:a16="http://schemas.microsoft.com/office/drawing/2014/main" id="{D1F2AD33-CA2F-421F-B9BE-84FF4D5652C3}"/>
              </a:ext>
            </a:extLst>
          </p:cNvPr>
          <p:cNvSpPr txBox="1"/>
          <p:nvPr/>
        </p:nvSpPr>
        <p:spPr>
          <a:xfrm>
            <a:off x="9150291" y="5623034"/>
            <a:ext cx="2684580" cy="646331"/>
          </a:xfrm>
          <a:prstGeom prst="rect">
            <a:avLst/>
          </a:prstGeom>
          <a:solidFill>
            <a:srgbClr val="FFFFCC"/>
          </a:solidFill>
        </p:spPr>
        <p:txBody>
          <a:bodyPr wrap="square" rtlCol="0">
            <a:spAutoFit/>
          </a:bodyPr>
          <a:lstStyle/>
          <a:p>
            <a:r>
              <a:rPr lang="cs-CZ" dirty="0">
                <a:solidFill>
                  <a:srgbClr val="FF0000"/>
                </a:solidFill>
              </a:rPr>
              <a:t>Praxe: Jak dostat zboží do obchodu (SO 2022)</a:t>
            </a:r>
          </a:p>
        </p:txBody>
      </p:sp>
    </p:spTree>
    <p:extLst>
      <p:ext uri="{BB962C8B-B14F-4D97-AF65-F5344CB8AC3E}">
        <p14:creationId xmlns:p14="http://schemas.microsoft.com/office/powerpoint/2010/main" val="127575525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57128" y="1967700"/>
            <a:ext cx="11615197" cy="4524315"/>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Jak dostat zboží do obchodu - praxe</a:t>
            </a:r>
            <a:endParaRPr lang="cs-CZ" altLang="cs-CZ" sz="2400" b="1" dirty="0">
              <a:solidFill>
                <a:srgbClr val="008080"/>
              </a:solidFill>
              <a:latin typeface="+mn-lt"/>
            </a:endParaRPr>
          </a:p>
          <a:p>
            <a:pPr marL="457200" indent="-457200">
              <a:spcBef>
                <a:spcPct val="0"/>
              </a:spcBef>
              <a:buClrTx/>
              <a:buSzTx/>
              <a:buAutoNum type="arabicPeriod"/>
            </a:pPr>
            <a:r>
              <a:rPr lang="cs-CZ" sz="2400" b="1" dirty="0">
                <a:solidFill>
                  <a:srgbClr val="FF0000"/>
                </a:solidFill>
              </a:rPr>
              <a:t>Zalistování: </a:t>
            </a:r>
            <a:r>
              <a:rPr lang="cs-CZ" sz="2400" dirty="0"/>
              <a:t>Na začátku je relativně standardní listovací poplatek. Tento poplatek požaduje řetězec jako platbu za zařazení výrobku do prodeje. Pokud je dodavatelská firma silná a její výrobek je jedinečný (určitý segment lihovin nebo mléčných výrobků) a nelze ho snadno nahradit, pak si může se řetězcem vyjednat lepší podmínky. Může dojít i ke zrušení poplatků. </a:t>
            </a:r>
          </a:p>
          <a:p>
            <a:pPr>
              <a:spcBef>
                <a:spcPct val="0"/>
              </a:spcBef>
              <a:buClrTx/>
              <a:buSzTx/>
              <a:buNone/>
            </a:pPr>
            <a:r>
              <a:rPr lang="cs-CZ" sz="2400" b="1" dirty="0">
                <a:solidFill>
                  <a:srgbClr val="FF0000"/>
                </a:solidFill>
              </a:rPr>
              <a:t>2. Příspěvky na leták: </a:t>
            </a:r>
            <a:r>
              <a:rPr lang="cs-CZ" sz="2400" dirty="0"/>
              <a:t>Představují další formu přispění řetězcům, pokud chce dodavatel umístit své zboží do produktového letáku.</a:t>
            </a:r>
          </a:p>
          <a:p>
            <a:pPr>
              <a:spcBef>
                <a:spcPct val="0"/>
              </a:spcBef>
              <a:buClrTx/>
              <a:buSzTx/>
              <a:buNone/>
            </a:pPr>
            <a:r>
              <a:rPr lang="cs-CZ" sz="2400" b="1" dirty="0">
                <a:solidFill>
                  <a:srgbClr val="FF0000"/>
                </a:solidFill>
              </a:rPr>
              <a:t>3. Individuální spoluúčast: </a:t>
            </a:r>
            <a:r>
              <a:rPr lang="cs-CZ" sz="2400" dirty="0"/>
              <a:t>Může se to týkat nejrozmanitějších spoluúčasti na marketingových aktivitách prodejce. </a:t>
            </a:r>
          </a:p>
          <a:p>
            <a:pPr>
              <a:spcBef>
                <a:spcPct val="0"/>
              </a:spcBef>
              <a:buClrTx/>
              <a:buSzTx/>
              <a:buNone/>
            </a:pPr>
            <a:r>
              <a:rPr lang="cs-CZ" sz="2400" b="1" dirty="0">
                <a:solidFill>
                  <a:srgbClr val="FF0000"/>
                </a:solidFill>
              </a:rPr>
              <a:t>4. Vylistování: </a:t>
            </a:r>
            <a:r>
              <a:rPr lang="cs-CZ" sz="2400" dirty="0"/>
              <a:t>Jedná se o formu peněžních odměn, kdy jedna firma přeplatí již jednou zalistovanou konkurenci.</a:t>
            </a:r>
            <a:endParaRPr lang="cs-CZ" altLang="cs-CZ" sz="2400" b="1" u="sng" dirty="0">
              <a:solidFill>
                <a:srgbClr val="008080"/>
              </a:solidFill>
              <a:latin typeface="+mn-lt"/>
            </a:endParaRPr>
          </a:p>
        </p:txBody>
      </p:sp>
      <p:sp>
        <p:nvSpPr>
          <p:cNvPr id="20483" name="Text Box 3"/>
          <p:cNvSpPr txBox="1">
            <a:spLocks noChangeArrowheads="1"/>
          </p:cNvSpPr>
          <p:nvPr/>
        </p:nvSpPr>
        <p:spPr bwMode="auto">
          <a:xfrm>
            <a:off x="1300762" y="663030"/>
            <a:ext cx="7573415" cy="1015663"/>
          </a:xfrm>
          <a:prstGeom prst="rect">
            <a:avLst/>
          </a:prstGeom>
          <a:solidFill>
            <a:srgbClr val="FFFFCC"/>
          </a:solidFill>
          <a:ln w="76200">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400" b="1" dirty="0">
                <a:solidFill>
                  <a:srgbClr val="008080"/>
                </a:solidFill>
              </a:rPr>
              <a:t>Vnější faktory obchodního provozu VOJ</a:t>
            </a:r>
          </a:p>
          <a:p>
            <a:pPr algn="ctr" eaLnBrk="1" hangingPunct="1">
              <a:spcBef>
                <a:spcPct val="50000"/>
              </a:spcBef>
              <a:buClrTx/>
              <a:buSzTx/>
              <a:buFontTx/>
              <a:buNone/>
            </a:pPr>
            <a:r>
              <a:rPr lang="cs-CZ" altLang="cs-CZ" sz="2400" b="1" dirty="0">
                <a:solidFill>
                  <a:srgbClr val="FF0000"/>
                </a:solidFill>
              </a:rPr>
              <a:t>Případová studie-ukázka ze SO</a:t>
            </a:r>
          </a:p>
        </p:txBody>
      </p:sp>
      <p:sp>
        <p:nvSpPr>
          <p:cNvPr id="20484" name="AutoShape 4"/>
          <p:cNvSpPr>
            <a:spLocks noChangeArrowheads="1"/>
          </p:cNvSpPr>
          <p:nvPr/>
        </p:nvSpPr>
        <p:spPr bwMode="auto">
          <a:xfrm>
            <a:off x="219674" y="716921"/>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0485" name="AutoShape 5"/>
          <p:cNvSpPr>
            <a:spLocks noChangeArrowheads="1"/>
          </p:cNvSpPr>
          <p:nvPr/>
        </p:nvSpPr>
        <p:spPr bwMode="auto">
          <a:xfrm>
            <a:off x="9150291" y="1040771"/>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96586996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274187"/>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18878" y="53846"/>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603401" y="274187"/>
            <a:ext cx="4831425" cy="2442233"/>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Font typeface="Wingdings" panose="05000000000000000000" pitchFamily="2" charset="2"/>
              <a:buNone/>
            </a:pPr>
            <a:r>
              <a:rPr lang="cs-CZ" altLang="cs-CZ" sz="2400" b="1" dirty="0">
                <a:solidFill>
                  <a:srgbClr val="008080"/>
                </a:solidFill>
              </a:rPr>
              <a:t>Cílem přednášky je pochopit souvislosti organizace obchodního provozu, charakterizovat hlavní vnější a vnitřní faktory, které působí na fungování obchodního provozu</a:t>
            </a:r>
          </a:p>
          <a:p>
            <a:pPr marL="0" indent="0" algn="ctr">
              <a:buNone/>
            </a:pPr>
            <a:endParaRPr lang="cs-CZ" sz="2400" b="1" i="1" dirty="0">
              <a:solidFill>
                <a:srgbClr val="002060"/>
              </a:solidFill>
            </a:endParaRPr>
          </a:p>
          <a:p>
            <a:pPr marL="0" indent="0" algn="ctr">
              <a:buNone/>
            </a:pPr>
            <a:endParaRPr lang="cs-CZ" sz="2400" b="1" i="1" dirty="0">
              <a:solidFill>
                <a:srgbClr val="002060"/>
              </a:solidFill>
            </a:endParaRPr>
          </a:p>
          <a:p>
            <a:pPr marL="0" indent="0" algn="ctr">
              <a:buNone/>
            </a:pPr>
            <a:r>
              <a:rPr lang="cs-CZ" sz="2400" b="1" i="1" dirty="0">
                <a:solidFill>
                  <a:srgbClr val="002060"/>
                </a:solidFill>
              </a:rPr>
              <a:t> </a:t>
            </a:r>
            <a:endParaRPr lang="en-GB" sz="2400" dirty="0">
              <a:solidFill>
                <a:schemeClr val="bg1"/>
              </a:solidFill>
              <a:cs typeface="Times New Roman" panose="02020603050405020304" pitchFamily="18" charset="0"/>
            </a:endParaRPr>
          </a:p>
        </p:txBody>
      </p:sp>
      <p:sp>
        <p:nvSpPr>
          <p:cNvPr id="8" name="Podnadpis 2"/>
          <p:cNvSpPr txBox="1">
            <a:spLocks/>
          </p:cNvSpPr>
          <p:nvPr/>
        </p:nvSpPr>
        <p:spPr>
          <a:xfrm>
            <a:off x="9274728" y="6089914"/>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Halina </a:t>
            </a:r>
            <a:r>
              <a:rPr lang="cs-CZ" altLang="cs-CZ" sz="1200" b="1" dirty="0" err="1">
                <a:solidFill>
                  <a:srgbClr val="307871"/>
                </a:solidFill>
                <a:latin typeface="Times New Roman" panose="02020603050405020304" pitchFamily="18" charset="0"/>
                <a:cs typeface="Times New Roman" panose="02020603050405020304" pitchFamily="18" charset="0"/>
              </a:rPr>
              <a:t>Starzyczná</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p:txBody>
      </p:sp>
      <p:sp>
        <p:nvSpPr>
          <p:cNvPr id="3" name="Obdélník 2"/>
          <p:cNvSpPr/>
          <p:nvPr/>
        </p:nvSpPr>
        <p:spPr>
          <a:xfrm>
            <a:off x="1026720" y="781890"/>
            <a:ext cx="3577252" cy="4401205"/>
          </a:xfrm>
          <a:prstGeom prst="rect">
            <a:avLst/>
          </a:prstGeom>
        </p:spPr>
        <p:txBody>
          <a:bodyPr wrap="square">
            <a:spAutoFit/>
          </a:bodyPr>
          <a:lstStyle/>
          <a:p>
            <a:r>
              <a:rPr lang="cs-CZ" sz="4000" dirty="0">
                <a:solidFill>
                  <a:schemeClr val="bg1"/>
                </a:solidFill>
              </a:rPr>
              <a:t>Pracovní procesy </a:t>
            </a:r>
            <a:br>
              <a:rPr lang="cs-CZ" sz="4000" dirty="0">
                <a:solidFill>
                  <a:schemeClr val="bg1"/>
                </a:solidFill>
              </a:rPr>
            </a:br>
            <a:r>
              <a:rPr lang="cs-CZ" sz="4000" dirty="0">
                <a:solidFill>
                  <a:schemeClr val="bg1"/>
                </a:solidFill>
              </a:rPr>
              <a:t>v obchodním provozu</a:t>
            </a:r>
          </a:p>
          <a:p>
            <a:r>
              <a:rPr lang="cs-CZ" sz="4000" dirty="0"/>
              <a:t>Cíl</a:t>
            </a:r>
          </a:p>
          <a:p>
            <a:r>
              <a:rPr lang="cs-CZ" sz="4000" dirty="0"/>
              <a:t>Struktura přednášky</a:t>
            </a:r>
          </a:p>
        </p:txBody>
      </p:sp>
      <p:sp>
        <p:nvSpPr>
          <p:cNvPr id="12" name="Zástupný symbol pro obsah 2">
            <a:extLst>
              <a:ext uri="{FF2B5EF4-FFF2-40B4-BE49-F238E27FC236}">
                <a16:creationId xmlns:a16="http://schemas.microsoft.com/office/drawing/2014/main" id="{D7B580F8-9FCE-40FD-969A-6F0C28446A3E}"/>
              </a:ext>
            </a:extLst>
          </p:cNvPr>
          <p:cNvSpPr txBox="1">
            <a:spLocks/>
          </p:cNvSpPr>
          <p:nvPr/>
        </p:nvSpPr>
        <p:spPr>
          <a:xfrm>
            <a:off x="5487699" y="2860482"/>
            <a:ext cx="6149144" cy="3117172"/>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2400" b="1" dirty="0">
                <a:solidFill>
                  <a:srgbClr val="008080"/>
                </a:solidFill>
              </a:rPr>
              <a:t>Obchodní provoz </a:t>
            </a:r>
          </a:p>
          <a:p>
            <a:pPr>
              <a:defRPr/>
            </a:pPr>
            <a:r>
              <a:rPr lang="cs-CZ" sz="2400" b="1" dirty="0">
                <a:solidFill>
                  <a:srgbClr val="008080"/>
                </a:solidFill>
              </a:rPr>
              <a:t>Pracovní procesy a jejich členění</a:t>
            </a:r>
          </a:p>
          <a:p>
            <a:pPr>
              <a:defRPr/>
            </a:pPr>
            <a:r>
              <a:rPr lang="cs-CZ" sz="2400" b="1" dirty="0">
                <a:solidFill>
                  <a:srgbClr val="008080"/>
                </a:solidFill>
              </a:rPr>
              <a:t>Vnější a vnitřní faktory obchodního provozu MOJ (maloobchodních jednotek)</a:t>
            </a:r>
          </a:p>
          <a:p>
            <a:pPr>
              <a:defRPr/>
            </a:pPr>
            <a:r>
              <a:rPr lang="cs-CZ" sz="2400" b="1" dirty="0">
                <a:solidFill>
                  <a:srgbClr val="008080"/>
                </a:solidFill>
              </a:rPr>
              <a:t>Vnější a vnitřní faktory obchodního provozu VOJ (velkoobchodních jednotek)</a:t>
            </a:r>
          </a:p>
          <a:p>
            <a:pPr>
              <a:defRPr/>
            </a:pPr>
            <a:r>
              <a:rPr lang="cs-CZ" sz="2400" b="1" dirty="0">
                <a:solidFill>
                  <a:srgbClr val="008080"/>
                </a:solidFill>
              </a:rPr>
              <a:t>Hlavní oblasti řízení MOJ</a:t>
            </a: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249665" y="1834439"/>
            <a:ext cx="8526474" cy="4955203"/>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Zboží – </a:t>
            </a:r>
            <a:r>
              <a:rPr lang="cs-CZ" altLang="cs-CZ" sz="2400" b="1" dirty="0">
                <a:solidFill>
                  <a:srgbClr val="008080"/>
                </a:solidFill>
                <a:latin typeface="+mn-lt"/>
              </a:rPr>
              <a:t>vliv na skladové podmínky, volbu typu skladu, objem zásob, výši tržeb</a:t>
            </a:r>
          </a:p>
          <a:p>
            <a:pPr eaLnBrk="1" hangingPunct="1">
              <a:spcBef>
                <a:spcPct val="0"/>
              </a:spcBef>
              <a:buClrTx/>
              <a:buSzTx/>
              <a:buFontTx/>
              <a:buNone/>
            </a:pPr>
            <a:r>
              <a:rPr lang="cs-CZ" altLang="cs-CZ" sz="2400" b="1" dirty="0">
                <a:solidFill>
                  <a:srgbClr val="FF0000"/>
                </a:solidFill>
                <a:latin typeface="+mn-lt"/>
              </a:rPr>
              <a:t>Počet zaměstnanců  a jejich kvalifikace – </a:t>
            </a:r>
            <a:r>
              <a:rPr lang="cs-CZ" altLang="cs-CZ" sz="2400" b="1" dirty="0">
                <a:solidFill>
                  <a:srgbClr val="008080"/>
                </a:solidFill>
                <a:latin typeface="+mn-lt"/>
              </a:rPr>
              <a:t>kvalita a počet zaměstnanců závisí na technologii a rozsahu zásobovacích jednotek</a:t>
            </a:r>
          </a:p>
          <a:p>
            <a:pPr eaLnBrk="1" hangingPunct="1">
              <a:spcBef>
                <a:spcPct val="0"/>
              </a:spcBef>
              <a:buClrTx/>
              <a:buSzTx/>
              <a:buFontTx/>
              <a:buNone/>
            </a:pPr>
            <a:r>
              <a:rPr lang="cs-CZ" altLang="cs-CZ" sz="2400" b="1" dirty="0">
                <a:solidFill>
                  <a:srgbClr val="FF0000"/>
                </a:solidFill>
                <a:latin typeface="+mn-lt"/>
              </a:rPr>
              <a:t>Technologie skladových operací – </a:t>
            </a:r>
            <a:r>
              <a:rPr lang="cs-CZ" altLang="cs-CZ" sz="2400" b="1" dirty="0">
                <a:solidFill>
                  <a:srgbClr val="008080"/>
                </a:solidFill>
                <a:latin typeface="+mn-lt"/>
              </a:rPr>
              <a:t>vztah mezi stupněm mechanizace, rychlostí pohybu zboží a cílovým trhem /hypermarket x specializovaný obchod, globalizace obchodu a standardizace sortimentu a požadavky na skladování/</a:t>
            </a:r>
          </a:p>
          <a:p>
            <a:pPr>
              <a:spcBef>
                <a:spcPct val="0"/>
              </a:spcBef>
              <a:buClrTx/>
              <a:buSzTx/>
              <a:buNone/>
            </a:pPr>
            <a:r>
              <a:rPr lang="cs-CZ" altLang="cs-CZ" sz="2400" b="1" dirty="0">
                <a:solidFill>
                  <a:srgbClr val="FF0000"/>
                </a:solidFill>
              </a:rPr>
              <a:t>Systém organizace práce – </a:t>
            </a:r>
            <a:r>
              <a:rPr lang="cs-CZ" altLang="cs-CZ" sz="2400" b="1" dirty="0">
                <a:solidFill>
                  <a:srgbClr val="008080"/>
                </a:solidFill>
              </a:rPr>
              <a:t>vhodný pracovní režim, směnnost, typ skladu a využití kapacity skladu </a:t>
            </a:r>
          </a:p>
          <a:p>
            <a:pPr>
              <a:spcBef>
                <a:spcPct val="0"/>
              </a:spcBef>
              <a:buClrTx/>
              <a:buSzTx/>
              <a:buNone/>
            </a:pPr>
            <a:r>
              <a:rPr lang="cs-CZ" altLang="cs-CZ" sz="2400" b="1" dirty="0">
                <a:solidFill>
                  <a:srgbClr val="FF0000"/>
                </a:solidFill>
              </a:rPr>
              <a:t>Míra, kvalita informací - </a:t>
            </a:r>
            <a:r>
              <a:rPr lang="cs-CZ" altLang="cs-CZ" sz="2400" b="1" dirty="0">
                <a:solidFill>
                  <a:srgbClr val="008080"/>
                </a:solidFill>
              </a:rPr>
              <a:t>podobně jako u MO, využití výpočetní techniky zjednodušuje manipulaci se zbožím</a:t>
            </a:r>
            <a:r>
              <a:rPr lang="cs-CZ" altLang="cs-CZ" sz="2800" b="1" dirty="0">
                <a:solidFill>
                  <a:srgbClr val="008080"/>
                </a:solidFill>
              </a:rPr>
              <a:t>.</a:t>
            </a:r>
            <a:endParaRPr lang="cs-CZ" altLang="cs-CZ" sz="2400" b="1" dirty="0"/>
          </a:p>
        </p:txBody>
      </p:sp>
      <p:sp>
        <p:nvSpPr>
          <p:cNvPr id="21507" name="Text Box 3"/>
          <p:cNvSpPr txBox="1">
            <a:spLocks noChangeArrowheads="1"/>
          </p:cNvSpPr>
          <p:nvPr/>
        </p:nvSpPr>
        <p:spPr bwMode="auto">
          <a:xfrm>
            <a:off x="1970739" y="665957"/>
            <a:ext cx="5708046" cy="954087"/>
          </a:xfrm>
          <a:prstGeom prst="rect">
            <a:avLst/>
          </a:prstGeom>
          <a:solidFill>
            <a:srgbClr val="FFFFCC"/>
          </a:solidFill>
          <a:ln w="76200">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Vnitřní faktory obchodního provozu VOJ</a:t>
            </a:r>
          </a:p>
        </p:txBody>
      </p:sp>
      <p:sp>
        <p:nvSpPr>
          <p:cNvPr id="21508" name="AutoShape 4"/>
          <p:cNvSpPr>
            <a:spLocks noChangeArrowheads="1"/>
          </p:cNvSpPr>
          <p:nvPr/>
        </p:nvSpPr>
        <p:spPr bwMode="auto">
          <a:xfrm>
            <a:off x="418163" y="665957"/>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1509" name="AutoShape 5"/>
          <p:cNvSpPr>
            <a:spLocks noChangeArrowheads="1"/>
          </p:cNvSpPr>
          <p:nvPr/>
        </p:nvSpPr>
        <p:spPr bwMode="auto">
          <a:xfrm>
            <a:off x="8261325" y="702235"/>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TextovéPole 6">
            <a:extLst>
              <a:ext uri="{FF2B5EF4-FFF2-40B4-BE49-F238E27FC236}">
                <a16:creationId xmlns:a16="http://schemas.microsoft.com/office/drawing/2014/main" id="{04FB8977-8BDA-4EFB-89CA-362CFD650311}"/>
              </a:ext>
            </a:extLst>
          </p:cNvPr>
          <p:cNvSpPr txBox="1"/>
          <p:nvPr/>
        </p:nvSpPr>
        <p:spPr>
          <a:xfrm>
            <a:off x="9078086" y="3104222"/>
            <a:ext cx="2858814" cy="1200329"/>
          </a:xfrm>
          <a:prstGeom prst="rect">
            <a:avLst/>
          </a:prstGeom>
          <a:solidFill>
            <a:srgbClr val="FFC000"/>
          </a:solidFill>
        </p:spPr>
        <p:txBody>
          <a:bodyPr wrap="square" rtlCol="0">
            <a:spAutoFit/>
          </a:bodyPr>
          <a:lstStyle/>
          <a:p>
            <a:pPr algn="ctr"/>
            <a:endParaRPr lang="cs-CZ" sz="2400" b="1" dirty="0"/>
          </a:p>
          <a:p>
            <a:pPr algn="ctr"/>
            <a:r>
              <a:rPr lang="cs-CZ" sz="2400" b="1" dirty="0"/>
              <a:t>Sklad </a:t>
            </a:r>
          </a:p>
          <a:p>
            <a:pPr algn="ctr"/>
            <a:endParaRPr lang="cs-CZ" sz="2400" b="1" dirty="0"/>
          </a:p>
        </p:txBody>
      </p:sp>
      <p:cxnSp>
        <p:nvCxnSpPr>
          <p:cNvPr id="3" name="Přímá spojnice se šipkou 2">
            <a:extLst>
              <a:ext uri="{FF2B5EF4-FFF2-40B4-BE49-F238E27FC236}">
                <a16:creationId xmlns:a16="http://schemas.microsoft.com/office/drawing/2014/main" id="{D4DB2B32-D240-435F-AC7B-7BB2B47EE223}"/>
              </a:ext>
            </a:extLst>
          </p:cNvPr>
          <p:cNvCxnSpPr/>
          <p:nvPr/>
        </p:nvCxnSpPr>
        <p:spPr>
          <a:xfrm>
            <a:off x="10174014" y="3352800"/>
            <a:ext cx="10658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Přímá spojnice se šipkou 4">
            <a:extLst>
              <a:ext uri="{FF2B5EF4-FFF2-40B4-BE49-F238E27FC236}">
                <a16:creationId xmlns:a16="http://schemas.microsoft.com/office/drawing/2014/main" id="{C5653EB5-ED8E-4362-8F5A-641453E9DD25}"/>
              </a:ext>
            </a:extLst>
          </p:cNvPr>
          <p:cNvCxnSpPr/>
          <p:nvPr/>
        </p:nvCxnSpPr>
        <p:spPr>
          <a:xfrm>
            <a:off x="10016359" y="4141076"/>
            <a:ext cx="105103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D00755B1-0AEB-493E-AF77-DD32F7C75606}"/>
              </a:ext>
            </a:extLst>
          </p:cNvPr>
          <p:cNvCxnSpPr/>
          <p:nvPr/>
        </p:nvCxnSpPr>
        <p:spPr>
          <a:xfrm flipH="1">
            <a:off x="9438290" y="3429000"/>
            <a:ext cx="231227" cy="45982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5A570658-EAD5-47A9-8CBC-8BA44C69F25E}"/>
              </a:ext>
            </a:extLst>
          </p:cNvPr>
          <p:cNvCxnSpPr/>
          <p:nvPr/>
        </p:nvCxnSpPr>
        <p:spPr>
          <a:xfrm>
            <a:off x="11239909" y="3704386"/>
            <a:ext cx="605250" cy="3000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0925463"/>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1"/>
          <p:cNvSpPr txBox="1">
            <a:spLocks noChangeArrowheads="1"/>
          </p:cNvSpPr>
          <p:nvPr/>
        </p:nvSpPr>
        <p:spPr bwMode="auto">
          <a:xfrm>
            <a:off x="1524000" y="2857164"/>
            <a:ext cx="914400" cy="673100"/>
          </a:xfrm>
          <a:prstGeom prst="rect">
            <a:avLst/>
          </a:prstGeom>
          <a:solidFill>
            <a:schemeClr val="accent6">
              <a:lumMod val="20000"/>
              <a:lumOff val="80000"/>
            </a:schemeClr>
          </a:solidFill>
          <a:ln w="25400">
            <a:solidFill>
              <a:srgbClr val="008080"/>
            </a:solidFill>
            <a:miter lim="800000"/>
            <a:headEnd/>
            <a:tailEnd/>
          </a:ln>
        </p:spPr>
        <p:txBody>
          <a:bodyPr tIns="82800"/>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cs typeface="Times New Roman" panose="02020603050405020304" pitchFamily="18" charset="0"/>
              </a:rPr>
              <a:t> </a:t>
            </a:r>
            <a:r>
              <a:rPr lang="cs-CZ" altLang="cs-CZ" sz="2400" b="1" dirty="0">
                <a:solidFill>
                  <a:srgbClr val="008080"/>
                </a:solidFill>
                <a:cs typeface="Times New Roman" panose="02020603050405020304" pitchFamily="18" charset="0"/>
              </a:rPr>
              <a:t>VOS</a:t>
            </a:r>
            <a:endParaRPr lang="cs-CZ" altLang="cs-CZ" sz="2400" dirty="0">
              <a:solidFill>
                <a:srgbClr val="008080"/>
              </a:solidFill>
            </a:endParaRPr>
          </a:p>
        </p:txBody>
      </p:sp>
      <p:sp>
        <p:nvSpPr>
          <p:cNvPr id="24579" name="Line 12"/>
          <p:cNvSpPr>
            <a:spLocks noChangeShapeType="1"/>
          </p:cNvSpPr>
          <p:nvPr/>
        </p:nvSpPr>
        <p:spPr bwMode="auto">
          <a:xfrm flipV="1">
            <a:off x="2970487" y="1993901"/>
            <a:ext cx="1371600" cy="549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0" name="Line 9"/>
          <p:cNvSpPr>
            <a:spLocks noChangeShapeType="1"/>
          </p:cNvSpPr>
          <p:nvPr/>
        </p:nvSpPr>
        <p:spPr bwMode="auto">
          <a:xfrm flipV="1">
            <a:off x="3133797" y="2685894"/>
            <a:ext cx="1371600" cy="90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1" name="Line 8"/>
          <p:cNvSpPr>
            <a:spLocks noChangeShapeType="1"/>
          </p:cNvSpPr>
          <p:nvPr/>
        </p:nvSpPr>
        <p:spPr bwMode="auto">
          <a:xfrm>
            <a:off x="3150031" y="3332163"/>
            <a:ext cx="12795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2" name="Line 7"/>
          <p:cNvSpPr>
            <a:spLocks noChangeShapeType="1"/>
          </p:cNvSpPr>
          <p:nvPr/>
        </p:nvSpPr>
        <p:spPr bwMode="auto">
          <a:xfrm>
            <a:off x="2992438" y="4293876"/>
            <a:ext cx="1189038" cy="273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3" name="Line 6"/>
          <p:cNvSpPr>
            <a:spLocks noChangeShapeType="1"/>
          </p:cNvSpPr>
          <p:nvPr/>
        </p:nvSpPr>
        <p:spPr bwMode="auto">
          <a:xfrm>
            <a:off x="2600756" y="4670132"/>
            <a:ext cx="1189038" cy="8239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4" name="Text Box 16"/>
          <p:cNvSpPr txBox="1">
            <a:spLocks noChangeArrowheads="1"/>
          </p:cNvSpPr>
          <p:nvPr/>
        </p:nvSpPr>
        <p:spPr bwMode="auto">
          <a:xfrm>
            <a:off x="8175625" y="1628776"/>
            <a:ext cx="1079500" cy="365125"/>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800" b="1">
                <a:solidFill>
                  <a:srgbClr val="002060"/>
                </a:solidFill>
                <a:cs typeface="Times New Roman" panose="02020603050405020304" pitchFamily="18" charset="0"/>
              </a:rPr>
              <a:t>MOJ</a:t>
            </a:r>
            <a:endParaRPr lang="cs-CZ" altLang="cs-CZ" sz="1800">
              <a:solidFill>
                <a:srgbClr val="002060"/>
              </a:solidFill>
            </a:endParaRPr>
          </a:p>
        </p:txBody>
      </p:sp>
      <p:sp>
        <p:nvSpPr>
          <p:cNvPr id="24585" name="Text Box 15"/>
          <p:cNvSpPr txBox="1">
            <a:spLocks noChangeArrowheads="1"/>
          </p:cNvSpPr>
          <p:nvPr/>
        </p:nvSpPr>
        <p:spPr bwMode="auto">
          <a:xfrm>
            <a:off x="8328025" y="2420939"/>
            <a:ext cx="1081088" cy="365125"/>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800" b="1" dirty="0">
                <a:solidFill>
                  <a:srgbClr val="002060"/>
                </a:solidFill>
                <a:cs typeface="Times New Roman" panose="02020603050405020304" pitchFamily="18" charset="0"/>
              </a:rPr>
              <a:t>MOJ</a:t>
            </a:r>
            <a:endParaRPr lang="cs-CZ" altLang="cs-CZ" sz="1800" dirty="0">
              <a:solidFill>
                <a:srgbClr val="002060"/>
              </a:solidFill>
            </a:endParaRPr>
          </a:p>
        </p:txBody>
      </p:sp>
      <p:sp>
        <p:nvSpPr>
          <p:cNvPr id="24586" name="Text Box 13"/>
          <p:cNvSpPr txBox="1">
            <a:spLocks noChangeArrowheads="1"/>
          </p:cNvSpPr>
          <p:nvPr/>
        </p:nvSpPr>
        <p:spPr bwMode="auto">
          <a:xfrm>
            <a:off x="8485793" y="3181978"/>
            <a:ext cx="1081087" cy="365125"/>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800" b="1">
                <a:solidFill>
                  <a:srgbClr val="002060"/>
                </a:solidFill>
                <a:cs typeface="Times New Roman" panose="02020603050405020304" pitchFamily="18" charset="0"/>
              </a:rPr>
              <a:t>MOJ</a:t>
            </a:r>
            <a:endParaRPr lang="cs-CZ" altLang="cs-CZ" sz="1800">
              <a:solidFill>
                <a:srgbClr val="002060"/>
              </a:solidFill>
            </a:endParaRPr>
          </a:p>
        </p:txBody>
      </p:sp>
      <p:sp>
        <p:nvSpPr>
          <p:cNvPr id="24587" name="Text Box 10"/>
          <p:cNvSpPr txBox="1">
            <a:spLocks noChangeArrowheads="1"/>
          </p:cNvSpPr>
          <p:nvPr/>
        </p:nvSpPr>
        <p:spPr bwMode="auto">
          <a:xfrm>
            <a:off x="8530308" y="4036502"/>
            <a:ext cx="1152525" cy="365125"/>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800" b="1">
                <a:solidFill>
                  <a:srgbClr val="002060"/>
                </a:solidFill>
                <a:cs typeface="Times New Roman" panose="02020603050405020304" pitchFamily="18" charset="0"/>
              </a:rPr>
              <a:t>MOJ</a:t>
            </a:r>
            <a:endParaRPr lang="cs-CZ" altLang="cs-CZ" sz="1800">
              <a:solidFill>
                <a:srgbClr val="002060"/>
              </a:solidFill>
            </a:endParaRPr>
          </a:p>
        </p:txBody>
      </p:sp>
      <p:sp>
        <p:nvSpPr>
          <p:cNvPr id="24588" name="Text Box 5"/>
          <p:cNvSpPr txBox="1">
            <a:spLocks noChangeArrowheads="1"/>
          </p:cNvSpPr>
          <p:nvPr/>
        </p:nvSpPr>
        <p:spPr bwMode="auto">
          <a:xfrm>
            <a:off x="8494589" y="4767325"/>
            <a:ext cx="1223962" cy="342900"/>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1800" b="1">
                <a:solidFill>
                  <a:srgbClr val="002060"/>
                </a:solidFill>
                <a:cs typeface="Times New Roman" panose="02020603050405020304" pitchFamily="18" charset="0"/>
              </a:rPr>
              <a:t>MOJ</a:t>
            </a:r>
            <a:endParaRPr lang="cs-CZ" altLang="cs-CZ" sz="1800">
              <a:solidFill>
                <a:srgbClr val="002060"/>
              </a:solidFill>
            </a:endParaRPr>
          </a:p>
        </p:txBody>
      </p:sp>
      <p:sp>
        <p:nvSpPr>
          <p:cNvPr id="24589" name="Text Box 4"/>
          <p:cNvSpPr txBox="1">
            <a:spLocks noChangeArrowheads="1"/>
          </p:cNvSpPr>
          <p:nvPr/>
        </p:nvSpPr>
        <p:spPr bwMode="auto">
          <a:xfrm>
            <a:off x="8256587" y="5389504"/>
            <a:ext cx="1223963" cy="342900"/>
          </a:xfrm>
          <a:prstGeom prst="rect">
            <a:avLst/>
          </a:prstGeom>
          <a:solidFill>
            <a:schemeClr val="accent6">
              <a:lumMod val="20000"/>
              <a:lumOff val="80000"/>
            </a:schemeClr>
          </a:solidFill>
          <a:ln w="19050">
            <a:solidFill>
              <a:srgbClr val="00000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000" b="1" dirty="0">
                <a:solidFill>
                  <a:srgbClr val="002060"/>
                </a:solidFill>
                <a:cs typeface="Times New Roman" panose="02020603050405020304" pitchFamily="18" charset="0"/>
              </a:rPr>
              <a:t>MOJ</a:t>
            </a:r>
            <a:endParaRPr lang="cs-CZ" altLang="cs-CZ" sz="2000" dirty="0">
              <a:solidFill>
                <a:srgbClr val="002060"/>
              </a:solidFill>
            </a:endParaRPr>
          </a:p>
        </p:txBody>
      </p:sp>
      <p:sp>
        <p:nvSpPr>
          <p:cNvPr id="24590" name="Rectangle 17"/>
          <p:cNvSpPr>
            <a:spLocks noChangeArrowheads="1"/>
          </p:cNvSpPr>
          <p:nvPr/>
        </p:nvSpPr>
        <p:spPr bwMode="auto">
          <a:xfrm>
            <a:off x="1524001" y="-88951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4591" name="Rectangle 18"/>
          <p:cNvSpPr>
            <a:spLocks noChangeArrowheads="1"/>
          </p:cNvSpPr>
          <p:nvPr/>
        </p:nvSpPr>
        <p:spPr bwMode="auto">
          <a:xfrm>
            <a:off x="1524000" y="-704850"/>
            <a:ext cx="1841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br>
              <a:rPr lang="cs-CZ" altLang="cs-CZ" sz="1100"/>
            </a:br>
            <a:endParaRPr lang="cs-CZ" altLang="cs-CZ" sz="1800"/>
          </a:p>
          <a:p>
            <a:pPr>
              <a:spcBef>
                <a:spcPct val="0"/>
              </a:spcBef>
              <a:buClrTx/>
              <a:buSzTx/>
              <a:buFontTx/>
              <a:buNone/>
            </a:pPr>
            <a:endParaRPr lang="cs-CZ" altLang="cs-CZ" sz="1800"/>
          </a:p>
        </p:txBody>
      </p:sp>
      <p:sp>
        <p:nvSpPr>
          <p:cNvPr id="24592" name="Rectangle 19"/>
          <p:cNvSpPr>
            <a:spLocks noChangeArrowheads="1"/>
          </p:cNvSpPr>
          <p:nvPr/>
        </p:nvSpPr>
        <p:spPr bwMode="auto">
          <a:xfrm>
            <a:off x="1524000" y="10477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a:p>
            <a:pPr>
              <a:spcBef>
                <a:spcPct val="0"/>
              </a:spcBef>
              <a:buClrTx/>
              <a:buSzTx/>
              <a:buFontTx/>
              <a:buNone/>
            </a:pPr>
            <a:endParaRPr lang="cs-CZ" altLang="cs-CZ" sz="1800"/>
          </a:p>
        </p:txBody>
      </p:sp>
      <p:sp>
        <p:nvSpPr>
          <p:cNvPr id="24593" name="Rectangle 20"/>
          <p:cNvSpPr>
            <a:spLocks noChangeArrowheads="1"/>
          </p:cNvSpPr>
          <p:nvPr/>
        </p:nvSpPr>
        <p:spPr bwMode="auto">
          <a:xfrm>
            <a:off x="5047736" y="5294041"/>
            <a:ext cx="2096527"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rgbClr val="000000"/>
                </a:solidFill>
              </a:rPr>
              <a:t>                                                    </a:t>
            </a:r>
            <a:r>
              <a:rPr lang="cs-CZ" altLang="cs-CZ" sz="2400" b="1" dirty="0">
                <a:solidFill>
                  <a:srgbClr val="008080"/>
                </a:solidFill>
              </a:rPr>
              <a:t>investice</a:t>
            </a:r>
            <a:endParaRPr lang="cs-CZ" altLang="cs-CZ" sz="2400" dirty="0">
              <a:solidFill>
                <a:srgbClr val="008080"/>
              </a:solidFill>
            </a:endParaRPr>
          </a:p>
        </p:txBody>
      </p:sp>
      <p:sp>
        <p:nvSpPr>
          <p:cNvPr id="24594" name="Rectangle 21"/>
          <p:cNvSpPr>
            <a:spLocks noChangeArrowheads="1"/>
          </p:cNvSpPr>
          <p:nvPr/>
        </p:nvSpPr>
        <p:spPr bwMode="auto">
          <a:xfrm>
            <a:off x="1524000" y="1538289"/>
            <a:ext cx="1841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br>
              <a:rPr lang="cs-CZ" altLang="cs-CZ" sz="1100"/>
            </a:br>
            <a:endParaRPr lang="cs-CZ" altLang="cs-CZ" sz="1800"/>
          </a:p>
          <a:p>
            <a:pPr>
              <a:spcBef>
                <a:spcPct val="0"/>
              </a:spcBef>
              <a:buClrTx/>
              <a:buSzTx/>
              <a:buFontTx/>
              <a:buNone/>
            </a:pPr>
            <a:endParaRPr lang="cs-CZ" altLang="cs-CZ" sz="1800"/>
          </a:p>
        </p:txBody>
      </p:sp>
      <p:sp>
        <p:nvSpPr>
          <p:cNvPr id="24595" name="Rectangle 22"/>
          <p:cNvSpPr>
            <a:spLocks noChangeArrowheads="1"/>
          </p:cNvSpPr>
          <p:nvPr/>
        </p:nvSpPr>
        <p:spPr bwMode="auto">
          <a:xfrm>
            <a:off x="4766872" y="1262054"/>
            <a:ext cx="3121416"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rgbClr val="000000"/>
                </a:solidFill>
                <a:cs typeface="Times New Roman" panose="02020603050405020304" pitchFamily="18" charset="0"/>
              </a:rPr>
              <a:t>                                                            </a:t>
            </a:r>
            <a:r>
              <a:rPr lang="cs-CZ" altLang="cs-CZ" sz="2400" b="1" dirty="0">
                <a:solidFill>
                  <a:srgbClr val="008080"/>
                </a:solidFill>
                <a:cs typeface="Times New Roman" panose="02020603050405020304" pitchFamily="18" charset="0"/>
              </a:rPr>
              <a:t>typ</a:t>
            </a:r>
            <a:r>
              <a:rPr lang="cs-CZ" altLang="cs-CZ" sz="2400" b="1" dirty="0">
                <a:solidFill>
                  <a:srgbClr val="008080"/>
                </a:solidFill>
              </a:rPr>
              <a:t> </a:t>
            </a:r>
            <a:r>
              <a:rPr lang="cs-CZ" altLang="cs-CZ" sz="2400" b="1" dirty="0">
                <a:solidFill>
                  <a:srgbClr val="008080"/>
                </a:solidFill>
                <a:cs typeface="Times New Roman" panose="02020603050405020304" pitchFamily="18" charset="0"/>
              </a:rPr>
              <a:t>(druh) MOJ</a:t>
            </a:r>
            <a:endParaRPr lang="cs-CZ" altLang="cs-CZ" sz="2400" dirty="0">
              <a:solidFill>
                <a:srgbClr val="008080"/>
              </a:solidFill>
            </a:endParaRPr>
          </a:p>
          <a:p>
            <a:pPr>
              <a:spcBef>
                <a:spcPct val="0"/>
              </a:spcBef>
              <a:buClrTx/>
              <a:buSzTx/>
              <a:buFontTx/>
              <a:buNone/>
            </a:pPr>
            <a:endParaRPr lang="cs-CZ" altLang="cs-CZ" sz="1800" dirty="0"/>
          </a:p>
        </p:txBody>
      </p:sp>
      <p:sp>
        <p:nvSpPr>
          <p:cNvPr id="24596" name="Rectangle 23"/>
          <p:cNvSpPr>
            <a:spLocks noChangeArrowheads="1"/>
          </p:cNvSpPr>
          <p:nvPr/>
        </p:nvSpPr>
        <p:spPr bwMode="auto">
          <a:xfrm>
            <a:off x="1524000" y="2927351"/>
            <a:ext cx="18415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br>
              <a:rPr lang="cs-CZ" altLang="cs-CZ" sz="1100"/>
            </a:br>
            <a:endParaRPr lang="cs-CZ" altLang="cs-CZ" sz="1800"/>
          </a:p>
          <a:p>
            <a:pPr>
              <a:spcBef>
                <a:spcPct val="0"/>
              </a:spcBef>
              <a:buClrTx/>
              <a:buSzTx/>
              <a:buFontTx/>
              <a:buNone/>
            </a:pPr>
            <a:endParaRPr lang="cs-CZ" altLang="cs-CZ" sz="1800"/>
          </a:p>
        </p:txBody>
      </p:sp>
      <p:sp>
        <p:nvSpPr>
          <p:cNvPr id="24597" name="Rectangle 24"/>
          <p:cNvSpPr>
            <a:spLocks noChangeArrowheads="1"/>
          </p:cNvSpPr>
          <p:nvPr/>
        </p:nvSpPr>
        <p:spPr bwMode="auto">
          <a:xfrm>
            <a:off x="1524000" y="3736975"/>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a:p>
            <a:pPr>
              <a:spcBef>
                <a:spcPct val="0"/>
              </a:spcBef>
              <a:buClrTx/>
              <a:buSzTx/>
              <a:buFontTx/>
              <a:buNone/>
            </a:pPr>
            <a:endParaRPr lang="cs-CZ" altLang="cs-CZ" sz="1800"/>
          </a:p>
        </p:txBody>
      </p:sp>
      <p:sp>
        <p:nvSpPr>
          <p:cNvPr id="24598" name="Rectangle 25"/>
          <p:cNvSpPr>
            <a:spLocks noChangeArrowheads="1"/>
          </p:cNvSpPr>
          <p:nvPr/>
        </p:nvSpPr>
        <p:spPr bwMode="auto">
          <a:xfrm>
            <a:off x="4800601" y="2720967"/>
            <a:ext cx="3173411"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rgbClr val="000000"/>
                </a:solidFill>
              </a:rPr>
              <a:t>                                                             </a:t>
            </a:r>
            <a:r>
              <a:rPr lang="cs-CZ" altLang="cs-CZ" sz="2400" b="1" dirty="0">
                <a:solidFill>
                  <a:srgbClr val="008080"/>
                </a:solidFill>
              </a:rPr>
              <a:t>charakter dodávky</a:t>
            </a:r>
            <a:endParaRPr lang="cs-CZ" altLang="cs-CZ" sz="2400" dirty="0">
              <a:solidFill>
                <a:srgbClr val="008080"/>
              </a:solidFill>
            </a:endParaRPr>
          </a:p>
          <a:p>
            <a:pPr>
              <a:spcBef>
                <a:spcPct val="0"/>
              </a:spcBef>
              <a:buClrTx/>
              <a:buSzTx/>
              <a:buFontTx/>
              <a:buNone/>
            </a:pPr>
            <a:endParaRPr lang="cs-CZ" altLang="cs-CZ" sz="1800" dirty="0"/>
          </a:p>
        </p:txBody>
      </p:sp>
      <p:sp>
        <p:nvSpPr>
          <p:cNvPr id="24599" name="Rectangle 26"/>
          <p:cNvSpPr>
            <a:spLocks noChangeArrowheads="1"/>
          </p:cNvSpPr>
          <p:nvPr/>
        </p:nvSpPr>
        <p:spPr bwMode="auto">
          <a:xfrm>
            <a:off x="4800601" y="3477138"/>
            <a:ext cx="30340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rgbClr val="000000"/>
                </a:solidFill>
                <a:cs typeface="Times New Roman" panose="02020603050405020304" pitchFamily="18" charset="0"/>
              </a:rPr>
              <a:t>                                                             </a:t>
            </a:r>
            <a:r>
              <a:rPr lang="cs-CZ" altLang="cs-CZ" sz="2400" b="1" dirty="0">
                <a:solidFill>
                  <a:srgbClr val="008080"/>
                </a:solidFill>
                <a:cs typeface="Times New Roman" panose="02020603050405020304" pitchFamily="18" charset="0"/>
              </a:rPr>
              <a:t>počet druhů</a:t>
            </a:r>
            <a:r>
              <a:rPr lang="cs-CZ" altLang="cs-CZ" sz="2400" b="1" dirty="0">
                <a:solidFill>
                  <a:srgbClr val="008080"/>
                </a:solidFill>
              </a:rPr>
              <a:t> </a:t>
            </a:r>
            <a:r>
              <a:rPr lang="cs-CZ" altLang="cs-CZ" sz="2400" b="1" dirty="0">
                <a:solidFill>
                  <a:srgbClr val="008080"/>
                </a:solidFill>
                <a:cs typeface="Times New Roman" panose="02020603050405020304" pitchFamily="18" charset="0"/>
              </a:rPr>
              <a:t>zboží</a:t>
            </a:r>
            <a:endParaRPr lang="cs-CZ" altLang="cs-CZ" sz="2400" dirty="0">
              <a:solidFill>
                <a:srgbClr val="008080"/>
              </a:solidFill>
            </a:endParaRPr>
          </a:p>
          <a:p>
            <a:pPr>
              <a:spcBef>
                <a:spcPct val="0"/>
              </a:spcBef>
              <a:buClrTx/>
              <a:buSzTx/>
              <a:buFontTx/>
              <a:buNone/>
            </a:pPr>
            <a:endParaRPr lang="cs-CZ" altLang="cs-CZ" sz="1800" dirty="0"/>
          </a:p>
        </p:txBody>
      </p:sp>
      <p:sp>
        <p:nvSpPr>
          <p:cNvPr id="24600" name="Rectangle 27"/>
          <p:cNvSpPr>
            <a:spLocks noChangeArrowheads="1"/>
          </p:cNvSpPr>
          <p:nvPr/>
        </p:nvSpPr>
        <p:spPr bwMode="auto">
          <a:xfrm>
            <a:off x="4859408" y="4401627"/>
            <a:ext cx="3706744" cy="1123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br>
              <a:rPr lang="cs-CZ" altLang="cs-CZ" sz="1100" dirty="0"/>
            </a:br>
            <a:r>
              <a:rPr lang="cs-CZ" altLang="cs-CZ" sz="1400" b="1" dirty="0">
                <a:solidFill>
                  <a:srgbClr val="000000"/>
                </a:solidFill>
                <a:cs typeface="Times New Roman" panose="02020603050405020304" pitchFamily="18" charset="0"/>
              </a:rPr>
              <a:t>                                                           </a:t>
            </a:r>
            <a:r>
              <a:rPr lang="cs-CZ" altLang="cs-CZ" sz="2400" b="1" dirty="0">
                <a:solidFill>
                  <a:srgbClr val="008080"/>
                </a:solidFill>
                <a:cs typeface="Times New Roman" panose="02020603050405020304" pitchFamily="18" charset="0"/>
              </a:rPr>
              <a:t>rozměr, balení zboží</a:t>
            </a:r>
            <a:endParaRPr lang="cs-CZ" altLang="cs-CZ" sz="2400" dirty="0">
              <a:solidFill>
                <a:srgbClr val="008080"/>
              </a:solidFill>
            </a:endParaRPr>
          </a:p>
          <a:p>
            <a:pPr>
              <a:spcBef>
                <a:spcPct val="0"/>
              </a:spcBef>
              <a:buClrTx/>
              <a:buSzTx/>
              <a:buFontTx/>
              <a:buNone/>
            </a:pPr>
            <a:endParaRPr lang="cs-CZ" altLang="cs-CZ" sz="1800" dirty="0"/>
          </a:p>
        </p:txBody>
      </p:sp>
      <p:sp>
        <p:nvSpPr>
          <p:cNvPr id="24601" name="Rectangle 28"/>
          <p:cNvSpPr>
            <a:spLocks noChangeArrowheads="1"/>
          </p:cNvSpPr>
          <p:nvPr/>
        </p:nvSpPr>
        <p:spPr bwMode="auto">
          <a:xfrm>
            <a:off x="4859409" y="1757083"/>
            <a:ext cx="3114604"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400" b="1" dirty="0">
              <a:solidFill>
                <a:srgbClr val="000000"/>
              </a:solidFill>
            </a:endParaRPr>
          </a:p>
          <a:p>
            <a:pPr>
              <a:spcBef>
                <a:spcPct val="0"/>
              </a:spcBef>
              <a:buClrTx/>
              <a:buSzTx/>
              <a:buFontTx/>
              <a:buNone/>
            </a:pPr>
            <a:r>
              <a:rPr lang="cs-CZ" altLang="cs-CZ" sz="1400" b="1" dirty="0">
                <a:solidFill>
                  <a:srgbClr val="000000"/>
                </a:solidFill>
              </a:rPr>
              <a:t>                                                         </a:t>
            </a:r>
            <a:r>
              <a:rPr lang="cs-CZ" altLang="cs-CZ" sz="2400" b="1" dirty="0">
                <a:solidFill>
                  <a:srgbClr val="008080"/>
                </a:solidFill>
              </a:rPr>
              <a:t>rychlost systému</a:t>
            </a:r>
            <a:endParaRPr lang="cs-CZ" altLang="cs-CZ" sz="2400" dirty="0">
              <a:solidFill>
                <a:srgbClr val="008080"/>
              </a:solidFill>
            </a:endParaRPr>
          </a:p>
          <a:p>
            <a:pPr>
              <a:spcBef>
                <a:spcPct val="0"/>
              </a:spcBef>
              <a:buClrTx/>
              <a:buSzTx/>
              <a:buFontTx/>
              <a:buNone/>
            </a:pPr>
            <a:endParaRPr lang="cs-CZ" altLang="cs-CZ" sz="1800" dirty="0"/>
          </a:p>
        </p:txBody>
      </p:sp>
      <p:sp>
        <p:nvSpPr>
          <p:cNvPr id="24602" name="Rectangle 30"/>
          <p:cNvSpPr>
            <a:spLocks noChangeArrowheads="1"/>
          </p:cNvSpPr>
          <p:nvPr/>
        </p:nvSpPr>
        <p:spPr bwMode="auto">
          <a:xfrm>
            <a:off x="401743" y="123418"/>
            <a:ext cx="8796148" cy="1200329"/>
          </a:xfrm>
          <a:prstGeom prst="rect">
            <a:avLst/>
          </a:prstGeom>
          <a:solidFill>
            <a:srgbClr val="FFFFCC"/>
          </a:solidFill>
          <a:ln>
            <a:solidFill>
              <a:srgbClr val="008080"/>
            </a:solidFill>
          </a:ln>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400" b="1" dirty="0">
                <a:solidFill>
                  <a:srgbClr val="008080"/>
                </a:solidFill>
              </a:rPr>
              <a:t>Hlediska mechanizace skladu VOS –velkoobchodní sklad</a:t>
            </a:r>
          </a:p>
          <a:p>
            <a:pPr algn="ctr" eaLnBrk="1" hangingPunct="1">
              <a:spcBef>
                <a:spcPct val="0"/>
              </a:spcBef>
              <a:buClrTx/>
              <a:buSzTx/>
              <a:buFontTx/>
              <a:buNone/>
            </a:pPr>
            <a:r>
              <a:rPr lang="cs-CZ" altLang="cs-CZ" sz="2400" b="1" dirty="0">
                <a:solidFill>
                  <a:srgbClr val="008080"/>
                </a:solidFill>
              </a:rPr>
              <a:t>Stupeň mechanizace: ruční, mechanický </a:t>
            </a:r>
            <a:r>
              <a:rPr lang="cs-CZ" altLang="cs-CZ" sz="2400" b="1" dirty="0" err="1">
                <a:solidFill>
                  <a:srgbClr val="008080"/>
                </a:solidFill>
              </a:rPr>
              <a:t>poloautomatizovaný</a:t>
            </a:r>
            <a:r>
              <a:rPr lang="cs-CZ" altLang="cs-CZ" sz="2400" b="1" dirty="0">
                <a:solidFill>
                  <a:srgbClr val="008080"/>
                </a:solidFill>
              </a:rPr>
              <a:t>, automatizovaný</a:t>
            </a:r>
          </a:p>
        </p:txBody>
      </p:sp>
      <p:pic>
        <p:nvPicPr>
          <p:cNvPr id="27" name="Obrázek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9" name="Line 8">
            <a:extLst>
              <a:ext uri="{FF2B5EF4-FFF2-40B4-BE49-F238E27FC236}">
                <a16:creationId xmlns:a16="http://schemas.microsoft.com/office/drawing/2014/main" id="{E3915516-CAA9-474D-8462-82E5A88CB273}"/>
              </a:ext>
            </a:extLst>
          </p:cNvPr>
          <p:cNvSpPr>
            <a:spLocks noChangeShapeType="1"/>
          </p:cNvSpPr>
          <p:nvPr/>
        </p:nvSpPr>
        <p:spPr bwMode="auto">
          <a:xfrm>
            <a:off x="3133797" y="3954191"/>
            <a:ext cx="12795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 name="TextovéPole 1">
            <a:extLst>
              <a:ext uri="{FF2B5EF4-FFF2-40B4-BE49-F238E27FC236}">
                <a16:creationId xmlns:a16="http://schemas.microsoft.com/office/drawing/2014/main" id="{6C296B0B-B584-4D95-BAC8-2D0DBC92A145}"/>
              </a:ext>
            </a:extLst>
          </p:cNvPr>
          <p:cNvSpPr txBox="1"/>
          <p:nvPr/>
        </p:nvSpPr>
        <p:spPr>
          <a:xfrm>
            <a:off x="478220" y="6143173"/>
            <a:ext cx="11235558" cy="369332"/>
          </a:xfrm>
          <a:prstGeom prst="rect">
            <a:avLst/>
          </a:prstGeom>
          <a:solidFill>
            <a:srgbClr val="FFFFCC"/>
          </a:solidFill>
        </p:spPr>
        <p:txBody>
          <a:bodyPr wrap="square" rtlCol="0">
            <a:spAutoFit/>
          </a:bodyPr>
          <a:lstStyle/>
          <a:p>
            <a:r>
              <a:rPr lang="cs-CZ" dirty="0">
                <a:solidFill>
                  <a:srgbClr val="FF0000"/>
                </a:solidFill>
              </a:rPr>
              <a:t>Výběr stupně mechanizace závisí na  potřebné rychlosti pohybu  zboží, typu prodejny, charakteru zboží…</a:t>
            </a:r>
          </a:p>
        </p:txBody>
      </p:sp>
    </p:spTree>
    <p:extLst>
      <p:ext uri="{BB962C8B-B14F-4D97-AF65-F5344CB8AC3E}">
        <p14:creationId xmlns:p14="http://schemas.microsoft.com/office/powerpoint/2010/main" val="349043765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945045" y="380220"/>
            <a:ext cx="4199249" cy="457200"/>
          </a:xfrm>
          <a:prstGeom prst="rect">
            <a:avLst/>
          </a:prstGeom>
          <a:solidFill>
            <a:srgbClr val="FFFFCC"/>
          </a:solidFill>
          <a:ln w="57150">
            <a:solidFill>
              <a:srgbClr val="00808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800" b="1" dirty="0">
                <a:solidFill>
                  <a:srgbClr val="FF0000"/>
                </a:solidFill>
              </a:rPr>
              <a:t>Příklad volby skladu</a:t>
            </a:r>
            <a:endParaRPr lang="cs-CZ" altLang="cs-CZ" sz="2800" dirty="0">
              <a:solidFill>
                <a:srgbClr val="FF0000"/>
              </a:solidFill>
            </a:endParaRPr>
          </a:p>
        </p:txBody>
      </p:sp>
      <p:sp>
        <p:nvSpPr>
          <p:cNvPr id="25603" name="Text Box 5"/>
          <p:cNvSpPr txBox="1">
            <a:spLocks noChangeArrowheads="1"/>
          </p:cNvSpPr>
          <p:nvPr/>
        </p:nvSpPr>
        <p:spPr bwMode="auto">
          <a:xfrm>
            <a:off x="589482" y="1228768"/>
            <a:ext cx="63701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b="1" dirty="0"/>
              <a:t>Vazba :   sklad                               Cílový trh</a:t>
            </a:r>
          </a:p>
        </p:txBody>
      </p:sp>
      <p:sp>
        <p:nvSpPr>
          <p:cNvPr id="25604" name="AutoShape 6"/>
          <p:cNvSpPr>
            <a:spLocks noChangeArrowheads="1"/>
          </p:cNvSpPr>
          <p:nvPr/>
        </p:nvSpPr>
        <p:spPr bwMode="auto">
          <a:xfrm>
            <a:off x="3220439" y="1444632"/>
            <a:ext cx="882650" cy="114300"/>
          </a:xfrm>
          <a:prstGeom prst="rightArrow">
            <a:avLst>
              <a:gd name="adj1" fmla="val 50000"/>
              <a:gd name="adj2" fmla="val 193056"/>
            </a:avLst>
          </a:prstGeom>
          <a:solidFill>
            <a:srgbClr val="FFC000"/>
          </a:solidFill>
          <a:ln w="38100">
            <a:solidFill>
              <a:srgbClr val="111111"/>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5605" name="Text Box 7"/>
          <p:cNvSpPr txBox="1">
            <a:spLocks noChangeArrowheads="1"/>
          </p:cNvSpPr>
          <p:nvPr/>
        </p:nvSpPr>
        <p:spPr bwMode="auto">
          <a:xfrm>
            <a:off x="787401" y="1835945"/>
            <a:ext cx="5041900" cy="1200329"/>
          </a:xfrm>
          <a:prstGeom prst="rect">
            <a:avLst/>
          </a:prstGeom>
          <a:solidFill>
            <a:schemeClr val="accent6">
              <a:lumMod val="20000"/>
              <a:lumOff val="80000"/>
            </a:schemeClr>
          </a:solidFill>
          <a:ln w="9525">
            <a:solidFill>
              <a:srgbClr val="00000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008080"/>
                </a:solidFill>
              </a:rPr>
              <a:t>Vysoce mechanizovaný, </a:t>
            </a:r>
          </a:p>
          <a:p>
            <a:pPr eaLnBrk="1" hangingPunct="1">
              <a:spcBef>
                <a:spcPct val="0"/>
              </a:spcBef>
              <a:buClrTx/>
              <a:buSzTx/>
              <a:buFontTx/>
              <a:buNone/>
            </a:pPr>
            <a:r>
              <a:rPr lang="cs-CZ" altLang="cs-CZ" sz="2400" b="1" dirty="0">
                <a:solidFill>
                  <a:srgbClr val="008080"/>
                </a:solidFill>
              </a:rPr>
              <a:t>automatizovaný sklad (halový, výškový)</a:t>
            </a:r>
          </a:p>
        </p:txBody>
      </p:sp>
      <p:sp>
        <p:nvSpPr>
          <p:cNvPr id="25606" name="Text Box 13"/>
          <p:cNvSpPr txBox="1">
            <a:spLocks noChangeArrowheads="1"/>
          </p:cNvSpPr>
          <p:nvPr/>
        </p:nvSpPr>
        <p:spPr bwMode="auto">
          <a:xfrm>
            <a:off x="1708732" y="4048126"/>
            <a:ext cx="822325" cy="865187"/>
          </a:xfrm>
          <a:prstGeom prst="rect">
            <a:avLst/>
          </a:prstGeom>
          <a:solidFill>
            <a:schemeClr val="accent6">
              <a:lumMod val="20000"/>
              <a:lumOff val="80000"/>
            </a:schemeClr>
          </a:solidFill>
          <a:ln w="38100">
            <a:solidFill>
              <a:srgbClr val="008080"/>
            </a:solidFill>
            <a:miter lim="800000"/>
            <a:headEnd/>
            <a:tailEnd/>
          </a:ln>
        </p:spPr>
        <p:txBody>
          <a:bodyPr tIns="82800"/>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a:solidFill>
                  <a:srgbClr val="008080"/>
                </a:solidFill>
                <a:cs typeface="Times New Roman" panose="02020603050405020304" pitchFamily="18" charset="0"/>
              </a:rPr>
              <a:t>  </a:t>
            </a:r>
            <a:r>
              <a:rPr lang="cs-CZ" altLang="cs-CZ" sz="2000" b="1">
                <a:solidFill>
                  <a:srgbClr val="008080"/>
                </a:solidFill>
                <a:cs typeface="Times New Roman" panose="02020603050405020304" pitchFamily="18" charset="0"/>
              </a:rPr>
              <a:t>VOS</a:t>
            </a:r>
            <a:endParaRPr lang="cs-CZ" altLang="cs-CZ" sz="2000">
              <a:solidFill>
                <a:srgbClr val="008080"/>
              </a:solidFill>
            </a:endParaRPr>
          </a:p>
        </p:txBody>
      </p:sp>
      <p:sp>
        <p:nvSpPr>
          <p:cNvPr id="25607" name="Line 11"/>
          <p:cNvSpPr>
            <a:spLocks noChangeShapeType="1"/>
          </p:cNvSpPr>
          <p:nvPr/>
        </p:nvSpPr>
        <p:spPr bwMode="auto">
          <a:xfrm>
            <a:off x="4367213" y="3591368"/>
            <a:ext cx="1920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608" name="Text Box 12"/>
          <p:cNvSpPr txBox="1">
            <a:spLocks noChangeArrowheads="1"/>
          </p:cNvSpPr>
          <p:nvPr/>
        </p:nvSpPr>
        <p:spPr bwMode="auto">
          <a:xfrm>
            <a:off x="6959600" y="2309020"/>
            <a:ext cx="4060096" cy="457200"/>
          </a:xfrm>
          <a:prstGeom prst="rect">
            <a:avLst/>
          </a:prstGeom>
          <a:solidFill>
            <a:schemeClr val="accent6">
              <a:lumMod val="20000"/>
              <a:lumOff val="80000"/>
            </a:schemeClr>
          </a:solidFill>
          <a:ln w="57150">
            <a:solidFill>
              <a:srgbClr val="008080"/>
            </a:solidFill>
            <a:miter lim="800000"/>
            <a:headEnd/>
            <a:tailEnd/>
          </a:ln>
        </p:spPr>
        <p:txBody>
          <a:bodyPr tIns="82800"/>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000" b="1" dirty="0">
                <a:solidFill>
                  <a:srgbClr val="002060"/>
                </a:solidFill>
                <a:cs typeface="Times New Roman" panose="02020603050405020304" pitchFamily="18" charset="0"/>
              </a:rPr>
              <a:t>     </a:t>
            </a:r>
            <a:r>
              <a:rPr lang="cs-CZ" altLang="cs-CZ" sz="2400" b="1" dirty="0">
                <a:solidFill>
                  <a:srgbClr val="008080"/>
                </a:solidFill>
                <a:cs typeface="Times New Roman" panose="02020603050405020304" pitchFamily="18" charset="0"/>
              </a:rPr>
              <a:t>Síť supermarketů</a:t>
            </a:r>
            <a:endParaRPr lang="cs-CZ" altLang="cs-CZ" sz="2400" dirty="0">
              <a:solidFill>
                <a:srgbClr val="008080"/>
              </a:solidFill>
            </a:endParaRPr>
          </a:p>
        </p:txBody>
      </p:sp>
      <p:sp>
        <p:nvSpPr>
          <p:cNvPr id="25609" name="Line 10"/>
          <p:cNvSpPr>
            <a:spLocks noChangeShapeType="1"/>
          </p:cNvSpPr>
          <p:nvPr/>
        </p:nvSpPr>
        <p:spPr bwMode="auto">
          <a:xfrm>
            <a:off x="4367213" y="3884822"/>
            <a:ext cx="1738312" cy="5476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610" name="Line 9"/>
          <p:cNvSpPr>
            <a:spLocks noChangeShapeType="1"/>
          </p:cNvSpPr>
          <p:nvPr/>
        </p:nvSpPr>
        <p:spPr bwMode="auto">
          <a:xfrm>
            <a:off x="4367213" y="4406901"/>
            <a:ext cx="1554162"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611" name="Line 8"/>
          <p:cNvSpPr>
            <a:spLocks noChangeShapeType="1"/>
          </p:cNvSpPr>
          <p:nvPr/>
        </p:nvSpPr>
        <p:spPr bwMode="auto">
          <a:xfrm>
            <a:off x="4029274" y="4992687"/>
            <a:ext cx="1462087" cy="12795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5612" name="Rectangle 14"/>
          <p:cNvSpPr>
            <a:spLocks noChangeArrowheads="1"/>
          </p:cNvSpPr>
          <p:nvPr/>
        </p:nvSpPr>
        <p:spPr bwMode="auto">
          <a:xfrm>
            <a:off x="1524001" y="1742559"/>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5613" name="Rectangle 16"/>
          <p:cNvSpPr>
            <a:spLocks noChangeArrowheads="1"/>
          </p:cNvSpPr>
          <p:nvPr/>
        </p:nvSpPr>
        <p:spPr bwMode="auto">
          <a:xfrm>
            <a:off x="6959600" y="2895669"/>
            <a:ext cx="279400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rgbClr val="000000"/>
                </a:solidFill>
                <a:cs typeface="Times New Roman" panose="02020603050405020304" pitchFamily="18" charset="0"/>
              </a:rPr>
              <a:t>                                                                  </a:t>
            </a:r>
            <a:r>
              <a:rPr lang="cs-CZ" altLang="cs-CZ" sz="2400" b="1" dirty="0">
                <a:solidFill>
                  <a:srgbClr val="008080"/>
                </a:solidFill>
                <a:cs typeface="Times New Roman" panose="02020603050405020304" pitchFamily="18" charset="0"/>
              </a:rPr>
              <a:t>hromadný odběr                  </a:t>
            </a:r>
            <a:endParaRPr lang="cs-CZ" altLang="cs-CZ" sz="2400" dirty="0">
              <a:solidFill>
                <a:srgbClr val="008080"/>
              </a:solidFill>
            </a:endParaRPr>
          </a:p>
          <a:p>
            <a:pPr>
              <a:spcBef>
                <a:spcPct val="0"/>
              </a:spcBef>
              <a:buClrTx/>
              <a:buSzTx/>
              <a:buFontTx/>
              <a:buNone/>
            </a:pPr>
            <a:r>
              <a:rPr lang="cs-CZ" altLang="cs-CZ" sz="2400" b="1" dirty="0">
                <a:solidFill>
                  <a:srgbClr val="008080"/>
                </a:solidFill>
                <a:cs typeface="Times New Roman" panose="02020603050405020304" pitchFamily="18" charset="0"/>
              </a:rPr>
              <a:t>                                                              široký a hluboký sortiment</a:t>
            </a:r>
            <a:endParaRPr lang="cs-CZ" altLang="cs-CZ" sz="2400" dirty="0">
              <a:solidFill>
                <a:srgbClr val="008080"/>
              </a:solidFill>
            </a:endParaRPr>
          </a:p>
          <a:p>
            <a:pPr>
              <a:spcBef>
                <a:spcPct val="0"/>
              </a:spcBef>
              <a:buClrTx/>
              <a:buSzTx/>
              <a:buFontTx/>
              <a:buNone/>
            </a:pPr>
            <a:r>
              <a:rPr lang="cs-CZ" altLang="cs-CZ" sz="2400" b="1" dirty="0">
                <a:solidFill>
                  <a:srgbClr val="008080"/>
                </a:solidFill>
                <a:cs typeface="Times New Roman" panose="02020603050405020304" pitchFamily="18" charset="0"/>
              </a:rPr>
              <a:t>                                                            velký počet odběratelů</a:t>
            </a:r>
            <a:endParaRPr lang="cs-CZ" altLang="cs-CZ" sz="2400" dirty="0">
              <a:solidFill>
                <a:srgbClr val="008080"/>
              </a:solidFill>
            </a:endParaRPr>
          </a:p>
          <a:p>
            <a:pPr>
              <a:spcBef>
                <a:spcPct val="0"/>
              </a:spcBef>
              <a:buClrTx/>
              <a:buSzTx/>
              <a:buFontTx/>
              <a:buNone/>
            </a:pPr>
            <a:endParaRPr lang="cs-CZ" altLang="cs-CZ" sz="1800" dirty="0"/>
          </a:p>
        </p:txBody>
      </p:sp>
      <p:pic>
        <p:nvPicPr>
          <p:cNvPr id="14" name="Obrázek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83093006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8"/>
          <p:cNvSpPr txBox="1">
            <a:spLocks noChangeArrowheads="1"/>
          </p:cNvSpPr>
          <p:nvPr/>
        </p:nvSpPr>
        <p:spPr bwMode="auto">
          <a:xfrm>
            <a:off x="1102663" y="2693311"/>
            <a:ext cx="803275" cy="865188"/>
          </a:xfrm>
          <a:prstGeom prst="rect">
            <a:avLst/>
          </a:prstGeom>
          <a:solidFill>
            <a:schemeClr val="accent6">
              <a:lumMod val="20000"/>
              <a:lumOff val="80000"/>
            </a:schemeClr>
          </a:solidFill>
          <a:ln w="38100">
            <a:solidFill>
              <a:srgbClr val="008080"/>
            </a:solidFill>
            <a:miter lim="800000"/>
            <a:headEnd/>
            <a:tailEnd/>
          </a:ln>
        </p:spPr>
        <p:txBody>
          <a:bodyPr tIns="82800"/>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1400" b="1" dirty="0">
                <a:solidFill>
                  <a:schemeClr val="bg1"/>
                </a:solidFill>
                <a:cs typeface="Times New Roman" panose="02020603050405020304" pitchFamily="18" charset="0"/>
              </a:rPr>
              <a:t> </a:t>
            </a:r>
            <a:r>
              <a:rPr lang="cs-CZ" altLang="cs-CZ" sz="2000" b="1" dirty="0">
                <a:solidFill>
                  <a:srgbClr val="002060"/>
                </a:solidFill>
                <a:cs typeface="Times New Roman" panose="02020603050405020304" pitchFamily="18" charset="0"/>
              </a:rPr>
              <a:t>VOS</a:t>
            </a:r>
            <a:endParaRPr lang="cs-CZ" altLang="cs-CZ" sz="2000" dirty="0">
              <a:solidFill>
                <a:srgbClr val="002060"/>
              </a:solidFill>
            </a:endParaRPr>
          </a:p>
        </p:txBody>
      </p:sp>
      <p:sp>
        <p:nvSpPr>
          <p:cNvPr id="26627" name="Line 7"/>
          <p:cNvSpPr>
            <a:spLocks noChangeShapeType="1"/>
          </p:cNvSpPr>
          <p:nvPr/>
        </p:nvSpPr>
        <p:spPr bwMode="auto">
          <a:xfrm>
            <a:off x="4810139" y="3304318"/>
            <a:ext cx="19208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628" name="Text Box 9"/>
          <p:cNvSpPr txBox="1">
            <a:spLocks noChangeArrowheads="1"/>
          </p:cNvSpPr>
          <p:nvPr/>
        </p:nvSpPr>
        <p:spPr bwMode="auto">
          <a:xfrm>
            <a:off x="7726182" y="1921592"/>
            <a:ext cx="4122423" cy="1204313"/>
          </a:xfrm>
          <a:prstGeom prst="rect">
            <a:avLst/>
          </a:prstGeom>
          <a:solidFill>
            <a:schemeClr val="accent6">
              <a:lumMod val="20000"/>
              <a:lumOff val="80000"/>
            </a:schemeClr>
          </a:solidFill>
          <a:ln w="28575">
            <a:solidFill>
              <a:srgbClr val="00808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400" b="1" dirty="0">
                <a:solidFill>
                  <a:srgbClr val="008080"/>
                </a:solidFill>
                <a:cs typeface="Times New Roman" panose="02020603050405020304" pitchFamily="18" charset="0"/>
              </a:rPr>
              <a:t>Úzce specializované prodejny</a:t>
            </a:r>
          </a:p>
          <a:p>
            <a:pPr algn="ctr" eaLnBrk="1" hangingPunct="1">
              <a:spcBef>
                <a:spcPct val="0"/>
              </a:spcBef>
              <a:buClrTx/>
              <a:buSzTx/>
              <a:buFontTx/>
              <a:buNone/>
            </a:pPr>
            <a:r>
              <a:rPr lang="cs-CZ" altLang="cs-CZ" sz="2400" b="1" dirty="0">
                <a:solidFill>
                  <a:srgbClr val="008080"/>
                </a:solidFill>
                <a:cs typeface="Times New Roman" panose="02020603050405020304" pitchFamily="18" charset="0"/>
              </a:rPr>
              <a:t>Obuv, galanterie, oblečení</a:t>
            </a:r>
            <a:endParaRPr lang="cs-CZ" altLang="cs-CZ" sz="2400" dirty="0">
              <a:solidFill>
                <a:srgbClr val="008080"/>
              </a:solidFill>
            </a:endParaRPr>
          </a:p>
        </p:txBody>
      </p:sp>
      <p:sp>
        <p:nvSpPr>
          <p:cNvPr id="26629" name="Line 6"/>
          <p:cNvSpPr>
            <a:spLocks noChangeShapeType="1"/>
          </p:cNvSpPr>
          <p:nvPr/>
        </p:nvSpPr>
        <p:spPr bwMode="auto">
          <a:xfrm>
            <a:off x="4646215" y="3701257"/>
            <a:ext cx="1919288" cy="3651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630" name="Line 5"/>
          <p:cNvSpPr>
            <a:spLocks noChangeShapeType="1"/>
          </p:cNvSpPr>
          <p:nvPr/>
        </p:nvSpPr>
        <p:spPr bwMode="auto">
          <a:xfrm>
            <a:off x="4434681" y="4185118"/>
            <a:ext cx="1736725" cy="7318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631" name="Line 4"/>
          <p:cNvSpPr>
            <a:spLocks noChangeShapeType="1"/>
          </p:cNvSpPr>
          <p:nvPr/>
        </p:nvSpPr>
        <p:spPr bwMode="auto">
          <a:xfrm>
            <a:off x="4198586" y="4920131"/>
            <a:ext cx="1646238" cy="1096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6632" name="Rectangle 10"/>
          <p:cNvSpPr>
            <a:spLocks noChangeArrowheads="1"/>
          </p:cNvSpPr>
          <p:nvPr/>
        </p:nvSpPr>
        <p:spPr bwMode="auto">
          <a:xfrm>
            <a:off x="1030782" y="1034609"/>
            <a:ext cx="6089546" cy="1107996"/>
          </a:xfrm>
          <a:prstGeom prst="rect">
            <a:avLst/>
          </a:prstGeom>
          <a:solidFill>
            <a:schemeClr val="accent6">
              <a:lumMod val="20000"/>
              <a:lumOff val="80000"/>
            </a:schemeClr>
          </a:solidFill>
          <a:ln>
            <a:solidFill>
              <a:srgbClr val="008080"/>
            </a:solidFill>
          </a:ln>
        </p:spPr>
        <p:txBody>
          <a:bodyPr wrap="squar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2400" b="1" dirty="0">
              <a:cs typeface="Times New Roman" panose="02020603050405020304" pitchFamily="18" charset="0"/>
            </a:endParaRPr>
          </a:p>
          <a:p>
            <a:pPr eaLnBrk="1" hangingPunct="1">
              <a:spcBef>
                <a:spcPct val="0"/>
              </a:spcBef>
              <a:buClrTx/>
              <a:buSzTx/>
              <a:buFontTx/>
              <a:buNone/>
            </a:pPr>
            <a:r>
              <a:rPr lang="cs-CZ" altLang="cs-CZ" sz="2400" b="1" dirty="0">
                <a:solidFill>
                  <a:srgbClr val="008080"/>
                </a:solidFill>
                <a:cs typeface="Times New Roman" panose="02020603050405020304" pitchFamily="18" charset="0"/>
              </a:rPr>
              <a:t>Ruční,</a:t>
            </a:r>
            <a:r>
              <a:rPr lang="cs-CZ" altLang="cs-CZ" sz="2400" dirty="0">
                <a:solidFill>
                  <a:srgbClr val="008080"/>
                </a:solidFill>
              </a:rPr>
              <a:t> </a:t>
            </a:r>
            <a:r>
              <a:rPr lang="cs-CZ" altLang="cs-CZ" sz="2400" b="1" dirty="0">
                <a:solidFill>
                  <a:srgbClr val="008080"/>
                </a:solidFill>
                <a:cs typeface="Times New Roman" panose="02020603050405020304" pitchFamily="18" charset="0"/>
              </a:rPr>
              <a:t>mechanizovaný </a:t>
            </a:r>
            <a:r>
              <a:rPr lang="cs-CZ" altLang="cs-CZ" sz="2400" b="1" dirty="0">
                <a:solidFill>
                  <a:srgbClr val="008080"/>
                </a:solidFill>
              </a:rPr>
              <a:t>sklad</a:t>
            </a:r>
            <a:r>
              <a:rPr lang="cs-CZ" altLang="cs-CZ" sz="2400" b="1" dirty="0">
                <a:solidFill>
                  <a:srgbClr val="008080"/>
                </a:solidFill>
                <a:cs typeface="Times New Roman" panose="02020603050405020304" pitchFamily="18" charset="0"/>
              </a:rPr>
              <a:t> (patrový)</a:t>
            </a:r>
            <a:endParaRPr lang="cs-CZ" altLang="cs-CZ" sz="2400" dirty="0">
              <a:solidFill>
                <a:srgbClr val="008080"/>
              </a:solidFill>
            </a:endParaRPr>
          </a:p>
          <a:p>
            <a:pPr>
              <a:spcBef>
                <a:spcPct val="0"/>
              </a:spcBef>
              <a:buClrTx/>
              <a:buSzTx/>
              <a:buFontTx/>
              <a:buNone/>
            </a:pPr>
            <a:endParaRPr lang="cs-CZ" altLang="cs-CZ" sz="1800" dirty="0"/>
          </a:p>
        </p:txBody>
      </p:sp>
      <p:sp>
        <p:nvSpPr>
          <p:cNvPr id="26633" name="Rectangle 12"/>
          <p:cNvSpPr>
            <a:spLocks noChangeArrowheads="1"/>
          </p:cNvSpPr>
          <p:nvPr/>
        </p:nvSpPr>
        <p:spPr bwMode="auto">
          <a:xfrm>
            <a:off x="3322638" y="3243264"/>
            <a:ext cx="18415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br>
              <a:rPr lang="cs-CZ" altLang="cs-CZ" sz="1800"/>
            </a:br>
            <a:endParaRPr lang="cs-CZ" altLang="cs-CZ" sz="1800"/>
          </a:p>
          <a:p>
            <a:pPr>
              <a:spcBef>
                <a:spcPct val="0"/>
              </a:spcBef>
              <a:buClrTx/>
              <a:buSzTx/>
              <a:buFontTx/>
              <a:buNone/>
            </a:pPr>
            <a:endParaRPr lang="cs-CZ" altLang="cs-CZ" sz="1800"/>
          </a:p>
        </p:txBody>
      </p:sp>
      <p:sp>
        <p:nvSpPr>
          <p:cNvPr id="26634" name="Rectangle 13"/>
          <p:cNvSpPr>
            <a:spLocks noChangeArrowheads="1"/>
          </p:cNvSpPr>
          <p:nvPr/>
        </p:nvSpPr>
        <p:spPr bwMode="auto">
          <a:xfrm>
            <a:off x="6959600" y="3031660"/>
            <a:ext cx="295275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000" b="1" dirty="0">
                <a:cs typeface="Times New Roman" panose="02020603050405020304" pitchFamily="18" charset="0"/>
              </a:rPr>
              <a:t>                                                                            </a:t>
            </a:r>
            <a:r>
              <a:rPr lang="cs-CZ" altLang="cs-CZ" sz="2400" b="1" dirty="0">
                <a:solidFill>
                  <a:srgbClr val="008080"/>
                </a:solidFill>
                <a:cs typeface="Times New Roman" panose="02020603050405020304" pitchFamily="18" charset="0"/>
              </a:rPr>
              <a:t>individuální odběry</a:t>
            </a:r>
            <a:endParaRPr lang="cs-CZ" altLang="cs-CZ" sz="2400" dirty="0">
              <a:solidFill>
                <a:srgbClr val="008080"/>
              </a:solidFill>
            </a:endParaRPr>
          </a:p>
          <a:p>
            <a:pPr>
              <a:spcBef>
                <a:spcPct val="0"/>
              </a:spcBef>
              <a:buClrTx/>
              <a:buSzTx/>
              <a:buFontTx/>
              <a:buNone/>
            </a:pPr>
            <a:r>
              <a:rPr lang="cs-CZ" altLang="cs-CZ" sz="2400" b="1" dirty="0">
                <a:solidFill>
                  <a:srgbClr val="008080"/>
                </a:solidFill>
                <a:cs typeface="Times New Roman" panose="02020603050405020304" pitchFamily="18" charset="0"/>
              </a:rPr>
              <a:t>                                                                     nízký počet druhů zboží</a:t>
            </a:r>
            <a:endParaRPr lang="cs-CZ" altLang="cs-CZ" sz="2400" dirty="0">
              <a:solidFill>
                <a:srgbClr val="008080"/>
              </a:solidFill>
            </a:endParaRPr>
          </a:p>
          <a:p>
            <a:pPr>
              <a:spcBef>
                <a:spcPct val="0"/>
              </a:spcBef>
              <a:buClrTx/>
              <a:buSzTx/>
              <a:buFontTx/>
              <a:buNone/>
            </a:pPr>
            <a:r>
              <a:rPr lang="cs-CZ" altLang="cs-CZ" sz="2400" b="1" dirty="0">
                <a:solidFill>
                  <a:srgbClr val="008080"/>
                </a:solidFill>
                <a:cs typeface="Times New Roman" panose="02020603050405020304" pitchFamily="18" charset="0"/>
              </a:rPr>
              <a:t>                                                                  malý rozměr zboží </a:t>
            </a:r>
            <a:endParaRPr lang="cs-CZ" altLang="cs-CZ" sz="2400" dirty="0">
              <a:solidFill>
                <a:srgbClr val="008080"/>
              </a:solidFill>
            </a:endParaRPr>
          </a:p>
        </p:txBody>
      </p:sp>
      <p:sp>
        <p:nvSpPr>
          <p:cNvPr id="26635" name="Text Box 14"/>
          <p:cNvSpPr txBox="1">
            <a:spLocks noChangeArrowheads="1"/>
          </p:cNvSpPr>
          <p:nvPr/>
        </p:nvSpPr>
        <p:spPr bwMode="auto">
          <a:xfrm>
            <a:off x="4382542" y="2530886"/>
            <a:ext cx="172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50000"/>
              </a:spcBef>
              <a:buClrTx/>
              <a:buSzTx/>
              <a:buFontTx/>
              <a:buNone/>
            </a:pPr>
            <a:r>
              <a:rPr lang="cs-CZ" altLang="cs-CZ" sz="2400" b="1" dirty="0">
                <a:solidFill>
                  <a:srgbClr val="008080"/>
                </a:solidFill>
              </a:rPr>
              <a:t>Cílový trh</a:t>
            </a:r>
          </a:p>
        </p:txBody>
      </p:sp>
      <p:sp>
        <p:nvSpPr>
          <p:cNvPr id="26636" name="Text Box 4"/>
          <p:cNvSpPr txBox="1">
            <a:spLocks noChangeArrowheads="1"/>
          </p:cNvSpPr>
          <p:nvPr/>
        </p:nvSpPr>
        <p:spPr bwMode="auto">
          <a:xfrm>
            <a:off x="1136650" y="377905"/>
            <a:ext cx="3885055" cy="457200"/>
          </a:xfrm>
          <a:prstGeom prst="rect">
            <a:avLst/>
          </a:prstGeom>
          <a:solidFill>
            <a:srgbClr val="FFFFCC"/>
          </a:solidFill>
          <a:ln w="57150">
            <a:solidFill>
              <a:srgbClr val="00808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800" b="1" dirty="0">
                <a:solidFill>
                  <a:srgbClr val="008080"/>
                </a:solidFill>
              </a:rPr>
              <a:t>Příklad volby skladu</a:t>
            </a:r>
            <a:endParaRPr lang="cs-CZ" altLang="cs-CZ" sz="2800" dirty="0">
              <a:solidFill>
                <a:srgbClr val="008080"/>
              </a:solidFill>
            </a:endParaRPr>
          </a:p>
        </p:txBody>
      </p:sp>
      <p:pic>
        <p:nvPicPr>
          <p:cNvPr id="13" name="Obráze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798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794480" y="2102423"/>
            <a:ext cx="9873522" cy="3785652"/>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marL="457200" indent="-4572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AutoNum type="arabicPeriod"/>
            </a:pPr>
            <a:r>
              <a:rPr lang="cs-CZ" altLang="cs-CZ" sz="2400" b="1" dirty="0">
                <a:solidFill>
                  <a:srgbClr val="008080"/>
                </a:solidFill>
              </a:rPr>
              <a:t>Řízení pracovních operací spojených s nákupem zboží a zabezpečením styku s dodavatelem </a:t>
            </a:r>
            <a:r>
              <a:rPr lang="cs-CZ" altLang="cs-CZ" sz="2400" b="1" i="1" dirty="0">
                <a:solidFill>
                  <a:srgbClr val="FF0000"/>
                </a:solidFill>
              </a:rPr>
              <a:t>(zboží a rozvozní plán, objednávání zboží, průzkum trhu)</a:t>
            </a:r>
          </a:p>
          <a:p>
            <a:pPr eaLnBrk="1" hangingPunct="1">
              <a:spcBef>
                <a:spcPct val="0"/>
              </a:spcBef>
              <a:buClrTx/>
              <a:buSzTx/>
              <a:buFontTx/>
              <a:buAutoNum type="arabicPeriod"/>
            </a:pPr>
            <a:r>
              <a:rPr lang="cs-CZ" altLang="cs-CZ" sz="2400" b="1" dirty="0">
                <a:solidFill>
                  <a:srgbClr val="008080"/>
                </a:solidFill>
              </a:rPr>
              <a:t>Řízení pracovních operací spojených se skladováním a prodejem zboží </a:t>
            </a:r>
            <a:r>
              <a:rPr lang="cs-CZ" altLang="cs-CZ" sz="2400" b="1" i="1" dirty="0">
                <a:solidFill>
                  <a:srgbClr val="FF0000"/>
                </a:solidFill>
              </a:rPr>
              <a:t>(skladová technologie, odběr a přejímka zboží, prodej - forma prodeje, dispoziční řešení - prodejní úseky…)</a:t>
            </a:r>
            <a:endParaRPr lang="cs-CZ" altLang="cs-CZ" sz="2400" i="1" dirty="0">
              <a:solidFill>
                <a:srgbClr val="FF0000"/>
              </a:solidFill>
            </a:endParaRPr>
          </a:p>
          <a:p>
            <a:pPr eaLnBrk="1" hangingPunct="1">
              <a:spcBef>
                <a:spcPct val="0"/>
              </a:spcBef>
              <a:buClrTx/>
              <a:buSzTx/>
              <a:buFontTx/>
              <a:buAutoNum type="arabicPeriod"/>
            </a:pPr>
            <a:r>
              <a:rPr lang="cs-CZ" altLang="cs-CZ" sz="2400" b="1" dirty="0">
                <a:solidFill>
                  <a:srgbClr val="008080"/>
                </a:solidFill>
              </a:rPr>
              <a:t>Řízení operací spojených s administrativou jednotky </a:t>
            </a:r>
            <a:r>
              <a:rPr lang="cs-CZ" altLang="cs-CZ" sz="2400" b="1" i="1" dirty="0">
                <a:solidFill>
                  <a:srgbClr val="FF0000"/>
                </a:solidFill>
              </a:rPr>
              <a:t>(vedení účetnictví, evidence tržeb, technická vybavenost…)</a:t>
            </a:r>
          </a:p>
          <a:p>
            <a:pPr eaLnBrk="1" hangingPunct="1">
              <a:spcBef>
                <a:spcPct val="0"/>
              </a:spcBef>
              <a:buClrTx/>
              <a:buSzTx/>
              <a:buFontTx/>
              <a:buAutoNum type="arabicPeriod"/>
            </a:pPr>
            <a:r>
              <a:rPr lang="cs-CZ" altLang="cs-CZ" sz="2400" b="1" dirty="0">
                <a:solidFill>
                  <a:srgbClr val="008080"/>
                </a:solidFill>
              </a:rPr>
              <a:t>Řízení operací spojených s problematikou lidí </a:t>
            </a:r>
            <a:r>
              <a:rPr lang="cs-CZ" altLang="cs-CZ" sz="2400" b="1" i="1" dirty="0">
                <a:solidFill>
                  <a:srgbClr val="FF0000"/>
                </a:solidFill>
              </a:rPr>
              <a:t>(řízení lidských zdrojů, tvorba pracovních kolektivů, pracovní podmínky)</a:t>
            </a:r>
          </a:p>
        </p:txBody>
      </p:sp>
      <p:sp>
        <p:nvSpPr>
          <p:cNvPr id="27651" name="Text Box 5"/>
          <p:cNvSpPr txBox="1">
            <a:spLocks noChangeArrowheads="1"/>
          </p:cNvSpPr>
          <p:nvPr/>
        </p:nvSpPr>
        <p:spPr bwMode="auto">
          <a:xfrm>
            <a:off x="2992230" y="724981"/>
            <a:ext cx="4608512" cy="1169551"/>
          </a:xfrm>
          <a:prstGeom prst="rect">
            <a:avLst/>
          </a:prstGeom>
          <a:solidFill>
            <a:srgbClr val="FFFFCC"/>
          </a:solidFill>
          <a:ln w="76200">
            <a:solidFill>
              <a:srgbClr val="00808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Hlavní oblasti řízení MOJ</a:t>
            </a:r>
          </a:p>
          <a:p>
            <a:pPr algn="ctr" eaLnBrk="1" hangingPunct="1">
              <a:spcBef>
                <a:spcPct val="50000"/>
              </a:spcBef>
              <a:buClrTx/>
              <a:buSzTx/>
              <a:buFontTx/>
              <a:buNone/>
            </a:pPr>
            <a:r>
              <a:rPr lang="cs-CZ" altLang="cs-CZ" sz="2800" b="1" dirty="0">
                <a:solidFill>
                  <a:srgbClr val="008080"/>
                </a:solidFill>
              </a:rPr>
              <a:t>Shrnutí</a:t>
            </a:r>
          </a:p>
        </p:txBody>
      </p:sp>
      <p:sp>
        <p:nvSpPr>
          <p:cNvPr id="27652" name="AutoShape 6"/>
          <p:cNvSpPr>
            <a:spLocks noChangeArrowheads="1"/>
          </p:cNvSpPr>
          <p:nvPr/>
        </p:nvSpPr>
        <p:spPr bwMode="auto">
          <a:xfrm>
            <a:off x="794480" y="680960"/>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27653" name="AutoShape 7"/>
          <p:cNvSpPr>
            <a:spLocks noChangeArrowheads="1"/>
          </p:cNvSpPr>
          <p:nvPr/>
        </p:nvSpPr>
        <p:spPr bwMode="auto">
          <a:xfrm>
            <a:off x="8513573" y="601156"/>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Tree>
    <p:extLst>
      <p:ext uri="{BB962C8B-B14F-4D97-AF65-F5344CB8AC3E}">
        <p14:creationId xmlns:p14="http://schemas.microsoft.com/office/powerpoint/2010/main" val="1319372554"/>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Nadpis 1"/>
          <p:cNvSpPr>
            <a:spLocks noGrp="1"/>
          </p:cNvSpPr>
          <p:nvPr>
            <p:ph type="title"/>
          </p:nvPr>
        </p:nvSpPr>
        <p:spPr>
          <a:xfrm>
            <a:off x="1580213" y="781763"/>
            <a:ext cx="7772400" cy="947738"/>
          </a:xfrm>
          <a:solidFill>
            <a:srgbClr val="FFFFCC"/>
          </a:solidFill>
        </p:spPr>
        <p:txBody>
          <a:bodyPr/>
          <a:lstStyle/>
          <a:p>
            <a:pPr algn="ctr"/>
            <a:r>
              <a:rPr lang="cs-CZ" altLang="cs-CZ" b="1" dirty="0">
                <a:solidFill>
                  <a:srgbClr val="008080"/>
                </a:solidFill>
              </a:rPr>
              <a:t>Shrnutí přednášky</a:t>
            </a:r>
          </a:p>
        </p:txBody>
      </p:sp>
      <p:sp>
        <p:nvSpPr>
          <p:cNvPr id="40963" name="TextovéPole 2"/>
          <p:cNvSpPr txBox="1">
            <a:spLocks noChangeArrowheads="1"/>
          </p:cNvSpPr>
          <p:nvPr/>
        </p:nvSpPr>
        <p:spPr bwMode="auto">
          <a:xfrm>
            <a:off x="1748360" y="2390802"/>
            <a:ext cx="7215759" cy="3785652"/>
          </a:xfrm>
          <a:prstGeom prst="rect">
            <a:avLst/>
          </a:prstGeom>
          <a:solidFill>
            <a:schemeClr val="accent6">
              <a:lumMod val="20000"/>
              <a:lumOff val="80000"/>
            </a:schemeClr>
          </a:solidFill>
          <a:ln>
            <a:noFill/>
          </a:ln>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cs-CZ" sz="2400" b="1" dirty="0">
                <a:solidFill>
                  <a:srgbClr val="FF0000"/>
                </a:solidFill>
              </a:rPr>
              <a:t>Pracovní procesy a jejich členění </a:t>
            </a:r>
            <a:r>
              <a:rPr lang="cs-CZ" sz="2400" b="1" dirty="0">
                <a:solidFill>
                  <a:srgbClr val="008080"/>
                </a:solidFill>
              </a:rPr>
              <a:t>- hledisko funkčnosti, charakteru práce, obsahu práce, místní hledisko….</a:t>
            </a:r>
          </a:p>
          <a:p>
            <a:pPr>
              <a:defRPr/>
            </a:pPr>
            <a:r>
              <a:rPr lang="cs-CZ" sz="2400" b="1" dirty="0">
                <a:solidFill>
                  <a:srgbClr val="FF0000"/>
                </a:solidFill>
              </a:rPr>
              <a:t>Vnější a vnitřní faktory obchodního provozu MOJ </a:t>
            </a:r>
            <a:r>
              <a:rPr lang="cs-CZ" sz="2400" b="1" dirty="0">
                <a:solidFill>
                  <a:srgbClr val="008080"/>
                </a:solidFill>
              </a:rPr>
              <a:t>– jejich vliv na provoz</a:t>
            </a:r>
          </a:p>
          <a:p>
            <a:pPr>
              <a:defRPr/>
            </a:pPr>
            <a:r>
              <a:rPr lang="cs-CZ" sz="2400" b="1" dirty="0">
                <a:solidFill>
                  <a:srgbClr val="FF0000"/>
                </a:solidFill>
              </a:rPr>
              <a:t>Vnější a vnitřní faktory obchodního provozu VOJ </a:t>
            </a:r>
            <a:r>
              <a:rPr lang="cs-CZ" sz="2400" b="1" dirty="0">
                <a:solidFill>
                  <a:srgbClr val="008080"/>
                </a:solidFill>
              </a:rPr>
              <a:t>– jejich vliv na provoz</a:t>
            </a:r>
          </a:p>
          <a:p>
            <a:pPr>
              <a:defRPr/>
            </a:pPr>
            <a:r>
              <a:rPr lang="cs-CZ" sz="2400" b="1" dirty="0">
                <a:solidFill>
                  <a:srgbClr val="FF0000"/>
                </a:solidFill>
              </a:rPr>
              <a:t>Hlavní oblasti řízení MOJ </a:t>
            </a:r>
            <a:r>
              <a:rPr lang="cs-CZ" sz="2400" b="1" dirty="0">
                <a:solidFill>
                  <a:srgbClr val="008080"/>
                </a:solidFill>
              </a:rPr>
              <a:t>– nákupní, skladovací a prodejní operace, administrativní a </a:t>
            </a:r>
            <a:r>
              <a:rPr lang="cs-CZ" sz="2400" b="1">
                <a:solidFill>
                  <a:srgbClr val="008080"/>
                </a:solidFill>
              </a:rPr>
              <a:t>personální operace.</a:t>
            </a:r>
            <a:endParaRPr lang="cs-CZ" sz="2400" b="1" dirty="0">
              <a:solidFill>
                <a:srgbClr val="008080"/>
              </a:solidFill>
            </a:endParaRPr>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29216"/>
            <a:ext cx="1464833" cy="1127893"/>
          </a:xfrm>
          <a:prstGeom prst="rect">
            <a:avLst/>
          </a:prstGeom>
        </p:spPr>
      </p:pic>
    </p:spTree>
    <p:extLst>
      <p:ext uri="{BB962C8B-B14F-4D97-AF65-F5344CB8AC3E}">
        <p14:creationId xmlns:p14="http://schemas.microsoft.com/office/powerpoint/2010/main" val="418997029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860612" y="1304441"/>
            <a:ext cx="4297080" cy="286282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4000" dirty="0">
                <a:solidFill>
                  <a:schemeClr val="bg1"/>
                </a:solidFill>
              </a:rPr>
              <a:t>Pracovní procesy </a:t>
            </a:r>
            <a:br>
              <a:rPr lang="cs-CZ" sz="4000" dirty="0">
                <a:solidFill>
                  <a:schemeClr val="bg1"/>
                </a:solidFill>
              </a:rPr>
            </a:br>
            <a:r>
              <a:rPr lang="cs-CZ" sz="4000" dirty="0">
                <a:solidFill>
                  <a:schemeClr val="bg1"/>
                </a:solidFill>
              </a:rPr>
              <a:t>v obchodním provozu</a:t>
            </a:r>
            <a:endParaRPr lang="cs-CZ" sz="4000" b="1" dirty="0">
              <a:solidFill>
                <a:schemeClr val="bg1"/>
              </a:solidFill>
              <a:latin typeface="Times New Roman" panose="02020603050405020304" pitchFamily="18" charset="0"/>
              <a:cs typeface="Times New Roman" panose="02020603050405020304" pitchFamily="18" charset="0"/>
            </a:endParaRPr>
          </a:p>
          <a:p>
            <a:pPr algn="l"/>
            <a:endParaRPr lang="en-GB" sz="4000" b="1" dirty="0">
              <a:solidFill>
                <a:schemeClr val="bg1"/>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6074080" y="1514008"/>
            <a:ext cx="5513317" cy="38485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cs-CZ" sz="2400" b="1" dirty="0">
                <a:solidFill>
                  <a:srgbClr val="008080"/>
                </a:solidFill>
              </a:rPr>
              <a:t>Obchodní provoz </a:t>
            </a:r>
          </a:p>
          <a:p>
            <a:pPr>
              <a:defRPr/>
            </a:pPr>
            <a:r>
              <a:rPr lang="cs-CZ" sz="2400" b="1" dirty="0">
                <a:solidFill>
                  <a:srgbClr val="008080"/>
                </a:solidFill>
              </a:rPr>
              <a:t>Pracovní procesy a jejich členění</a:t>
            </a:r>
          </a:p>
          <a:p>
            <a:pPr>
              <a:defRPr/>
            </a:pPr>
            <a:r>
              <a:rPr lang="cs-CZ" sz="2400" b="1" dirty="0">
                <a:solidFill>
                  <a:srgbClr val="008080"/>
                </a:solidFill>
              </a:rPr>
              <a:t>Vnější a vnitřní faktory obchodního provozu MOJ (maloobchodních jednotek)</a:t>
            </a:r>
          </a:p>
          <a:p>
            <a:pPr>
              <a:defRPr/>
            </a:pPr>
            <a:r>
              <a:rPr lang="cs-CZ" sz="2400" b="1" dirty="0">
                <a:solidFill>
                  <a:srgbClr val="008080"/>
                </a:solidFill>
              </a:rPr>
              <a:t>Vnější a vnitřní faktory obchodního provozu VOJ (velkoobchodních jednotek)</a:t>
            </a:r>
          </a:p>
          <a:p>
            <a:pPr>
              <a:defRPr/>
            </a:pPr>
            <a:r>
              <a:rPr lang="cs-CZ" sz="2400" b="1" dirty="0">
                <a:solidFill>
                  <a:srgbClr val="008080"/>
                </a:solidFill>
              </a:rPr>
              <a:t>Hlavní oblasti řízení MOJ</a:t>
            </a:r>
          </a:p>
        </p:txBody>
      </p:sp>
      <p:sp>
        <p:nvSpPr>
          <p:cNvPr id="3" name="TextovéPole 2"/>
          <p:cNvSpPr txBox="1"/>
          <p:nvPr/>
        </p:nvSpPr>
        <p:spPr>
          <a:xfrm>
            <a:off x="1013440" y="3933075"/>
            <a:ext cx="3603812" cy="584775"/>
          </a:xfrm>
          <a:prstGeom prst="rect">
            <a:avLst/>
          </a:prstGeom>
          <a:noFill/>
        </p:spPr>
        <p:txBody>
          <a:bodyPr wrap="square" rtlCol="0">
            <a:spAutoFit/>
          </a:bodyPr>
          <a:lstStyle/>
          <a:p>
            <a:r>
              <a:rPr lang="cs-CZ" sz="3200" dirty="0">
                <a:solidFill>
                  <a:schemeClr val="bg1"/>
                </a:solidFill>
              </a:rPr>
              <a:t>Struktura přednášky</a:t>
            </a:r>
          </a:p>
        </p:txBody>
      </p:sp>
    </p:spTree>
    <p:extLst>
      <p:ext uri="{BB962C8B-B14F-4D97-AF65-F5344CB8AC3E}">
        <p14:creationId xmlns:p14="http://schemas.microsoft.com/office/powerpoint/2010/main" val="1628521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3215919" y="555065"/>
            <a:ext cx="6048375" cy="503237"/>
          </a:xfrm>
          <a:prstGeom prst="rect">
            <a:avLst/>
          </a:prstGeom>
          <a:solidFill>
            <a:srgbClr val="FFFFCC"/>
          </a:solidFill>
          <a:ln w="38100">
            <a:solidFill>
              <a:srgbClr val="00808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b="1" dirty="0">
                <a:solidFill>
                  <a:srgbClr val="008080"/>
                </a:solidFill>
              </a:rPr>
              <a:t>Obchodní provoz</a:t>
            </a:r>
            <a:endParaRPr lang="cs-CZ" altLang="cs-CZ" dirty="0">
              <a:solidFill>
                <a:srgbClr val="008080"/>
              </a:solidFill>
            </a:endParaRPr>
          </a:p>
        </p:txBody>
      </p:sp>
      <p:sp>
        <p:nvSpPr>
          <p:cNvPr id="6147" name="Text Box 7"/>
          <p:cNvSpPr txBox="1">
            <a:spLocks noChangeArrowheads="1"/>
          </p:cNvSpPr>
          <p:nvPr/>
        </p:nvSpPr>
        <p:spPr bwMode="auto">
          <a:xfrm>
            <a:off x="241739" y="1627142"/>
            <a:ext cx="6180084" cy="4510899"/>
          </a:xfrm>
          <a:prstGeom prst="rect">
            <a:avLst/>
          </a:prstGeom>
          <a:solidFill>
            <a:schemeClr val="accent6">
              <a:lumMod val="20000"/>
              <a:lumOff val="80000"/>
            </a:schemeClr>
          </a:solidFill>
          <a:ln w="38100">
            <a:solidFill>
              <a:schemeClr val="accent1"/>
            </a:solidFill>
            <a:miter lim="800000"/>
            <a:headEnd/>
            <a:tailEnd/>
          </a:ln>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lvl="1">
              <a:spcBef>
                <a:spcPct val="0"/>
              </a:spcBef>
              <a:buClrTx/>
              <a:buSzTx/>
              <a:buNone/>
              <a:defRPr/>
            </a:pPr>
            <a:r>
              <a:rPr lang="cs-CZ" sz="2000" b="1" dirty="0"/>
              <a:t> </a:t>
            </a:r>
            <a:r>
              <a:rPr lang="cs-CZ" sz="2400" b="1" dirty="0"/>
              <a:t>Základem obchodně provozní jednotky je obchodní provoz.</a:t>
            </a:r>
          </a:p>
          <a:p>
            <a:pPr lvl="1" eaLnBrk="1" hangingPunct="1">
              <a:spcBef>
                <a:spcPct val="0"/>
              </a:spcBef>
              <a:buClrTx/>
              <a:buSzTx/>
              <a:buFont typeface="Wingdings" panose="05000000000000000000" pitchFamily="2" charset="2"/>
              <a:buNone/>
              <a:defRPr/>
            </a:pPr>
            <a:endParaRPr lang="cs-CZ" sz="2400" b="1" dirty="0"/>
          </a:p>
          <a:p>
            <a:pPr lvl="1" eaLnBrk="1" hangingPunct="1">
              <a:spcBef>
                <a:spcPct val="0"/>
              </a:spcBef>
              <a:buClrTx/>
              <a:buSzTx/>
              <a:buFont typeface="Wingdings" panose="05000000000000000000" pitchFamily="2" charset="2"/>
              <a:buNone/>
              <a:defRPr/>
            </a:pPr>
            <a:r>
              <a:rPr lang="cs-CZ" sz="2400" b="1" dirty="0"/>
              <a:t>Obchodní provoz je jako systém tvořen těmito základními prvky:</a:t>
            </a:r>
          </a:p>
          <a:p>
            <a:pPr marL="800100" lvl="1" indent="-342900">
              <a:spcBef>
                <a:spcPct val="0"/>
              </a:spcBef>
              <a:buClrTx/>
              <a:buSzTx/>
              <a:buFontTx/>
              <a:buChar char="-"/>
              <a:defRPr/>
            </a:pPr>
            <a:r>
              <a:rPr lang="cs-CZ" altLang="cs-CZ" sz="2400" b="1" dirty="0">
                <a:solidFill>
                  <a:srgbClr val="FF0000"/>
                </a:solidFill>
              </a:rPr>
              <a:t>zbožím </a:t>
            </a:r>
          </a:p>
          <a:p>
            <a:pPr marL="800100" lvl="1" indent="-342900">
              <a:spcBef>
                <a:spcPct val="0"/>
              </a:spcBef>
              <a:buClrTx/>
              <a:buSzTx/>
              <a:buFontTx/>
              <a:buChar char="-"/>
              <a:defRPr/>
            </a:pPr>
            <a:r>
              <a:rPr lang="cs-CZ" altLang="cs-CZ" sz="2400" b="1" dirty="0">
                <a:solidFill>
                  <a:srgbClr val="FF0000"/>
                </a:solidFill>
              </a:rPr>
              <a:t>obchodně provozními operacemi a </a:t>
            </a:r>
            <a:r>
              <a:rPr lang="cs-CZ" sz="2400" b="1" dirty="0">
                <a:solidFill>
                  <a:srgbClr val="FF0000"/>
                </a:solidFill>
              </a:rPr>
              <a:t>mechanizačními prostředky </a:t>
            </a:r>
          </a:p>
          <a:p>
            <a:pPr marL="800100" lvl="1" indent="-342900">
              <a:spcBef>
                <a:spcPct val="0"/>
              </a:spcBef>
              <a:buClrTx/>
              <a:buSzTx/>
              <a:buFontTx/>
              <a:buChar char="-"/>
              <a:defRPr/>
            </a:pPr>
            <a:r>
              <a:rPr lang="cs-CZ" sz="2400" b="1" dirty="0">
                <a:solidFill>
                  <a:srgbClr val="FF0000"/>
                </a:solidFill>
              </a:rPr>
              <a:t>a zařízením v obchodě. </a:t>
            </a:r>
          </a:p>
          <a:p>
            <a:pPr lvl="1">
              <a:spcBef>
                <a:spcPct val="0"/>
              </a:spcBef>
              <a:buClrTx/>
              <a:buSzTx/>
              <a:buNone/>
              <a:defRPr/>
            </a:pPr>
            <a:endParaRPr lang="cs-CZ" altLang="cs-CZ" sz="2400" b="1" dirty="0">
              <a:solidFill>
                <a:srgbClr val="FF0000"/>
              </a:solidFill>
            </a:endParaRPr>
          </a:p>
          <a:p>
            <a:pPr lvl="1">
              <a:spcBef>
                <a:spcPct val="0"/>
              </a:spcBef>
              <a:buClrTx/>
              <a:buSzTx/>
              <a:buNone/>
              <a:defRPr/>
            </a:pPr>
            <a:r>
              <a:rPr lang="cs-CZ" altLang="cs-CZ" sz="2400" b="1" dirty="0">
                <a:solidFill>
                  <a:srgbClr val="FF0000"/>
                </a:solidFill>
              </a:rPr>
              <a:t>Další prvky – lidé, mechanizační prostředky</a:t>
            </a:r>
            <a:endParaRPr lang="cs-CZ" altLang="cs-CZ" sz="2000" b="1" dirty="0"/>
          </a:p>
          <a:p>
            <a:pPr lvl="1" eaLnBrk="1" hangingPunct="1">
              <a:spcBef>
                <a:spcPct val="0"/>
              </a:spcBef>
              <a:buClrTx/>
              <a:buSzTx/>
              <a:buFont typeface="Wingdings" panose="05000000000000000000" pitchFamily="2" charset="2"/>
              <a:buNone/>
              <a:defRPr/>
            </a:pPr>
            <a:endParaRPr lang="cs-CZ" altLang="cs-CZ" sz="2000" b="1" dirty="0"/>
          </a:p>
          <a:p>
            <a:pPr lvl="1" eaLnBrk="1" hangingPunct="1">
              <a:spcBef>
                <a:spcPct val="0"/>
              </a:spcBef>
              <a:buClrTx/>
              <a:buSzTx/>
              <a:buFont typeface="Wingdings" panose="05000000000000000000" pitchFamily="2" charset="2"/>
              <a:buNone/>
              <a:defRPr/>
            </a:pPr>
            <a:endParaRPr lang="cs-CZ" altLang="cs-CZ" sz="2000" b="1" dirty="0"/>
          </a:p>
        </p:txBody>
      </p:sp>
      <p:sp>
        <p:nvSpPr>
          <p:cNvPr id="6148" name="AutoShape 9"/>
          <p:cNvSpPr>
            <a:spLocks noChangeArrowheads="1"/>
          </p:cNvSpPr>
          <p:nvPr/>
        </p:nvSpPr>
        <p:spPr bwMode="auto">
          <a:xfrm>
            <a:off x="1957192" y="617756"/>
            <a:ext cx="685800" cy="571500"/>
          </a:xfrm>
          <a:prstGeom prst="downArrow">
            <a:avLst>
              <a:gd name="adj1" fmla="val 50000"/>
              <a:gd name="adj2" fmla="val 25000"/>
            </a:avLst>
          </a:prstGeom>
          <a:solidFill>
            <a:srgbClr val="008080"/>
          </a:solidFill>
          <a:ln w="9525">
            <a:solidFill>
              <a:srgbClr val="000000"/>
            </a:solidFill>
            <a:miter lim="800000"/>
            <a:headEnd/>
            <a:tailEnd/>
          </a:ln>
          <a:effectLst>
            <a:outerShdw dist="107763" dir="13500000" sx="125000" sy="125000" algn="br" rotWithShape="0">
              <a:srgbClr val="808080"/>
            </a:outerShdw>
          </a:effec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37473" y="275894"/>
            <a:ext cx="1464833" cy="1127893"/>
          </a:xfrm>
          <a:prstGeom prst="rect">
            <a:avLst/>
          </a:prstGeom>
        </p:spPr>
      </p:pic>
      <p:sp>
        <p:nvSpPr>
          <p:cNvPr id="6" name="TextovéPole 5">
            <a:extLst>
              <a:ext uri="{FF2B5EF4-FFF2-40B4-BE49-F238E27FC236}">
                <a16:creationId xmlns:a16="http://schemas.microsoft.com/office/drawing/2014/main" id="{A27807A2-C009-4049-98A0-3E7ECA707691}"/>
              </a:ext>
            </a:extLst>
          </p:cNvPr>
          <p:cNvSpPr txBox="1"/>
          <p:nvPr/>
        </p:nvSpPr>
        <p:spPr>
          <a:xfrm>
            <a:off x="8461023" y="102542"/>
            <a:ext cx="2076450" cy="461665"/>
          </a:xfrm>
          <a:prstGeom prst="rect">
            <a:avLst/>
          </a:prstGeom>
          <a:noFill/>
        </p:spPr>
        <p:txBody>
          <a:bodyPr wrap="square" rtlCol="0">
            <a:spAutoFit/>
          </a:bodyPr>
          <a:lstStyle/>
          <a:p>
            <a:r>
              <a:rPr lang="cs-CZ" sz="2400" b="1" dirty="0">
                <a:solidFill>
                  <a:srgbClr val="FF0000"/>
                </a:solidFill>
              </a:rPr>
              <a:t>K zopakování !</a:t>
            </a:r>
          </a:p>
        </p:txBody>
      </p:sp>
      <p:sp>
        <p:nvSpPr>
          <p:cNvPr id="2" name="TextovéPole 1">
            <a:extLst>
              <a:ext uri="{FF2B5EF4-FFF2-40B4-BE49-F238E27FC236}">
                <a16:creationId xmlns:a16="http://schemas.microsoft.com/office/drawing/2014/main" id="{8B5136FE-BE2D-4617-8446-ACF894A35A29}"/>
              </a:ext>
            </a:extLst>
          </p:cNvPr>
          <p:cNvSpPr txBox="1"/>
          <p:nvPr/>
        </p:nvSpPr>
        <p:spPr>
          <a:xfrm>
            <a:off x="7882757" y="1557128"/>
            <a:ext cx="3563007" cy="830997"/>
          </a:xfrm>
          <a:prstGeom prst="rect">
            <a:avLst/>
          </a:prstGeom>
          <a:solidFill>
            <a:srgbClr val="FFC000"/>
          </a:solidFill>
        </p:spPr>
        <p:txBody>
          <a:bodyPr wrap="square" rtlCol="0">
            <a:spAutoFit/>
          </a:bodyPr>
          <a:lstStyle/>
          <a:p>
            <a:r>
              <a:rPr lang="cs-CZ" sz="2400" b="1" dirty="0"/>
              <a:t>Prodejna</a:t>
            </a:r>
          </a:p>
          <a:p>
            <a:r>
              <a:rPr lang="cs-CZ" sz="2400" b="1" dirty="0"/>
              <a:t>Velkoobchodní sklad</a:t>
            </a:r>
          </a:p>
        </p:txBody>
      </p:sp>
      <p:sp>
        <p:nvSpPr>
          <p:cNvPr id="3" name="Šipka: doprava 2">
            <a:extLst>
              <a:ext uri="{FF2B5EF4-FFF2-40B4-BE49-F238E27FC236}">
                <a16:creationId xmlns:a16="http://schemas.microsoft.com/office/drawing/2014/main" id="{1FB4BBB3-12AD-448A-8DD8-361D4C2E6496}"/>
              </a:ext>
            </a:extLst>
          </p:cNvPr>
          <p:cNvSpPr/>
          <p:nvPr/>
        </p:nvSpPr>
        <p:spPr>
          <a:xfrm>
            <a:off x="6831724" y="1923671"/>
            <a:ext cx="641131" cy="308118"/>
          </a:xfrm>
          <a:prstGeom prst="right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descr="Srovnávače zboží - jak fungují | Blog DOMENA.cz | Tipy pro podnikání">
            <a:extLst>
              <a:ext uri="{FF2B5EF4-FFF2-40B4-BE49-F238E27FC236}">
                <a16:creationId xmlns:a16="http://schemas.microsoft.com/office/drawing/2014/main" id="{0F434E4E-22D6-4908-822B-D98BD39822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5296" y="2662236"/>
            <a:ext cx="2122268" cy="1533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kipPie - Australské masové koláče - Prodavačka. Pro naší provozovnu na  Doubravce hledáme spolehlivou prodavačku ochotnou i pomoci v kuchyni a při  plnění masových kapes. Nástup možný ihned, možný i kratší úvazek">
            <a:extLst>
              <a:ext uri="{FF2B5EF4-FFF2-40B4-BE49-F238E27FC236}">
                <a16:creationId xmlns:a16="http://schemas.microsoft.com/office/drawing/2014/main" id="{50500FB3-60CA-4D49-906C-534B39B539E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63893" y="2509837"/>
            <a:ext cx="2486025" cy="183832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Optimální paletizace - Blog RAJA">
            <a:extLst>
              <a:ext uri="{FF2B5EF4-FFF2-40B4-BE49-F238E27FC236}">
                <a16:creationId xmlns:a16="http://schemas.microsoft.com/office/drawing/2014/main" id="{EAF16072-5C5A-4057-81B4-0DCED2F4EA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97948" y="4218545"/>
            <a:ext cx="2886075" cy="1581150"/>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a:extLst>
              <a:ext uri="{FF2B5EF4-FFF2-40B4-BE49-F238E27FC236}">
                <a16:creationId xmlns:a16="http://schemas.microsoft.com/office/drawing/2014/main" id="{D20D908B-68DD-4021-B82F-33AD5DCF6649}"/>
              </a:ext>
            </a:extLst>
          </p:cNvPr>
          <p:cNvSpPr txBox="1"/>
          <p:nvPr/>
        </p:nvSpPr>
        <p:spPr>
          <a:xfrm>
            <a:off x="297165" y="6306771"/>
            <a:ext cx="11597670" cy="400110"/>
          </a:xfrm>
          <a:prstGeom prst="rect">
            <a:avLst/>
          </a:prstGeom>
          <a:solidFill>
            <a:srgbClr val="FFFFCC"/>
          </a:solidFill>
        </p:spPr>
        <p:txBody>
          <a:bodyPr wrap="square" rtlCol="0">
            <a:spAutoFit/>
          </a:bodyPr>
          <a:lstStyle/>
          <a:p>
            <a:r>
              <a:rPr lang="cs-CZ" sz="2000" b="1" dirty="0">
                <a:solidFill>
                  <a:srgbClr val="FF0000"/>
                </a:solidFill>
              </a:rPr>
              <a:t>Obchodní provoz funguje jako systém </a:t>
            </a:r>
            <a:r>
              <a:rPr lang="cs-CZ" dirty="0"/>
              <a:t>-  </a:t>
            </a:r>
            <a:r>
              <a:rPr lang="cs-CZ" sz="2000" dirty="0"/>
              <a:t>nejdůležitější je </a:t>
            </a:r>
            <a:r>
              <a:rPr lang="cs-CZ" sz="2000" b="1" dirty="0">
                <a:solidFill>
                  <a:srgbClr val="FF0000"/>
                </a:solidFill>
              </a:rPr>
              <a:t>zboží</a:t>
            </a:r>
            <a:r>
              <a:rPr lang="cs-CZ" sz="2000" b="1" dirty="0"/>
              <a:t> (na něm závisí ostatní prvky)</a:t>
            </a:r>
          </a:p>
        </p:txBody>
      </p:sp>
      <p:sp>
        <p:nvSpPr>
          <p:cNvPr id="13" name="Šipka: doprava 12">
            <a:extLst>
              <a:ext uri="{FF2B5EF4-FFF2-40B4-BE49-F238E27FC236}">
                <a16:creationId xmlns:a16="http://schemas.microsoft.com/office/drawing/2014/main" id="{03053161-E42B-474A-9541-82B6BD963F78}"/>
              </a:ext>
            </a:extLst>
          </p:cNvPr>
          <p:cNvSpPr/>
          <p:nvPr/>
        </p:nvSpPr>
        <p:spPr>
          <a:xfrm>
            <a:off x="6905296" y="4979225"/>
            <a:ext cx="641131" cy="308118"/>
          </a:xfrm>
          <a:prstGeom prst="rightArrow">
            <a:avLst/>
          </a:prstGeom>
          <a:solidFill>
            <a:srgbClr val="0080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22399665"/>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2558374" y="530449"/>
            <a:ext cx="6799913" cy="959291"/>
          </a:xfrm>
          <a:prstGeom prst="rect">
            <a:avLst/>
          </a:prstGeom>
          <a:solidFill>
            <a:schemeClr val="accent6">
              <a:lumMod val="20000"/>
              <a:lumOff val="80000"/>
            </a:schemeClr>
          </a:solidFill>
          <a:ln w="38100">
            <a:solidFill>
              <a:schemeClr val="accent1"/>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sz="2800" b="1" dirty="0">
                <a:solidFill>
                  <a:srgbClr val="008080"/>
                </a:solidFill>
              </a:rPr>
              <a:t>Příklad z </a:t>
            </a:r>
            <a:r>
              <a:rPr lang="cs-CZ" altLang="cs-CZ" sz="2800" b="1" dirty="0">
                <a:solidFill>
                  <a:srgbClr val="FF0000"/>
                </a:solidFill>
              </a:rPr>
              <a:t>praxe </a:t>
            </a:r>
            <a:r>
              <a:rPr lang="cs-CZ" altLang="cs-CZ" sz="2800" b="1" dirty="0">
                <a:solidFill>
                  <a:srgbClr val="008080"/>
                </a:solidFill>
              </a:rPr>
              <a:t>českého obchodu po roce 1989 (transformace MO):</a:t>
            </a:r>
            <a:endParaRPr lang="cs-CZ" altLang="cs-CZ" sz="2800" dirty="0">
              <a:solidFill>
                <a:srgbClr val="008080"/>
              </a:solidFill>
            </a:endParaRPr>
          </a:p>
        </p:txBody>
      </p:sp>
      <p:sp>
        <p:nvSpPr>
          <p:cNvPr id="6147" name="Text Box 7"/>
          <p:cNvSpPr txBox="1">
            <a:spLocks noChangeArrowheads="1"/>
          </p:cNvSpPr>
          <p:nvPr/>
        </p:nvSpPr>
        <p:spPr bwMode="auto">
          <a:xfrm>
            <a:off x="604737" y="1561054"/>
            <a:ext cx="10982526" cy="3242621"/>
          </a:xfrm>
          <a:prstGeom prst="rect">
            <a:avLst/>
          </a:prstGeom>
          <a:solidFill>
            <a:srgbClr val="FFFFCC"/>
          </a:solidFill>
          <a:ln w="38100">
            <a:solidFill>
              <a:schemeClr val="accent1"/>
            </a:solidFill>
            <a:miter lim="800000"/>
            <a:headEnd/>
            <a:tailEnd/>
          </a:ln>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just">
              <a:defRPr/>
            </a:pPr>
            <a:r>
              <a:rPr lang="cs-CZ" sz="2400" b="1" dirty="0">
                <a:solidFill>
                  <a:srgbClr val="FF0000"/>
                </a:solidFill>
              </a:rPr>
              <a:t>V praxi má systémové pojetí obchodního provozu velký význam</a:t>
            </a:r>
            <a:r>
              <a:rPr lang="cs-CZ" sz="2400" b="1" dirty="0">
                <a:solidFill>
                  <a:srgbClr val="008080"/>
                </a:solidFill>
              </a:rPr>
              <a:t>.  Jestliže začínající obchodník podcení výběr sortimentu pro určitou lokalitu a po čase zjistí, že o jeho zboží není takový zájem, jak předpokládal vzhledem ke konkurenci a potřebám zákazníků, je donucen změnit sortiment, což mu přináší další náklady spojené se změnou navazujících prvků obchodního provozu (může zbankrotovat)</a:t>
            </a:r>
          </a:p>
          <a:p>
            <a:pPr>
              <a:defRPr/>
            </a:pPr>
            <a:r>
              <a:rPr lang="cs-CZ" sz="2400" b="1" dirty="0">
                <a:solidFill>
                  <a:srgbClr val="FF0000"/>
                </a:solidFill>
              </a:rPr>
              <a:t>Živelné změny sortimentu v počátcích transformace  po roce 1989 </a:t>
            </a:r>
            <a:r>
              <a:rPr lang="cs-CZ" sz="2400" b="1" dirty="0">
                <a:solidFill>
                  <a:srgbClr val="008080"/>
                </a:solidFill>
              </a:rPr>
              <a:t>přinesly tuzemským obchodníkům nemalé existenční problémy.</a:t>
            </a:r>
            <a:endParaRPr lang="cs-CZ" altLang="cs-CZ" sz="2000" b="1" dirty="0"/>
          </a:p>
          <a:p>
            <a:pPr lvl="1" eaLnBrk="1" hangingPunct="1">
              <a:spcBef>
                <a:spcPct val="0"/>
              </a:spcBef>
              <a:buClrTx/>
              <a:buSzTx/>
              <a:buFont typeface="Wingdings" panose="05000000000000000000" pitchFamily="2" charset="2"/>
              <a:buNone/>
              <a:defRPr/>
            </a:pPr>
            <a:endParaRPr lang="cs-CZ" altLang="cs-CZ" sz="2000" b="1" dirty="0"/>
          </a:p>
        </p:txBody>
      </p:sp>
      <p:sp>
        <p:nvSpPr>
          <p:cNvPr id="7172" name="AutoShape 9"/>
          <p:cNvSpPr>
            <a:spLocks noChangeArrowheads="1"/>
          </p:cNvSpPr>
          <p:nvPr/>
        </p:nvSpPr>
        <p:spPr bwMode="auto">
          <a:xfrm>
            <a:off x="1474907" y="902653"/>
            <a:ext cx="685800" cy="571500"/>
          </a:xfrm>
          <a:prstGeom prst="downArrow">
            <a:avLst>
              <a:gd name="adj1" fmla="val 50000"/>
              <a:gd name="adj2" fmla="val 25000"/>
            </a:avLst>
          </a:prstGeom>
          <a:solidFill>
            <a:srgbClr val="008080"/>
          </a:solidFill>
          <a:ln w="9525">
            <a:solidFill>
              <a:srgbClr val="000000"/>
            </a:solidFill>
            <a:miter lim="800000"/>
            <a:headEnd/>
            <a:tailEnd/>
          </a:ln>
          <a:effectLst>
            <a:outerShdw dist="107763" dir="13500000" sx="125000" sy="125000" algn="br" rotWithShape="0">
              <a:srgbClr val="808080"/>
            </a:outerShdw>
          </a:effec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pic>
        <p:nvPicPr>
          <p:cNvPr id="1026" name="Picture 2" descr="Z vesnic mizí malé prodejny. Nevyplatí se - Novinky.cz">
            <a:extLst>
              <a:ext uri="{FF2B5EF4-FFF2-40B4-BE49-F238E27FC236}">
                <a16:creationId xmlns:a16="http://schemas.microsoft.com/office/drawing/2014/main" id="{7B8B28B7-C6EF-4E87-8928-F63C4F738D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57" y="5047453"/>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lé venkovské prodejny bojují o přežití. Kraj je hodlá finančně podpořit |  Zprávy | Hradecká Drbna - zprávy z Hradce a okolí">
            <a:extLst>
              <a:ext uri="{FF2B5EF4-FFF2-40B4-BE49-F238E27FC236}">
                <a16:creationId xmlns:a16="http://schemas.microsoft.com/office/drawing/2014/main" id="{E8FE684D-A7FE-4945-A27D-CC7E2FD123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44424" y="5047453"/>
            <a:ext cx="2647950" cy="160020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lé obchody, ale i Albert a COOP. FOTO prodejen, které v létě zavřeli |  TN.cz">
            <a:extLst>
              <a:ext uri="{FF2B5EF4-FFF2-40B4-BE49-F238E27FC236}">
                <a16:creationId xmlns:a16="http://schemas.microsoft.com/office/drawing/2014/main" id="{3B0C872E-E83E-45E0-827F-FB4FDCBF52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1473" y="5047453"/>
            <a:ext cx="2857500" cy="1600200"/>
          </a:xfrm>
          <a:prstGeom prst="rect">
            <a:avLst/>
          </a:prstGeom>
          <a:noFill/>
          <a:extLst>
            <a:ext uri="{909E8E84-426E-40DD-AFC4-6F175D3DCCD1}">
              <a14:hiddenFill xmlns:a14="http://schemas.microsoft.com/office/drawing/2010/main">
                <a:solidFill>
                  <a:srgbClr val="FFFFFF"/>
                </a:solidFill>
              </a14:hiddenFill>
            </a:ext>
          </a:extLst>
        </p:spPr>
      </p:pic>
      <p:sp>
        <p:nvSpPr>
          <p:cNvPr id="9" name="TextovéPole 8">
            <a:extLst>
              <a:ext uri="{FF2B5EF4-FFF2-40B4-BE49-F238E27FC236}">
                <a16:creationId xmlns:a16="http://schemas.microsoft.com/office/drawing/2014/main" id="{99E1B5B5-6B67-47BE-847B-50ABB116255D}"/>
              </a:ext>
            </a:extLst>
          </p:cNvPr>
          <p:cNvSpPr txBox="1"/>
          <p:nvPr/>
        </p:nvSpPr>
        <p:spPr>
          <a:xfrm>
            <a:off x="3589457" y="23638"/>
            <a:ext cx="5267164" cy="400110"/>
          </a:xfrm>
          <a:prstGeom prst="rect">
            <a:avLst/>
          </a:prstGeom>
          <a:noFill/>
        </p:spPr>
        <p:txBody>
          <a:bodyPr wrap="square" rtlCol="0">
            <a:spAutoFit/>
          </a:bodyPr>
          <a:lstStyle/>
          <a:p>
            <a:r>
              <a:rPr lang="cs-CZ" sz="2000" b="1" dirty="0">
                <a:solidFill>
                  <a:srgbClr val="008080"/>
                </a:solidFill>
              </a:rPr>
              <a:t>Pracovní procesy v obchodním provoze</a:t>
            </a:r>
          </a:p>
        </p:txBody>
      </p:sp>
    </p:spTree>
    <p:extLst>
      <p:ext uri="{BB962C8B-B14F-4D97-AF65-F5344CB8AC3E}">
        <p14:creationId xmlns:p14="http://schemas.microsoft.com/office/powerpoint/2010/main" val="2727142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675659" y="135317"/>
            <a:ext cx="7824866" cy="963135"/>
          </a:xfrm>
          <a:prstGeom prst="rect">
            <a:avLst/>
          </a:prstGeom>
          <a:solidFill>
            <a:srgbClr val="FFFFCC"/>
          </a:solidFill>
          <a:ln w="38100">
            <a:solidFill>
              <a:srgbClr val="008080"/>
            </a:solidFill>
            <a:miter lim="800000"/>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0"/>
              </a:spcBef>
              <a:buClrTx/>
              <a:buSzTx/>
              <a:buFontTx/>
              <a:buNone/>
            </a:pPr>
            <a:r>
              <a:rPr lang="cs-CZ" altLang="cs-CZ" b="1" dirty="0">
                <a:solidFill>
                  <a:srgbClr val="008080"/>
                </a:solidFill>
              </a:rPr>
              <a:t>Pracovní procesy se člení dle různých hledisek:</a:t>
            </a:r>
            <a:endParaRPr lang="cs-CZ" altLang="cs-CZ" dirty="0">
              <a:solidFill>
                <a:srgbClr val="008080"/>
              </a:solidFill>
            </a:endParaRPr>
          </a:p>
        </p:txBody>
      </p:sp>
      <p:sp>
        <p:nvSpPr>
          <p:cNvPr id="8195" name="Text Box 7"/>
          <p:cNvSpPr txBox="1">
            <a:spLocks noChangeArrowheads="1"/>
          </p:cNvSpPr>
          <p:nvPr/>
        </p:nvSpPr>
        <p:spPr bwMode="auto">
          <a:xfrm>
            <a:off x="219674" y="1227460"/>
            <a:ext cx="8273882" cy="5512432"/>
          </a:xfrm>
          <a:prstGeom prst="rect">
            <a:avLst/>
          </a:prstGeom>
          <a:solidFill>
            <a:schemeClr val="accent6">
              <a:lumMod val="20000"/>
              <a:lumOff val="80000"/>
            </a:schemeClr>
          </a:solidFill>
          <a:ln w="38100">
            <a:solidFill>
              <a:srgbClr val="008080"/>
            </a:solidFill>
            <a:miter lim="800000"/>
            <a:headEnd/>
            <a:tailEnd/>
          </a:ln>
        </p:spPr>
        <p:txBody>
          <a:bodyPr/>
          <a:lstStyle>
            <a:lvl1pPr marL="342900" indent="-342900">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lvl="1" eaLnBrk="1" hangingPunct="1">
              <a:spcBef>
                <a:spcPct val="0"/>
              </a:spcBef>
              <a:buClrTx/>
              <a:buSzTx/>
              <a:buFont typeface="Wingdings" panose="05000000000000000000" pitchFamily="2" charset="2"/>
              <a:buNone/>
            </a:pPr>
            <a:r>
              <a:rPr lang="cs-CZ" altLang="cs-CZ" sz="2400" b="1" dirty="0">
                <a:solidFill>
                  <a:srgbClr val="FF0000"/>
                </a:solidFill>
              </a:rPr>
              <a:t>Funkční hledisko </a:t>
            </a:r>
            <a:r>
              <a:rPr lang="cs-CZ" altLang="cs-CZ" sz="2400" b="1" dirty="0">
                <a:solidFill>
                  <a:srgbClr val="008080"/>
                </a:solidFill>
              </a:rPr>
              <a:t>– nákup zboží, doprava, skladování, prodej zboží, řídící a správní činnosti</a:t>
            </a:r>
          </a:p>
          <a:p>
            <a:pPr lvl="1" eaLnBrk="1" hangingPunct="1">
              <a:spcBef>
                <a:spcPct val="0"/>
              </a:spcBef>
              <a:buClrTx/>
              <a:buSzTx/>
              <a:buFont typeface="Wingdings" panose="05000000000000000000" pitchFamily="2" charset="2"/>
              <a:buNone/>
            </a:pPr>
            <a:endParaRPr lang="cs-CZ" altLang="cs-CZ" sz="2400" b="1" dirty="0"/>
          </a:p>
          <a:p>
            <a:pPr lvl="1" eaLnBrk="1" hangingPunct="1">
              <a:spcBef>
                <a:spcPct val="0"/>
              </a:spcBef>
              <a:buClrTx/>
              <a:buSzTx/>
              <a:buFont typeface="Wingdings" panose="05000000000000000000" pitchFamily="2" charset="2"/>
              <a:buNone/>
            </a:pPr>
            <a:r>
              <a:rPr lang="cs-CZ" altLang="cs-CZ" sz="2400" b="1" dirty="0">
                <a:solidFill>
                  <a:srgbClr val="FF0000"/>
                </a:solidFill>
              </a:rPr>
              <a:t>Místní hledisko </a:t>
            </a:r>
            <a:r>
              <a:rPr lang="cs-CZ" altLang="cs-CZ" sz="2400" b="1" dirty="0">
                <a:solidFill>
                  <a:srgbClr val="008080"/>
                </a:solidFill>
              </a:rPr>
              <a:t>– MO, VO, správa, administrativa a pomocné provozy</a:t>
            </a:r>
          </a:p>
          <a:p>
            <a:pPr lvl="1" eaLnBrk="1" hangingPunct="1">
              <a:spcBef>
                <a:spcPct val="0"/>
              </a:spcBef>
              <a:buClrTx/>
              <a:buSzTx/>
              <a:buFont typeface="Wingdings" panose="05000000000000000000" pitchFamily="2" charset="2"/>
              <a:buNone/>
            </a:pPr>
            <a:endParaRPr lang="cs-CZ" altLang="cs-CZ" sz="2400" b="1" dirty="0"/>
          </a:p>
          <a:p>
            <a:pPr lvl="1" eaLnBrk="1" hangingPunct="1">
              <a:spcBef>
                <a:spcPct val="0"/>
              </a:spcBef>
              <a:buClrTx/>
              <a:buSzTx/>
              <a:buFont typeface="Wingdings" panose="05000000000000000000" pitchFamily="2" charset="2"/>
              <a:buNone/>
            </a:pPr>
            <a:r>
              <a:rPr lang="cs-CZ" altLang="cs-CZ" sz="2400" b="1" dirty="0">
                <a:solidFill>
                  <a:srgbClr val="FF0000"/>
                </a:solidFill>
              </a:rPr>
              <a:t>Hledisko obsahu práce- </a:t>
            </a:r>
            <a:r>
              <a:rPr lang="cs-CZ" altLang="cs-CZ" sz="2400" b="1" dirty="0">
                <a:solidFill>
                  <a:srgbClr val="008080"/>
                </a:solidFill>
              </a:rPr>
              <a:t>provozní činnosti a řídící a správní</a:t>
            </a:r>
          </a:p>
          <a:p>
            <a:pPr lvl="1" eaLnBrk="1" hangingPunct="1">
              <a:spcBef>
                <a:spcPct val="0"/>
              </a:spcBef>
              <a:buClrTx/>
              <a:buSzTx/>
              <a:buFont typeface="Wingdings" panose="05000000000000000000" pitchFamily="2" charset="2"/>
              <a:buNone/>
            </a:pPr>
            <a:endParaRPr lang="cs-CZ" altLang="cs-CZ" sz="2400" b="1" dirty="0"/>
          </a:p>
          <a:p>
            <a:pPr lvl="1" eaLnBrk="1" hangingPunct="1">
              <a:spcBef>
                <a:spcPct val="0"/>
              </a:spcBef>
              <a:buClrTx/>
              <a:buSzTx/>
              <a:buFont typeface="Wingdings" panose="05000000000000000000" pitchFamily="2" charset="2"/>
              <a:buNone/>
            </a:pPr>
            <a:r>
              <a:rPr lang="cs-CZ" altLang="cs-CZ" sz="2400" b="1" dirty="0">
                <a:solidFill>
                  <a:srgbClr val="FF0000"/>
                </a:solidFill>
              </a:rPr>
              <a:t>Hledisko charakteru práce </a:t>
            </a:r>
            <a:r>
              <a:rPr lang="cs-CZ" altLang="cs-CZ" sz="2400" b="1" dirty="0">
                <a:solidFill>
                  <a:srgbClr val="008080"/>
                </a:solidFill>
              </a:rPr>
              <a:t>–práce jednoduchá a složitá, plynulá a nárazovitá </a:t>
            </a:r>
          </a:p>
          <a:p>
            <a:pPr lvl="1" eaLnBrk="1" hangingPunct="1">
              <a:spcBef>
                <a:spcPct val="0"/>
              </a:spcBef>
              <a:buClrTx/>
              <a:buSzTx/>
              <a:buFont typeface="Wingdings" panose="05000000000000000000" pitchFamily="2" charset="2"/>
              <a:buNone/>
            </a:pPr>
            <a:endParaRPr lang="cs-CZ" altLang="cs-CZ" sz="2400" b="1" dirty="0"/>
          </a:p>
          <a:p>
            <a:pPr lvl="1" eaLnBrk="1" hangingPunct="1">
              <a:spcBef>
                <a:spcPct val="0"/>
              </a:spcBef>
              <a:buClrTx/>
              <a:buSzTx/>
              <a:buFont typeface="Wingdings" panose="05000000000000000000" pitchFamily="2" charset="2"/>
              <a:buNone/>
            </a:pPr>
            <a:r>
              <a:rPr lang="cs-CZ" altLang="cs-CZ" sz="2400" b="1" dirty="0">
                <a:solidFill>
                  <a:srgbClr val="FF0000"/>
                </a:solidFill>
              </a:rPr>
              <a:t>Hledisko celistvosti </a:t>
            </a:r>
            <a:r>
              <a:rPr lang="cs-CZ" altLang="cs-CZ" sz="2400" b="1" dirty="0"/>
              <a:t>–</a:t>
            </a:r>
            <a:r>
              <a:rPr lang="cs-CZ" altLang="cs-CZ" sz="2400" b="1" dirty="0">
                <a:solidFill>
                  <a:srgbClr val="008080"/>
                </a:solidFill>
              </a:rPr>
              <a:t> práce homogenní a heterogenní.</a:t>
            </a:r>
          </a:p>
          <a:p>
            <a:pPr lvl="1" eaLnBrk="1" hangingPunct="1">
              <a:spcBef>
                <a:spcPct val="0"/>
              </a:spcBef>
              <a:buClrTx/>
              <a:buSzTx/>
              <a:buFont typeface="Wingdings" panose="05000000000000000000" pitchFamily="2" charset="2"/>
              <a:buNone/>
            </a:pPr>
            <a:endParaRPr lang="cs-CZ" altLang="cs-CZ" sz="2000" b="1" dirty="0"/>
          </a:p>
          <a:p>
            <a:pPr lvl="1" eaLnBrk="1" hangingPunct="1">
              <a:spcBef>
                <a:spcPct val="0"/>
              </a:spcBef>
              <a:buClrTx/>
              <a:buSzTx/>
              <a:buFont typeface="Wingdings" panose="05000000000000000000" pitchFamily="2" charset="2"/>
              <a:buNone/>
            </a:pPr>
            <a:endParaRPr lang="cs-CZ" altLang="cs-CZ" sz="2000" b="1" dirty="0"/>
          </a:p>
        </p:txBody>
      </p:sp>
      <p:sp>
        <p:nvSpPr>
          <p:cNvPr id="8196" name="AutoShape 9"/>
          <p:cNvSpPr>
            <a:spLocks noChangeArrowheads="1"/>
          </p:cNvSpPr>
          <p:nvPr/>
        </p:nvSpPr>
        <p:spPr bwMode="auto">
          <a:xfrm>
            <a:off x="530566" y="552383"/>
            <a:ext cx="685800" cy="571500"/>
          </a:xfrm>
          <a:prstGeom prst="downArrow">
            <a:avLst>
              <a:gd name="adj1" fmla="val 50000"/>
              <a:gd name="adj2" fmla="val 25000"/>
            </a:avLst>
          </a:prstGeom>
          <a:solidFill>
            <a:srgbClr val="339966"/>
          </a:solidFill>
          <a:ln w="9525">
            <a:solidFill>
              <a:srgbClr val="000000"/>
            </a:solidFill>
            <a:miter lim="800000"/>
            <a:headEnd/>
            <a:tailEnd/>
          </a:ln>
          <a:effectLst>
            <a:outerShdw dist="107763" dir="13500000" sx="125000" sy="125000" algn="br" rotWithShape="0">
              <a:srgbClr val="808080"/>
            </a:outerShdw>
          </a:effec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TextovéPole 1">
            <a:extLst>
              <a:ext uri="{FF2B5EF4-FFF2-40B4-BE49-F238E27FC236}">
                <a16:creationId xmlns:a16="http://schemas.microsoft.com/office/drawing/2014/main" id="{F8A1EDAE-15AE-4550-BAB3-9DB18258DCDA}"/>
              </a:ext>
            </a:extLst>
          </p:cNvPr>
          <p:cNvSpPr txBox="1"/>
          <p:nvPr/>
        </p:nvSpPr>
        <p:spPr>
          <a:xfrm>
            <a:off x="8671034" y="3174124"/>
            <a:ext cx="3005959" cy="3416320"/>
          </a:xfrm>
          <a:prstGeom prst="rect">
            <a:avLst/>
          </a:prstGeom>
          <a:solidFill>
            <a:srgbClr val="FFFF00"/>
          </a:solidFill>
        </p:spPr>
        <p:txBody>
          <a:bodyPr wrap="square" rtlCol="0">
            <a:spAutoFit/>
          </a:bodyPr>
          <a:lstStyle/>
          <a:p>
            <a:r>
              <a:rPr lang="cs-CZ" sz="2400" dirty="0">
                <a:solidFill>
                  <a:srgbClr val="FF0000"/>
                </a:solidFill>
              </a:rPr>
              <a:t>Homogenní (monotónní), jednotvárná, pořád stejná činnost a úkoly (např. obsluha stroje).</a:t>
            </a:r>
          </a:p>
          <a:p>
            <a:r>
              <a:rPr lang="cs-CZ" sz="2400" dirty="0">
                <a:solidFill>
                  <a:srgbClr val="FF0000"/>
                </a:solidFill>
              </a:rPr>
              <a:t>Heterogenní – rozmanitá, různorodá (prodej, řídící proces…).</a:t>
            </a:r>
          </a:p>
        </p:txBody>
      </p:sp>
    </p:spTree>
    <p:extLst>
      <p:ext uri="{BB962C8B-B14F-4D97-AF65-F5344CB8AC3E}">
        <p14:creationId xmlns:p14="http://schemas.microsoft.com/office/powerpoint/2010/main" val="426601918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42222" y="1130228"/>
            <a:ext cx="6720730" cy="5693866"/>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Centrála firmy (příp. autonomní jednotky) – </a:t>
            </a:r>
            <a:r>
              <a:rPr lang="cs-CZ" altLang="cs-CZ" sz="2400" b="1" dirty="0">
                <a:solidFill>
                  <a:srgbClr val="008080"/>
                </a:solidFill>
                <a:latin typeface="+mn-lt"/>
              </a:rPr>
              <a:t>strategie firmy, marketingové a provozní know-how prodejen</a:t>
            </a:r>
          </a:p>
          <a:p>
            <a:pPr eaLnBrk="1" hangingPunct="1">
              <a:spcBef>
                <a:spcPct val="0"/>
              </a:spcBef>
              <a:buClrTx/>
              <a:buSzTx/>
              <a:buFontTx/>
              <a:buNone/>
            </a:pPr>
            <a:r>
              <a:rPr lang="cs-CZ" altLang="cs-CZ" sz="2400" b="1" dirty="0">
                <a:solidFill>
                  <a:srgbClr val="FF0000"/>
                </a:solidFill>
                <a:latin typeface="+mn-lt"/>
              </a:rPr>
              <a:t>Zákazník a jeho frekvence – </a:t>
            </a:r>
            <a:r>
              <a:rPr lang="cs-CZ" altLang="cs-CZ" sz="2400" b="1" dirty="0">
                <a:solidFill>
                  <a:srgbClr val="008080"/>
                </a:solidFill>
                <a:latin typeface="+mn-lt"/>
              </a:rPr>
              <a:t>frekvence dělí čas na čas obsluhy a nečinnosti,  neboli čekání na zákazníka</a:t>
            </a:r>
          </a:p>
          <a:p>
            <a:pPr eaLnBrk="1" hangingPunct="1">
              <a:spcBef>
                <a:spcPct val="0"/>
              </a:spcBef>
              <a:buClrTx/>
              <a:buSzTx/>
              <a:buFontTx/>
              <a:buNone/>
            </a:pPr>
            <a:r>
              <a:rPr lang="cs-CZ" altLang="cs-CZ" sz="2400" b="1" dirty="0">
                <a:solidFill>
                  <a:srgbClr val="FF0000"/>
                </a:solidFill>
                <a:latin typeface="+mn-lt"/>
              </a:rPr>
              <a:t>Dodavatelé – </a:t>
            </a:r>
            <a:r>
              <a:rPr lang="cs-CZ" altLang="cs-CZ" sz="2400" b="1" dirty="0">
                <a:solidFill>
                  <a:srgbClr val="008080"/>
                </a:solidFill>
                <a:latin typeface="+mn-lt"/>
              </a:rPr>
              <a:t>úroveň zásobování, kvalita dodávek, organizace práce </a:t>
            </a:r>
          </a:p>
          <a:p>
            <a:pPr>
              <a:spcBef>
                <a:spcPct val="0"/>
              </a:spcBef>
              <a:buClrTx/>
              <a:buSzTx/>
              <a:buNone/>
            </a:pPr>
            <a:r>
              <a:rPr lang="cs-CZ" altLang="cs-CZ" sz="2400" b="1" dirty="0">
                <a:solidFill>
                  <a:srgbClr val="FF0000"/>
                </a:solidFill>
                <a:latin typeface="+mn-lt"/>
              </a:rPr>
              <a:t>Region – </a:t>
            </a:r>
            <a:r>
              <a:rPr lang="cs-CZ" altLang="cs-CZ" sz="2400" b="1" dirty="0">
                <a:solidFill>
                  <a:srgbClr val="008080"/>
                </a:solidFill>
                <a:latin typeface="+mn-lt"/>
              </a:rPr>
              <a:t>rozdílná sídelní struktura a koncentrace obyvatelstva, kupní síla, odlišné tradice a kulturní zvyklosti</a:t>
            </a:r>
          </a:p>
          <a:p>
            <a:pPr>
              <a:spcBef>
                <a:spcPct val="0"/>
              </a:spcBef>
              <a:buClrTx/>
              <a:buSzTx/>
              <a:buNone/>
            </a:pPr>
            <a:r>
              <a:rPr lang="cs-CZ" altLang="cs-CZ" sz="2400" b="1" dirty="0">
                <a:solidFill>
                  <a:srgbClr val="FF0000"/>
                </a:solidFill>
                <a:latin typeface="+mn-lt"/>
              </a:rPr>
              <a:t>Lokalizace prodejny- </a:t>
            </a:r>
            <a:r>
              <a:rPr lang="cs-CZ" altLang="cs-CZ" sz="2400" b="1" dirty="0">
                <a:solidFill>
                  <a:srgbClr val="008080"/>
                </a:solidFill>
                <a:latin typeface="+mn-lt"/>
              </a:rPr>
              <a:t>návaznost na ostatní prodejny, konkurenci, dopravní uzly, pohyb zákazníků. Zařazení do stupňů vybavenosti, územní a tržní analýza.</a:t>
            </a:r>
            <a:r>
              <a:rPr lang="cs-CZ" altLang="cs-CZ" sz="2800" b="1" dirty="0">
                <a:solidFill>
                  <a:srgbClr val="008080"/>
                </a:solidFill>
              </a:rPr>
              <a:t> </a:t>
            </a:r>
          </a:p>
        </p:txBody>
      </p:sp>
      <p:sp>
        <p:nvSpPr>
          <p:cNvPr id="9219" name="Text Box 3"/>
          <p:cNvSpPr txBox="1">
            <a:spLocks noChangeArrowheads="1"/>
          </p:cNvSpPr>
          <p:nvPr/>
        </p:nvSpPr>
        <p:spPr bwMode="auto">
          <a:xfrm>
            <a:off x="1660635" y="101817"/>
            <a:ext cx="6022427" cy="954107"/>
          </a:xfrm>
          <a:prstGeom prst="rect">
            <a:avLst/>
          </a:prstGeom>
          <a:solidFill>
            <a:srgbClr val="FFFFCC"/>
          </a:solidFill>
          <a:ln w="76200">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Vnější faktory obchodního provozu MOJ</a:t>
            </a:r>
          </a:p>
        </p:txBody>
      </p:sp>
      <p:sp>
        <p:nvSpPr>
          <p:cNvPr id="9220" name="AutoShape 4"/>
          <p:cNvSpPr>
            <a:spLocks noChangeArrowheads="1"/>
          </p:cNvSpPr>
          <p:nvPr/>
        </p:nvSpPr>
        <p:spPr bwMode="auto">
          <a:xfrm>
            <a:off x="342222" y="408224"/>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9221" name="AutoShape 5"/>
          <p:cNvSpPr>
            <a:spLocks noChangeArrowheads="1"/>
          </p:cNvSpPr>
          <p:nvPr/>
        </p:nvSpPr>
        <p:spPr bwMode="auto">
          <a:xfrm>
            <a:off x="8207690" y="423624"/>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2" name="TextovéPole 1">
            <a:extLst>
              <a:ext uri="{FF2B5EF4-FFF2-40B4-BE49-F238E27FC236}">
                <a16:creationId xmlns:a16="http://schemas.microsoft.com/office/drawing/2014/main" id="{D87900F7-E45D-46DA-A772-9BFD42A3687F}"/>
              </a:ext>
            </a:extLst>
          </p:cNvPr>
          <p:cNvSpPr txBox="1"/>
          <p:nvPr/>
        </p:nvSpPr>
        <p:spPr>
          <a:xfrm>
            <a:off x="8029903" y="3531476"/>
            <a:ext cx="2858814" cy="461665"/>
          </a:xfrm>
          <a:prstGeom prst="rect">
            <a:avLst/>
          </a:prstGeom>
          <a:solidFill>
            <a:srgbClr val="FFC000"/>
          </a:solidFill>
        </p:spPr>
        <p:txBody>
          <a:bodyPr wrap="square" rtlCol="0">
            <a:spAutoFit/>
          </a:bodyPr>
          <a:lstStyle/>
          <a:p>
            <a:pPr algn="ctr"/>
            <a:r>
              <a:rPr lang="cs-CZ" sz="2400" b="1" dirty="0"/>
              <a:t>Prodejna</a:t>
            </a:r>
          </a:p>
        </p:txBody>
      </p:sp>
      <p:cxnSp>
        <p:nvCxnSpPr>
          <p:cNvPr id="4" name="Přímá spojnice se šipkou 3">
            <a:extLst>
              <a:ext uri="{FF2B5EF4-FFF2-40B4-BE49-F238E27FC236}">
                <a16:creationId xmlns:a16="http://schemas.microsoft.com/office/drawing/2014/main" id="{7914755B-0F75-4769-BB48-378161F3F399}"/>
              </a:ext>
            </a:extLst>
          </p:cNvPr>
          <p:cNvCxnSpPr/>
          <p:nvPr/>
        </p:nvCxnSpPr>
        <p:spPr>
          <a:xfrm flipV="1">
            <a:off x="8029903" y="4498428"/>
            <a:ext cx="325821" cy="788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Přímá spojnice se šipkou 6">
            <a:extLst>
              <a:ext uri="{FF2B5EF4-FFF2-40B4-BE49-F238E27FC236}">
                <a16:creationId xmlns:a16="http://schemas.microsoft.com/office/drawing/2014/main" id="{049E393B-F2D9-44AF-85E3-ACC5BBB5CBED}"/>
              </a:ext>
            </a:extLst>
          </p:cNvPr>
          <p:cNvCxnSpPr/>
          <p:nvPr/>
        </p:nvCxnSpPr>
        <p:spPr>
          <a:xfrm flipV="1">
            <a:off x="9288778" y="4635062"/>
            <a:ext cx="33897" cy="882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B136FEE2-1182-4AEE-B011-B241F0D32E7B}"/>
              </a:ext>
            </a:extLst>
          </p:cNvPr>
          <p:cNvCxnSpPr/>
          <p:nvPr/>
        </p:nvCxnSpPr>
        <p:spPr>
          <a:xfrm>
            <a:off x="7525407" y="2375338"/>
            <a:ext cx="682283" cy="8253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A2A51593-F6C4-40C9-B3E1-C2194B2FB3D0}"/>
              </a:ext>
            </a:extLst>
          </p:cNvPr>
          <p:cNvCxnSpPr/>
          <p:nvPr/>
        </p:nvCxnSpPr>
        <p:spPr>
          <a:xfrm>
            <a:off x="9122979" y="2123090"/>
            <a:ext cx="165799" cy="1040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Přímá spojnice se šipkou 12">
            <a:extLst>
              <a:ext uri="{FF2B5EF4-FFF2-40B4-BE49-F238E27FC236}">
                <a16:creationId xmlns:a16="http://schemas.microsoft.com/office/drawing/2014/main" id="{D3D0991F-03FD-401E-AA39-FCEE85D872D3}"/>
              </a:ext>
            </a:extLst>
          </p:cNvPr>
          <p:cNvCxnSpPr/>
          <p:nvPr/>
        </p:nvCxnSpPr>
        <p:spPr>
          <a:xfrm flipH="1">
            <a:off x="10068910" y="2123090"/>
            <a:ext cx="746235" cy="1077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Přímá spojnice se šipkou 14">
            <a:extLst>
              <a:ext uri="{FF2B5EF4-FFF2-40B4-BE49-F238E27FC236}">
                <a16:creationId xmlns:a16="http://schemas.microsoft.com/office/drawing/2014/main" id="{A7D62C9A-6655-4A42-AD1E-28747A8D61D2}"/>
              </a:ext>
            </a:extLst>
          </p:cNvPr>
          <p:cNvCxnSpPr/>
          <p:nvPr/>
        </p:nvCxnSpPr>
        <p:spPr>
          <a:xfrm flipH="1" flipV="1">
            <a:off x="10342179" y="4635062"/>
            <a:ext cx="546538" cy="8828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ovéPole 15">
            <a:extLst>
              <a:ext uri="{FF2B5EF4-FFF2-40B4-BE49-F238E27FC236}">
                <a16:creationId xmlns:a16="http://schemas.microsoft.com/office/drawing/2014/main" id="{43D7809B-8887-4728-875E-EA4D9FEFCE95}"/>
              </a:ext>
            </a:extLst>
          </p:cNvPr>
          <p:cNvSpPr txBox="1"/>
          <p:nvPr/>
        </p:nvSpPr>
        <p:spPr>
          <a:xfrm>
            <a:off x="7537100" y="5698187"/>
            <a:ext cx="3844420" cy="923330"/>
          </a:xfrm>
          <a:prstGeom prst="rect">
            <a:avLst/>
          </a:prstGeom>
          <a:solidFill>
            <a:srgbClr val="FFFFCC"/>
          </a:solidFill>
        </p:spPr>
        <p:txBody>
          <a:bodyPr wrap="square" rtlCol="0">
            <a:spAutoFit/>
          </a:bodyPr>
          <a:lstStyle/>
          <a:p>
            <a:r>
              <a:rPr lang="cs-CZ" dirty="0">
                <a:solidFill>
                  <a:srgbClr val="FF0000"/>
                </a:solidFill>
              </a:rPr>
              <a:t>Praxe: případová studie- Vztahy s dodavateli v praxi (SO 2021), Obchod jako zážitek pro zákazníka (SO 2021)</a:t>
            </a:r>
          </a:p>
        </p:txBody>
      </p:sp>
    </p:spTree>
    <p:extLst>
      <p:ext uri="{BB962C8B-B14F-4D97-AF65-F5344CB8AC3E}">
        <p14:creationId xmlns:p14="http://schemas.microsoft.com/office/powerpoint/2010/main" val="2669066175"/>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342222" y="1556129"/>
            <a:ext cx="11292730" cy="4893647"/>
          </a:xfrm>
          <a:prstGeom prst="rect">
            <a:avLst/>
          </a:prstGeom>
          <a:solidFill>
            <a:schemeClr val="accent6">
              <a:lumMod val="20000"/>
              <a:lumOff val="80000"/>
            </a:schemeClr>
          </a:solidFill>
          <a:ln w="76200" cmpd="tri">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spcBef>
                <a:spcPct val="0"/>
              </a:spcBef>
              <a:buClrTx/>
              <a:buSzTx/>
              <a:buNone/>
            </a:pPr>
            <a:r>
              <a:rPr lang="cs-CZ" sz="2400" b="1" dirty="0">
                <a:solidFill>
                  <a:srgbClr val="FF0000"/>
                </a:solidFill>
              </a:rPr>
              <a:t>Me-tail-Obchod jako zážitek</a:t>
            </a:r>
            <a:r>
              <a:rPr lang="cs-CZ" sz="2400" dirty="0"/>
              <a:t>: Principem je, že ve středu zájmu je člověk. A to by neměl být jen prázdný slogan. Např. americká síť prodejen s módou Trunk Club má velké zkušební kabinky v prodejně, jež jsou vybaveny jako ten nejstylovější obývací pokoj. V samotné kabince se ale zákazník nemusí ničím zdržovat. Všechno je připravené právě v kabince. Stačí, když si zákazník předem zadá přes internet své míry, poradí se na dálku se stylistou a pak už jen zkouší. Samozřejmostí jsou doprovodné služby, jako je kavárna s barem nebo kadeřnictví přímo na prodejně.</a:t>
            </a:r>
          </a:p>
          <a:p>
            <a:pPr>
              <a:spcBef>
                <a:spcPct val="0"/>
              </a:spcBef>
              <a:buClrTx/>
              <a:buSzTx/>
              <a:buNone/>
            </a:pPr>
            <a:r>
              <a:rPr lang="cs-CZ" sz="2400" b="1" dirty="0">
                <a:solidFill>
                  <a:srgbClr val="FF0000"/>
                </a:solidFill>
              </a:rPr>
              <a:t>Kabinky bez převlékání: </a:t>
            </a:r>
            <a:r>
              <a:rPr lang="cs-CZ" sz="2400" dirty="0"/>
              <a:t>V kabince si potřebujete vyzkoušet nejen velikost, ale i posoudit, jaká barva Vám nejvíce sluší. V San Franciscu v obchodě Uniqlo mají pro zákazníky zkušební kabinky, které jsou vybavené speciální dotykovou obrazovkou, která umožňuje volbu jiné barvy oblečení, které si zrovna zkouší. Nemusí se tedy několikrát převlékat, protože se uvidí v zrcadle.</a:t>
            </a:r>
            <a:endParaRPr lang="cs-CZ" altLang="cs-CZ" sz="2400" b="1" dirty="0">
              <a:solidFill>
                <a:srgbClr val="008080"/>
              </a:solidFill>
            </a:endParaRPr>
          </a:p>
        </p:txBody>
      </p:sp>
      <p:sp>
        <p:nvSpPr>
          <p:cNvPr id="9219" name="Text Box 3"/>
          <p:cNvSpPr txBox="1">
            <a:spLocks noChangeArrowheads="1"/>
          </p:cNvSpPr>
          <p:nvPr/>
        </p:nvSpPr>
        <p:spPr bwMode="auto">
          <a:xfrm>
            <a:off x="1660635" y="101817"/>
            <a:ext cx="7577069" cy="830997"/>
          </a:xfrm>
          <a:prstGeom prst="rect">
            <a:avLst/>
          </a:prstGeom>
          <a:solidFill>
            <a:srgbClr val="FFFFCC"/>
          </a:solidFill>
          <a:ln w="76200">
            <a:solidFill>
              <a:srgbClr val="00808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400" b="1" dirty="0">
                <a:solidFill>
                  <a:srgbClr val="008080"/>
                </a:solidFill>
              </a:rPr>
              <a:t>Vnější faktory obchodního provozu MOJ – </a:t>
            </a:r>
            <a:r>
              <a:rPr lang="cs-CZ" altLang="cs-CZ" sz="2400" b="1" dirty="0">
                <a:solidFill>
                  <a:srgbClr val="FF0000"/>
                </a:solidFill>
              </a:rPr>
              <a:t>případová studie – ukázka ze SO</a:t>
            </a:r>
          </a:p>
        </p:txBody>
      </p:sp>
      <p:sp>
        <p:nvSpPr>
          <p:cNvPr id="9220" name="AutoShape 4"/>
          <p:cNvSpPr>
            <a:spLocks noChangeArrowheads="1"/>
          </p:cNvSpPr>
          <p:nvPr/>
        </p:nvSpPr>
        <p:spPr bwMode="auto">
          <a:xfrm>
            <a:off x="342222" y="408224"/>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9221" name="AutoShape 5"/>
          <p:cNvSpPr>
            <a:spLocks noChangeArrowheads="1"/>
          </p:cNvSpPr>
          <p:nvPr/>
        </p:nvSpPr>
        <p:spPr bwMode="auto">
          <a:xfrm>
            <a:off x="9237704" y="336292"/>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31365" y="96196"/>
            <a:ext cx="1464833" cy="1127893"/>
          </a:xfrm>
          <a:prstGeom prst="rect">
            <a:avLst/>
          </a:prstGeom>
        </p:spPr>
      </p:pic>
    </p:spTree>
    <p:extLst>
      <p:ext uri="{BB962C8B-B14F-4D97-AF65-F5344CB8AC3E}">
        <p14:creationId xmlns:p14="http://schemas.microsoft.com/office/powerpoint/2010/main" val="98211443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42401" y="1252972"/>
            <a:ext cx="7261985" cy="5262979"/>
          </a:xfrm>
          <a:prstGeom prst="rect">
            <a:avLst/>
          </a:prstGeom>
          <a:solidFill>
            <a:schemeClr val="accent6">
              <a:lumMod val="20000"/>
              <a:lumOff val="80000"/>
            </a:schemeClr>
          </a:solidFill>
          <a:ln w="76200" cmpd="tri">
            <a:solidFill>
              <a:srgbClr val="FF9900"/>
            </a:solidFill>
            <a:miter lim="800000"/>
            <a:headEnd/>
            <a:tailEnd/>
          </a:ln>
        </p:spPr>
        <p:txBody>
          <a:bodyPr wrap="squar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r>
              <a:rPr lang="cs-CZ" altLang="cs-CZ" sz="2400" b="1" dirty="0">
                <a:solidFill>
                  <a:srgbClr val="FF0000"/>
                </a:solidFill>
                <a:latin typeface="+mn-lt"/>
              </a:rPr>
              <a:t>Zboží – </a:t>
            </a:r>
            <a:r>
              <a:rPr lang="cs-CZ" altLang="cs-CZ" sz="2400" b="1" dirty="0">
                <a:solidFill>
                  <a:srgbClr val="008080"/>
                </a:solidFill>
                <a:latin typeface="+mn-lt"/>
              </a:rPr>
              <a:t>tvoří obchodní sortiment, má odlišný systém zásobování, formu prodeje, pracnost sortimentu, frekvenci zákazníků a nárazovost práce</a:t>
            </a:r>
          </a:p>
          <a:p>
            <a:pPr>
              <a:spcBef>
                <a:spcPct val="0"/>
              </a:spcBef>
              <a:buClrTx/>
              <a:buSzTx/>
              <a:buNone/>
            </a:pPr>
            <a:r>
              <a:rPr lang="cs-CZ" altLang="cs-CZ" sz="2400" b="1" dirty="0">
                <a:solidFill>
                  <a:srgbClr val="FF0000"/>
                </a:solidFill>
                <a:latin typeface="+mn-lt"/>
              </a:rPr>
              <a:t>Počet zaměstnanců  – </a:t>
            </a:r>
            <a:r>
              <a:rPr lang="cs-CZ" altLang="cs-CZ" sz="2400" b="1" dirty="0">
                <a:solidFill>
                  <a:srgbClr val="008080"/>
                </a:solidFill>
                <a:latin typeface="+mn-lt"/>
              </a:rPr>
              <a:t>je ovlivněn formou prodeje, technickým vybavením, dělbou práce, úrovní sortimentu</a:t>
            </a:r>
          </a:p>
          <a:p>
            <a:pPr>
              <a:spcBef>
                <a:spcPct val="0"/>
              </a:spcBef>
              <a:buClrTx/>
              <a:buSzTx/>
              <a:buNone/>
            </a:pPr>
            <a:r>
              <a:rPr lang="cs-CZ" altLang="cs-CZ" sz="2400" b="1" dirty="0">
                <a:solidFill>
                  <a:srgbClr val="FF0000"/>
                </a:solidFill>
                <a:latin typeface="+mn-lt"/>
              </a:rPr>
              <a:t>Obchodní technologie, forma prodeje, technická vybavenost prac. prostředků – </a:t>
            </a:r>
            <a:r>
              <a:rPr lang="cs-CZ" altLang="cs-CZ" sz="2400" b="1" dirty="0">
                <a:solidFill>
                  <a:srgbClr val="008080"/>
                </a:solidFill>
                <a:latin typeface="+mn-lt"/>
              </a:rPr>
              <a:t>vliv na dispoziční řešení, počty pracovníků, cesty pohybu zboží, zákazníků a pracovníků, na fyzickou námahu… </a:t>
            </a:r>
          </a:p>
          <a:p>
            <a:pPr>
              <a:spcBef>
                <a:spcPct val="0"/>
              </a:spcBef>
              <a:buClrTx/>
              <a:buSzTx/>
              <a:buNone/>
            </a:pPr>
            <a:r>
              <a:rPr lang="cs-CZ" altLang="cs-CZ" sz="2400" b="1" dirty="0">
                <a:solidFill>
                  <a:srgbClr val="FF0000"/>
                </a:solidFill>
                <a:latin typeface="+mn-lt"/>
              </a:rPr>
              <a:t>Systém organizace práce – </a:t>
            </a:r>
            <a:r>
              <a:rPr lang="cs-CZ" altLang="cs-CZ" sz="2400" b="1" dirty="0">
                <a:solidFill>
                  <a:srgbClr val="008080"/>
                </a:solidFill>
                <a:latin typeface="+mn-lt"/>
              </a:rPr>
              <a:t>pracovní doba prodejny, pracovní režimy a pracovní podmínky</a:t>
            </a:r>
          </a:p>
          <a:p>
            <a:pPr>
              <a:spcBef>
                <a:spcPct val="0"/>
              </a:spcBef>
              <a:buClrTx/>
              <a:buSzTx/>
              <a:buNone/>
            </a:pPr>
            <a:r>
              <a:rPr lang="cs-CZ" altLang="cs-CZ" sz="2400" b="1" dirty="0">
                <a:solidFill>
                  <a:srgbClr val="111111"/>
                </a:solidFill>
                <a:latin typeface="+mn-lt"/>
              </a:rPr>
              <a:t> </a:t>
            </a:r>
            <a:r>
              <a:rPr lang="cs-CZ" altLang="cs-CZ" sz="2400" b="1" dirty="0">
                <a:solidFill>
                  <a:srgbClr val="FF0000"/>
                </a:solidFill>
                <a:latin typeface="+mn-lt"/>
              </a:rPr>
              <a:t>Míra, kvalita informací – </a:t>
            </a:r>
            <a:r>
              <a:rPr lang="cs-CZ" altLang="cs-CZ" sz="2400" b="1" dirty="0">
                <a:solidFill>
                  <a:srgbClr val="008080"/>
                </a:solidFill>
                <a:latin typeface="+mn-lt"/>
              </a:rPr>
              <a:t>fyzický i elektronický fond informací.</a:t>
            </a:r>
            <a:endParaRPr lang="cs-CZ" altLang="cs-CZ" sz="2800" b="1" dirty="0">
              <a:solidFill>
                <a:srgbClr val="008080"/>
              </a:solidFill>
            </a:endParaRPr>
          </a:p>
        </p:txBody>
      </p:sp>
      <p:sp>
        <p:nvSpPr>
          <p:cNvPr id="10243" name="Text Box 3"/>
          <p:cNvSpPr txBox="1">
            <a:spLocks noChangeArrowheads="1"/>
          </p:cNvSpPr>
          <p:nvPr/>
        </p:nvSpPr>
        <p:spPr bwMode="auto">
          <a:xfrm>
            <a:off x="2514849" y="141606"/>
            <a:ext cx="4862512" cy="954087"/>
          </a:xfrm>
          <a:prstGeom prst="rect">
            <a:avLst/>
          </a:prstGeom>
          <a:solidFill>
            <a:srgbClr val="FFFFCC"/>
          </a:solidFill>
          <a:ln w="76200">
            <a:solidFill>
              <a:srgbClr val="008080"/>
            </a:solidFill>
            <a:miter lim="800000"/>
            <a:headEnd/>
            <a:tailEnd/>
          </a:ln>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buClrTx/>
              <a:buSzTx/>
              <a:buFontTx/>
              <a:buNone/>
            </a:pPr>
            <a:r>
              <a:rPr lang="cs-CZ" altLang="cs-CZ" sz="2800" b="1" dirty="0">
                <a:solidFill>
                  <a:srgbClr val="008080"/>
                </a:solidFill>
              </a:rPr>
              <a:t>Vnitřní faktory obchodního provozu MOJ</a:t>
            </a:r>
          </a:p>
        </p:txBody>
      </p:sp>
      <p:sp>
        <p:nvSpPr>
          <p:cNvPr id="10244" name="AutoShape 4"/>
          <p:cNvSpPr>
            <a:spLocks noChangeArrowheads="1"/>
          </p:cNvSpPr>
          <p:nvPr/>
        </p:nvSpPr>
        <p:spPr bwMode="auto">
          <a:xfrm>
            <a:off x="996117" y="447993"/>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35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sp>
        <p:nvSpPr>
          <p:cNvPr id="10245" name="AutoShape 5"/>
          <p:cNvSpPr>
            <a:spLocks noChangeArrowheads="1"/>
          </p:cNvSpPr>
          <p:nvPr/>
        </p:nvSpPr>
        <p:spPr bwMode="auto">
          <a:xfrm>
            <a:off x="8439983" y="514283"/>
            <a:ext cx="1081088" cy="647700"/>
          </a:xfrm>
          <a:prstGeom prst="downArrow">
            <a:avLst>
              <a:gd name="adj1" fmla="val 50000"/>
              <a:gd name="adj2" fmla="val 25000"/>
            </a:avLst>
          </a:prstGeom>
          <a:solidFill>
            <a:srgbClr val="008080"/>
          </a:solidFill>
          <a:ln w="9525">
            <a:solidFill>
              <a:schemeClr val="tx1"/>
            </a:solidFill>
            <a:miter lim="800000"/>
            <a:headEnd/>
            <a:tailEnd/>
          </a:ln>
          <a:effectLst>
            <a:outerShdw dist="107763" dir="18900000" algn="ctr" rotWithShape="0">
              <a:schemeClr val="bg2">
                <a:alpha val="50000"/>
              </a:schemeClr>
            </a:outerShdw>
          </a:effec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folHlink"/>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70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Arial" panose="020B0604020202020204" pitchFamily="34" charset="0"/>
              </a:defRPr>
            </a:lvl9pPr>
          </a:lstStyle>
          <a:p>
            <a:pPr eaLnBrk="1" hangingPunct="1">
              <a:spcBef>
                <a:spcPct val="0"/>
              </a:spcBef>
              <a:buClrTx/>
              <a:buSzTx/>
              <a:buFontTx/>
              <a:buNone/>
            </a:pPr>
            <a:endParaRPr lang="cs-CZ" altLang="cs-CZ" sz="180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3693" y="96880"/>
            <a:ext cx="1464833" cy="1127893"/>
          </a:xfrm>
          <a:prstGeom prst="rect">
            <a:avLst/>
          </a:prstGeom>
        </p:spPr>
      </p:pic>
      <p:sp>
        <p:nvSpPr>
          <p:cNvPr id="7" name="TextovéPole 6">
            <a:extLst>
              <a:ext uri="{FF2B5EF4-FFF2-40B4-BE49-F238E27FC236}">
                <a16:creationId xmlns:a16="http://schemas.microsoft.com/office/drawing/2014/main" id="{208FE63B-9735-4B33-969C-DF24E427362C}"/>
              </a:ext>
            </a:extLst>
          </p:cNvPr>
          <p:cNvSpPr txBox="1"/>
          <p:nvPr/>
        </p:nvSpPr>
        <p:spPr>
          <a:xfrm>
            <a:off x="8576441" y="3198167"/>
            <a:ext cx="2858814" cy="1200329"/>
          </a:xfrm>
          <a:prstGeom prst="rect">
            <a:avLst/>
          </a:prstGeom>
          <a:solidFill>
            <a:srgbClr val="FFC000"/>
          </a:solidFill>
        </p:spPr>
        <p:txBody>
          <a:bodyPr wrap="square" rtlCol="0">
            <a:spAutoFit/>
          </a:bodyPr>
          <a:lstStyle/>
          <a:p>
            <a:pPr algn="ctr"/>
            <a:endParaRPr lang="cs-CZ" sz="2400" b="1" dirty="0"/>
          </a:p>
          <a:p>
            <a:pPr algn="ctr"/>
            <a:r>
              <a:rPr lang="cs-CZ" sz="2400" b="1" dirty="0"/>
              <a:t>Prodejna</a:t>
            </a:r>
          </a:p>
          <a:p>
            <a:pPr algn="ctr"/>
            <a:endParaRPr lang="cs-CZ" sz="2400" b="1" dirty="0"/>
          </a:p>
        </p:txBody>
      </p:sp>
      <p:cxnSp>
        <p:nvCxnSpPr>
          <p:cNvPr id="3" name="Přímá spojnice se šipkou 2">
            <a:extLst>
              <a:ext uri="{FF2B5EF4-FFF2-40B4-BE49-F238E27FC236}">
                <a16:creationId xmlns:a16="http://schemas.microsoft.com/office/drawing/2014/main" id="{805CF9FE-345F-4693-9301-0068902F67D9}"/>
              </a:ext>
            </a:extLst>
          </p:cNvPr>
          <p:cNvCxnSpPr/>
          <p:nvPr/>
        </p:nvCxnSpPr>
        <p:spPr>
          <a:xfrm>
            <a:off x="8965324" y="3520966"/>
            <a:ext cx="157655" cy="54653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 name="Přímá spojnice se šipkou 4">
            <a:extLst>
              <a:ext uri="{FF2B5EF4-FFF2-40B4-BE49-F238E27FC236}">
                <a16:creationId xmlns:a16="http://schemas.microsoft.com/office/drawing/2014/main" id="{4BB95480-4E29-40CE-9E4B-03BB795E4BD9}"/>
              </a:ext>
            </a:extLst>
          </p:cNvPr>
          <p:cNvCxnSpPr/>
          <p:nvPr/>
        </p:nvCxnSpPr>
        <p:spPr>
          <a:xfrm flipH="1">
            <a:off x="10857186" y="3573517"/>
            <a:ext cx="273269" cy="4939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93F9D9D3-0488-4319-9FEC-F92BF5FAB6C3}"/>
              </a:ext>
            </a:extLst>
          </p:cNvPr>
          <p:cNvCxnSpPr/>
          <p:nvPr/>
        </p:nvCxnSpPr>
        <p:spPr>
          <a:xfrm>
            <a:off x="9732579" y="3429000"/>
            <a:ext cx="57806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a:extLst>
              <a:ext uri="{FF2B5EF4-FFF2-40B4-BE49-F238E27FC236}">
                <a16:creationId xmlns:a16="http://schemas.microsoft.com/office/drawing/2014/main" id="{91F5E02F-6345-46D8-B92B-EB22FE2342BE}"/>
              </a:ext>
            </a:extLst>
          </p:cNvPr>
          <p:cNvCxnSpPr/>
          <p:nvPr/>
        </p:nvCxnSpPr>
        <p:spPr>
          <a:xfrm>
            <a:off x="9627476" y="4225159"/>
            <a:ext cx="58857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1176593"/>
      </p:ext>
    </p:extLst>
  </p:cSld>
  <p:clrMapOvr>
    <a:masterClrMapping/>
  </p:clrMapOvr>
  <p:transition spd="slow"/>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1861</Words>
  <Application>Microsoft Office PowerPoint</Application>
  <PresentationFormat>Širokoúhlá obrazovka</PresentationFormat>
  <Paragraphs>233</Paragraphs>
  <Slides>25</Slides>
  <Notes>4</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25</vt:i4>
      </vt:variant>
    </vt:vector>
  </HeadingPairs>
  <TitlesOfParts>
    <vt:vector size="31" baseType="lpstr">
      <vt:lpstr>Arial</vt:lpstr>
      <vt:lpstr>Calibri</vt:lpstr>
      <vt:lpstr>Calibri Light</vt:lpstr>
      <vt:lpstr>Times New Roman</vt:lpstr>
      <vt:lpstr>Wingdings</vt:lpstr>
      <vt:lpstr>Motiv Office</vt:lpstr>
      <vt:lpstr>  Pracovní procesy  v obchodním provozu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Shrnutí přednášky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sta0006</cp:lastModifiedBy>
  <cp:revision>194</cp:revision>
  <dcterms:created xsi:type="dcterms:W3CDTF">2016-11-25T20:36:16Z</dcterms:created>
  <dcterms:modified xsi:type="dcterms:W3CDTF">2022-04-15T15:52:50Z</dcterms:modified>
</cp:coreProperties>
</file>