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25" r:id="rId5"/>
    <p:sldId id="357" r:id="rId6"/>
    <p:sldId id="358" r:id="rId7"/>
    <p:sldId id="327" r:id="rId8"/>
    <p:sldId id="328" r:id="rId9"/>
    <p:sldId id="360" r:id="rId10"/>
    <p:sldId id="361" r:id="rId11"/>
    <p:sldId id="329" r:id="rId12"/>
    <p:sldId id="330" r:id="rId13"/>
    <p:sldId id="354" r:id="rId14"/>
    <p:sldId id="355" r:id="rId15"/>
    <p:sldId id="331" r:id="rId16"/>
    <p:sldId id="349" r:id="rId17"/>
    <p:sldId id="359" r:id="rId18"/>
    <p:sldId id="334" r:id="rId19"/>
    <p:sldId id="335" r:id="rId20"/>
    <p:sldId id="336" r:id="rId21"/>
    <p:sldId id="350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52" r:id="rId32"/>
    <p:sldId id="347" r:id="rId33"/>
    <p:sldId id="348" r:id="rId34"/>
    <p:sldId id="362" r:id="rId35"/>
    <p:sldId id="363" r:id="rId36"/>
    <p:sldId id="32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3" d="100"/>
          <a:sy n="73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1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9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9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36BA8A-84AB-459A-82AE-6B0CC04883E1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Rovnoměrný počet pracovníků:</a:t>
            </a:r>
          </a:p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Provozní doba</a:t>
            </a:r>
            <a:r>
              <a:rPr lang="cs-CZ" altLang="cs-CZ" b="1">
                <a:latin typeface="Arial" panose="020B0604020202020204" pitchFamily="34" charset="0"/>
              </a:rPr>
              <a:t>: 8 hodin + (30 min po a 30 min po ukončení prodejní doby) = 9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6 zaměstnanců s 8 hodinovou pracovní dobou: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rovnoměrný počet: 6 x 8 / 9 = 5,3</a:t>
            </a:r>
          </a:p>
        </p:txBody>
      </p:sp>
    </p:spTree>
    <p:extLst>
      <p:ext uri="{BB962C8B-B14F-4D97-AF65-F5344CB8AC3E}">
        <p14:creationId xmlns:p14="http://schemas.microsoft.com/office/powerpoint/2010/main" val="83959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ak.cz/obchodn%C3%AD-oblasti/vybaven%C3%AD-prodejen/prodejn%C3%AD-pult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l.wikipedia.org/wiki/Lid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akro.cz/spolecenska-odpovednost/zasady-spravedlivych-pracovnich-podminek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altLang="cs-CZ" sz="5400" b="1" dirty="0"/>
              <a:t>Organizace práce </a:t>
            </a:r>
            <a:br>
              <a:rPr lang="cs-CZ" altLang="cs-CZ" sz="5400" b="1" dirty="0"/>
            </a:br>
            <a:r>
              <a:rPr lang="cs-CZ" altLang="cs-CZ" sz="5400" b="1" dirty="0"/>
              <a:t>v obchodním provoze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76299" y="194638"/>
            <a:ext cx="787717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 – </a:t>
            </a:r>
            <a:r>
              <a:rPr lang="cs-CZ" altLang="cs-CZ" sz="28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868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144182" y="856357"/>
            <a:ext cx="10352367" cy="563231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Interiéry prodejen s řešeními pohonů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Odbory a orgány pro kontrolu pracovního prostředí obracejí v posledních letech pozornost k problematice ergonomie v nejrůznějších pracovních profesích. Nejnověji se do popředí zájmu dostává </a:t>
            </a:r>
            <a:r>
              <a:rPr lang="cs-CZ" sz="2400" dirty="0">
                <a:solidFill>
                  <a:srgbClr val="FF0000"/>
                </a:solidFill>
              </a:rPr>
              <a:t>profese pokladních </a:t>
            </a:r>
            <a:r>
              <a:rPr lang="cs-CZ" sz="2400" dirty="0">
                <a:solidFill>
                  <a:srgbClr val="008080"/>
                </a:solidFill>
              </a:rPr>
              <a:t>a  prodavačů (asistentů). </a:t>
            </a:r>
            <a:r>
              <a:rPr lang="cs-CZ" sz="2400" u="sng" dirty="0">
                <a:solidFill>
                  <a:srgbClr val="FF0000"/>
                </a:solidFill>
              </a:rPr>
              <a:t>Možnosti polohování</a:t>
            </a:r>
            <a:r>
              <a:rPr lang="cs-CZ" sz="2400" dirty="0">
                <a:solidFill>
                  <a:srgbClr val="008080"/>
                </a:solidFill>
              </a:rPr>
              <a:t> </a:t>
            </a:r>
            <a:r>
              <a:rPr lang="cs-CZ" sz="24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pultů a pokladen</a:t>
            </a:r>
            <a:r>
              <a:rPr lang="cs-CZ" sz="2400" u="sng" dirty="0">
                <a:solidFill>
                  <a:srgbClr val="00808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usnadní zaměstnancům život. Moderní technologie pohonů dokáže zajistit řadu výhod.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Bolesti zad a hlavy v důsledku špatné ergonomie způsobují snížení efektivity nebo dokonce absence zaměstnanců v obchodech po celém světě. Využitím řešení pohonů LINAK pro pulty a pokladny lze majitelům obchodů nabídnout elegantní polohovatelné pulty k minimalizaci těchto rizik. Při navrhování výškově nastavitelných interiérů obchodů je klíčovou vlastností funkčnost. Obchodníci se snaží udržet nízkou úroveň absencí zaviněných fyzickou námahou a neustále se pokouší optimalizovat kvalitu a efektivitu transakcí se zákazníky. 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Důležitá je správná konfigurace pokladních přepážek (jako nejvhodnější se ukazuje čelní uspořádání).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BF349B-64E2-4268-B167-4E0BD8FA1C22}"/>
              </a:ext>
            </a:extLst>
          </p:cNvPr>
          <p:cNvSpPr/>
          <p:nvPr/>
        </p:nvSpPr>
        <p:spPr>
          <a:xfrm>
            <a:off x="10573868" y="5041047"/>
            <a:ext cx="11514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https://www.linak.cz/obchodn%C3%AD-oblasti/vybaven%C3%AD-prodejen/</a:t>
            </a:r>
          </a:p>
        </p:txBody>
      </p:sp>
    </p:spTree>
    <p:extLst>
      <p:ext uri="{BB962C8B-B14F-4D97-AF65-F5344CB8AC3E}">
        <p14:creationId xmlns:p14="http://schemas.microsoft.com/office/powerpoint/2010/main" val="426446266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406608" y="325787"/>
            <a:ext cx="8600867" cy="882903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Frekvence zákazníků (návštěvnost)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80179" y="1447308"/>
            <a:ext cx="7980647" cy="11826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Poruchy v organizaci práce: </a:t>
            </a:r>
            <a:r>
              <a:rPr lang="cs-CZ" altLang="cs-CZ" sz="2400" b="1" dirty="0">
                <a:solidFill>
                  <a:srgbClr val="008080"/>
                </a:solidFill>
              </a:rPr>
              <a:t>nepravidelnost návštěvnosti zákazníků, nečinnost pracovníků, nevhodné okamžiky pomocných prací na provoze.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480180" y="2868612"/>
            <a:ext cx="7980648" cy="2012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Optimalizace organizace práce: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práce před otevřením prodejny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vhodné rozdělení pracovníků na prodejní ploše a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v zázemí prodejny během provozní doby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vhodný čas doplňování zboží.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108" y="0"/>
            <a:ext cx="1464833" cy="11278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7F50B05-A423-4CAA-A188-F3568FA76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99668" y="1282518"/>
            <a:ext cx="3314700" cy="3426121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66E8F20D-42AC-45CD-BCF5-0949E9CEE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180" y="5081443"/>
            <a:ext cx="8527295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Frekvenční testy: </a:t>
            </a:r>
            <a:r>
              <a:rPr lang="cs-CZ" altLang="cs-CZ" sz="2400" b="1" dirty="0">
                <a:solidFill>
                  <a:srgbClr val="008080"/>
                </a:solidFill>
              </a:rPr>
              <a:t>slouží ke sladění činností prodejny s návštěvami zákazníků: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Fáze testu: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přípravná, realizační, vyhodnocovací, optimalizující.</a:t>
            </a:r>
          </a:p>
        </p:txBody>
      </p:sp>
    </p:spTree>
    <p:extLst>
      <p:ext uri="{BB962C8B-B14F-4D97-AF65-F5344CB8AC3E}">
        <p14:creationId xmlns:p14="http://schemas.microsoft.com/office/powerpoint/2010/main" val="398154094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480234" y="838133"/>
            <a:ext cx="7423546" cy="1957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dirty="0">
                <a:solidFill>
                  <a:srgbClr val="FF3300"/>
                </a:solidFill>
              </a:rPr>
              <a:t>Přípravná fáze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   </a:t>
            </a:r>
            <a:r>
              <a:rPr lang="cs-CZ" altLang="cs-CZ" sz="2400" b="1" dirty="0">
                <a:solidFill>
                  <a:srgbClr val="008080"/>
                </a:solidFill>
              </a:rPr>
              <a:t>a  vymezení reprezentativního období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b  vymezení statistické jednotky </a:t>
            </a:r>
            <a:r>
              <a:rPr lang="cs-CZ" altLang="cs-CZ" sz="2400" b="1" dirty="0">
                <a:solidFill>
                  <a:srgbClr val="FF0000"/>
                </a:solidFill>
              </a:rPr>
              <a:t>(prodejna)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c  způsob sledování (všichni, jen kupující…)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2 Vlastní realizace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74CFE47-E3B0-4ED1-B593-7BC30BCE2788}"/>
              </a:ext>
            </a:extLst>
          </p:cNvPr>
          <p:cNvSpPr txBox="1"/>
          <p:nvPr/>
        </p:nvSpPr>
        <p:spPr>
          <a:xfrm>
            <a:off x="574827" y="177694"/>
            <a:ext cx="5857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Fáze testu přípravná a realizační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14F7B2-2105-4802-BA2E-EB6AAE49DC0D}"/>
              </a:ext>
            </a:extLst>
          </p:cNvPr>
          <p:cNvSpPr txBox="1"/>
          <p:nvPr/>
        </p:nvSpPr>
        <p:spPr>
          <a:xfrm>
            <a:off x="749869" y="3303298"/>
            <a:ext cx="7080338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Kdy? </a:t>
            </a:r>
            <a:r>
              <a:rPr lang="cs-CZ" sz="2400" dirty="0"/>
              <a:t>(vhodné je standardní období bez sezónních výkyvů)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7D4C873-DD1D-412B-AE5E-9DB8E72CE6AF}"/>
              </a:ext>
            </a:extLst>
          </p:cNvPr>
          <p:cNvSpPr txBox="1"/>
          <p:nvPr/>
        </p:nvSpPr>
        <p:spPr>
          <a:xfrm>
            <a:off x="749869" y="4505154"/>
            <a:ext cx="8236476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Kde? </a:t>
            </a:r>
            <a:r>
              <a:rPr lang="cs-CZ" sz="2400" b="1" dirty="0"/>
              <a:t>(která prodejna, problémy s prodejem, výkonem… nízká rentabilita)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F64430-21A9-4D3F-8CB9-03D454C440BC}"/>
              </a:ext>
            </a:extLst>
          </p:cNvPr>
          <p:cNvSpPr txBox="1"/>
          <p:nvPr/>
        </p:nvSpPr>
        <p:spPr>
          <a:xfrm>
            <a:off x="749869" y="5745840"/>
            <a:ext cx="8166537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Jak? </a:t>
            </a:r>
            <a:r>
              <a:rPr lang="cs-CZ" sz="2400" b="1" dirty="0"/>
              <a:t>(všichni, kdož vstoupí na prodejnu nebo jen ti, co nakoupí)</a:t>
            </a:r>
          </a:p>
        </p:txBody>
      </p:sp>
    </p:spTree>
    <p:extLst>
      <p:ext uri="{BB962C8B-B14F-4D97-AF65-F5344CB8AC3E}">
        <p14:creationId xmlns:p14="http://schemas.microsoft.com/office/powerpoint/2010/main" val="190483856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76717" y="142886"/>
            <a:ext cx="1013077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84813" y="1620214"/>
            <a:ext cx="10132363" cy="43308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3 Vyhodnocení výsledků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● </a:t>
            </a:r>
            <a:r>
              <a:rPr lang="cs-CZ" altLang="cs-CZ" b="1" dirty="0">
                <a:solidFill>
                  <a:srgbClr val="008080"/>
                </a:solidFill>
              </a:rPr>
              <a:t>sumarizace údajů a třídění podle dvou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hledisek: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denní test frekvence v hodinách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(8-9, 9-10,10-11…nezáleží na dni)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průběh frekvence ve dnech týdne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(pondělí – 8-9, úterý 8-9…)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2AEAC41-C98D-4442-8597-D97737E01235}"/>
              </a:ext>
            </a:extLst>
          </p:cNvPr>
          <p:cNvSpPr txBox="1"/>
          <p:nvPr/>
        </p:nvSpPr>
        <p:spPr>
          <a:xfrm>
            <a:off x="556104" y="973882"/>
            <a:ext cx="500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Fáze testu vyhodnocovací</a:t>
            </a:r>
          </a:p>
        </p:txBody>
      </p:sp>
    </p:spTree>
    <p:extLst>
      <p:ext uri="{BB962C8B-B14F-4D97-AF65-F5344CB8AC3E}">
        <p14:creationId xmlns:p14="http://schemas.microsoft.com/office/powerpoint/2010/main" val="360657841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515079" y="555911"/>
            <a:ext cx="933887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49866" y="2029428"/>
            <a:ext cx="7165334" cy="1964503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4 Doporučení pro optimální zásahy do řízení</a:t>
            </a:r>
          </a:p>
          <a:p>
            <a:pPr marL="914400" lvl="1" indent="-45720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vchody, východy, výtahy, pohyblivá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schodiště, otevírací doba,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-     sladění operací, rozvrhy pracovní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doby, organizace přejímky…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BFBBCAB-A70D-4050-ABB7-5914489D734B}"/>
              </a:ext>
            </a:extLst>
          </p:cNvPr>
          <p:cNvSpPr txBox="1"/>
          <p:nvPr/>
        </p:nvSpPr>
        <p:spPr>
          <a:xfrm>
            <a:off x="515079" y="1411212"/>
            <a:ext cx="326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Fáze testu optimalizující</a:t>
            </a:r>
          </a:p>
        </p:txBody>
      </p:sp>
      <p:pic>
        <p:nvPicPr>
          <p:cNvPr id="1026" name="Picture 2" descr="Eskalátor KONE TravelMaster™ 110 - KONE Česká republika">
            <a:extLst>
              <a:ext uri="{FF2B5EF4-FFF2-40B4-BE49-F238E27FC236}">
                <a16:creationId xmlns:a16="http://schemas.microsoft.com/office/drawing/2014/main" id="{A43AC7D5-96DD-447C-AF7E-D0E4E718B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263" y="2168691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dloužená otevírací doba v prosinci a prodloužená vánoční lhůta vrácení  zboží - Huramobil">
            <a:extLst>
              <a:ext uri="{FF2B5EF4-FFF2-40B4-BE49-F238E27FC236}">
                <a16:creationId xmlns:a16="http://schemas.microsoft.com/office/drawing/2014/main" id="{A4297744-FB0D-4DAB-BBD7-D0BE90DE2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440" y="4414822"/>
            <a:ext cx="2343150" cy="188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ávod Děčín">
            <a:extLst>
              <a:ext uri="{FF2B5EF4-FFF2-40B4-BE49-F238E27FC236}">
                <a16:creationId xmlns:a16="http://schemas.microsoft.com/office/drawing/2014/main" id="{27ED9B8D-7A10-4A35-B9ED-5235883DC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09" y="4519598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46077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639139" y="495606"/>
            <a:ext cx="9359300" cy="1123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Regulace cest zákazníků, zboží a zaměstnanců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(prostorové studie)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39139" y="1997819"/>
            <a:ext cx="9359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Problémem je křížení cest všech subjektů a objektů na prodejní ploše. Ke křížení cest dochází u všech obchodních operací.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39139" y="3440734"/>
            <a:ext cx="6119812" cy="4572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Které vlivy působí na křížení cest ?</a:t>
            </a:r>
            <a:endParaRPr lang="cs-CZ" altLang="cs-CZ" sz="2400" dirty="0"/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>
            <a:off x="1801371" y="5120547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 w="76200">
            <a:solidFill>
              <a:srgbClr val="99FFCC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4302177" y="4318860"/>
            <a:ext cx="6205316" cy="2261822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Zákazník a jeho pohyb v jednotce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Sortiment zboží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Forma prodeje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Dispoziční řešení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Systém organizace práce, práce manažéra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472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49508" y="456038"/>
            <a:ext cx="8946943" cy="1127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– řeší cesty prodavačů, zákazníků a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292308" y="2176858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463756" y="1748169"/>
            <a:ext cx="7725214" cy="1200329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Cíl: </a:t>
            </a:r>
            <a:r>
              <a:rPr lang="cs-CZ" altLang="cs-CZ" sz="2400" b="1" dirty="0">
                <a:solidFill>
                  <a:srgbClr val="008080"/>
                </a:solidFill>
              </a:rPr>
              <a:t>cesty přímé, nejkratší, zbytečné vylučujeme,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přeprava v manipulačních jednotkách,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kapacity výstavního zařízení.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10107071" y="1891784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1028" name="Picture 4" descr="Atletika pro školní TV">
            <a:extLst>
              <a:ext uri="{FF2B5EF4-FFF2-40B4-BE49-F238E27FC236}">
                <a16:creationId xmlns:a16="http://schemas.microsoft.com/office/drawing/2014/main" id="{9EAE52A5-34C1-4B36-A103-95A2BFE10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66" y="4134352"/>
            <a:ext cx="5010150" cy="23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296F904-FE4D-4918-808A-4586C1FD98DD}"/>
              </a:ext>
            </a:extLst>
          </p:cNvPr>
          <p:cNvSpPr txBox="1"/>
          <p:nvPr/>
        </p:nvSpPr>
        <p:spPr>
          <a:xfrm>
            <a:off x="844758" y="3187482"/>
            <a:ext cx="8344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Používá se v různých oblastech lidské činnosti - film, animace, sportovní disciplíny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5199DD5-65D3-4826-8A6A-04F108AB453C}"/>
              </a:ext>
            </a:extLst>
          </p:cNvPr>
          <p:cNvSpPr/>
          <p:nvPr/>
        </p:nvSpPr>
        <p:spPr>
          <a:xfrm>
            <a:off x="7439025" y="4730234"/>
            <a:ext cx="4333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Série snímků zachycujících tentýž objekt v jednotlivých fázích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29C4F2D-36DA-4A8B-9CAA-C8C01DD0D781}"/>
              </a:ext>
            </a:extLst>
          </p:cNvPr>
          <p:cNvCxnSpPr>
            <a:cxnSpLocks/>
          </p:cNvCxnSpPr>
          <p:nvPr/>
        </p:nvCxnSpPr>
        <p:spPr>
          <a:xfrm flipH="1">
            <a:off x="6096000" y="5267325"/>
            <a:ext cx="1373084" cy="2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2911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30458" y="738529"/>
            <a:ext cx="8946943" cy="6353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958018" y="2422265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2231010" y="3826357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8" name="Oval 10"/>
          <p:cNvSpPr>
            <a:spLocks noChangeArrowheads="1"/>
          </p:cNvSpPr>
          <p:nvPr/>
        </p:nvSpPr>
        <p:spPr bwMode="auto">
          <a:xfrm>
            <a:off x="5874882" y="4612215"/>
            <a:ext cx="790575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3373465" y="3462530"/>
            <a:ext cx="3168650" cy="576262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Přístěnní regály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7528045" y="4076699"/>
            <a:ext cx="720725" cy="14398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3365866" y="5989952"/>
            <a:ext cx="2736850" cy="574675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Přístěnné regály</a:t>
            </a:r>
          </a:p>
        </p:txBody>
      </p:sp>
      <p:sp>
        <p:nvSpPr>
          <p:cNvPr id="13322" name="Oval 14"/>
          <p:cNvSpPr>
            <a:spLocks noChangeArrowheads="1"/>
          </p:cNvSpPr>
          <p:nvPr/>
        </p:nvSpPr>
        <p:spPr bwMode="auto">
          <a:xfrm>
            <a:off x="4561110" y="4597425"/>
            <a:ext cx="792163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1416053" y="3788568"/>
            <a:ext cx="1152525" cy="5762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pokladna</a:t>
            </a:r>
          </a:p>
        </p:txBody>
      </p:sp>
      <p:sp>
        <p:nvSpPr>
          <p:cNvPr id="13324" name="Line 17"/>
          <p:cNvSpPr>
            <a:spLocks noChangeShapeType="1"/>
          </p:cNvSpPr>
          <p:nvPr/>
        </p:nvSpPr>
        <p:spPr bwMode="auto">
          <a:xfrm>
            <a:off x="3373465" y="4204423"/>
            <a:ext cx="2951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8"/>
          <p:cNvSpPr>
            <a:spLocks noChangeShapeType="1"/>
          </p:cNvSpPr>
          <p:nvPr/>
        </p:nvSpPr>
        <p:spPr bwMode="auto">
          <a:xfrm>
            <a:off x="3529881" y="4358161"/>
            <a:ext cx="936625" cy="936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Line 19"/>
          <p:cNvSpPr>
            <a:spLocks noChangeShapeType="1"/>
          </p:cNvSpPr>
          <p:nvPr/>
        </p:nvSpPr>
        <p:spPr bwMode="auto">
          <a:xfrm>
            <a:off x="4466506" y="5503518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7" name="Line 20"/>
          <p:cNvSpPr>
            <a:spLocks noChangeShapeType="1"/>
          </p:cNvSpPr>
          <p:nvPr/>
        </p:nvSpPr>
        <p:spPr bwMode="auto">
          <a:xfrm flipV="1">
            <a:off x="6975996" y="4293394"/>
            <a:ext cx="0" cy="1150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 flipH="1" flipV="1">
            <a:off x="1900638" y="5056982"/>
            <a:ext cx="730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Line 22"/>
          <p:cNvSpPr>
            <a:spLocks noChangeShapeType="1"/>
          </p:cNvSpPr>
          <p:nvPr/>
        </p:nvSpPr>
        <p:spPr bwMode="auto">
          <a:xfrm>
            <a:off x="2196086" y="5734051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0" name="Line 23"/>
          <p:cNvSpPr>
            <a:spLocks noChangeShapeType="1"/>
          </p:cNvSpPr>
          <p:nvPr/>
        </p:nvSpPr>
        <p:spPr bwMode="auto">
          <a:xfrm flipV="1">
            <a:off x="7274172" y="4132985"/>
            <a:ext cx="7143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1" name="Line 24"/>
          <p:cNvSpPr>
            <a:spLocks noChangeShapeType="1"/>
          </p:cNvSpPr>
          <p:nvPr/>
        </p:nvSpPr>
        <p:spPr bwMode="auto">
          <a:xfrm flipH="1">
            <a:off x="3540127" y="42211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2" name="Line 25"/>
          <p:cNvSpPr>
            <a:spLocks noChangeShapeType="1"/>
          </p:cNvSpPr>
          <p:nvPr/>
        </p:nvSpPr>
        <p:spPr bwMode="auto">
          <a:xfrm flipV="1">
            <a:off x="2350863" y="4915148"/>
            <a:ext cx="7143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 flipV="1">
            <a:off x="2340548" y="5002270"/>
            <a:ext cx="122555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4" name="Line 27"/>
          <p:cNvSpPr>
            <a:spLocks noChangeShapeType="1"/>
          </p:cNvSpPr>
          <p:nvPr/>
        </p:nvSpPr>
        <p:spPr bwMode="auto">
          <a:xfrm flipV="1">
            <a:off x="2196086" y="49761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5" name="Line 28"/>
          <p:cNvSpPr>
            <a:spLocks noChangeShapeType="1"/>
          </p:cNvSpPr>
          <p:nvPr/>
        </p:nvSpPr>
        <p:spPr bwMode="auto">
          <a:xfrm>
            <a:off x="2198874" y="5392895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6" name="Line 29"/>
          <p:cNvSpPr>
            <a:spLocks noChangeShapeType="1"/>
          </p:cNvSpPr>
          <p:nvPr/>
        </p:nvSpPr>
        <p:spPr bwMode="auto">
          <a:xfrm flipH="1">
            <a:off x="1524002" y="4204423"/>
            <a:ext cx="20161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7" name="Line 30"/>
          <p:cNvSpPr>
            <a:spLocks noChangeShapeType="1"/>
          </p:cNvSpPr>
          <p:nvPr/>
        </p:nvSpPr>
        <p:spPr bwMode="auto">
          <a:xfrm>
            <a:off x="1538184" y="502528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8" name="Text Box 31"/>
          <p:cNvSpPr txBox="1">
            <a:spLocks noChangeArrowheads="1"/>
          </p:cNvSpPr>
          <p:nvPr/>
        </p:nvSpPr>
        <p:spPr bwMode="auto">
          <a:xfrm>
            <a:off x="1367411" y="6157912"/>
            <a:ext cx="1657350" cy="366713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Vstup/výstup</a:t>
            </a:r>
          </a:p>
        </p:txBody>
      </p:sp>
      <p:sp>
        <p:nvSpPr>
          <p:cNvPr id="13339" name="Line 32"/>
          <p:cNvSpPr>
            <a:spLocks noChangeShapeType="1"/>
          </p:cNvSpPr>
          <p:nvPr/>
        </p:nvSpPr>
        <p:spPr bwMode="auto">
          <a:xfrm>
            <a:off x="1658105" y="4436269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>
            <a:off x="1787577" y="44005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1" name="Line 34"/>
          <p:cNvSpPr>
            <a:spLocks noChangeShapeType="1"/>
          </p:cNvSpPr>
          <p:nvPr/>
        </p:nvSpPr>
        <p:spPr bwMode="auto">
          <a:xfrm flipH="1">
            <a:off x="1872418" y="4364831"/>
            <a:ext cx="73025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>
            <a:off x="1992315" y="443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3916643" y="1735961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9F920F-847C-4B90-AC6F-7B35F87BAC00}"/>
              </a:ext>
            </a:extLst>
          </p:cNvPr>
          <p:cNvSpPr txBox="1"/>
          <p:nvPr/>
        </p:nvSpPr>
        <p:spPr>
          <a:xfrm>
            <a:off x="2834886" y="2324467"/>
            <a:ext cx="4244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Malá uzavřená samoobsluha</a:t>
            </a:r>
          </a:p>
        </p:txBody>
      </p:sp>
    </p:spTree>
    <p:extLst>
      <p:ext uri="{BB962C8B-B14F-4D97-AF65-F5344CB8AC3E}">
        <p14:creationId xmlns:p14="http://schemas.microsoft.com/office/powerpoint/2010/main" val="322087601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39" name="Obdélník 30"/>
          <p:cNvSpPr>
            <a:spLocks noChangeArrowheads="1"/>
          </p:cNvSpPr>
          <p:nvPr/>
        </p:nvSpPr>
        <p:spPr bwMode="auto">
          <a:xfrm>
            <a:off x="436479" y="968286"/>
            <a:ext cx="10557342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CO PŘINÁŠÍ METODIKA RFID? (speciální kódy)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</a:t>
            </a:r>
            <a:r>
              <a:rPr lang="cs-CZ" altLang="cs-CZ" sz="2400" b="1" dirty="0">
                <a:solidFill>
                  <a:srgbClr val="008080"/>
                </a:solidFill>
              </a:rPr>
              <a:t>Anonymní mapování pohybu velkého počtu (desítky tisíc) zákazníků po prodejně (kam chodí, zastavují se, nakupují) a jeho vývoj v čase (během dne, dne v týdnu, týdnů v měsících)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Tepelné mapy (heat </a:t>
            </a:r>
            <a:r>
              <a:rPr lang="cs-CZ" altLang="cs-CZ" sz="2400" b="1" dirty="0" err="1">
                <a:solidFill>
                  <a:srgbClr val="FF0000"/>
                </a:solidFill>
              </a:rPr>
              <a:t>maps</a:t>
            </a:r>
            <a:r>
              <a:rPr lang="cs-CZ" altLang="cs-CZ" sz="2400" b="1" dirty="0">
                <a:solidFill>
                  <a:srgbClr val="FF0000"/>
                </a:solidFill>
              </a:rPr>
              <a:t>) – </a:t>
            </a:r>
            <a:r>
              <a:rPr lang="cs-CZ" altLang="cs-CZ" sz="2400" b="1" dirty="0">
                <a:solidFill>
                  <a:srgbClr val="008080"/>
                </a:solidFill>
              </a:rPr>
              <a:t>slouží k zachycení pohybu zákazníků, studené barvy slabší pohyb, teplé barvy silný pohyb.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Sleduje se: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Přítomnost na zákazníka místě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Zastavení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Délka času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Směr a rychlost pohybu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Hlavní výhody: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Nakupující nejsou ovlivňování =&gt; </a:t>
            </a:r>
            <a:r>
              <a:rPr lang="cs-CZ" altLang="cs-CZ" sz="2400" b="1" dirty="0">
                <a:solidFill>
                  <a:srgbClr val="008080"/>
                </a:solidFill>
              </a:rPr>
              <a:t>chovají se přirozeně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• Velký vzorek =&gt; </a:t>
            </a:r>
            <a:r>
              <a:rPr lang="cs-CZ" altLang="cs-CZ" sz="2400" b="1" dirty="0">
                <a:solidFill>
                  <a:srgbClr val="008080"/>
                </a:solidFill>
              </a:rPr>
              <a:t>representativní / umožní kvantifikaci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l-PL" altLang="cs-CZ" sz="2400" b="1" dirty="0">
                <a:solidFill>
                  <a:srgbClr val="008080"/>
                </a:solidFill>
              </a:rPr>
              <a:t> RFID kódy – umístění na nákupním vozíku</a:t>
            </a:r>
            <a:r>
              <a:rPr lang="pl-PL" altLang="cs-CZ" sz="2400" b="1" dirty="0"/>
              <a:t>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404813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A30739F-686B-4BAA-BB9A-4627A732CA59}"/>
              </a:ext>
            </a:extLst>
          </p:cNvPr>
          <p:cNvSpPr/>
          <p:nvPr/>
        </p:nvSpPr>
        <p:spPr>
          <a:xfrm>
            <a:off x="174006" y="35481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80A4B9-9822-4E35-9348-2CA67CD1696D}"/>
              </a:ext>
            </a:extLst>
          </p:cNvPr>
          <p:cNvSpPr txBox="1"/>
          <p:nvPr/>
        </p:nvSpPr>
        <p:spPr>
          <a:xfrm>
            <a:off x="1628776" y="506621"/>
            <a:ext cx="806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MONITORING POHYBU ZÁKAZNÍKA NA PRODEJNĚ </a:t>
            </a:r>
            <a:r>
              <a:rPr lang="cs-CZ" altLang="cs-CZ" sz="2400" b="1" dirty="0">
                <a:solidFill>
                  <a:srgbClr val="FF0000"/>
                </a:solidFill>
              </a:rPr>
              <a:t>– praxe </a:t>
            </a:r>
          </a:p>
        </p:txBody>
      </p:sp>
    </p:spTree>
    <p:extLst>
      <p:ext uri="{BB962C8B-B14F-4D97-AF65-F5344CB8AC3E}">
        <p14:creationId xmlns:p14="http://schemas.microsoft.com/office/powerpoint/2010/main" val="2496873471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5363" name="Picture 525" descr="Výsledek obrázku pro heat maps s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1" y="929419"/>
            <a:ext cx="9917192" cy="575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1019331" y="188913"/>
            <a:ext cx="903748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Tepelná mapa prodejny - samoobsluhy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96385B2-1726-49C2-BF5E-07FCEF895624}"/>
              </a:ext>
            </a:extLst>
          </p:cNvPr>
          <p:cNvSpPr/>
          <p:nvPr/>
        </p:nvSpPr>
        <p:spPr>
          <a:xfrm>
            <a:off x="10215913" y="2301359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9561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4806091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Cílem přednášky je pochopit význam tradičních metod pro plynulou organizaci práce obchodního provozu, image firmy a spokojenost zákazníků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721095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836035" y="203002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Regulace pracovních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899410" y="748191"/>
            <a:ext cx="95177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 obchodě se využívají tradiční pracovní režimy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a specifické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899410" y="1707627"/>
            <a:ext cx="7892165" cy="5715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/>
              <a:t>Tradiční režimy: </a:t>
            </a:r>
            <a:r>
              <a:rPr lang="cs-CZ" altLang="cs-CZ" sz="2800" b="1" dirty="0"/>
              <a:t>na plný úvazek a na směny</a:t>
            </a:r>
            <a:endParaRPr lang="cs-CZ" altLang="cs-CZ" sz="2800" dirty="0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84810" y="2446815"/>
            <a:ext cx="10553075" cy="422694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dirty="0"/>
              <a:t>Specifické režimy: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Zkrácený úvazek </a:t>
            </a:r>
            <a:r>
              <a:rPr lang="cs-CZ" altLang="cs-CZ" sz="2400" b="1" dirty="0">
                <a:solidFill>
                  <a:srgbClr val="FF0000"/>
                </a:solidFill>
              </a:rPr>
              <a:t>(4 hod, 6 hod denně)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Zkrácený pracovní týden </a:t>
            </a:r>
            <a:r>
              <a:rPr lang="cs-CZ" altLang="cs-CZ" sz="2400" b="1" dirty="0">
                <a:solidFill>
                  <a:srgbClr val="FF0000"/>
                </a:solidFill>
              </a:rPr>
              <a:t>(4 krát 10 hodin)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Větší koncentrace volna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Stálá částečná pracovní doba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Určité operace, určité dny, špičky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Flexibilní pracovní doba </a:t>
            </a:r>
            <a:r>
              <a:rPr lang="cs-CZ" altLang="cs-CZ" sz="2400" b="1" dirty="0">
                <a:solidFill>
                  <a:srgbClr val="FF0000"/>
                </a:solidFill>
              </a:rPr>
              <a:t>Ve správě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Rotace pracovního místa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Střídání dvou pracovníků na jednom místě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Telecommuning (</a:t>
            </a:r>
            <a:r>
              <a:rPr lang="cs-CZ" altLang="cs-CZ" sz="2400" b="1" dirty="0" err="1"/>
              <a:t>teleworking</a:t>
            </a:r>
            <a:r>
              <a:rPr lang="cs-CZ" altLang="cs-CZ" sz="2400" b="1" dirty="0"/>
              <a:t>, homeworking)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Cyklické nástupy pracovníků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8343F486-F7F3-477E-95DE-DB92F2FC7A32}"/>
              </a:ext>
            </a:extLst>
          </p:cNvPr>
          <p:cNvSpPr/>
          <p:nvPr/>
        </p:nvSpPr>
        <p:spPr>
          <a:xfrm>
            <a:off x="9971466" y="6332332"/>
            <a:ext cx="703432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9208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905318" y="0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Homeworking – případová studie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93813" y="563946"/>
            <a:ext cx="11204373" cy="5973488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Práci z domova lze pojmenovat jako homeworking. Někdy je označována jako home office. Pokud hovoříme o </a:t>
            </a:r>
            <a:r>
              <a:rPr lang="cs-CZ" sz="2400" b="1" dirty="0">
                <a:solidFill>
                  <a:srgbClr val="FF0000"/>
                </a:solidFill>
              </a:rPr>
              <a:t>home office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/>
              <a:t>pak máme na mysli částečnou práci z domova, která trvá obvykle několik dní v měsíci. </a:t>
            </a:r>
            <a:r>
              <a:rPr lang="cs-CZ" sz="2400" b="1" dirty="0">
                <a:solidFill>
                  <a:srgbClr val="FF0000"/>
                </a:solidFill>
              </a:rPr>
              <a:t>Home working </a:t>
            </a:r>
            <a:r>
              <a:rPr lang="cs-CZ" sz="2400" dirty="0"/>
              <a:t>je typický tím, že pracovník pracuje jen online a do práce nepřichází. Homeworking se stal nutností i v případě pandemického období COVID 19. V jistém slova smyslu práce z domu může šetřit čas pracovníka, který ušetří čas cesty do práce i z práce. Ženy mohou ocenit, že se každý den nemusí líčit a řešit, co s vlasy. Také nároky na oblečení mohou být mírnější. Negativem home office je někdy skutečnost, že někteří jedinci mají sklon k tomu, že dělají více činností najednou (tzv. multitasking). Někdo má tendenci při práci současně sledovat, co se hraje v TV nebo kouká na Facebook nebo dokonce uklízí, pak práce doma se může stát náročnou.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Výhodné může být i načasování práce, pokud to její charakter dovoluje. S výjimkou činností, které vyžadují přítomnost i někoho jiného nebo schůzek či aktivit, jež jsou fixně termínovány.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/>
              <a:t>Vyřešena musí být vhodná komunikace se zaměstnavatelem.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5600498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52007" y="265907"/>
            <a:ext cx="8106478" cy="1152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Metoda cyklických nástupů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maloobchodě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641996" y="1522886"/>
            <a:ext cx="6335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Existují 2 praktické přístupy: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6775320" y="3834932"/>
            <a:ext cx="3502336" cy="156966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endParaRPr lang="cs-CZ" altLang="cs-CZ" sz="20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indexů frekvence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 flipH="1">
            <a:off x="1641996" y="2521744"/>
            <a:ext cx="2376487" cy="10810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6438925" y="2469356"/>
            <a:ext cx="2087563" cy="1152525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952007" y="3834933"/>
            <a:ext cx="3756467" cy="156966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průměrné doby obsluhy 1 zákazníka a průměrného počtu zákazníků v hodině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952007" y="3352169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1</a:t>
            </a:r>
            <a:r>
              <a:rPr lang="cs-CZ" altLang="cs-CZ" sz="1800" b="1" dirty="0"/>
              <a:t>.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8770354" y="3468220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2.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99162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31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9747"/>
              </p:ext>
            </p:extLst>
          </p:nvPr>
        </p:nvGraphicFramePr>
        <p:xfrm>
          <a:off x="989663" y="1312138"/>
          <a:ext cx="9109519" cy="4725671"/>
        </p:xfrm>
        <a:graphic>
          <a:graphicData uri="http://schemas.openxmlformats.org/drawingml/2006/table">
            <a:tbl>
              <a:tblPr/>
              <a:tblGrid>
                <a:gridCol w="157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3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doba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 min.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pracovníků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1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t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 n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10 -11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71" name="Text Box 167"/>
          <p:cNvSpPr txBox="1">
            <a:spLocks noChangeArrowheads="1"/>
          </p:cNvSpPr>
          <p:nvPr/>
        </p:nvSpPr>
        <p:spPr bwMode="auto">
          <a:xfrm>
            <a:off x="1199213" y="399374"/>
            <a:ext cx="800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1. přístup: dle průměrné doby obsluhy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62656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539647" y="748191"/>
            <a:ext cx="9728616" cy="5632311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</a:rPr>
              <a:t>Ad 1)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LcParenR"/>
            </a:pPr>
            <a:r>
              <a:rPr lang="cs-CZ" altLang="cs-CZ" sz="2400" b="1" dirty="0">
                <a:solidFill>
                  <a:srgbClr val="008080"/>
                </a:solidFill>
              </a:rPr>
              <a:t>zjištění průměrného počtu zákazníků frekvenčním testem v jednotlivých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  </a:t>
            </a:r>
            <a:r>
              <a:rPr lang="cs-CZ" altLang="cs-CZ" sz="2400" b="1" dirty="0">
                <a:solidFill>
                  <a:srgbClr val="FF0000"/>
                </a:solidFill>
              </a:rPr>
              <a:t>průměrný počet zákazníků v hodině </a:t>
            </a:r>
            <a:r>
              <a:rPr lang="cs-CZ" altLang="cs-CZ" sz="2400" b="1" dirty="0">
                <a:solidFill>
                  <a:schemeClr val="hlink"/>
                </a:solidFill>
              </a:rPr>
              <a:t>-   ø p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 n</a:t>
            </a:r>
            <a:r>
              <a:rPr lang="cs-CZ" altLang="cs-CZ" sz="2400" baseline="-25000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b) zjištění průměrné doby obsluhy zákazníka </a:t>
            </a:r>
            <a:r>
              <a:rPr lang="cs-CZ" altLang="cs-CZ" sz="2400" b="1" dirty="0">
                <a:solidFill>
                  <a:schemeClr val="hlink"/>
                </a:solidFill>
              </a:rPr>
              <a:t>ø t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c) zjištění potřebného fondu pracovní doby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FF0000"/>
                </a:solidFill>
              </a:rPr>
              <a:t>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/1=  ø p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 n   </a:t>
            </a:r>
            <a:r>
              <a:rPr lang="cs-CZ" altLang="cs-CZ" sz="2400" b="1" dirty="0">
                <a:solidFill>
                  <a:srgbClr val="FF0000"/>
                </a:solidFill>
              </a:rPr>
              <a:t>x   ø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d) zjištění potřebného počtu obsluhujících v jednotlivých 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   L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o</a:t>
            </a:r>
            <a:r>
              <a:rPr lang="cs-CZ" altLang="cs-CZ" sz="2400" b="1" dirty="0">
                <a:solidFill>
                  <a:srgbClr val="FF0000"/>
                </a:solidFill>
              </a:rPr>
              <a:t> =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 / 60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008080"/>
                </a:solidFill>
              </a:rPr>
              <a:t>60 min - kapacita 1 pracovníka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6287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8564" y="228601"/>
            <a:ext cx="7795224" cy="536575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- 1. přístup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715" y="1052514"/>
            <a:ext cx="10233285" cy="5545137"/>
          </a:xfrm>
          <a:solidFill>
            <a:srgbClr val="FFFFCC"/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Zadání: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základě frekvence zákazníků proveďte odhad počtu pracovníků pultové prodejny, které budeme potřebovat v jednotlivých hodinách provozu. Průměrná doba obsluhy 1 zákazníka činí 3 min. Prodejna má 4 pracovníky na plný úvazek. Budeme muset posílit některé hodiny o brigádníky?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8-9        50 prac.      14-15    62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9-10      60 prac.      15-16    80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10-11    70 prac.      16-17    92  prac.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11-12    65 prac.      17-18    85   prac.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191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9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51478"/>
              </p:ext>
            </p:extLst>
          </p:nvPr>
        </p:nvGraphicFramePr>
        <p:xfrm>
          <a:off x="269823" y="77081"/>
          <a:ext cx="10103369" cy="5577906"/>
        </p:xfrm>
        <a:graphic>
          <a:graphicData uri="http://schemas.openxmlformats.org/drawingml/2006/table">
            <a:tbl>
              <a:tblPr/>
              <a:tblGrid>
                <a:gridCol w="139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3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92" name="Text Box 116"/>
          <p:cNvSpPr txBox="1">
            <a:spLocks noChangeArrowheads="1"/>
          </p:cNvSpPr>
          <p:nvPr/>
        </p:nvSpPr>
        <p:spPr bwMode="auto">
          <a:xfrm>
            <a:off x="269823" y="5698417"/>
            <a:ext cx="11702503" cy="1169551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Mezi 8-10 hodinou můžeme obsluhovat i doplňovat zboží, mezi 10 -12 se budou pracovníci věnovat pouze obsluze. Doplňovat zboží je možné ještě mezi 14-15 hodinou.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Od 16 do 18 hodiny by prodejna potřebovala posílit provoz o 1 brigádníka.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28914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7195" y="434668"/>
            <a:ext cx="6400800" cy="463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přístup: dle indexů frekvence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012" y="1088232"/>
            <a:ext cx="9523751" cy="5619750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a)  zjištění prům. počtu zákazníků frekvenčním testem v jednotlivých hodinách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b) výpočet aritmetického průměru této řady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c) výpočet indexů frekvence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d)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zjištění rovnoměrného počtu pracovníků na 1 hod. pracovní doby 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e) výpočet potřebného počtu pracovníků obsluhy  v jednotlivých hodinách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642100" y="1543744"/>
            <a:ext cx="1485900" cy="503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 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642100" y="2333905"/>
            <a:ext cx="1600200" cy="481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</a:t>
            </a:r>
            <a:r>
              <a:rPr lang="cs-CZ" altLang="cs-CZ" sz="2000" b="1" baseline="-25000" dirty="0">
                <a:solidFill>
                  <a:srgbClr val="FF6600"/>
                </a:solidFill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165725" y="3274571"/>
            <a:ext cx="295275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6600"/>
                </a:solidFill>
              </a:rPr>
              <a:t>I</a:t>
            </a:r>
            <a:r>
              <a:rPr lang="cs-CZ" altLang="cs-CZ" sz="2400" b="1" baseline="-25000">
                <a:solidFill>
                  <a:srgbClr val="FF6600"/>
                </a:solidFill>
              </a:rPr>
              <a:t> F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=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n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/  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</a:t>
            </a:r>
            <a:endParaRPr lang="cs-CZ" altLang="cs-CZ" sz="2400" b="1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547795" y="4570319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 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endParaRPr lang="cs-CZ" altLang="cs-CZ" sz="2400" b="1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642100" y="5915259"/>
            <a:ext cx="2789238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6600"/>
                </a:solidFill>
              </a:rPr>
              <a:t>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   =  </a:t>
            </a:r>
            <a:r>
              <a:rPr lang="cs-CZ" altLang="cs-CZ" sz="2400" b="1" dirty="0">
                <a:solidFill>
                  <a:srgbClr val="FF6600"/>
                </a:solidFill>
              </a:rPr>
              <a:t>I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F x   </a:t>
            </a:r>
            <a:r>
              <a:rPr lang="cs-CZ" altLang="cs-CZ" sz="2400" b="1" dirty="0" err="1">
                <a:solidFill>
                  <a:srgbClr val="FF6600"/>
                </a:solidFill>
              </a:rPr>
              <a:t>x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r>
              <a:rPr lang="cs-CZ" altLang="cs-CZ" sz="2400" baseline="-25000" dirty="0">
                <a:solidFill>
                  <a:srgbClr val="FF6600"/>
                </a:solidFill>
              </a:rPr>
              <a:t>   </a:t>
            </a:r>
            <a:endParaRPr lang="cs-CZ" altLang="cs-CZ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53574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6848475" cy="112789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- 2. přístup: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indexů frekvence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9748"/>
            <a:ext cx="9525000" cy="3331564"/>
          </a:xfrm>
          <a:solidFill>
            <a:srgbClr val="FFFFCC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Zadání: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6 zaměstnanců s 8 hodinovou pracovní dobou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Provozní doba: 8 hodin + (30 min před a 30 min po ukončení prodejní doby) = 9 h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rovnoměrný počet (průměr): 6 x 8 / 9 = 5,3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0344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533" name="Group 5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98775"/>
              </p:ext>
            </p:extLst>
          </p:nvPr>
        </p:nvGraphicFramePr>
        <p:xfrm>
          <a:off x="539648" y="188913"/>
          <a:ext cx="9948967" cy="6223002"/>
        </p:xfrm>
        <a:graphic>
          <a:graphicData uri="http://schemas.openxmlformats.org/drawingml/2006/table">
            <a:tbl>
              <a:tblPr/>
              <a:tblGrid>
                <a:gridCol w="137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1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Index frekvence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Rovnoměr.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6!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1889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0363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371232" y="130444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54158" y="2735853"/>
            <a:ext cx="5513317" cy="26839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Tradiční metody organizace práce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Frekvence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pracovních režimů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pracovních podmínek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9764" y="205511"/>
            <a:ext cx="9760549" cy="880969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pracovních režimů – rozložení času práce</a:t>
            </a:r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359764" y="1312138"/>
            <a:ext cx="10655077" cy="4893647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přestávky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Dle frekvence zákazníků, plynulost prací bez zbytečných prostojů i lepší pracovní podmínky.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oddechový čas pracovníků 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Ze zákona (30 minut),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dle intenzity vytížení pracovníka - neregulovaný oddechový čas ke snížení jeho únavy.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režim práce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Biologické zvláštnosti pracovníků (muži x ženy), podmínky pracovního prostředí přizpůsobené místním zvyklostem nákupů a charakteru práce.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● podíl stereotypních monotónních prací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Nepříznivé fyzické i psychické důsledky na zdraví člověka (např. u pokladních).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4454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244185" y="260350"/>
            <a:ext cx="9092028" cy="121920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pracovních podmínek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963678" y="2089098"/>
            <a:ext cx="10264643" cy="3554958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Úroveň pracovních podmínek ovlivňuje: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stupeň rozvoje země-</a:t>
            </a:r>
            <a:r>
              <a:rPr lang="cs-CZ" altLang="cs-CZ" sz="2400" b="1" dirty="0">
                <a:solidFill>
                  <a:srgbClr val="FF0000"/>
                </a:solidFill>
              </a:rPr>
              <a:t>vliv legislativy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ekonomická situace ve firmě-</a:t>
            </a:r>
            <a:r>
              <a:rPr lang="cs-CZ" altLang="cs-CZ" sz="2400" b="1" dirty="0">
                <a:solidFill>
                  <a:srgbClr val="FF0000"/>
                </a:solidFill>
              </a:rPr>
              <a:t>mzdová úroveň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technická vybavenost prodejen a skladů-</a:t>
            </a:r>
            <a:r>
              <a:rPr lang="cs-CZ" altLang="cs-CZ" sz="2400" b="1" dirty="0">
                <a:solidFill>
                  <a:srgbClr val="FF0000"/>
                </a:solidFill>
              </a:rPr>
              <a:t>fyzická námaha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systém organizace práce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úroveň řízení….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marketing vztahů – interní marketing-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     pracovníci </a:t>
            </a:r>
            <a:r>
              <a:rPr lang="cs-CZ" altLang="cs-CZ" sz="2400" b="1" dirty="0">
                <a:solidFill>
                  <a:srgbClr val="FF0000"/>
                </a:solidFill>
              </a:rPr>
              <a:t>(nástroje interního marketingu - produkt, cena,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   vybavenost pracovišť, úroveň komunikace).</a:t>
            </a:r>
            <a:endParaRPr lang="cs-CZ" alt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425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094282" y="931308"/>
            <a:ext cx="8691979" cy="3816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   Technické podmínky práce a bezpečnost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Ekonomické podmínky práce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Fyzikální a zdravotně hygienické podmínky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Sociální podmínky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Subjektivní podmínky života zaměstnanců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244184" y="163416"/>
            <a:ext cx="755056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Faktory pracovních podmínek:</a:t>
            </a:r>
          </a:p>
        </p:txBody>
      </p:sp>
      <p:sp>
        <p:nvSpPr>
          <p:cNvPr id="28676" name="TextovéPole 1"/>
          <p:cNvSpPr txBox="1">
            <a:spLocks noChangeArrowheads="1"/>
          </p:cNvSpPr>
          <p:nvPr/>
        </p:nvSpPr>
        <p:spPr bwMode="auto">
          <a:xfrm>
            <a:off x="704850" y="4930775"/>
            <a:ext cx="9875838" cy="1200329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Příklad z praxe: Spravedlivé podmínky práce: Metro/Makro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  <a:hlinkClick r:id="rId2"/>
              </a:rPr>
              <a:t>https://www.makro.cz/spolecenska-odpovednost/zasady-spravedlivych-pracovnich-podminek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ILO-mezinárodní organizace práce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13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48885" y="881044"/>
            <a:ext cx="90429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Vybavenost pracovišť</a:t>
            </a:r>
            <a:r>
              <a:rPr lang="cs-CZ" altLang="cs-CZ" sz="2400" b="1" dirty="0"/>
              <a:t> pracovními prostředky a technologií (nároky na živou práci, problematika práce žen, kulturní rozdíly a vyspělost regionů)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Ergonomické podmínky – nemoci z povolání </a:t>
            </a:r>
            <a:r>
              <a:rPr lang="cs-CZ" altLang="cs-CZ" sz="2400" b="1" dirty="0"/>
              <a:t>(kritická místa: expediční a příjmové rampy, vykládka zboží, práce u počítačů, pokladní přepážky)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400" b="1" dirty="0"/>
          </a:p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Fluktuace</a:t>
            </a:r>
            <a:r>
              <a:rPr lang="cs-CZ" altLang="cs-CZ" sz="2400" b="1" dirty="0"/>
              <a:t>- důsledek nevhodných ergonomických řešení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208344" y="135169"/>
            <a:ext cx="725456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Technické podmínky práce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351088" y="53736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80720" y="4540071"/>
            <a:ext cx="90429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00"/>
                </a:solidFill>
              </a:rPr>
              <a:t>Fyzikální a zdravotně hygienické podmínky </a:t>
            </a:r>
            <a:r>
              <a:rPr lang="cs-CZ" altLang="cs-CZ" sz="2400" b="1" dirty="0"/>
              <a:t>(osvětlení, barevné řešení pracoviště, zvukové podmínky, mikroklimatické podmínky).</a:t>
            </a:r>
            <a:endParaRPr lang="cs-CZ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83431" y="6050528"/>
            <a:ext cx="7504387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Jsou důležité  pro zaměstnance i zákazníky- rozvedené ve studijní opoře 2022.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86995" y="4938973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1446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  <a:latin typeface="+mn-lt"/>
              </a:rPr>
              <a:t>Jednou ze sekcí, která na Retail Summitu 2020 vzbudila velký zájem účastníků, byla sekce Lidé.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latin typeface="+mn-lt"/>
              </a:rPr>
              <a:t>Do pětice nejvýznamnějších trendů v HR podle tohoto výzkumu patří: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stabilizace pracovníků a pokles fluktuace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výraznější diferenciace benefitů podle věku zaměstnanců a lokalizace provozoven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kariérní postup – povyšování z vlastních řad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změny ve struktuře pracovních míst způsobené nasazením moderních technologií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sociální sítě a jejich využití při hledání pracovních příležitostí.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64499" y="5556211"/>
            <a:ext cx="904292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643953" y="5783510"/>
            <a:ext cx="14090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12350" y="5921115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3733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442191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Dlouhodobě je v obchodních řetězcích velkým tématem stabilizace a snižování fluktuace. Například v </a:t>
            </a:r>
            <a:r>
              <a:rPr lang="cs-CZ" sz="2000" b="1" dirty="0" err="1">
                <a:solidFill>
                  <a:srgbClr val="008080"/>
                </a:solidFill>
                <a:cs typeface="Arial" panose="020B0604020202020204" pitchFamily="34" charset="0"/>
              </a:rPr>
              <a:t>Lidlu</a:t>
            </a: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 se daří snižovat fluktuaci nejen navýšením mezd, ale hlavně širší nabídkou příležitostí kariérního postupu a odborného růstu. Při obsazování určitých pozic využívá firma výhradně interní nábor.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</a:rPr>
              <a:t>Také v </a:t>
            </a:r>
            <a:r>
              <a:rPr lang="cs-CZ" sz="2000" b="1" dirty="0">
                <a:solidFill>
                  <a:srgbClr val="008080"/>
                </a:solidFill>
              </a:rPr>
              <a:t>Albertu </a:t>
            </a:r>
            <a:r>
              <a:rPr lang="cs-CZ" sz="2000" dirty="0">
                <a:solidFill>
                  <a:srgbClr val="008080"/>
                </a:solidFill>
              </a:rPr>
              <a:t>fluktuace výrazně klesla navýšením mezd a nabídkami rozvojových programů a flexibility. V současné době se v Albertu zabývají diverzitou v oblasti benefitů, aby si v nich mohla každá věková skupina opravdu vybrat to své. Ovšem tou nejdůležitější podmínkou, aby obchod neměl problémy s fluktuací, je zlepšení image retailu jako atraktivního zaměstnavatele.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b="1" dirty="0">
                <a:solidFill>
                  <a:srgbClr val="008080"/>
                </a:solidFill>
              </a:rPr>
              <a:t>Společnost </a:t>
            </a:r>
            <a:r>
              <a:rPr lang="cs-CZ" sz="2000" b="1" dirty="0" err="1">
                <a:solidFill>
                  <a:srgbClr val="008080"/>
                </a:solidFill>
              </a:rPr>
              <a:t>Rossmann</a:t>
            </a:r>
            <a:r>
              <a:rPr lang="cs-CZ" sz="2000" b="1" dirty="0">
                <a:solidFill>
                  <a:srgbClr val="008080"/>
                </a:solidFill>
              </a:rPr>
              <a:t> </a:t>
            </a:r>
            <a:r>
              <a:rPr lang="cs-CZ" sz="2000" dirty="0">
                <a:solidFill>
                  <a:srgbClr val="008080"/>
                </a:solidFill>
              </a:rPr>
              <a:t>prochází rychlými změnami, dodavatelé přichází se stále novými produkty a zákaznice požadují poradenský servis. Podpora zaměstnanců v prodeji je nutná. Proto se hodně věnují produktovému vzdělávání, ať už formou e-</a:t>
            </a:r>
            <a:r>
              <a:rPr lang="cs-CZ" sz="2000" dirty="0" err="1">
                <a:solidFill>
                  <a:srgbClr val="008080"/>
                </a:solidFill>
              </a:rPr>
              <a:t>learningových</a:t>
            </a:r>
            <a:r>
              <a:rPr lang="cs-CZ" sz="2000" dirty="0">
                <a:solidFill>
                  <a:srgbClr val="008080"/>
                </a:solidFill>
              </a:rPr>
              <a:t> programů, tak prostřednictvím interních časopisů. Všichni zaměstnanci se podíleli i na testování digitálního věrnostního programu.</a:t>
            </a:r>
            <a:endParaRPr lang="cs-CZ" altLang="cs-CZ" sz="20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152837" y="6249829"/>
            <a:ext cx="109668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312275" y="943229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30539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989351" y="781763"/>
            <a:ext cx="8363262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989351" y="2090999"/>
            <a:ext cx="8363263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Metody organizace práce </a:t>
            </a:r>
            <a:r>
              <a:rPr lang="cs-CZ" sz="2400" b="1" dirty="0">
                <a:solidFill>
                  <a:srgbClr val="008080"/>
                </a:solidFill>
              </a:rPr>
              <a:t>(metody tradiční analýzy, pracovní studie, frekvenční testy, cyklické nástupy pracovníků)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Frekvence zákazníků a její význam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pracovních režimů </a:t>
            </a:r>
            <a:r>
              <a:rPr lang="cs-CZ" sz="2400" b="1" dirty="0">
                <a:solidFill>
                  <a:srgbClr val="008080"/>
                </a:solidFill>
              </a:rPr>
              <a:t>(tradiční a specifické režimy v obchodě)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pracovních podmínek </a:t>
            </a:r>
            <a:r>
              <a:rPr lang="cs-CZ" sz="2400" b="1" dirty="0">
                <a:solidFill>
                  <a:srgbClr val="008080"/>
                </a:solidFill>
              </a:rPr>
              <a:t>(technické podmínky práce a bezpečnost, ekonomické, fyzikální a zdravotně hygienické, sociální a subjektivní…).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037068" y="380932"/>
            <a:ext cx="5907719" cy="10211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Metody organizace práce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1588" y="2310504"/>
            <a:ext cx="2665412" cy="80814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tradiční analýzy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517512" y="5589606"/>
            <a:ext cx="2519363" cy="102806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Metody operační analýzy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(jiné kurzy)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2869325" y="1644876"/>
            <a:ext cx="9103001" cy="3400089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Frekvenční testy </a:t>
            </a:r>
            <a:r>
              <a:rPr lang="cs-CZ" altLang="cs-CZ" sz="2400" b="1" dirty="0">
                <a:solidFill>
                  <a:srgbClr val="FF0000"/>
                </a:solidFill>
              </a:rPr>
              <a:t>(návštěvnost zákazníků) 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Cyklické nástupy pracovníků (</a:t>
            </a:r>
            <a:r>
              <a:rPr lang="cs-CZ" altLang="cs-CZ" sz="2400" b="1" dirty="0">
                <a:solidFill>
                  <a:srgbClr val="FF0000"/>
                </a:solidFill>
              </a:rPr>
              <a:t>dostatečné množství pracovníků)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Pracovní studie: 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postupové </a:t>
            </a:r>
            <a:r>
              <a:rPr lang="cs-CZ" altLang="cs-CZ" sz="2400" dirty="0">
                <a:solidFill>
                  <a:srgbClr val="FF0000"/>
                </a:solidFill>
              </a:rPr>
              <a:t>(posloupnost operací)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časové </a:t>
            </a:r>
            <a:r>
              <a:rPr lang="cs-CZ" altLang="cs-CZ" sz="2400" dirty="0">
                <a:solidFill>
                  <a:srgbClr val="FF0000"/>
                </a:solidFill>
              </a:rPr>
              <a:t>(čas na splnění úkolů)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prostorové </a:t>
            </a:r>
            <a:r>
              <a:rPr lang="cs-CZ" altLang="cs-CZ" sz="2400" dirty="0">
                <a:solidFill>
                  <a:srgbClr val="FF0000"/>
                </a:solidFill>
              </a:rPr>
              <a:t>(dispoziční řešení, viz předchozí kapitola)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dirty="0"/>
              <a:t>  </a:t>
            </a:r>
            <a:r>
              <a:rPr lang="cs-CZ" altLang="cs-CZ" sz="2400" dirty="0">
                <a:solidFill>
                  <a:srgbClr val="008080"/>
                </a:solidFill>
              </a:rPr>
              <a:t>studie cest pracovníků </a:t>
            </a:r>
            <a:r>
              <a:rPr lang="cs-CZ" altLang="cs-CZ" sz="2400" dirty="0">
                <a:solidFill>
                  <a:srgbClr val="FF0000"/>
                </a:solidFill>
              </a:rPr>
              <a:t>(pohyb na pracovišti)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dirty="0">
                <a:solidFill>
                  <a:srgbClr val="339966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pohybové studie </a:t>
            </a:r>
            <a:r>
              <a:rPr lang="cs-CZ" altLang="cs-CZ" sz="2400" dirty="0">
                <a:solidFill>
                  <a:srgbClr val="FF0000"/>
                </a:solidFill>
              </a:rPr>
              <a:t>(ergonomie, práce na pokladně)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862671" y="5442012"/>
            <a:ext cx="5524316" cy="1323254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Metody síťové analýzy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Teorie front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Dopravní problémy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000" b="1" dirty="0">
                <a:solidFill>
                  <a:srgbClr val="008080"/>
                </a:solidFill>
              </a:rPr>
              <a:t>Teorie zásob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1091394" y="140208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9874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25155" y="2490281"/>
            <a:ext cx="10614754" cy="310854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●Představují znázornění posloupnosti prováděných činností (operací).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Není vždy registrována doba, která je potřebná na uskutečnění určitého procesu ani jeho dílčí části.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sz="2800" b="1" dirty="0">
                <a:solidFill>
                  <a:srgbClr val="008080"/>
                </a:solidFill>
              </a:rPr>
              <a:t> diagram </a:t>
            </a:r>
            <a:r>
              <a:rPr lang="cs-CZ" sz="2800" dirty="0">
                <a:solidFill>
                  <a:srgbClr val="008080"/>
                </a:solidFill>
              </a:rPr>
              <a:t>– graficky zachycuje operace i čas.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altLang="cs-CZ" sz="2800" b="1" u="sng" dirty="0">
                <a:solidFill>
                  <a:srgbClr val="FF0000"/>
                </a:solidFill>
              </a:rPr>
              <a:t>Postup může být formalizovaný či neformalizovaný.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566410" y="1056692"/>
            <a:ext cx="40854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Postupové studie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240124" y="391421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534367" y="27418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409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3473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47975" y="324862"/>
            <a:ext cx="564043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Postupové studie </a:t>
            </a:r>
          </a:p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altLang="cs-CZ" sz="2800" b="1" dirty="0">
                <a:solidFill>
                  <a:srgbClr val="008080"/>
                </a:solidFill>
              </a:rPr>
              <a:t> diagram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049624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864417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118" y="84765"/>
            <a:ext cx="1464833" cy="1127893"/>
          </a:xfrm>
          <a:prstGeom prst="rect">
            <a:avLst/>
          </a:prstGeom>
        </p:spPr>
      </p:pic>
      <p:pic>
        <p:nvPicPr>
          <p:cNvPr id="8" name="Picture 2" descr="PPT - PROCESY PROJEKTOVÉHO MANAGEMENTU PowerPoint Presentation, free  download - ID:7087579">
            <a:extLst>
              <a:ext uri="{FF2B5EF4-FFF2-40B4-BE49-F238E27FC236}">
                <a16:creationId xmlns:a16="http://schemas.microsoft.com/office/drawing/2014/main" id="{D653EC77-8E6B-4A11-853A-5EA6E49FD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1373505"/>
            <a:ext cx="5375886" cy="527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Tisk článku">
            <a:extLst>
              <a:ext uri="{FF2B5EF4-FFF2-40B4-BE49-F238E27FC236}">
                <a16:creationId xmlns:a16="http://schemas.microsoft.com/office/drawing/2014/main" id="{725C71B5-1CD2-4BE7-8F0A-AB1370A4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9" y="1755219"/>
            <a:ext cx="5463485" cy="469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3935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34689" y="1693411"/>
            <a:ext cx="11522621" cy="4801314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Výroba kvásku 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1. den </a:t>
            </a:r>
            <a:r>
              <a:rPr lang="cs-CZ" sz="2400" dirty="0">
                <a:latin typeface="+mn-lt"/>
              </a:rPr>
              <a:t>– 100g žitné mouky promícháme ve vysoké sklenici (např. okurkové) s vlažnou vodou, vytvoříme kašovité těsto, které přikryjeme utěrkou či fólií a položíme na teplé místo (ne na přímé slunce)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2.den </a:t>
            </a:r>
            <a:r>
              <a:rPr lang="cs-CZ" sz="2400" dirty="0">
                <a:latin typeface="+mn-lt"/>
              </a:rPr>
              <a:t>– zkontrolujeme těsto a zkusíme, jestli je kvásek nakyslý, vše promícháme.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3. den </a:t>
            </a:r>
            <a:r>
              <a:rPr lang="cs-CZ" sz="2400" dirty="0">
                <a:latin typeface="+mn-lt"/>
              </a:rPr>
              <a:t>– přidáme 100g mouky a kvásek „přikrmíme“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4. den </a:t>
            </a:r>
            <a:r>
              <a:rPr lang="cs-CZ" sz="2400" dirty="0">
                <a:latin typeface="+mn-lt"/>
              </a:rPr>
              <a:t>– těsto by mělo být díky bakteriím mléčného kvašení nakyslé, měly by se v něm tvořit bublinky a hlavně by mělo vonět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…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Chleba… </a:t>
            </a:r>
            <a:r>
              <a:rPr lang="cs-CZ" altLang="cs-CZ" sz="2400" b="1" dirty="0">
                <a:solidFill>
                  <a:srgbClr val="FF3300"/>
                </a:solidFill>
              </a:rPr>
              <a:t>kvalita pekárny, teplota, délka pečení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FF33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Výstup: </a:t>
            </a:r>
            <a:r>
              <a:rPr lang="cs-CZ" altLang="cs-CZ" sz="2400" b="1" dirty="0">
                <a:solidFill>
                  <a:srgbClr val="FF0000"/>
                </a:solidFill>
              </a:rPr>
              <a:t>cílem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3300"/>
                </a:solidFill>
              </a:rPr>
              <a:t>kvalitní produkt (chleba)!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V obchodě při prodeji většinou </a:t>
            </a:r>
            <a:r>
              <a:rPr lang="cs-CZ" altLang="cs-CZ" sz="2400" b="1" u="sng" dirty="0">
                <a:solidFill>
                  <a:srgbClr val="FF3300"/>
                </a:solidFill>
              </a:rPr>
              <a:t>neformalizované</a:t>
            </a:r>
            <a:r>
              <a:rPr lang="cs-CZ" altLang="cs-CZ" sz="2400" b="1" dirty="0">
                <a:solidFill>
                  <a:srgbClr val="FF3300"/>
                </a:solidFill>
              </a:rPr>
              <a:t> postupy: cílem ale také kvalitní produkt!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797935" y="125980"/>
            <a:ext cx="626745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Formalizovaný postup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Zjednodušený postup výroby chleba</a:t>
            </a: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375222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9325923" y="608714"/>
            <a:ext cx="1081087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0" y="147049"/>
            <a:ext cx="2912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Postupové studie</a:t>
            </a:r>
          </a:p>
        </p:txBody>
      </p:sp>
    </p:spTree>
    <p:extLst>
      <p:ext uri="{BB962C8B-B14F-4D97-AF65-F5344CB8AC3E}">
        <p14:creationId xmlns:p14="http://schemas.microsoft.com/office/powerpoint/2010/main" val="382124839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682496" y="253356"/>
            <a:ext cx="810265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Snímek pracovního dne-autosnímek</a:t>
            </a:r>
          </a:p>
        </p:txBody>
      </p:sp>
      <p:graphicFrame>
        <p:nvGraphicFramePr>
          <p:cNvPr id="6047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96217"/>
              </p:ext>
            </p:extLst>
          </p:nvPr>
        </p:nvGraphicFramePr>
        <p:xfrm>
          <a:off x="3643421" y="1229870"/>
          <a:ext cx="8102651" cy="5242024"/>
        </p:xfrm>
        <a:graphic>
          <a:graphicData uri="http://schemas.openxmlformats.org/drawingml/2006/table">
            <a:tbl>
              <a:tblPr/>
              <a:tblGrid>
                <a:gridCol w="143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3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Postup času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Hod. spotřeba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Index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Činnosti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1…n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Spánek, cesta do práce, čtení tisku, administrativní práce, porada, příprava materiálů, jídlo, studium, rodina, TV …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268" y="-18202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CC7030-8118-4DC4-B541-ACF36882D51A}"/>
              </a:ext>
            </a:extLst>
          </p:cNvPr>
          <p:cNvSpPr txBox="1"/>
          <p:nvPr/>
        </p:nvSpPr>
        <p:spPr>
          <a:xfrm>
            <a:off x="53097" y="3051731"/>
            <a:ext cx="3485550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Snímek pracovního dne:</a:t>
            </a:r>
          </a:p>
          <a:p>
            <a:r>
              <a:rPr lang="cs-CZ" sz="2400" dirty="0">
                <a:solidFill>
                  <a:srgbClr val="008080"/>
                </a:solidFill>
              </a:rPr>
              <a:t>Jedná se o zaznamenávání a hodnocení spotřeby pracovního času pracovníka či skupiny pracovníků během celé směny.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EF0541-34BA-471D-8ACF-FC38987262A0}"/>
              </a:ext>
            </a:extLst>
          </p:cNvPr>
          <p:cNvSpPr txBox="1"/>
          <p:nvPr/>
        </p:nvSpPr>
        <p:spPr>
          <a:xfrm>
            <a:off x="53097" y="1232807"/>
            <a:ext cx="326767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Časové studie: </a:t>
            </a:r>
            <a:r>
              <a:rPr lang="cs-CZ" altLang="cs-CZ" sz="2400" dirty="0">
                <a:solidFill>
                  <a:srgbClr val="008080"/>
                </a:solidFill>
              </a:rPr>
              <a:t>chronometráž momentkové pozorování</a:t>
            </a:r>
          </a:p>
          <a:p>
            <a:r>
              <a:rPr lang="cs-CZ" sz="2400" dirty="0">
                <a:solidFill>
                  <a:srgbClr val="008080"/>
                </a:solidFill>
              </a:rPr>
              <a:t>snímek pracovního dne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286F966-58EE-47F7-9768-2867786C7091}"/>
              </a:ext>
            </a:extLst>
          </p:cNvPr>
          <p:cNvSpPr/>
          <p:nvPr/>
        </p:nvSpPr>
        <p:spPr>
          <a:xfrm>
            <a:off x="53096" y="5917896"/>
            <a:ext cx="3590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NOVÁK, J </a:t>
            </a:r>
            <a:r>
              <a:rPr lang="cs-CZ" sz="1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Organizace a řízení: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učební text [online]. Ostrava: VŠB-TUO, 2007 [vid. 2019-05-05]. Dostupné z: http://projekty.fs.vsb.cz/414/organizace-a-rizeni.pdf. </a:t>
            </a:r>
            <a:endParaRPr lang="cs-CZ" sz="1000" dirty="0"/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5ED7FA52-B6A1-4448-8BAB-69A76BACC421}"/>
              </a:ext>
            </a:extLst>
          </p:cNvPr>
          <p:cNvSpPr/>
          <p:nvPr/>
        </p:nvSpPr>
        <p:spPr>
          <a:xfrm>
            <a:off x="10010775" y="545743"/>
            <a:ext cx="361950" cy="56394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5079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719177" y="221082"/>
            <a:ext cx="600095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2050" name="Picture 2" descr="Snímek 1">
            <a:extLst>
              <a:ext uri="{FF2B5EF4-FFF2-40B4-BE49-F238E27FC236}">
                <a16:creationId xmlns:a16="http://schemas.microsoft.com/office/drawing/2014/main" id="{BBF7487F-E966-4A77-92F0-68E69C40E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775" y="3991049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766761" y="2253390"/>
            <a:ext cx="795337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Studie: </a:t>
            </a:r>
            <a:r>
              <a:rPr lang="cs-CZ" sz="2400" b="1" dirty="0">
                <a:solidFill>
                  <a:srgbClr val="008080"/>
                </a:solidFill>
              </a:rPr>
              <a:t>ergonomicky uspořádané pracoviště má pozitivní vliv na výkonnost pracovníka, snižuje úrazovost a celkově přispívá k větší efektivitě práce</a:t>
            </a:r>
            <a:r>
              <a:rPr lang="cs-CZ" sz="2400" dirty="0">
                <a:solidFill>
                  <a:srgbClr val="008080"/>
                </a:solidFill>
              </a:rPr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Ergonomie pracovního místa </a:t>
            </a:r>
            <a:r>
              <a:rPr lang="cs-CZ" sz="2400" dirty="0"/>
              <a:t>- </a:t>
            </a:r>
            <a:r>
              <a:rPr lang="cs-CZ" sz="2400" dirty="0">
                <a:solidFill>
                  <a:srgbClr val="008080"/>
                </a:solidFill>
              </a:rPr>
              <a:t>ergonomie a pracovní polohy se řeší kvůli kontrolám z hygieny. Důležitější je, aby se zaměstnanci při práci cítili dobře a mohli podávat 100% výkony.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382E043-6E97-45D1-A08D-FFE3A9ECC491}"/>
              </a:ext>
            </a:extLst>
          </p:cNvPr>
          <p:cNvSpPr/>
          <p:nvPr/>
        </p:nvSpPr>
        <p:spPr>
          <a:xfrm>
            <a:off x="6448425" y="6347801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https://www.kovovynabytek.cz/tip-ergonomie-pracoviste-spravne-usporadani-pracovni-plochy/n-41/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3857F4-4138-40C4-A284-B9339BA3A0AE}"/>
              </a:ext>
            </a:extLst>
          </p:cNvPr>
          <p:cNvSpPr/>
          <p:nvPr/>
        </p:nvSpPr>
        <p:spPr>
          <a:xfrm>
            <a:off x="352425" y="607080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https://preventado.cz/sluzby/mereni-a-ergonomie/?gclid=EAIaIQobChMI4ru084eq7QIVFoXVCh2zDgSPEAAYASAAEgLFH_D_BwE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390402-0C40-45AC-8A46-1C5993ADB7E2}"/>
              </a:ext>
            </a:extLst>
          </p:cNvPr>
          <p:cNvSpPr txBox="1"/>
          <p:nvPr/>
        </p:nvSpPr>
        <p:spPr>
          <a:xfrm>
            <a:off x="766761" y="5498834"/>
            <a:ext cx="784860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Ergonomie</a:t>
            </a:r>
            <a:r>
              <a:rPr lang="cs-CZ" dirty="0">
                <a:solidFill>
                  <a:srgbClr val="FF000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v maloobchodě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-  např. pokladny, pulty …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984ADB-3FA4-40A8-ADEF-D66701212D0D}"/>
              </a:ext>
            </a:extLst>
          </p:cNvPr>
          <p:cNvSpPr/>
          <p:nvPr/>
        </p:nvSpPr>
        <p:spPr>
          <a:xfrm>
            <a:off x="766761" y="854605"/>
            <a:ext cx="8943975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</a:rPr>
              <a:t>Ergonomie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(z řečtiny </a:t>
            </a:r>
            <a:r>
              <a:rPr lang="cs-CZ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ergon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 - práce a nomos zákon) vznikla jako obor zabývající se optimalizací potřeb člověka v pracovním prostředí a v jeho pracovních podmínkách.</a:t>
            </a:r>
            <a:endParaRPr lang="cs-CZ" sz="2400" dirty="0"/>
          </a:p>
        </p:txBody>
      </p:sp>
      <p:pic>
        <p:nvPicPr>
          <p:cNvPr id="2052" name="Picture 4" descr="Ergonomie a zdravé sezení | Alza.cz">
            <a:extLst>
              <a:ext uri="{FF2B5EF4-FFF2-40B4-BE49-F238E27FC236}">
                <a16:creationId xmlns:a16="http://schemas.microsoft.com/office/drawing/2014/main" id="{03AF07C2-B4E0-4049-A870-1C651712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743" y="21766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5364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2813</Words>
  <Application>Microsoft Office PowerPoint</Application>
  <PresentationFormat>Širokoúhlá obrazovka</PresentationFormat>
  <Paragraphs>462</Paragraphs>
  <Slides>36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Organizace práce  v obchodním provoze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Frekvence zákazníků (návštěvnost)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Modelová úloha - 1. přístup</vt:lpstr>
      <vt:lpstr>Prezentace aplikace PowerPoint</vt:lpstr>
      <vt:lpstr>2. přístup: dle indexů frekvence </vt:lpstr>
      <vt:lpstr>Modelová úloha - 2. přístup: dle indexů frekvence </vt:lpstr>
      <vt:lpstr>Prezentace aplikace PowerPoint</vt:lpstr>
      <vt:lpstr>Regulace pracovních režimů – rozložení času práce</vt:lpstr>
      <vt:lpstr>Tvorba pracovních podmínek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231</cp:revision>
  <dcterms:created xsi:type="dcterms:W3CDTF">2016-11-25T20:36:16Z</dcterms:created>
  <dcterms:modified xsi:type="dcterms:W3CDTF">2022-04-15T16:55:25Z</dcterms:modified>
</cp:coreProperties>
</file>