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358" r:id="rId3"/>
    <p:sldId id="359" r:id="rId4"/>
    <p:sldId id="360" r:id="rId5"/>
    <p:sldId id="363" r:id="rId6"/>
    <p:sldId id="364" r:id="rId7"/>
    <p:sldId id="366" r:id="rId8"/>
    <p:sldId id="368" r:id="rId9"/>
    <p:sldId id="370" r:id="rId10"/>
    <p:sldId id="389" r:id="rId11"/>
    <p:sldId id="386" r:id="rId12"/>
    <p:sldId id="376" r:id="rId13"/>
    <p:sldId id="377" r:id="rId14"/>
    <p:sldId id="378" r:id="rId15"/>
    <p:sldId id="414" r:id="rId16"/>
    <p:sldId id="357" r:id="rId17"/>
    <p:sldId id="328" r:id="rId18"/>
    <p:sldId id="388" r:id="rId19"/>
    <p:sldId id="390" r:id="rId20"/>
    <p:sldId id="334" r:id="rId21"/>
    <p:sldId id="335" r:id="rId22"/>
    <p:sldId id="330" r:id="rId23"/>
    <p:sldId id="336" r:id="rId24"/>
    <p:sldId id="341" r:id="rId25"/>
    <p:sldId id="344" r:id="rId26"/>
    <p:sldId id="347" r:id="rId27"/>
    <p:sldId id="380" r:id="rId28"/>
    <p:sldId id="394" r:id="rId29"/>
    <p:sldId id="396" r:id="rId30"/>
    <p:sldId id="395" r:id="rId31"/>
    <p:sldId id="382" r:id="rId32"/>
    <p:sldId id="397" r:id="rId33"/>
    <p:sldId id="399" r:id="rId34"/>
    <p:sldId id="384" r:id="rId35"/>
    <p:sldId id="400" r:id="rId36"/>
    <p:sldId id="401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3" r:id="rId45"/>
    <p:sldId id="410" r:id="rId46"/>
    <p:sldId id="411" r:id="rId47"/>
    <p:sldId id="381" r:id="rId48"/>
    <p:sldId id="412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5268" autoAdjust="0"/>
  </p:normalViewPr>
  <p:slideViewPr>
    <p:cSldViewPr snapToGrid="0">
      <p:cViewPr varScale="1">
        <p:scale>
          <a:sx n="79" d="100"/>
          <a:sy n="79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8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24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9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131953-F766-430F-8C23-04AE5EAFD250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08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34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7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akro.cz/spolecenska-odpovednost/zasady-spravedlivych-pracovnich-podminek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1cz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1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78" y="53846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8" y="6089914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86634" y="2976893"/>
            <a:ext cx="357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3. tutoriál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7B580F8-9FCE-40FD-969A-6F0C28446A3E}"/>
              </a:ext>
            </a:extLst>
          </p:cNvPr>
          <p:cNvSpPr txBox="1">
            <a:spLocks/>
          </p:cNvSpPr>
          <p:nvPr/>
        </p:nvSpPr>
        <p:spPr>
          <a:xfrm>
            <a:off x="5642403" y="1461948"/>
            <a:ext cx="4707827" cy="3479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10. Pracovní procesy v obchodním provoze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11. Organizace práce v obchodním provoze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12. Využití čárových kódů k řízení obchodu (SO 2019)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SO 2021- 10.4.2,10.4.3,10.4.4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13. Bezpečnostní management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Mřížka – větší uzavřená SO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6" y="748317"/>
            <a:ext cx="8909976" cy="593646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78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7165" y="1299448"/>
            <a:ext cx="1138575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Vnější faktory OP 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centrála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(vliv na nákupní činnost, organizace nákupu),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dodavatelé a zapojení do zásobovacího systému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(úroveň zásob, rychlost obrátky, nákladovost, výše prodejní ceny),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rozsah zásobovaných jednotek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(náročnost kompletace dodávek, velikost, objednávkový systém, kapacita skladu, typ skladu).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Vnitřní faktory OP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zboží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(skladové podmínky, volbu typu skladu, objem zásob, výši tržeb),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počet zaměstnanců a jejich kvalifikace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(technologie a rozsah operací)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technologie skladových operací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(stupeň mechanizace, rychlost pohybu zboží),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systém organizace práce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(pracovní režim, směnnost, typ skladu  a jeho kapacita),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míra informací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(podobně jako u MO, zjednodušení manipulace se zbožím).</a:t>
            </a:r>
            <a:endParaRPr lang="cs-CZ" altLang="cs-CZ" sz="2400" b="1" u="sng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7908" y="150545"/>
            <a:ext cx="6746909" cy="523220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Faktory obchodního provozu VOJ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134893" y="19043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9212613" y="19043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59" y="150545"/>
            <a:ext cx="1464833" cy="1127893"/>
          </a:xfrm>
          <a:prstGeom prst="rect">
            <a:avLst/>
          </a:prstGeom>
        </p:spPr>
      </p:pic>
      <p:pic>
        <p:nvPicPr>
          <p:cNvPr id="7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83FD51FB-4640-4BB3-981D-74DF60B8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95025F-234E-4C5F-BDA6-5AB0FD59FF5C}"/>
              </a:ext>
            </a:extLst>
          </p:cNvPr>
          <p:cNvSpPr txBox="1"/>
          <p:nvPr/>
        </p:nvSpPr>
        <p:spPr>
          <a:xfrm>
            <a:off x="347999" y="5526959"/>
            <a:ext cx="1128408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Praxe: případová studie: Jak dostat zboží do obchodu.</a:t>
            </a:r>
          </a:p>
          <a:p>
            <a:r>
              <a:rPr lang="cs-CZ" dirty="0">
                <a:solidFill>
                  <a:srgbClr val="FF0000"/>
                </a:solidFill>
              </a:rPr>
              <a:t>Cíl studia: charakterizovat jednotlivé faktory. </a:t>
            </a:r>
          </a:p>
        </p:txBody>
      </p:sp>
    </p:spTree>
    <p:extLst>
      <p:ext uri="{BB962C8B-B14F-4D97-AF65-F5344CB8AC3E}">
        <p14:creationId xmlns:p14="http://schemas.microsoft.com/office/powerpoint/2010/main" val="12757552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1"/>
          <p:cNvSpPr txBox="1">
            <a:spLocks noChangeArrowheads="1"/>
          </p:cNvSpPr>
          <p:nvPr/>
        </p:nvSpPr>
        <p:spPr bwMode="auto">
          <a:xfrm>
            <a:off x="1524000" y="2857164"/>
            <a:ext cx="914400" cy="67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VOS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 flipV="1">
            <a:off x="2881963" y="2049736"/>
            <a:ext cx="13716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 flipV="1">
            <a:off x="3074988" y="2963615"/>
            <a:ext cx="13716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3074988" y="3736975"/>
            <a:ext cx="127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92438" y="4293876"/>
            <a:ext cx="1189038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2600756" y="4670132"/>
            <a:ext cx="1189038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8175625" y="1628776"/>
            <a:ext cx="10795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8328025" y="2420939"/>
            <a:ext cx="1081088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8485793" y="3181978"/>
            <a:ext cx="1081087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8530308" y="4036502"/>
            <a:ext cx="11525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8494589" y="4767325"/>
            <a:ext cx="1223962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1800">
              <a:solidFill>
                <a:srgbClr val="002060"/>
              </a:solidFill>
            </a:endParaRPr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8200895" y="5775314"/>
            <a:ext cx="1223963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MOJ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1524001" y="-8895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1524000" y="-704850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1524000" y="1047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5066831" y="5608210"/>
            <a:ext cx="20965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investice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1524000" y="1538289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4766872" y="1262054"/>
            <a:ext cx="3121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typ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(druh) MOJ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1524000" y="2927351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1524000" y="37369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598" name="Rectangle 25"/>
          <p:cNvSpPr>
            <a:spLocks noChangeArrowheads="1"/>
          </p:cNvSpPr>
          <p:nvPr/>
        </p:nvSpPr>
        <p:spPr bwMode="auto">
          <a:xfrm>
            <a:off x="4800601" y="2720967"/>
            <a:ext cx="31734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charakter dodávky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599" name="Rectangle 26"/>
          <p:cNvSpPr>
            <a:spLocks noChangeArrowheads="1"/>
          </p:cNvSpPr>
          <p:nvPr/>
        </p:nvSpPr>
        <p:spPr bwMode="auto">
          <a:xfrm>
            <a:off x="4800601" y="3477138"/>
            <a:ext cx="3034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počet druhů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0" name="Rectangle 27"/>
          <p:cNvSpPr>
            <a:spLocks noChangeArrowheads="1"/>
          </p:cNvSpPr>
          <p:nvPr/>
        </p:nvSpPr>
        <p:spPr bwMode="auto">
          <a:xfrm>
            <a:off x="4859408" y="4401627"/>
            <a:ext cx="3706744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/>
            </a:b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rozměr, balení 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1" name="Rectangle 28"/>
          <p:cNvSpPr>
            <a:spLocks noChangeArrowheads="1"/>
          </p:cNvSpPr>
          <p:nvPr/>
        </p:nvSpPr>
        <p:spPr bwMode="auto">
          <a:xfrm>
            <a:off x="4859409" y="1757083"/>
            <a:ext cx="311460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</a:rPr>
              <a:t>rychlost systému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4602" name="Rectangle 30"/>
          <p:cNvSpPr>
            <a:spLocks noChangeArrowheads="1"/>
          </p:cNvSpPr>
          <p:nvPr/>
        </p:nvSpPr>
        <p:spPr bwMode="auto">
          <a:xfrm>
            <a:off x="1153014" y="216347"/>
            <a:ext cx="4608512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Hlediska mechanizace skladu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F6CBE17C-F879-485C-9028-A4E37386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" y="146528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76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87401" y="451073"/>
            <a:ext cx="4199249" cy="4572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Volba skladu- </a:t>
            </a:r>
            <a:r>
              <a:rPr lang="cs-CZ" altLang="cs-CZ" sz="2800" b="1" dirty="0">
                <a:solidFill>
                  <a:srgbClr val="FF0000"/>
                </a:solidFill>
              </a:rPr>
              <a:t>příklad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62001" y="1149087"/>
            <a:ext cx="10667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Vazba :   typ skladu                       Cílový trh (rychlost pohybu zboží)</a:t>
            </a: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4134797" y="1295519"/>
            <a:ext cx="882650" cy="114300"/>
          </a:xfrm>
          <a:prstGeom prst="rightArrow">
            <a:avLst>
              <a:gd name="adj1" fmla="val 50000"/>
              <a:gd name="adj2" fmla="val 193056"/>
            </a:avLst>
          </a:prstGeom>
          <a:solidFill>
            <a:srgbClr val="FFC000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87401" y="1835945"/>
            <a:ext cx="50419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Vysoce mechanizovaný,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automatizovaný sklad (halový, výškový)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1708732" y="4048126"/>
            <a:ext cx="822325" cy="865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008080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2000" b="1">
                <a:solidFill>
                  <a:srgbClr val="008080"/>
                </a:solidFill>
                <a:cs typeface="Times New Roman" panose="02020603050405020304" pitchFamily="18" charset="0"/>
              </a:rPr>
              <a:t>VOS</a:t>
            </a:r>
            <a:endParaRPr lang="cs-CZ" altLang="cs-CZ" sz="2000">
              <a:solidFill>
                <a:srgbClr val="008080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4367213" y="3591368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6959600" y="2309020"/>
            <a:ext cx="4060096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Síť supermarketů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67213" y="3884822"/>
            <a:ext cx="1738312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367213" y="4406901"/>
            <a:ext cx="15541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1" name="Line 8"/>
          <p:cNvSpPr>
            <a:spLocks noChangeShapeType="1"/>
          </p:cNvSpPr>
          <p:nvPr/>
        </p:nvSpPr>
        <p:spPr bwMode="auto">
          <a:xfrm>
            <a:off x="4029274" y="4992687"/>
            <a:ext cx="1462087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1524001" y="1742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6959600" y="2895669"/>
            <a:ext cx="279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hromadný odběr                  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široký a hluboký sortiment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velký počet odběratelů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82" y="41074"/>
            <a:ext cx="1464833" cy="1127893"/>
          </a:xfrm>
          <a:prstGeom prst="rect">
            <a:avLst/>
          </a:prstGeom>
        </p:spPr>
      </p:pic>
      <p:pic>
        <p:nvPicPr>
          <p:cNvPr id="1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6C80D4EC-F86C-4440-B794-EA10CBF3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300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1102663" y="2693311"/>
            <a:ext cx="803275" cy="865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VOS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6627" name="Line 7"/>
          <p:cNvSpPr>
            <a:spLocks noChangeShapeType="1"/>
          </p:cNvSpPr>
          <p:nvPr/>
        </p:nvSpPr>
        <p:spPr bwMode="auto">
          <a:xfrm>
            <a:off x="4810139" y="3304318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7494954" y="2294129"/>
            <a:ext cx="4122423" cy="949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Úzce specializované prodejny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646215" y="3701257"/>
            <a:ext cx="1919288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4434681" y="4185118"/>
            <a:ext cx="1736725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>
            <a:off x="4198586" y="4920131"/>
            <a:ext cx="1646238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030782" y="1034609"/>
            <a:ext cx="60895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Ruční,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mechanizovaný </a:t>
            </a:r>
            <a:r>
              <a:rPr lang="cs-CZ" altLang="cs-CZ" sz="2400" b="1" dirty="0">
                <a:solidFill>
                  <a:srgbClr val="008080"/>
                </a:solidFill>
              </a:rPr>
              <a:t>sklad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(patrový)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3322638" y="3243264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6959600" y="3031660"/>
            <a:ext cx="29527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individuální odběry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       nízký počet druhů zboží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                                                                  malý rozměr zboží 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4382542" y="253088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Cílový trh</a:t>
            </a:r>
          </a:p>
        </p:txBody>
      </p:sp>
      <p:sp>
        <p:nvSpPr>
          <p:cNvPr id="26636" name="Text Box 4"/>
          <p:cNvSpPr txBox="1">
            <a:spLocks noChangeArrowheads="1"/>
          </p:cNvSpPr>
          <p:nvPr/>
        </p:nvSpPr>
        <p:spPr bwMode="auto">
          <a:xfrm>
            <a:off x="1136650" y="377905"/>
            <a:ext cx="5428853" cy="4572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Volba skladu-</a:t>
            </a:r>
            <a:r>
              <a:rPr lang="cs-CZ" altLang="cs-CZ" sz="2800" b="1" dirty="0">
                <a:solidFill>
                  <a:srgbClr val="FF0000"/>
                </a:solidFill>
              </a:rPr>
              <a:t>příklad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5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D7948AA-73FA-4913-AD3D-1BE6DD34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5" y="21349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37068" y="380932"/>
            <a:ext cx="8349919" cy="1021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Operativní management: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Metody organizace práce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1588" y="2310504"/>
            <a:ext cx="2665412" cy="808146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Metody tradiční analýzy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12" y="5589606"/>
            <a:ext cx="2519363" cy="1028066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Metody operační analýzy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(jiné kurzy)</a:t>
            </a:r>
            <a:endParaRPr lang="cs-CZ" altLang="cs-CZ" sz="2000" dirty="0">
              <a:solidFill>
                <a:srgbClr val="008080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869325" y="1644876"/>
            <a:ext cx="9103001" cy="3400089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Frekvenční testy </a:t>
            </a:r>
            <a:r>
              <a:rPr lang="cs-CZ" altLang="cs-CZ" sz="2400" dirty="0">
                <a:solidFill>
                  <a:srgbClr val="FF0000"/>
                </a:solidFill>
              </a:rPr>
              <a:t>(návštěvnost zákazníků) 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Cyklické nástupy pracovníků </a:t>
            </a:r>
            <a:r>
              <a:rPr lang="cs-CZ" altLang="cs-CZ" sz="2400" dirty="0">
                <a:solidFill>
                  <a:srgbClr val="FF0000"/>
                </a:solidFill>
              </a:rPr>
              <a:t>(dostatečné množství pracovníků)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Pracovní studie: 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postupové </a:t>
            </a:r>
            <a:r>
              <a:rPr lang="cs-CZ" altLang="cs-CZ" sz="2400" dirty="0">
                <a:solidFill>
                  <a:srgbClr val="FF0000"/>
                </a:solidFill>
              </a:rPr>
              <a:t>(posloupnost operací)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časové </a:t>
            </a:r>
            <a:r>
              <a:rPr lang="cs-CZ" altLang="cs-CZ" sz="2400" dirty="0">
                <a:solidFill>
                  <a:srgbClr val="FF0000"/>
                </a:solidFill>
              </a:rPr>
              <a:t>(čas na splnění úkolů)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prostorové </a:t>
            </a:r>
            <a:r>
              <a:rPr lang="cs-CZ" altLang="cs-CZ" sz="2400" dirty="0">
                <a:solidFill>
                  <a:srgbClr val="FF0000"/>
                </a:solidFill>
              </a:rPr>
              <a:t>(dispoziční řešení, viz předchozí kapitola)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dirty="0"/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studie cest pracovníků </a:t>
            </a:r>
            <a:r>
              <a:rPr lang="cs-CZ" altLang="cs-CZ" sz="2400" dirty="0">
                <a:solidFill>
                  <a:srgbClr val="FF0000"/>
                </a:solidFill>
              </a:rPr>
              <a:t>(pohyb na pracovišti)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339966"/>
                </a:solidFill>
              </a:rPr>
              <a:t> </a:t>
            </a:r>
            <a:r>
              <a:rPr lang="cs-CZ" altLang="cs-CZ" sz="2400" dirty="0">
                <a:solidFill>
                  <a:srgbClr val="008080"/>
                </a:solidFill>
              </a:rPr>
              <a:t>pohybové studie </a:t>
            </a:r>
            <a:r>
              <a:rPr lang="cs-CZ" altLang="cs-CZ" sz="2400" dirty="0">
                <a:solidFill>
                  <a:srgbClr val="FF0000"/>
                </a:solidFill>
              </a:rPr>
              <a:t>(ergonomie, práce na pokladně)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862671" y="5442012"/>
            <a:ext cx="5524316" cy="13232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Metody síťové analýzy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Teorie front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Dopravní problémy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008080"/>
                </a:solidFill>
              </a:rPr>
              <a:t>Teorie zásob</a:t>
            </a:r>
            <a:endParaRPr lang="cs-CZ" altLang="cs-CZ" sz="2000" dirty="0">
              <a:solidFill>
                <a:srgbClr val="008080"/>
              </a:solidFill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1091394" y="1402080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87614DA-14D3-456A-95EC-57123CB1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" y="274187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1445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3905" y="881882"/>
            <a:ext cx="989419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Postupové studie </a:t>
            </a:r>
            <a:r>
              <a:rPr lang="cs-CZ" altLang="cs-CZ" sz="2400" b="1" dirty="0">
                <a:solidFill>
                  <a:srgbClr val="008080"/>
                </a:solidFill>
              </a:rPr>
              <a:t>–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Představují znázornění posloupnosti prováděných činností (operací).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Není vždy registrována doba, která je potřebná na uskutečnění určitého</a:t>
            </a:r>
            <a:r>
              <a:rPr lang="cs-CZ" sz="2400" b="1" dirty="0">
                <a:solidFill>
                  <a:srgbClr val="008080"/>
                </a:solidFill>
              </a:rPr>
              <a:t> procesu </a:t>
            </a:r>
            <a:r>
              <a:rPr lang="cs-CZ" sz="2400" dirty="0">
                <a:solidFill>
                  <a:srgbClr val="008080"/>
                </a:solidFill>
              </a:rPr>
              <a:t>ani jeho dílčí části.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 err="1">
                <a:solidFill>
                  <a:srgbClr val="008080"/>
                </a:solidFill>
              </a:rPr>
              <a:t>Ganttův</a:t>
            </a:r>
            <a:r>
              <a:rPr lang="cs-CZ" sz="2400" dirty="0">
                <a:solidFill>
                  <a:srgbClr val="008080"/>
                </a:solidFill>
              </a:rPr>
              <a:t> diagram – graficky zachycuje operace i čas.</a:t>
            </a:r>
            <a:endParaRPr lang="cs-CZ" altLang="cs-CZ" sz="2400" b="1" u="sng" dirty="0">
              <a:solidFill>
                <a:srgbClr val="008080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294715" y="1722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8339058" y="1722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4090"/>
            <a:ext cx="1464833" cy="1127893"/>
          </a:xfrm>
          <a:prstGeom prst="rect">
            <a:avLst/>
          </a:prstGeom>
        </p:spPr>
      </p:pic>
      <p:pic>
        <p:nvPicPr>
          <p:cNvPr id="8" name="Picture 2" descr="PPT - PROCESY PROJEKTOVÉHO MANAGEMENTU PowerPoint Presentation, free  download - ID:7087579">
            <a:extLst>
              <a:ext uri="{FF2B5EF4-FFF2-40B4-BE49-F238E27FC236}">
                <a16:creationId xmlns:a16="http://schemas.microsoft.com/office/drawing/2014/main" id="{F56EC298-50A1-4BE0-8EB9-3E142584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2976664"/>
            <a:ext cx="5852809" cy="33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sk článku">
            <a:extLst>
              <a:ext uri="{FF2B5EF4-FFF2-40B4-BE49-F238E27FC236}">
                <a16:creationId xmlns:a16="http://schemas.microsoft.com/office/drawing/2014/main" id="{DBBF11F3-4759-4342-8182-5B937077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4" y="2976664"/>
            <a:ext cx="4204628" cy="32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1FC0E60-5007-4793-B8CA-FFD744E0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5" y="11815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B91049-3E82-4389-82A0-974AB35DA43A}"/>
              </a:ext>
            </a:extLst>
          </p:cNvPr>
          <p:cNvSpPr txBox="1"/>
          <p:nvPr/>
        </p:nvSpPr>
        <p:spPr>
          <a:xfrm>
            <a:off x="3890075" y="185530"/>
            <a:ext cx="339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Pracovní studie</a:t>
            </a:r>
          </a:p>
        </p:txBody>
      </p:sp>
    </p:spTree>
    <p:extLst>
      <p:ext uri="{BB962C8B-B14F-4D97-AF65-F5344CB8AC3E}">
        <p14:creationId xmlns:p14="http://schemas.microsoft.com/office/powerpoint/2010/main" val="121093473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72769" y="117110"/>
            <a:ext cx="81026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Pracovní studie, časové studie - snímek pracovního dne-autosnímek</a:t>
            </a:r>
          </a:p>
        </p:txBody>
      </p:sp>
      <p:graphicFrame>
        <p:nvGraphicFramePr>
          <p:cNvPr id="60473" name="Group 57"/>
          <p:cNvGraphicFramePr>
            <a:graphicFrameLocks noGrp="1"/>
          </p:cNvGraphicFramePr>
          <p:nvPr>
            <p:extLst/>
          </p:nvPr>
        </p:nvGraphicFramePr>
        <p:xfrm>
          <a:off x="167287" y="1084053"/>
          <a:ext cx="8102651" cy="5242024"/>
        </p:xfrm>
        <a:graphic>
          <a:graphicData uri="http://schemas.openxmlformats.org/drawingml/2006/table">
            <a:tbl>
              <a:tblPr/>
              <a:tblGrid>
                <a:gridCol w="143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Postup času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Hod. spotřeba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Index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Činnosti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</a:t>
                      </a: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1…n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Spánek, cesta do práce, čtení tisku, administrativní práce, porada, příprava materiálů, jídlo, studium, rodina, TV …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68" y="-1820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CC7030-8118-4DC4-B541-ACF36882D51A}"/>
              </a:ext>
            </a:extLst>
          </p:cNvPr>
          <p:cNvSpPr txBox="1"/>
          <p:nvPr/>
        </p:nvSpPr>
        <p:spPr>
          <a:xfrm>
            <a:off x="8434388" y="3002498"/>
            <a:ext cx="348555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Snímek pracovního dne: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Jedná se o zaznamenávání a hodnocení spotřeby pracovního času pracovníka či skupiny pracovníků během celé směny.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EF0541-34BA-471D-8ACF-FC38987262A0}"/>
              </a:ext>
            </a:extLst>
          </p:cNvPr>
          <p:cNvSpPr txBox="1"/>
          <p:nvPr/>
        </p:nvSpPr>
        <p:spPr>
          <a:xfrm>
            <a:off x="8434388" y="1345962"/>
            <a:ext cx="359032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Časové studie: </a:t>
            </a:r>
            <a:r>
              <a:rPr lang="cs-CZ" altLang="cs-CZ" sz="2400" dirty="0">
                <a:solidFill>
                  <a:srgbClr val="008080"/>
                </a:solidFill>
              </a:rPr>
              <a:t>chronometráž momentkové pozorování</a:t>
            </a:r>
          </a:p>
          <a:p>
            <a:r>
              <a:rPr lang="cs-CZ" sz="2400" dirty="0">
                <a:solidFill>
                  <a:srgbClr val="008080"/>
                </a:solidFill>
              </a:rPr>
              <a:t>snímek pracovního dne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286F966-58EE-47F7-9768-2867786C7091}"/>
              </a:ext>
            </a:extLst>
          </p:cNvPr>
          <p:cNvSpPr/>
          <p:nvPr/>
        </p:nvSpPr>
        <p:spPr>
          <a:xfrm>
            <a:off x="8601675" y="6090869"/>
            <a:ext cx="3590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NOVÁK, J 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Organizace a řízení: </a:t>
            </a:r>
            <a:r>
              <a:rPr lang="cs-CZ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učební text [online]. Ostrava: VŠB-TUO, 2007 [vid. 2019-05-05]. Dostupné z: http://projekty.fs.vsb.cz/414/organizace-a-rizeni.pdf. </a:t>
            </a:r>
            <a:endParaRPr lang="cs-CZ" sz="1000" dirty="0"/>
          </a:p>
        </p:txBody>
      </p:sp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8EB04AC-3662-4FD9-B28F-17AF5F06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79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91737" y="205004"/>
            <a:ext cx="833660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Pracovní studie- pohybové studie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050" name="Picture 2" descr="Snímek 1">
            <a:extLst>
              <a:ext uri="{FF2B5EF4-FFF2-40B4-BE49-F238E27FC236}">
                <a16:creationId xmlns:a16="http://schemas.microsoft.com/office/drawing/2014/main" id="{BBF7487F-E966-4A77-92F0-68E69C40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9" y="3338194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E45625-789C-4C1C-848B-DBB9B5C72324}"/>
              </a:ext>
            </a:extLst>
          </p:cNvPr>
          <p:cNvSpPr txBox="1"/>
          <p:nvPr/>
        </p:nvSpPr>
        <p:spPr>
          <a:xfrm>
            <a:off x="766761" y="2253390"/>
            <a:ext cx="795337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Studie: </a:t>
            </a:r>
            <a:r>
              <a:rPr lang="cs-CZ" sz="2400" b="1" dirty="0">
                <a:solidFill>
                  <a:srgbClr val="008080"/>
                </a:solidFill>
              </a:rPr>
              <a:t>ergonomicky uspořádané pracoviště má pozitivní vliv na výkonnost pracovníka, snižuje úrazovost a celkově přispívá k větší efektivitě práce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FF0000"/>
                </a:solidFill>
              </a:rPr>
              <a:t>Ergonomie pracovního místa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008080"/>
                </a:solidFill>
              </a:rPr>
              <a:t>ergonomie a pracovní polohy se řeší kvůli kontrolám z hygieny. Důležitější je, aby se zaměstnanci při práci cítili dobře a mohli podávat 100% výkony.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82E043-6E97-45D1-A08D-FFE3A9ECC491}"/>
              </a:ext>
            </a:extLst>
          </p:cNvPr>
          <p:cNvSpPr/>
          <p:nvPr/>
        </p:nvSpPr>
        <p:spPr>
          <a:xfrm>
            <a:off x="352425" y="65812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https://www.kovovynabytek.cz/tip-ergonomie-pracoviste-spravne-usporadani-pracovni-plochy/n-41/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43857F4-4138-40C4-A284-B9339BA3A0AE}"/>
              </a:ext>
            </a:extLst>
          </p:cNvPr>
          <p:cNvSpPr/>
          <p:nvPr/>
        </p:nvSpPr>
        <p:spPr>
          <a:xfrm>
            <a:off x="352425" y="607080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https://preventado.cz/sluzby/mereni-a-ergonomie/?gclid=EAIaIQobChMI4ru084eq7QIVFoXVCh2zDgSPEAAYASAAEgLFH_D_BwE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390402-0C40-45AC-8A46-1C5993ADB7E2}"/>
              </a:ext>
            </a:extLst>
          </p:cNvPr>
          <p:cNvSpPr txBox="1"/>
          <p:nvPr/>
        </p:nvSpPr>
        <p:spPr>
          <a:xfrm>
            <a:off x="766761" y="5498834"/>
            <a:ext cx="78486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Ergonomie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sz="2400" dirty="0">
                <a:solidFill>
                  <a:srgbClr val="FF0000"/>
                </a:solidFill>
              </a:rPr>
              <a:t>v maloobchodě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-  např. pokladny, pulty …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984ADB-3FA4-40A8-ADEF-D66701212D0D}"/>
              </a:ext>
            </a:extLst>
          </p:cNvPr>
          <p:cNvSpPr/>
          <p:nvPr/>
        </p:nvSpPr>
        <p:spPr>
          <a:xfrm>
            <a:off x="766761" y="854605"/>
            <a:ext cx="8943975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Ergonomie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cs-CZ" sz="2400" dirty="0">
                <a:solidFill>
                  <a:srgbClr val="202124"/>
                </a:solidFill>
                <a:latin typeface="arial" panose="020B0604020202020204" pitchFamily="34" charset="0"/>
              </a:rPr>
              <a:t>(z řečtiny </a:t>
            </a:r>
            <a:r>
              <a:rPr lang="cs-CZ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ergon</a:t>
            </a:r>
            <a:r>
              <a:rPr lang="cs-CZ" sz="2400" dirty="0">
                <a:solidFill>
                  <a:srgbClr val="202124"/>
                </a:solidFill>
                <a:latin typeface="arial" panose="020B0604020202020204" pitchFamily="34" charset="0"/>
              </a:rPr>
              <a:t> - práce a nomos zákon) vznikla jako obor zabývající se optimalizací potřeb člověka v pracovním prostředí a v jeho pracovních podmínkách.</a:t>
            </a:r>
            <a:endParaRPr lang="cs-CZ" sz="2400" dirty="0"/>
          </a:p>
        </p:txBody>
      </p:sp>
      <p:pic>
        <p:nvPicPr>
          <p:cNvPr id="2052" name="Picture 4" descr="Ergonomie a zdravé sezení | Alza.cz">
            <a:extLst>
              <a:ext uri="{FF2B5EF4-FFF2-40B4-BE49-F238E27FC236}">
                <a16:creationId xmlns:a16="http://schemas.microsoft.com/office/drawing/2014/main" id="{03AF07C2-B4E0-4049-A870-1C651712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56" y="1570037"/>
            <a:ext cx="25708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D3BA9A-8F7A-4B2F-9835-51D205C76C41}"/>
              </a:ext>
            </a:extLst>
          </p:cNvPr>
          <p:cNvSpPr txBox="1"/>
          <p:nvPr/>
        </p:nvSpPr>
        <p:spPr>
          <a:xfrm>
            <a:off x="8871045" y="5788032"/>
            <a:ext cx="270225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Seznamte se s případovou studií o polohovacích pultech a pokladnách.</a:t>
            </a:r>
          </a:p>
        </p:txBody>
      </p:sp>
      <p:pic>
        <p:nvPicPr>
          <p:cNvPr id="12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D79CE463-1CC8-4DA3-9153-13007323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" y="209863"/>
            <a:ext cx="671781" cy="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5364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69741" y="61540"/>
            <a:ext cx="9817285" cy="1528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Prostorové studie </a:t>
            </a:r>
            <a:r>
              <a:rPr lang="cs-CZ" altLang="cs-CZ" sz="2400" b="1" dirty="0">
                <a:solidFill>
                  <a:srgbClr val="008080"/>
                </a:solidFill>
              </a:rPr>
              <a:t>- regulace cest zákazníků, zboží a zaměstnanců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Problém – křížení cest (vlivy: zboží, zákazník, forma prodeje, dispoziční řešení, organizace práce…).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Cíl:</a:t>
            </a:r>
            <a:r>
              <a:rPr lang="cs-CZ" altLang="cs-CZ" sz="2400" b="1" dirty="0">
                <a:solidFill>
                  <a:srgbClr val="008080"/>
                </a:solidFill>
              </a:rPr>
              <a:t> přímé, co nejkratší cesty                                           KINOGRAM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292308" y="2675107"/>
            <a:ext cx="914400" cy="3429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9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231010" y="3826357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9696451" y="4036218"/>
            <a:ext cx="790575" cy="72072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7888407" y="2673220"/>
            <a:ext cx="3168650" cy="5762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80808"/>
                </a:solidFill>
              </a:rPr>
              <a:t>Přístěnní regály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11321228" y="3680618"/>
            <a:ext cx="720725" cy="14398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8151202" y="5806281"/>
            <a:ext cx="2736850" cy="574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80808"/>
                </a:solidFill>
              </a:rPr>
              <a:t>Přístěnné regály</a:t>
            </a:r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8772202" y="3997798"/>
            <a:ext cx="792163" cy="720725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6219824" y="3558844"/>
            <a:ext cx="1152525" cy="5762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pokladna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7947391" y="3527709"/>
            <a:ext cx="2951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7817717" y="4022711"/>
            <a:ext cx="936625" cy="9366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>
            <a:off x="8356719" y="5454338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7" name="Line 20"/>
          <p:cNvSpPr>
            <a:spLocks noChangeShapeType="1"/>
          </p:cNvSpPr>
          <p:nvPr/>
        </p:nvSpPr>
        <p:spPr bwMode="auto">
          <a:xfrm flipV="1">
            <a:off x="11021338" y="3821639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8" name="Line 21"/>
          <p:cNvSpPr>
            <a:spLocks noChangeShapeType="1"/>
          </p:cNvSpPr>
          <p:nvPr/>
        </p:nvSpPr>
        <p:spPr bwMode="auto">
          <a:xfrm flipH="1" flipV="1">
            <a:off x="7076455" y="4785612"/>
            <a:ext cx="73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>
            <a:off x="7071702" y="5336381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 flipV="1">
            <a:off x="10985619" y="3804692"/>
            <a:ext cx="714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 flipH="1">
            <a:off x="8151202" y="3496452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 flipV="1">
            <a:off x="7008509" y="4535412"/>
            <a:ext cx="714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3" name="Line 26"/>
          <p:cNvSpPr>
            <a:spLocks noChangeShapeType="1"/>
          </p:cNvSpPr>
          <p:nvPr/>
        </p:nvSpPr>
        <p:spPr bwMode="auto">
          <a:xfrm flipV="1">
            <a:off x="6867834" y="4408488"/>
            <a:ext cx="12255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Line 27"/>
          <p:cNvSpPr>
            <a:spLocks noChangeShapeType="1"/>
          </p:cNvSpPr>
          <p:nvPr/>
        </p:nvSpPr>
        <p:spPr bwMode="auto">
          <a:xfrm flipV="1">
            <a:off x="6922655" y="45085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5" name="Line 28"/>
          <p:cNvSpPr>
            <a:spLocks noChangeShapeType="1"/>
          </p:cNvSpPr>
          <p:nvPr/>
        </p:nvSpPr>
        <p:spPr bwMode="auto">
          <a:xfrm>
            <a:off x="6989042" y="5120481"/>
            <a:ext cx="273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6" name="Line 29"/>
          <p:cNvSpPr>
            <a:spLocks noChangeShapeType="1"/>
          </p:cNvSpPr>
          <p:nvPr/>
        </p:nvSpPr>
        <p:spPr bwMode="auto">
          <a:xfrm flipH="1">
            <a:off x="6110287" y="3903662"/>
            <a:ext cx="20161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7" name="Line 30"/>
          <p:cNvSpPr>
            <a:spLocks noChangeShapeType="1"/>
          </p:cNvSpPr>
          <p:nvPr/>
        </p:nvSpPr>
        <p:spPr bwMode="auto">
          <a:xfrm>
            <a:off x="6329303" y="4643361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6160367" y="5881687"/>
            <a:ext cx="1657350" cy="366713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Vstup/výstup</a:t>
            </a:r>
          </a:p>
        </p:txBody>
      </p:sp>
      <p:sp>
        <p:nvSpPr>
          <p:cNvPr id="13339" name="Line 32"/>
          <p:cNvSpPr>
            <a:spLocks noChangeShapeType="1"/>
          </p:cNvSpPr>
          <p:nvPr/>
        </p:nvSpPr>
        <p:spPr bwMode="auto">
          <a:xfrm>
            <a:off x="6669975" y="4354436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0" name="Line 33"/>
          <p:cNvSpPr>
            <a:spLocks noChangeShapeType="1"/>
          </p:cNvSpPr>
          <p:nvPr/>
        </p:nvSpPr>
        <p:spPr bwMode="auto">
          <a:xfrm>
            <a:off x="6466581" y="426323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1" name="Line 34"/>
          <p:cNvSpPr>
            <a:spLocks noChangeShapeType="1"/>
          </p:cNvSpPr>
          <p:nvPr/>
        </p:nvSpPr>
        <p:spPr bwMode="auto">
          <a:xfrm flipH="1">
            <a:off x="6560967" y="4183012"/>
            <a:ext cx="730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auto">
          <a:xfrm>
            <a:off x="6778323" y="428299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19" y="77045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9F920F-847C-4B90-AC6F-7B35F87BAC00}"/>
              </a:ext>
            </a:extLst>
          </p:cNvPr>
          <p:cNvSpPr txBox="1"/>
          <p:nvPr/>
        </p:nvSpPr>
        <p:spPr>
          <a:xfrm>
            <a:off x="7494380" y="2034968"/>
            <a:ext cx="42446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Malá uzavřená samoobsluha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2182077-E25C-4A40-AF14-29473C15E9A0}"/>
              </a:ext>
            </a:extLst>
          </p:cNvPr>
          <p:cNvSpPr txBox="1"/>
          <p:nvPr/>
        </p:nvSpPr>
        <p:spPr>
          <a:xfrm>
            <a:off x="292308" y="1600390"/>
            <a:ext cx="56160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Používá se v různých oblastech lidské činnosti - film, animace, sportovní disciplíny</a:t>
            </a:r>
          </a:p>
        </p:txBody>
      </p:sp>
      <p:pic>
        <p:nvPicPr>
          <p:cNvPr id="34" name="Picture 4" descr="Atletika pro školní TV">
            <a:extLst>
              <a:ext uri="{FF2B5EF4-FFF2-40B4-BE49-F238E27FC236}">
                <a16:creationId xmlns:a16="http://schemas.microsoft.com/office/drawing/2014/main" id="{0DC81599-8CF0-406C-AC97-D17011C0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7" y="3031643"/>
            <a:ext cx="501015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60BCEE67-EED1-47B1-AEE6-95292E935C57}"/>
              </a:ext>
            </a:extLst>
          </p:cNvPr>
          <p:cNvSpPr/>
          <p:nvPr/>
        </p:nvSpPr>
        <p:spPr>
          <a:xfrm>
            <a:off x="534751" y="5054920"/>
            <a:ext cx="4333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008080"/>
                </a:solidFill>
              </a:rPr>
              <a:t>Série snímků zachycující tentýž objekt v jednotlivých fázích</a:t>
            </a:r>
          </a:p>
        </p:txBody>
      </p:sp>
      <p:pic>
        <p:nvPicPr>
          <p:cNvPr id="36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564EAE2B-0A5A-42CC-B753-B4F7BCE6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494738" cy="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90981572-0667-402A-B3DD-49C58334552B}"/>
              </a:ext>
            </a:extLst>
          </p:cNvPr>
          <p:cNvSpPr/>
          <p:nvPr/>
        </p:nvSpPr>
        <p:spPr>
          <a:xfrm>
            <a:off x="9334501" y="1729825"/>
            <a:ext cx="229864" cy="12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7601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154660" y="938392"/>
            <a:ext cx="5267163" cy="503237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Obchodní provoz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41739" y="1627142"/>
            <a:ext cx="6180084" cy="4510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  <a:defRPr/>
            </a:pPr>
            <a:r>
              <a:rPr lang="cs-CZ" sz="2000" b="1" dirty="0"/>
              <a:t> </a:t>
            </a:r>
            <a:r>
              <a:rPr lang="cs-CZ" sz="2400" b="1" dirty="0"/>
              <a:t>Základem obchodně provozní jednotky je obchodní provoz.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Obchodní provoz je jako systém tvořen těmito základními prvky: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zbožím 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obchodně provozními operacemi a </a:t>
            </a:r>
            <a:r>
              <a:rPr lang="cs-CZ" sz="2400" b="1" dirty="0">
                <a:solidFill>
                  <a:srgbClr val="FF0000"/>
                </a:solidFill>
              </a:rPr>
              <a:t>mechanizačními prostředky 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sz="2400" b="1" dirty="0">
                <a:solidFill>
                  <a:srgbClr val="FF0000"/>
                </a:solidFill>
              </a:rPr>
              <a:t>a zařízením v obchodě. </a:t>
            </a:r>
          </a:p>
          <a:p>
            <a:pPr lvl="1">
              <a:spcBef>
                <a:spcPct val="0"/>
              </a:spcBef>
              <a:buClrTx/>
              <a:buSzTx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Další prvky – lidé, mechanizační prostředky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468860" y="971277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473" y="275894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5136FE-BE2D-4617-8446-ACF894A35A29}"/>
              </a:ext>
            </a:extLst>
          </p:cNvPr>
          <p:cNvSpPr txBox="1"/>
          <p:nvPr/>
        </p:nvSpPr>
        <p:spPr>
          <a:xfrm>
            <a:off x="7882757" y="1557128"/>
            <a:ext cx="356300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Prodejna</a:t>
            </a:r>
          </a:p>
          <a:p>
            <a:r>
              <a:rPr lang="cs-CZ" sz="2400" b="1" dirty="0"/>
              <a:t>Velkoobchodní sklad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FB4BBB3-12AD-448A-8DD8-361D4C2E6496}"/>
              </a:ext>
            </a:extLst>
          </p:cNvPr>
          <p:cNvSpPr/>
          <p:nvPr/>
        </p:nvSpPr>
        <p:spPr>
          <a:xfrm>
            <a:off x="6831724" y="1923671"/>
            <a:ext cx="641131" cy="308118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rovnávače zboží - jak fungují | Blog DOMENA.cz | Tipy pro podnikání">
            <a:extLst>
              <a:ext uri="{FF2B5EF4-FFF2-40B4-BE49-F238E27FC236}">
                <a16:creationId xmlns:a16="http://schemas.microsoft.com/office/drawing/2014/main" id="{0F434E4E-22D6-4908-822B-D98BD398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6" y="2662236"/>
            <a:ext cx="2122268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ipPie - Australské masové koláče - Prodavačka. Pro naší provozovnu na  Doubravce hledáme spolehlivou prodavačku ochotnou i pomoci v kuchyni a při  plnění masových kapes. Nástup možný ihned, možný i kratší úvazek">
            <a:extLst>
              <a:ext uri="{FF2B5EF4-FFF2-40B4-BE49-F238E27FC236}">
                <a16:creationId xmlns:a16="http://schemas.microsoft.com/office/drawing/2014/main" id="{50500FB3-60CA-4D49-906C-534B39B5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93" y="250983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timální paletizace - Blog RAJA">
            <a:extLst>
              <a:ext uri="{FF2B5EF4-FFF2-40B4-BE49-F238E27FC236}">
                <a16:creationId xmlns:a16="http://schemas.microsoft.com/office/drawing/2014/main" id="{EAF16072-5C5A-4057-81B4-0DCED2F4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48" y="421854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20D908B-68DD-4021-B82F-33AD5DCF6649}"/>
              </a:ext>
            </a:extLst>
          </p:cNvPr>
          <p:cNvSpPr txBox="1"/>
          <p:nvPr/>
        </p:nvSpPr>
        <p:spPr>
          <a:xfrm>
            <a:off x="297165" y="6306771"/>
            <a:ext cx="1159767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Obchodní provoz funguje jako systém </a:t>
            </a:r>
            <a:r>
              <a:rPr lang="cs-CZ" dirty="0"/>
              <a:t>-  </a:t>
            </a:r>
            <a:r>
              <a:rPr lang="cs-CZ" sz="2000" dirty="0"/>
              <a:t>nejdůležitější je </a:t>
            </a:r>
            <a:r>
              <a:rPr lang="cs-CZ" sz="2000" b="1" dirty="0">
                <a:solidFill>
                  <a:srgbClr val="FF0000"/>
                </a:solidFill>
              </a:rPr>
              <a:t>zboží</a:t>
            </a:r>
            <a:r>
              <a:rPr lang="cs-CZ" sz="2000" b="1" dirty="0"/>
              <a:t> (na něm závisí ostatní prvky)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FD9C53-E589-4ED6-9D8A-2FAED62EEF29}"/>
              </a:ext>
            </a:extLst>
          </p:cNvPr>
          <p:cNvSpPr txBox="1"/>
          <p:nvPr/>
        </p:nvSpPr>
        <p:spPr>
          <a:xfrm>
            <a:off x="1154659" y="171527"/>
            <a:ext cx="888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Operativní management: Pracovní procesy v obchodním provoze</a:t>
            </a:r>
          </a:p>
        </p:txBody>
      </p:sp>
      <p:pic>
        <p:nvPicPr>
          <p:cNvPr id="2050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9B7B197C-AF1A-4D9D-913E-BBE8A5C3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96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511676" y="3429001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39" name="Obdélník 30"/>
          <p:cNvSpPr>
            <a:spLocks noChangeArrowheads="1"/>
          </p:cNvSpPr>
          <p:nvPr/>
        </p:nvSpPr>
        <p:spPr bwMode="auto">
          <a:xfrm>
            <a:off x="447208" y="758815"/>
            <a:ext cx="9776562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CO PŘINÁŠÍ METODIKA RFID?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(speciální kódy)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Anonymní mapování pohybu velkého počtu (desítky tisíc) zákazníků po prodejně (kam chodí, zastavují se, nakupují) a jeho vývoj v čase (během dne, dni v týdnu, týdnů v měsících).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Tepelné mapy (</a:t>
            </a:r>
            <a:r>
              <a:rPr lang="cs-CZ" altLang="cs-CZ" sz="2400" b="1" dirty="0" err="1">
                <a:solidFill>
                  <a:srgbClr val="FF0000"/>
                </a:solidFill>
                <a:latin typeface="+mn-lt"/>
              </a:rPr>
              <a:t>heat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+mn-lt"/>
              </a:rPr>
              <a:t>maps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) –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slouží k zachycení pohybu zákazníků, studené barvy slabší pohyb, teplé barvy silný pohyb.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Sleduje se: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Přítomnost na zákazníka místě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Zastavení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Délka času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Směr a rychlost pohybu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Hlavní výhody: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Nakupující nejsou ovlivňování =&gt;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chovají se přirozeně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• Velký vzorek =&gt;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representativní / umožní kvantifikaci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l-PL" altLang="cs-CZ" sz="2400" b="1" dirty="0">
                <a:solidFill>
                  <a:srgbClr val="008080"/>
                </a:solidFill>
                <a:latin typeface="+mn-lt"/>
              </a:rPr>
              <a:t> RFID kódy – umístění na nákupním vozíku</a:t>
            </a:r>
            <a:r>
              <a:rPr lang="pl-PL" altLang="cs-CZ" sz="2400" b="1" dirty="0">
                <a:latin typeface="+mn-lt"/>
              </a:rPr>
              <a:t>.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24" y="404813"/>
            <a:ext cx="1464833" cy="11278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A30739F-686B-4BAA-BB9A-4627A732CA59}"/>
              </a:ext>
            </a:extLst>
          </p:cNvPr>
          <p:cNvSpPr/>
          <p:nvPr/>
        </p:nvSpPr>
        <p:spPr>
          <a:xfrm>
            <a:off x="10101170" y="1776471"/>
            <a:ext cx="1976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Prostorové studie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80A4B9-9822-4E35-9348-2CA67CD1696D}"/>
              </a:ext>
            </a:extLst>
          </p:cNvPr>
          <p:cNvSpPr txBox="1"/>
          <p:nvPr/>
        </p:nvSpPr>
        <p:spPr>
          <a:xfrm>
            <a:off x="1162050" y="304800"/>
            <a:ext cx="806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MONITORING POHYBU ZÁKAZNÍKA NA PRODEJNĚ </a:t>
            </a:r>
            <a:r>
              <a:rPr lang="cs-CZ" altLang="cs-CZ" sz="2400" b="1" dirty="0">
                <a:solidFill>
                  <a:srgbClr val="FF0000"/>
                </a:solidFill>
              </a:rPr>
              <a:t>– praxe </a:t>
            </a:r>
          </a:p>
        </p:txBody>
      </p:sp>
      <p:pic>
        <p:nvPicPr>
          <p:cNvPr id="7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E36909A-210D-4B13-AE2F-E8E01CE4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796295" cy="5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7347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511676" y="3429001"/>
            <a:ext cx="51847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363" name="Picture 525" descr="Výsledek obrázku pro heat maps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" y="929419"/>
            <a:ext cx="9917192" cy="57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ovéPole 1"/>
          <p:cNvSpPr txBox="1">
            <a:spLocks noChangeArrowheads="1"/>
          </p:cNvSpPr>
          <p:nvPr/>
        </p:nvSpPr>
        <p:spPr bwMode="auto">
          <a:xfrm>
            <a:off x="1019331" y="188913"/>
            <a:ext cx="90374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Tepelná mapa prodejny - samoobsluhy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184245"/>
            <a:ext cx="1464833" cy="112789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96385B2-1726-49C2-BF5E-07FCEF895624}"/>
              </a:ext>
            </a:extLst>
          </p:cNvPr>
          <p:cNvSpPr/>
          <p:nvPr/>
        </p:nvSpPr>
        <p:spPr>
          <a:xfrm>
            <a:off x="10215913" y="2301359"/>
            <a:ext cx="1976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Prostorové studie</a:t>
            </a:r>
            <a:endParaRPr lang="cs-CZ" altLang="cs-CZ" dirty="0">
              <a:solidFill>
                <a:srgbClr val="FF0000"/>
              </a:solidFill>
            </a:endParaRPr>
          </a:p>
        </p:txBody>
      </p:sp>
      <p:pic>
        <p:nvPicPr>
          <p:cNvPr id="7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834A6B63-9806-4870-9F7B-43661F84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806023" cy="5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9561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92380" y="278695"/>
            <a:ext cx="956126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Frekvenční testy: </a:t>
            </a:r>
            <a:r>
              <a:rPr lang="cs-CZ" altLang="cs-CZ" sz="2800" b="1" dirty="0">
                <a:solidFill>
                  <a:srgbClr val="008080"/>
                </a:solidFill>
              </a:rPr>
              <a:t>slouží ke sladění činností prodejny s návštěvami zákazníků: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92380" y="1442095"/>
            <a:ext cx="11236454" cy="5310996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1"/>
            </a:pPr>
            <a:r>
              <a:rPr lang="cs-CZ" altLang="cs-CZ" sz="2400" b="1" dirty="0">
                <a:solidFill>
                  <a:srgbClr val="FF3300"/>
                </a:solidFill>
              </a:rPr>
              <a:t>Přípravná fáze</a:t>
            </a:r>
          </a:p>
          <a:p>
            <a:pPr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   </a:t>
            </a:r>
            <a:r>
              <a:rPr lang="cs-CZ" altLang="cs-CZ" sz="2400" b="1" dirty="0">
                <a:solidFill>
                  <a:srgbClr val="008080"/>
                </a:solidFill>
              </a:rPr>
              <a:t>a  vymezení reprezentativního období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b  vymezení statistické jednotky </a:t>
            </a:r>
            <a:r>
              <a:rPr lang="cs-CZ" altLang="cs-CZ" sz="2400" b="1" dirty="0"/>
              <a:t>(</a:t>
            </a:r>
            <a:r>
              <a:rPr lang="cs-CZ" altLang="cs-CZ" sz="2400" b="1" dirty="0">
                <a:solidFill>
                  <a:srgbClr val="FF0000"/>
                </a:solidFill>
              </a:rPr>
              <a:t>prodejna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c  způsob sledování (</a:t>
            </a:r>
            <a:r>
              <a:rPr lang="cs-CZ" altLang="cs-CZ" sz="2400" b="1" dirty="0">
                <a:solidFill>
                  <a:srgbClr val="FF0000"/>
                </a:solidFill>
              </a:rPr>
              <a:t>všichni, jen kupující…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2 Vlastní realizace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3 Vyhodnocení výsledků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● </a:t>
            </a:r>
            <a:r>
              <a:rPr lang="cs-CZ" altLang="cs-CZ" sz="2400" b="1" dirty="0">
                <a:solidFill>
                  <a:srgbClr val="008080"/>
                </a:solidFill>
              </a:rPr>
              <a:t>sumarizace údajů a třídění podle dvou hledisek: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-  </a:t>
            </a:r>
            <a:r>
              <a:rPr lang="cs-CZ" altLang="cs-CZ" sz="2400" b="1" dirty="0">
                <a:solidFill>
                  <a:srgbClr val="008080"/>
                </a:solidFill>
              </a:rPr>
              <a:t>průměrný denní test frekvence v hodinách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(8-9, 9-10,10-11…)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          -  </a:t>
            </a:r>
            <a:r>
              <a:rPr lang="cs-CZ" altLang="cs-CZ" sz="2400" b="1" dirty="0">
                <a:solidFill>
                  <a:srgbClr val="008080"/>
                </a:solidFill>
              </a:rPr>
              <a:t>průměrný průběh frekvence ve dnech týdne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(pondělí – 8-9, úterý 8-9…)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+mn-lt"/>
              </a:rPr>
              <a:t>4 Doporučení pro optimální zásahy do řízení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vchody, východy, výtahy, pohyblivá schodiště, otevírací doba,</a:t>
            </a:r>
          </a:p>
          <a:p>
            <a:pPr marL="800100" lvl="1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sladění operací, rozvrhy pracovní doby, organizace přejímky…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endParaRPr lang="cs-CZ" altLang="cs-CZ" sz="2400" b="1" dirty="0">
              <a:solidFill>
                <a:srgbClr val="FF33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04" y="104909"/>
            <a:ext cx="1464833" cy="1127893"/>
          </a:xfrm>
          <a:prstGeom prst="rect">
            <a:avLst/>
          </a:prstGeom>
        </p:spPr>
      </p:pic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123F5FCA-DB96-452E-B759-70B2158E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19"/>
            <a:ext cx="503458" cy="3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3856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36035" y="203002"/>
            <a:ext cx="764451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Regulace pracovních režimů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99410" y="748191"/>
            <a:ext cx="95177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 obchodě se využívají tradiční pracovní režimy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specifické.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99410" y="1688782"/>
            <a:ext cx="7892165" cy="571500"/>
          </a:xfrm>
          <a:prstGeom prst="rect">
            <a:avLst/>
          </a:prstGeom>
          <a:solidFill>
            <a:srgbClr val="99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latin typeface="+mn-lt"/>
              </a:rPr>
              <a:t>Tradiční režimy: </a:t>
            </a:r>
            <a:r>
              <a:rPr lang="cs-CZ" altLang="cs-CZ" sz="2400" b="1" dirty="0">
                <a:latin typeface="+mn-lt"/>
              </a:rPr>
              <a:t>na plný úvazek a na směny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29574" y="2369876"/>
            <a:ext cx="10553075" cy="4285122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i="1" dirty="0">
                <a:latin typeface="+mn-lt"/>
              </a:rPr>
              <a:t>S</a:t>
            </a:r>
            <a:r>
              <a:rPr lang="cs-CZ" altLang="cs-CZ" sz="2400" b="1" i="1" dirty="0">
                <a:latin typeface="+mn-lt"/>
              </a:rPr>
              <a:t>pecifické režimy: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Zkrácený úvazek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(4 hod, 6 hod denně)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Zkrácený pracovní týden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4 krát 10 hodin, větší koncentrace volna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Stálá částečná pracovní doba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určité operace, určité dny, denní špičky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Flexibilní pracovní doba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ve správě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     </a:t>
            </a:r>
            <a:r>
              <a:rPr lang="cs-CZ" altLang="cs-CZ" sz="2400" b="1" dirty="0">
                <a:latin typeface="+mn-lt"/>
              </a:rPr>
              <a:t>●Rotace pracovního místa 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střídání dvou pracovníků na jednom místě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Telecommuning (</a:t>
            </a:r>
            <a:r>
              <a:rPr lang="cs-CZ" altLang="cs-CZ" sz="2400" b="1" dirty="0" err="1">
                <a:latin typeface="+mn-lt"/>
              </a:rPr>
              <a:t>teleworking</a:t>
            </a:r>
            <a:r>
              <a:rPr lang="cs-CZ" altLang="cs-CZ" sz="2400" b="1" dirty="0">
                <a:latin typeface="+mn-lt"/>
              </a:rPr>
              <a:t>, homeworking)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+mn-lt"/>
              </a:rPr>
              <a:t>Cyklické nástupy pracovníků-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režimy dle frekvence zákazníků (modelové úlohy dle průměrné doby obsluhy, dle indexů frekvence.</a:t>
            </a:r>
          </a:p>
          <a:p>
            <a:pPr lvl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 Rozložení času práce: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přestávky, oddechový čas, podíl stereotypních prací…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184245"/>
            <a:ext cx="1464833" cy="1127893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343F486-F7F3-477E-95DE-DB92F2FC7A32}"/>
              </a:ext>
            </a:extLst>
          </p:cNvPr>
          <p:cNvSpPr/>
          <p:nvPr/>
        </p:nvSpPr>
        <p:spPr>
          <a:xfrm>
            <a:off x="10301794" y="6257115"/>
            <a:ext cx="703432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7072AF71-F80C-47A0-8BDA-4184F391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" y="117110"/>
            <a:ext cx="64065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9208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91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2793"/>
              </p:ext>
            </p:extLst>
          </p:nvPr>
        </p:nvGraphicFramePr>
        <p:xfrm>
          <a:off x="4288968" y="97276"/>
          <a:ext cx="7745767" cy="5882706"/>
        </p:xfrm>
        <a:graphic>
          <a:graphicData uri="http://schemas.openxmlformats.org/drawingml/2006/table">
            <a:tbl>
              <a:tblPr/>
              <a:tblGrid>
                <a:gridCol w="110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Prodej. 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doba obsluhy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počet zákazníků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fond prac. doby (min.).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Upravený počet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92" name="Text Box 116"/>
          <p:cNvSpPr txBox="1">
            <a:spLocks noChangeArrowheads="1"/>
          </p:cNvSpPr>
          <p:nvPr/>
        </p:nvSpPr>
        <p:spPr bwMode="auto">
          <a:xfrm>
            <a:off x="421877" y="6114393"/>
            <a:ext cx="11348245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8-10 hodinou lze obsluhovat i doplňovat zboží, mezi 10 -12 se budou pracovníci věnovat pouze obsluze. Doplňovat zboží je možné ještě mezi 14-15 hodinou. Od 16 do 18 hodiny by prodejna potřebovala posílit provoz o 1 brigádníka. </a:t>
            </a:r>
          </a:p>
        </p:txBody>
      </p:sp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43CD2456-A52F-4B4F-807E-47D26E5F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97276"/>
            <a:ext cx="1021982" cy="8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637E05-93C4-48AD-ACCC-F27561C41B4A}"/>
              </a:ext>
            </a:extLst>
          </p:cNvPr>
          <p:cNvSpPr txBox="1">
            <a:spLocks noChangeArrowheads="1"/>
          </p:cNvSpPr>
          <p:nvPr/>
        </p:nvSpPr>
        <p:spPr>
          <a:xfrm>
            <a:off x="157265" y="1800581"/>
            <a:ext cx="4006173" cy="325683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frekvence zákazníků proveďte odhad počtu pracovníků pultové prodejny, které budeme potřebovat v jednotlivých hodinách provozu. Průměrná doba obsluhy 1 zákazníka činí 3 min. Prodejna má 4 pracovníky na plný úvazek. Budeme muset posílit některé hodiny o brigádníky?</a:t>
            </a:r>
          </a:p>
          <a:p>
            <a:pPr>
              <a:defRPr/>
            </a:pPr>
            <a:endParaRPr lang="cs-CZ" sz="20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        50 prac.      14-15    62  prac.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9-10      60 prac.      15-16    80  prac.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10-11    70 prac.      16-17    92  prac. </a:t>
            </a:r>
          </a:p>
          <a:p>
            <a:pPr>
              <a:defRPr/>
            </a:pPr>
            <a:r>
              <a:rPr lang="cs-CZ" sz="20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11-12    65 prac.      17-18    85   prac.</a:t>
            </a:r>
          </a:p>
          <a:p>
            <a:pPr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EFD808-B0A0-4EBD-A90D-76D348A783A2}"/>
              </a:ext>
            </a:extLst>
          </p:cNvPr>
          <p:cNvSpPr/>
          <p:nvPr/>
        </p:nvSpPr>
        <p:spPr>
          <a:xfrm>
            <a:off x="301557" y="822865"/>
            <a:ext cx="353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Modelová úloha - 1. přístup: dle průměrné doby obsluhy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82891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33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21668"/>
              </p:ext>
            </p:extLst>
          </p:nvPr>
        </p:nvGraphicFramePr>
        <p:xfrm>
          <a:off x="4474724" y="165129"/>
          <a:ext cx="7717271" cy="6527741"/>
        </p:xfrm>
        <a:graphic>
          <a:graphicData uri="http://schemas.openxmlformats.org/drawingml/2006/table">
            <a:tbl>
              <a:tblPr/>
              <a:tblGrid>
                <a:gridCol w="106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Prodej. 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Ø počet zákazníků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 frekvence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Rovnoměr.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Potřebný počet prac.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Upravený počet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0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17CE3128-FDF1-4F04-BC69-91222A2F6154}"/>
              </a:ext>
            </a:extLst>
          </p:cNvPr>
          <p:cNvSpPr txBox="1"/>
          <p:nvPr/>
        </p:nvSpPr>
        <p:spPr>
          <a:xfrm>
            <a:off x="301557" y="1984443"/>
            <a:ext cx="392997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Zadání: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6 zaměstnanců s 8 hodinovou pracovní dobou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Provozní doba: 8 hodin + (30 min před a 30 min po ukončení prodejní doby) = 9 h</a:t>
            </a:r>
          </a:p>
          <a:p>
            <a:pPr>
              <a:defRPr/>
            </a:pPr>
            <a:r>
              <a:rPr lang="cs-CZ" b="1">
                <a:solidFill>
                  <a:srgbClr val="008080"/>
                </a:solidFill>
              </a:rPr>
              <a:t>rovnoměrný počet pracovníků (průměr): 6 x 8 / 9 = 5,3</a:t>
            </a:r>
          </a:p>
          <a:p>
            <a:endParaRPr lang="cs-CZ" dirty="0"/>
          </a:p>
        </p:txBody>
      </p:sp>
      <p:pic>
        <p:nvPicPr>
          <p:cNvPr id="5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2685247-FFF1-4EFB-8F96-B073B334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" y="291830"/>
            <a:ext cx="690664" cy="5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8225A6F-6159-43C6-93AD-D04F15C48AA6}"/>
              </a:ext>
            </a:extLst>
          </p:cNvPr>
          <p:cNvSpPr/>
          <p:nvPr/>
        </p:nvSpPr>
        <p:spPr>
          <a:xfrm>
            <a:off x="301557" y="822865"/>
            <a:ext cx="353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Modelová úloha - 2. přístup: dle indexů frekvence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822AE5-66FB-46F6-A6D9-C88EAE49FDE7}"/>
              </a:ext>
            </a:extLst>
          </p:cNvPr>
          <p:cNvSpPr txBox="1"/>
          <p:nvPr/>
        </p:nvSpPr>
        <p:spPr>
          <a:xfrm>
            <a:off x="301557" y="5019472"/>
            <a:ext cx="392997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Pozor na hodiny 15-16, 16-17, 17-18.</a:t>
            </a:r>
          </a:p>
        </p:txBody>
      </p:sp>
    </p:spTree>
    <p:extLst>
      <p:ext uri="{BB962C8B-B14F-4D97-AF65-F5344CB8AC3E}">
        <p14:creationId xmlns:p14="http://schemas.microsoft.com/office/powerpoint/2010/main" val="208120363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3047" y="662601"/>
            <a:ext cx="6027481" cy="20648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57150">
            <a:solidFill>
              <a:srgbClr val="00808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Technické podmínky práce a bezpečnost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podmínky práce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a zdravotně hygienické podmínky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podmínky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Subjektivní podmínky života zaměstnanců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95922" y="25158"/>
            <a:ext cx="56069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Faktory pracovních podmínek:</a:t>
            </a:r>
          </a:p>
        </p:txBody>
      </p:sp>
      <p:sp>
        <p:nvSpPr>
          <p:cNvPr id="28676" name="TextovéPole 1"/>
          <p:cNvSpPr txBox="1">
            <a:spLocks noChangeArrowheads="1"/>
          </p:cNvSpPr>
          <p:nvPr/>
        </p:nvSpPr>
        <p:spPr bwMode="auto">
          <a:xfrm>
            <a:off x="9750260" y="820452"/>
            <a:ext cx="2235838" cy="193899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</a:rPr>
              <a:t>Příklad z praxe: Spravedlivé podmínky práce: Metro/Makro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  <a:hlinkClick r:id="rId2"/>
              </a:rPr>
              <a:t>https://www.makro.cz/spolecenska-odpovednost/zasady-spravedlivych-pracovnich-podminek</a:t>
            </a:r>
            <a:endParaRPr lang="cs-CZ" altLang="cs-CZ" sz="12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FF0000"/>
                </a:solidFill>
              </a:rPr>
              <a:t>ILO-mezinárodní organizace práce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34FC224-F059-44F1-8149-F316FD89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7" y="2841635"/>
            <a:ext cx="9042920" cy="2380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prstDash val="solid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Vybavenost pracovišť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pracovními prostředky a technologií (nároky na živou práci, problematika práce žen, kulturní rozdíly a vyspělost regionů).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Ergonomické podmínky – nemoci z povolání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(kritická místa: expediční a příjmové rampy, vykládka zboží, práce u počítačů, pokladní přepážky).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5AED709-51FA-4551-8352-3AE903AD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7" y="5336331"/>
            <a:ext cx="91596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Fyzikální a zdravotně hygienické podmínky </a:t>
            </a:r>
            <a:r>
              <a:rPr lang="cs-CZ" altLang="cs-CZ" sz="2000" b="1" dirty="0">
                <a:latin typeface="+mn-lt"/>
              </a:rPr>
              <a:t>(osvětlení, barevné řešení pracoviště, zvukové podmínky, mikroklimatické podmínky)</a:t>
            </a:r>
            <a:endParaRPr lang="cs-CZ" altLang="cs-CZ" sz="20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5E7BEA-E513-4D34-89CF-D17BD4129B1B}"/>
              </a:ext>
            </a:extLst>
          </p:cNvPr>
          <p:cNvSpPr txBox="1"/>
          <p:nvPr/>
        </p:nvSpPr>
        <p:spPr>
          <a:xfrm>
            <a:off x="9813691" y="5215998"/>
            <a:ext cx="1933380" cy="923330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Jsou důležité  pro zaměstnance i zákazníky</a:t>
            </a:r>
          </a:p>
        </p:txBody>
      </p:sp>
      <p:sp>
        <p:nvSpPr>
          <p:cNvPr id="9" name="Šipka doleva 2">
            <a:extLst>
              <a:ext uri="{FF2B5EF4-FFF2-40B4-BE49-F238E27FC236}">
                <a16:creationId xmlns:a16="http://schemas.microsoft.com/office/drawing/2014/main" id="{F2928FC7-A186-4D50-8571-EC81C0E1C0AC}"/>
              </a:ext>
            </a:extLst>
          </p:cNvPr>
          <p:cNvSpPr/>
          <p:nvPr/>
        </p:nvSpPr>
        <p:spPr>
          <a:xfrm>
            <a:off x="9009422" y="5609502"/>
            <a:ext cx="445853" cy="434715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C38701-1521-4ADC-8F87-CB1258ECC128}"/>
              </a:ext>
            </a:extLst>
          </p:cNvPr>
          <p:cNvSpPr txBox="1"/>
          <p:nvPr/>
        </p:nvSpPr>
        <p:spPr>
          <a:xfrm>
            <a:off x="9750260" y="2993520"/>
            <a:ext cx="206024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Seznamte se s případovou studií o snižování fluktuace v obchodě (prezenční přednáška)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E6762C7-0835-4A68-876D-D79E913569CF}"/>
              </a:ext>
            </a:extLst>
          </p:cNvPr>
          <p:cNvSpPr/>
          <p:nvPr/>
        </p:nvSpPr>
        <p:spPr>
          <a:xfrm>
            <a:off x="219674" y="6273645"/>
            <a:ext cx="11499919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cs-CZ" altLang="cs-CZ" sz="2000" b="1" dirty="0">
                <a:solidFill>
                  <a:srgbClr val="FF3300"/>
                </a:solidFill>
              </a:rPr>
              <a:t>Fluktuace </a:t>
            </a:r>
            <a:r>
              <a:rPr lang="cs-CZ" altLang="cs-CZ" sz="2000" b="1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důsledek nevhodných ergonomických řešení, ekonomických podmínek a dalších ….</a:t>
            </a:r>
          </a:p>
        </p:txBody>
      </p:sp>
      <p:pic>
        <p:nvPicPr>
          <p:cNvPr id="12" name="Picture 2" descr="Elf stock fotografie, royalty free Elf obrázky | Depositphotos ®">
            <a:extLst>
              <a:ext uri="{FF2B5EF4-FFF2-40B4-BE49-F238E27FC236}">
                <a16:creationId xmlns:a16="http://schemas.microsoft.com/office/drawing/2014/main" id="{9E7F2A18-1DA4-4CF2-B25C-30CF6B9F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147630"/>
            <a:ext cx="634433" cy="5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B9AB3D-CEF5-4805-A4D3-EA51338B5A34}"/>
              </a:ext>
            </a:extLst>
          </p:cNvPr>
          <p:cNvSpPr txBox="1"/>
          <p:nvPr/>
        </p:nvSpPr>
        <p:spPr>
          <a:xfrm>
            <a:off x="6801274" y="897228"/>
            <a:ext cx="2558239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Úroveň pracovních podmínek: </a:t>
            </a:r>
            <a:r>
              <a:rPr lang="cs-CZ" dirty="0"/>
              <a:t>rozvoj země, legislativa, firma, interní marketing,… organizace práce….</a:t>
            </a:r>
          </a:p>
        </p:txBody>
      </p:sp>
    </p:spTree>
    <p:extLst>
      <p:ext uri="{BB962C8B-B14F-4D97-AF65-F5344CB8AC3E}">
        <p14:creationId xmlns:p14="http://schemas.microsoft.com/office/powerpoint/2010/main" val="115711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j023803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106863"/>
            <a:ext cx="2482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1" y="858942"/>
            <a:ext cx="4319587" cy="6492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Vývoj čárového kódu</a:t>
            </a:r>
            <a:r>
              <a:rPr lang="cs-CZ" altLang="cs-CZ" sz="2800" b="1" dirty="0"/>
              <a:t>:</a:t>
            </a: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876301" y="1726386"/>
            <a:ext cx="5347636" cy="72231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Podmínky vzniku čárového kódu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778337" y="2560829"/>
            <a:ext cx="5989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Východisko: růst šířky a hloubky sortimentu, růst objemu  obratu zboží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722398" y="3505842"/>
            <a:ext cx="627371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Zvětšování rozsahu obchodních operací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722398" y="4329954"/>
            <a:ext cx="6849977" cy="571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Růst nároků na organizaci pohybu zboží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722398" y="5054780"/>
            <a:ext cx="6849977" cy="800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Nutnost automatizovaného zpracování dat informací – snímání údajů o zboží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722398" y="6030555"/>
            <a:ext cx="6849978" cy="571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Identifikace zboží- kódování, dekódování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6154" name="Picture 13" descr="j023171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9275"/>
            <a:ext cx="2952750" cy="28082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4"/>
          <p:cNvSpPr>
            <a:spLocks noChangeShapeType="1"/>
          </p:cNvSpPr>
          <p:nvPr/>
        </p:nvSpPr>
        <p:spPr bwMode="auto">
          <a:xfrm flipV="1">
            <a:off x="6672263" y="908050"/>
            <a:ext cx="647700" cy="12969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6672263" y="2205039"/>
            <a:ext cx="647700" cy="5032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5362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565DDD30-7CB8-420F-B278-8CA4F47A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4DD324-EFE5-4966-A849-637DABBDEFCB}"/>
              </a:ext>
            </a:extLst>
          </p:cNvPr>
          <p:cNvSpPr txBox="1"/>
          <p:nvPr/>
        </p:nvSpPr>
        <p:spPr>
          <a:xfrm>
            <a:off x="829971" y="252498"/>
            <a:ext cx="656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Využití čárových kódů (ve SO 2021 – subkap.10.4 </a:t>
            </a:r>
          </a:p>
        </p:txBody>
      </p:sp>
    </p:spTree>
    <p:extLst>
      <p:ext uri="{BB962C8B-B14F-4D97-AF65-F5344CB8AC3E}">
        <p14:creationId xmlns:p14="http://schemas.microsoft.com/office/powerpoint/2010/main" val="259204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968467" y="114519"/>
            <a:ext cx="6048375" cy="503237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Druhy čárových kódů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57453" y="738846"/>
            <a:ext cx="8948692" cy="3043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60. léta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první pokusy využití čárového kódu v USA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</a:t>
            </a:r>
            <a:r>
              <a:rPr lang="cs-CZ" altLang="cs-CZ" sz="24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potravinářském obchodě v supermarketech. Byl vytvořen kód UPC (Universal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Product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Cod, 1973, USA, Kanada).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 UPC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základ tvorby čárového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kódu EAN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European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Article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Number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, 70. léta – pilotní projekt v OD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Migros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ve Švýcarsku), do roku 2006,dnes –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GS1 (GTIN)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Kódy pro speciální účely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(krevní banky, přepravní doklady, knihovnictví atd.).</a:t>
            </a:r>
            <a:endParaRPr lang="cs-CZ" altLang="cs-CZ" sz="2000" b="1" dirty="0"/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9544028" y="453096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12" y="0"/>
            <a:ext cx="1464833" cy="1127893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07D7EA08-C1B4-445B-933E-7FF3F5947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5173346"/>
            <a:ext cx="2064929" cy="15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A35DE818-F8B9-4D9C-8C0D-7D18F9CF7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3287129"/>
            <a:ext cx="2064930" cy="14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5D28B9CA-BD3C-4CEF-8D78-212A1D17F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7" y="1684654"/>
            <a:ext cx="2064930" cy="14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93A848B6-D8CD-4A6D-AC4A-3A3AC806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53" y="3781887"/>
            <a:ext cx="8948692" cy="2961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Rozvoj kódu: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 Sdružení IANA - International Article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Numbering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Association EAN)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 současnosti </a:t>
            </a:r>
            <a:r>
              <a:rPr lang="cs-CZ" altLang="cs-CZ" sz="2400" b="1" i="1" dirty="0">
                <a:solidFill>
                  <a:srgbClr val="008080"/>
                </a:solidFill>
                <a:latin typeface="+mn-lt"/>
              </a:rPr>
              <a:t>GS1 International</a:t>
            </a:r>
            <a:endParaRPr lang="cs-CZ" altLang="cs-CZ" sz="2400" b="1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Kód EAN může užívat každý stát zapojený do mezinárodního sdružení GS1 International.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Požadavek na kód: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přesnost, čitelnost, </a:t>
            </a:r>
            <a:r>
              <a:rPr lang="cs-CZ" altLang="cs-CZ" sz="2400" b="1" dirty="0" err="1">
                <a:solidFill>
                  <a:srgbClr val="008080"/>
                </a:solidFill>
                <a:latin typeface="+mn-lt"/>
              </a:rPr>
              <a:t>zhotovitelnost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, vhodná velikost.</a:t>
            </a:r>
            <a:endParaRPr lang="cs-CZ" altLang="cs-CZ" sz="2000" b="1" dirty="0"/>
          </a:p>
        </p:txBody>
      </p:sp>
      <p:pic>
        <p:nvPicPr>
          <p:cNvPr id="10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DB23E336-AD5A-48AD-8D07-4D01E15A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42983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3917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4175" y="1053475"/>
            <a:ext cx="10398019" cy="5262979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9.12. 2012 zemřel otec čárového kódu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Joseph WOODLAND </a:t>
            </a:r>
            <a:r>
              <a:rPr lang="cs-CZ" altLang="cs-CZ" sz="2400" dirty="0">
                <a:latin typeface="+mn-lt"/>
              </a:rPr>
              <a:t>ve věku 91 let. Spolutvůrci byli dva. Se svým spolužákem z univerzity ve Philadelphii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Bernardem Silverem </a:t>
            </a:r>
            <a:r>
              <a:rPr lang="cs-CZ" altLang="cs-CZ" sz="2400" dirty="0">
                <a:latin typeface="+mn-lt"/>
              </a:rPr>
              <a:t>přemýšleli již ve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40. letech </a:t>
            </a:r>
            <a:r>
              <a:rPr lang="cs-CZ" altLang="cs-CZ" sz="2400" dirty="0">
                <a:latin typeface="+mn-lt"/>
              </a:rPr>
              <a:t>minulého století, jak splnit zadání šéfa jednoho obchodního řetězce, jenž si přál urychlit prodej a urychlit fronty u pokladny. V roce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1949</a:t>
            </a:r>
            <a:r>
              <a:rPr lang="cs-CZ" altLang="cs-CZ" sz="2400" dirty="0">
                <a:latin typeface="+mn-lt"/>
              </a:rPr>
              <a:t> požádali patentový úřad o ochranu svého nápadu. Ten se netvářil příliš nadšeně a udělil ji až v roce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1952.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 Blíže: https://technet.idnes.cz/vynalezce-carovy-kod-norman-joseph-woodland-fm6-/tec_technika.aspx?c=A121215_002013_tec_technika_pka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Pak se po objevu slehla země. Až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v 60. letech minulého století </a:t>
            </a:r>
            <a:r>
              <a:rPr lang="cs-CZ" altLang="cs-CZ" sz="2400" dirty="0">
                <a:latin typeface="+mn-lt"/>
              </a:rPr>
              <a:t>po něm sáhla společnost IBM, kde Woodland pracoval a systém snímání byl dokončen v podobě, jakou známe dnes.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Počet pípnutí čárového kódu dosahuje denně na celém světě dnes cca 5 miliard.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latin typeface="+mn-lt"/>
              </a:rPr>
              <a:t>Blíže: https://www.podnikatel.cz/clanky/nepouzivate-jeste-carove-kody-chyba-pomohou-vam-i-ve-vyhledavacich/.</a:t>
            </a:r>
            <a:endParaRPr lang="cs-CZ" altLang="cs-CZ" sz="24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26139" y="122471"/>
            <a:ext cx="5780076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Praxe: </a:t>
            </a:r>
            <a:r>
              <a:rPr lang="cs-CZ" altLang="cs-CZ" b="1" dirty="0">
                <a:solidFill>
                  <a:srgbClr val="008080"/>
                </a:solidFill>
              </a:rPr>
              <a:t>Autor čárového kódu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87511" y="21769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247774" y="21769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25" y="0"/>
            <a:ext cx="1464833" cy="1127893"/>
          </a:xfrm>
          <a:prstGeom prst="rect">
            <a:avLst/>
          </a:prstGeom>
        </p:spPr>
      </p:pic>
      <p:pic>
        <p:nvPicPr>
          <p:cNvPr id="7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2BD051E7-0C5F-4EF4-8846-43F92811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024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58374" y="530449"/>
            <a:ext cx="6799913" cy="959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Příklad z </a:t>
            </a:r>
            <a:r>
              <a:rPr lang="cs-CZ" altLang="cs-CZ" sz="2800" b="1" dirty="0">
                <a:solidFill>
                  <a:srgbClr val="FF0000"/>
                </a:solidFill>
              </a:rPr>
              <a:t>praxe </a:t>
            </a:r>
            <a:r>
              <a:rPr lang="cs-CZ" altLang="cs-CZ" sz="2800" b="1" dirty="0">
                <a:solidFill>
                  <a:srgbClr val="008080"/>
                </a:solidFill>
              </a:rPr>
              <a:t>českého obchodu po roce 1989 (transformace MO):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604737" y="1561054"/>
            <a:ext cx="10982526" cy="3242621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cs-CZ" sz="2400" b="1" dirty="0">
                <a:solidFill>
                  <a:srgbClr val="FF0000"/>
                </a:solidFill>
              </a:rPr>
              <a:t>V praxi má systémové pojetí obchodního provozu velký význam</a:t>
            </a:r>
            <a:r>
              <a:rPr lang="cs-CZ" sz="2400" b="1" dirty="0">
                <a:solidFill>
                  <a:srgbClr val="008080"/>
                </a:solidFill>
              </a:rPr>
              <a:t>.  Jestliže začínající obchodník podcení výběr sortimentu pro určitou lokalitu a po čase zjistí, že o jeho zboží není takový zájem, jak předpokládal vzhledem ke konkurenci a potřebám zákazníků, je donucen změnit sortiment, což mu přináší další náklady spojené se změnou navazujících prvků obchodního provozu (může zbankrotovat)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Živelné změny sortimentu v počátcích transformace  po roce 1989 </a:t>
            </a:r>
            <a:r>
              <a:rPr lang="cs-CZ" sz="2400" b="1" dirty="0">
                <a:solidFill>
                  <a:srgbClr val="008080"/>
                </a:solidFill>
              </a:rPr>
              <a:t>přinesly tuzemským obchodníkům nemalé existenční problémy.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2000" b="1" dirty="0"/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1474907" y="902653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 vesnic mizí malé prodejny. Nevyplatí se - Novinky.cz">
            <a:extLst>
              <a:ext uri="{FF2B5EF4-FFF2-40B4-BE49-F238E27FC236}">
                <a16:creationId xmlns:a16="http://schemas.microsoft.com/office/drawing/2014/main" id="{7B8B28B7-C6EF-4E87-8928-F63C4F73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7" y="50474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lé venkovské prodejny bojují o přežití. Kraj je hodlá finančně podpořit |  Zprávy | Hradecká Drbna - zprávy z Hradce a okolí">
            <a:extLst>
              <a:ext uri="{FF2B5EF4-FFF2-40B4-BE49-F238E27FC236}">
                <a16:creationId xmlns:a16="http://schemas.microsoft.com/office/drawing/2014/main" id="{E8FE684D-A7FE-4945-A27D-CC7E2FD1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93" y="4874989"/>
            <a:ext cx="264795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é obchody, ale i Albert a COOP. FOTO prodejen, které v létě zavřeli |  TN.cz">
            <a:extLst>
              <a:ext uri="{FF2B5EF4-FFF2-40B4-BE49-F238E27FC236}">
                <a16:creationId xmlns:a16="http://schemas.microsoft.com/office/drawing/2014/main" id="{3B0C872E-E83E-45E0-827F-FB4FDCBF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14" y="49553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E1B5B5-6B67-47BE-847B-50ABB116255D}"/>
              </a:ext>
            </a:extLst>
          </p:cNvPr>
          <p:cNvSpPr txBox="1"/>
          <p:nvPr/>
        </p:nvSpPr>
        <p:spPr>
          <a:xfrm>
            <a:off x="3589457" y="23638"/>
            <a:ext cx="526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80"/>
                </a:solidFill>
              </a:rPr>
              <a:t>Pracovní procesy v obchodním provoze</a:t>
            </a:r>
          </a:p>
        </p:txBody>
      </p:sp>
      <p:pic>
        <p:nvPicPr>
          <p:cNvPr id="10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2087159E-7DC8-409B-8FEC-EECFB7E6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736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13416" y="438946"/>
            <a:ext cx="7824866" cy="565396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Praxe: </a:t>
            </a:r>
            <a:r>
              <a:rPr lang="cs-CZ" altLang="cs-CZ" b="1" dirty="0">
                <a:solidFill>
                  <a:srgbClr val="008080"/>
                </a:solidFill>
              </a:rPr>
              <a:t>Historie čárového kódu u nás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34831" y="1440994"/>
            <a:ext cx="11407515" cy="5259309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1979</a:t>
            </a:r>
            <a:r>
              <a:rPr lang="cs-CZ" altLang="cs-CZ" sz="2400" b="1" dirty="0">
                <a:solidFill>
                  <a:srgbClr val="008080"/>
                </a:solidFill>
              </a:rPr>
              <a:t> – výrobky pro export označené čár. kódy (Čokoládovny, n. p.)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požadavek partnera Tesco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1983</a:t>
            </a:r>
            <a:r>
              <a:rPr lang="cs-CZ" altLang="cs-CZ" sz="2400" b="1" dirty="0">
                <a:solidFill>
                  <a:srgbClr val="008080"/>
                </a:solidFill>
              </a:rPr>
              <a:t> – ČSSR se stalo členem IANA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1985</a:t>
            </a:r>
            <a:r>
              <a:rPr lang="cs-CZ" altLang="cs-CZ" sz="2400" b="1" dirty="0">
                <a:solidFill>
                  <a:srgbClr val="008080"/>
                </a:solidFill>
              </a:rPr>
              <a:t> – realizace pilotního projektu pro celou RVHP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1987</a:t>
            </a:r>
            <a:r>
              <a:rPr lang="cs-CZ" altLang="cs-CZ" sz="2400" b="1" dirty="0">
                <a:solidFill>
                  <a:srgbClr val="008080"/>
                </a:solidFill>
              </a:rPr>
              <a:t> – jediný socialistický stát soběstačný k výrobě EAN, první aplikace v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OD Kotva v Praze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1992</a:t>
            </a:r>
            <a:r>
              <a:rPr lang="cs-CZ" altLang="cs-CZ" sz="2400" b="1" dirty="0">
                <a:solidFill>
                  <a:srgbClr val="008080"/>
                </a:solidFill>
              </a:rPr>
              <a:t> – radikální změny s příchodem transformace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2013</a:t>
            </a:r>
            <a:r>
              <a:rPr lang="cs-CZ" altLang="cs-CZ" sz="2400" b="1" dirty="0">
                <a:solidFill>
                  <a:srgbClr val="008080"/>
                </a:solidFill>
              </a:rPr>
              <a:t> – vznik organizace GS1 Czech Republic.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Blíže:  https://www.gs1cz.org/o-nas/historie-kodu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297821" y="701402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3" y="157697"/>
            <a:ext cx="1464833" cy="1127893"/>
          </a:xfrm>
          <a:prstGeom prst="rect">
            <a:avLst/>
          </a:prstGeom>
        </p:spPr>
      </p:pic>
      <p:pic>
        <p:nvPicPr>
          <p:cNvPr id="6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8E34CD97-7A8C-44F8-88E0-1D50450E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910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17" name="Group 149"/>
          <p:cNvGraphicFramePr>
            <a:graphicFrameLocks noGrp="1"/>
          </p:cNvGraphicFramePr>
          <p:nvPr>
            <p:extLst/>
          </p:nvPr>
        </p:nvGraphicFramePr>
        <p:xfrm>
          <a:off x="809469" y="1255714"/>
          <a:ext cx="9150507" cy="1646237"/>
        </p:xfrm>
        <a:graphic>
          <a:graphicData uri="http://schemas.openxmlformats.org/drawingml/2006/table">
            <a:tbl>
              <a:tblPr/>
              <a:tblGrid>
                <a:gridCol w="70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6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3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9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8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státu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Identifikace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výrobního podniku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Označení výrobku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spotřebitelská jednotka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74" name="Text Box 150"/>
          <p:cNvSpPr txBox="1">
            <a:spLocks noChangeArrowheads="1"/>
          </p:cNvSpPr>
          <p:nvPr/>
        </p:nvSpPr>
        <p:spPr bwMode="auto">
          <a:xfrm>
            <a:off x="2128839" y="773114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1. GTIN-13 - zboží (stanovuje výrobní podnik)</a:t>
            </a:r>
          </a:p>
        </p:txBody>
      </p:sp>
      <p:sp>
        <p:nvSpPr>
          <p:cNvPr id="14375" name="Rectangle 151"/>
          <p:cNvSpPr>
            <a:spLocks noChangeArrowheads="1"/>
          </p:cNvSpPr>
          <p:nvPr/>
        </p:nvSpPr>
        <p:spPr bwMode="auto">
          <a:xfrm>
            <a:off x="809469" y="3062254"/>
            <a:ext cx="949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GTIN-8 - zboží (Čs. středisko EAN, dnes GS1 Czech Republic)</a:t>
            </a:r>
          </a:p>
        </p:txBody>
      </p:sp>
      <p:graphicFrame>
        <p:nvGraphicFramePr>
          <p:cNvPr id="33021" name="Group 253"/>
          <p:cNvGraphicFramePr>
            <a:graphicFrameLocks noGrp="1"/>
          </p:cNvGraphicFramePr>
          <p:nvPr>
            <p:extLst/>
          </p:nvPr>
        </p:nvGraphicFramePr>
        <p:xfrm>
          <a:off x="809469" y="3644900"/>
          <a:ext cx="9129869" cy="1279560"/>
        </p:xfrm>
        <a:graphic>
          <a:graphicData uri="http://schemas.openxmlformats.org/drawingml/2006/table">
            <a:tbl>
              <a:tblPr/>
              <a:tblGrid>
                <a:gridCol w="117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9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6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6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státu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Označení výrobku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spotřebitelská jednotka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70" marB="455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04" name="TextovéPole 1"/>
          <p:cNvSpPr txBox="1">
            <a:spLocks noChangeArrowheads="1"/>
          </p:cNvSpPr>
          <p:nvPr/>
        </p:nvSpPr>
        <p:spPr bwMode="auto">
          <a:xfrm>
            <a:off x="344774" y="5045441"/>
            <a:ext cx="1104775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1" dirty="0"/>
              <a:t>GTIN 14</a:t>
            </a:r>
            <a:r>
              <a:rPr lang="cs-CZ" altLang="cs-CZ" sz="2400" dirty="0"/>
              <a:t> – využíván pro identifikaci logistických jednotek nebo přepravních obalů.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1" dirty="0"/>
              <a:t>GTIN</a:t>
            </a:r>
            <a:r>
              <a:rPr lang="cs-CZ" altLang="cs-CZ" sz="2400" dirty="0"/>
              <a:t> – globální číslo obchodní položky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>
                <a:hlinkClick r:id="rId3"/>
              </a:rPr>
              <a:t>https://www.gs1cz.org/</a:t>
            </a: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/>
              <a:t>http://www.whp.cz/carove-kody-seznam-zemi-ean-ucc-gs1.html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74360" y="249894"/>
            <a:ext cx="82327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Varianty EAN, dnes označovány jako GS1 GTIN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07493" y="2901951"/>
            <a:ext cx="146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Kód neobsahuje </a:t>
            </a:r>
            <a:r>
              <a:rPr lang="cs-CZ" sz="2000" b="1">
                <a:solidFill>
                  <a:srgbClr val="FF0000"/>
                </a:solidFill>
              </a:rPr>
              <a:t>cenu zboží!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292DDB2E-FBCB-4088-9B9B-4FEE5BC7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9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4712" y="1529833"/>
            <a:ext cx="9892781" cy="3637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Nejčastěji evropskými symboly jsou EAN-13 (GTIN13), EAN-8 (GTIN8) a nově také GS1 </a:t>
            </a:r>
            <a:r>
              <a:rPr lang="cs-CZ" sz="2400" b="1" dirty="0" err="1">
                <a:solidFill>
                  <a:srgbClr val="008080"/>
                </a:solidFill>
              </a:rPr>
              <a:t>DataBar</a:t>
            </a:r>
            <a:r>
              <a:rPr lang="cs-CZ" sz="2400" b="1" dirty="0">
                <a:solidFill>
                  <a:srgbClr val="008080"/>
                </a:solidFill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Kódů ale existuje celá řada, některé se ovšem používají výhradně v lékařství, jiné v logistice nebo v knihovnách…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Vedle lineárních EAN kódů se dnes hodně prosazují QR kódy (dvojrozměrné-2D kódy), slouží k pohodlnému přístupu na internetové stránky po načtení kódu z obalu výrobku, letáku, plakátu …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Dále se využívají RFID kódy.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69051" y="361079"/>
            <a:ext cx="5809769" cy="95410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Praxe: Čárové kódy se neustále modernizují a vyvíjejí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031482" y="51428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920875" y="35696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436" y="2828092"/>
            <a:ext cx="11985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9885651" y="3241830"/>
            <a:ext cx="854439" cy="299803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5119A0-1382-4F62-A4D7-0B3BBA0A92E6}"/>
              </a:ext>
            </a:extLst>
          </p:cNvPr>
          <p:cNvSpPr/>
          <p:nvPr/>
        </p:nvSpPr>
        <p:spPr>
          <a:xfrm>
            <a:off x="9620527" y="5754386"/>
            <a:ext cx="2306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1200" dirty="0"/>
              <a:t>https://www.podnikatel.cz/clanky/nepouzivate-jeste-carove-kody-chyba-pomohou-vam-i-ve-vyhledavacich/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D2E88F-5C1B-40AA-88BC-2C24E3964140}"/>
              </a:ext>
            </a:extLst>
          </p:cNvPr>
          <p:cNvSpPr txBox="1"/>
          <p:nvPr/>
        </p:nvSpPr>
        <p:spPr>
          <a:xfrm>
            <a:off x="577289" y="5382399"/>
            <a:ext cx="888413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Nastudujte si blíže charakteristiku zmiňovaných druhů kódů a jejich využití v obchodě:</a:t>
            </a:r>
          </a:p>
          <a:p>
            <a:r>
              <a:rPr lang="cs-CZ" sz="2400" dirty="0">
                <a:solidFill>
                  <a:srgbClr val="FF0000"/>
                </a:solidFill>
              </a:rPr>
              <a:t>- GTIN, QR kódy, RFID kódy, GS1 DataBar.</a:t>
            </a:r>
          </a:p>
        </p:txBody>
      </p:sp>
      <p:pic>
        <p:nvPicPr>
          <p:cNvPr id="11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284AE908-4236-42E7-98C2-6492E651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0144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39252" y="692151"/>
            <a:ext cx="8844536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Technické zabezpečení identifikace zboží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359695" y="1591618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Dva typy pokladen: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26795" y="1700536"/>
            <a:ext cx="4223270" cy="115093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On-line režim pokladny, pokladna je napojena na řídící systém</a:t>
            </a:r>
            <a:endParaRPr lang="cs-CZ" altLang="cs-CZ" sz="2400" dirty="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826795" y="2996568"/>
            <a:ext cx="4223270" cy="1223963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Off-line režim pokladny. Slouží k samostatnému nasazení</a:t>
            </a:r>
            <a:endParaRPr lang="cs-CZ" altLang="cs-CZ" sz="2400" dirty="0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1558405" y="2062809"/>
            <a:ext cx="1257300" cy="5715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558405" y="3220359"/>
            <a:ext cx="1257300" cy="5715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139253" y="4365626"/>
            <a:ext cx="87000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Pokladna má standardní vybavení, pokladní systém danou kapacitu: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Kapacita je dána: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druhů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pokladních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počtem zapojených pokladen.</a:t>
            </a:r>
          </a:p>
        </p:txBody>
      </p:sp>
      <p:pic>
        <p:nvPicPr>
          <p:cNvPr id="19465" name="Picture 11" descr="j03516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58" y="4867598"/>
            <a:ext cx="3095625" cy="1873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81" y="229216"/>
            <a:ext cx="1464833" cy="1127893"/>
          </a:xfrm>
          <a:prstGeom prst="rect">
            <a:avLst/>
          </a:prstGeom>
        </p:spPr>
      </p:pic>
      <p:pic>
        <p:nvPicPr>
          <p:cNvPr id="11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6B99BD31-89DC-4B4F-AF59-E3E7F8B3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7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561158" y="392295"/>
            <a:ext cx="6555334" cy="60579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4295775" y="549275"/>
            <a:ext cx="3086100" cy="1028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872038" y="765175"/>
            <a:ext cx="1943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Centrální počítač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(Grand M)</a:t>
            </a:r>
            <a:endParaRPr lang="cs-CZ" altLang="cs-CZ" sz="180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432175" y="1844675"/>
            <a:ext cx="5029200" cy="114300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98747" y="1059180"/>
            <a:ext cx="1143000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Centrála</a:t>
            </a:r>
            <a:endParaRPr lang="cs-CZ" altLang="cs-CZ" sz="1800" dirty="0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3359150" y="2852738"/>
            <a:ext cx="2171700" cy="800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6024563" y="2897708"/>
            <a:ext cx="2171700" cy="800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3719513" y="29972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Master pokladna</a:t>
            </a:r>
            <a:endParaRPr lang="cs-CZ" altLang="cs-CZ" sz="1800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6383338" y="29972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Master pokladna</a:t>
            </a:r>
            <a:endParaRPr lang="cs-CZ" altLang="cs-CZ" sz="1800"/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359150" y="4076700"/>
            <a:ext cx="5143500" cy="1143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4943475" y="4508500"/>
            <a:ext cx="1371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/>
              <a:t>Zákazníci</a:t>
            </a:r>
            <a:endParaRPr lang="cs-CZ" altLang="cs-CZ" sz="1800"/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56516" y="2499583"/>
            <a:ext cx="1143000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Filiálka</a:t>
            </a:r>
            <a:endParaRPr lang="cs-CZ" altLang="cs-CZ" sz="1800" dirty="0"/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3648075" y="5373688"/>
            <a:ext cx="12573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Pokladny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Váhy</a:t>
            </a:r>
            <a:endParaRPr lang="cs-CZ" altLang="cs-CZ" sz="1800" dirty="0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6311900" y="5373688"/>
            <a:ext cx="125730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Pokladny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Váhy</a:t>
            </a:r>
            <a:endParaRPr lang="cs-CZ" altLang="cs-CZ" sz="1800" dirty="0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4440238" y="1628776"/>
            <a:ext cx="8636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6456363" y="1557338"/>
            <a:ext cx="5762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>
            <a:off x="4656138" y="3716338"/>
            <a:ext cx="1143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9" name="Line 22"/>
          <p:cNvSpPr>
            <a:spLocks noChangeShapeType="1"/>
          </p:cNvSpPr>
          <p:nvPr/>
        </p:nvSpPr>
        <p:spPr bwMode="auto">
          <a:xfrm>
            <a:off x="7319963" y="3644900"/>
            <a:ext cx="1143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 flipH="1">
            <a:off x="3792538" y="3644900"/>
            <a:ext cx="2159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H="1">
            <a:off x="4295775" y="3644900"/>
            <a:ext cx="714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 flipH="1">
            <a:off x="6672263" y="3644900"/>
            <a:ext cx="1444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7104063" y="36449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Text Box 27"/>
          <p:cNvSpPr txBox="1">
            <a:spLocks noChangeArrowheads="1"/>
          </p:cNvSpPr>
          <p:nvPr/>
        </p:nvSpPr>
        <p:spPr bwMode="auto">
          <a:xfrm>
            <a:off x="621754" y="3935412"/>
            <a:ext cx="1296987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/>
              <a:t>Prodejna</a:t>
            </a: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4659FC9-66AE-44E8-A2EC-CBEBF7AAD0A8}"/>
              </a:ext>
            </a:extLst>
          </p:cNvPr>
          <p:cNvSpPr txBox="1"/>
          <p:nvPr/>
        </p:nvSpPr>
        <p:spPr>
          <a:xfrm>
            <a:off x="9410330" y="2361460"/>
            <a:ext cx="20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Tok informací</a:t>
            </a:r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689CA0BE-A1E1-478F-8825-32FE1F83FFAF}"/>
              </a:ext>
            </a:extLst>
          </p:cNvPr>
          <p:cNvSpPr/>
          <p:nvPr/>
        </p:nvSpPr>
        <p:spPr>
          <a:xfrm>
            <a:off x="3011488" y="1067529"/>
            <a:ext cx="193675" cy="4800611"/>
          </a:xfrm>
          <a:prstGeom prst="upArrow">
            <a:avLst/>
          </a:prstGeom>
          <a:solidFill>
            <a:schemeClr val="accent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DD2543BC-BB59-46F7-9491-BD123958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74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622426"/>
            <a:ext cx="11369075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/>
              <a:t>Realizace </a:t>
            </a:r>
            <a:r>
              <a:rPr lang="cs-CZ" altLang="cs-CZ" sz="2400" b="1" dirty="0">
                <a:solidFill>
                  <a:srgbClr val="FF0000"/>
                </a:solidFill>
              </a:rPr>
              <a:t>nákupní, prodejní a cenové </a:t>
            </a:r>
            <a:r>
              <a:rPr lang="cs-CZ" altLang="cs-CZ" sz="2400" b="1" dirty="0"/>
              <a:t>politiky, rozvoj marketingu.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/>
              <a:t>Uplatňování </a:t>
            </a:r>
            <a:r>
              <a:rPr lang="cs-CZ" altLang="cs-CZ" sz="2400" b="1" dirty="0">
                <a:solidFill>
                  <a:srgbClr val="FF0000"/>
                </a:solidFill>
              </a:rPr>
              <a:t>personální</a:t>
            </a:r>
            <a:r>
              <a:rPr lang="cs-CZ" altLang="cs-CZ" sz="2400" b="1" dirty="0"/>
              <a:t> politiky v oblasti odměňování a prémiování pracovníků.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Naplňování finanční politiky- </a:t>
            </a:r>
            <a:r>
              <a:rPr lang="cs-CZ" altLang="cs-CZ" sz="2400" b="1" dirty="0"/>
              <a:t>sledování vázanosti finančních prostředků v zásobách - úvěrová politika.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Řízení  stavu zásob</a:t>
            </a:r>
            <a:r>
              <a:rPr lang="cs-CZ" altLang="cs-CZ" sz="2400" b="1" dirty="0"/>
              <a:t>, jeho regulace, sledování prodejnosti zboží, </a:t>
            </a:r>
            <a:r>
              <a:rPr lang="cs-CZ" altLang="cs-CZ" sz="2400" b="1" dirty="0">
                <a:solidFill>
                  <a:srgbClr val="FF0000"/>
                </a:solidFill>
              </a:rPr>
              <a:t>zaměření reklamy dle prodejnosti.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Sledování frekvence </a:t>
            </a:r>
            <a:r>
              <a:rPr lang="cs-CZ" altLang="cs-CZ" sz="2400" b="1" dirty="0"/>
              <a:t>zákazníků.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sz="2400" b="1" dirty="0"/>
              <a:t>Čárové kódy lze používat v nejrůznějších, a to i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0000"/>
                </a:solidFill>
              </a:rPr>
              <a:t>extrémních prostředích a terénech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(tisk na materiály odolné mrazu, teplotě, odolné kyselinám, nadměrné vlhkosti…)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83633" y="450850"/>
            <a:ext cx="6895475" cy="954107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Řízení prodejen pomocí čárového kódu: (shrnutí)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707940" y="62310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9131800" y="54070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43992A3E-7444-4634-A200-FB78DF3A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44406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43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0649" y="80469"/>
            <a:ext cx="8769039" cy="547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Směry dalšího rozvoje a využití čárového kódu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77151" y="1224806"/>
            <a:ext cx="10583055" cy="433387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Racionalizace práce pokladních (automatizovaný pokladní systém)</a:t>
            </a:r>
            <a:endParaRPr lang="cs-CZ" altLang="cs-CZ" sz="24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197" y="1819411"/>
            <a:ext cx="10583054" cy="574773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Racionalizace práce prodejny, digitalizace maloobchodu, robotizace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23641" y="2485647"/>
            <a:ext cx="10583055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Elektronické cenovky, nákupní košíky sčítající hodnotu nákupu,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automatizace prodejny, inteligentní regály, roboty</a:t>
            </a:r>
            <a:r>
              <a:rPr lang="cs-CZ" altLang="cs-CZ" sz="20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72220" y="3515731"/>
            <a:ext cx="10478122" cy="718029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Racionalizace administrativních a bankovních operací (bezhotovostní styk)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23641" y="5384666"/>
            <a:ext cx="10478121" cy="53975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/>
              <a:t>Rozvoj elektronické ochrany zboží (EAS)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23642" y="4220560"/>
            <a:ext cx="10583054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Některé diskonty zpočátku odmítaly běžné karty (</a:t>
            </a:r>
            <a:r>
              <a:rPr lang="cs-CZ" altLang="cs-CZ" sz="2400" b="1" dirty="0">
                <a:solidFill>
                  <a:srgbClr val="FF0000"/>
                </a:solidFill>
              </a:rPr>
              <a:t>např. Penny Market, Kaufland … dnes již využívají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16670" y="631623"/>
            <a:ext cx="876903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UPC, EAN, GS1 GTIN, GS1 Data Bar, RFID kódy…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95" y="86066"/>
            <a:ext cx="1464833" cy="1127893"/>
          </a:xfrm>
          <a:prstGeom prst="rect">
            <a:avLst/>
          </a:prstGeom>
        </p:spPr>
      </p:pic>
      <p:pic>
        <p:nvPicPr>
          <p:cNvPr id="11" name="Picture 2" descr="12.12.12: zajímavé fakty o 12. prosinci 2012 | jocelynkelley.com">
            <a:extLst>
              <a:ext uri="{FF2B5EF4-FFF2-40B4-BE49-F238E27FC236}">
                <a16:creationId xmlns:a16="http://schemas.microsoft.com/office/drawing/2014/main" id="{BE0C4C3C-78BE-4237-9316-73E9C106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0" y="190402"/>
            <a:ext cx="729575" cy="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486EB2-18AF-4240-877E-B3715EDC44DA}"/>
              </a:ext>
            </a:extLst>
          </p:cNvPr>
          <p:cNvSpPr txBox="1"/>
          <p:nvPr/>
        </p:nvSpPr>
        <p:spPr>
          <a:xfrm>
            <a:off x="472220" y="6042153"/>
            <a:ext cx="1058305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Digitalizace a robotizace </a:t>
            </a:r>
            <a:r>
              <a:rPr lang="cs-CZ" dirty="0">
                <a:solidFill>
                  <a:srgbClr val="FF0000"/>
                </a:solidFill>
              </a:rPr>
              <a:t>– informativně, SO 2021, s.197-201, Případová studie – Automatizované prodejny SO 2021</a:t>
            </a:r>
          </a:p>
        </p:txBody>
      </p:sp>
    </p:spTree>
    <p:extLst>
      <p:ext uri="{BB962C8B-B14F-4D97-AF65-F5344CB8AC3E}">
        <p14:creationId xmlns:p14="http://schemas.microsoft.com/office/powerpoint/2010/main" val="1438648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704271" y="693353"/>
            <a:ext cx="6048375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Kontrola v obchodě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611187" y="1291375"/>
            <a:ext cx="10613036" cy="5186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000" b="1" dirty="0"/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000" b="1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zkvalitňování </a:t>
            </a:r>
            <a:r>
              <a:rPr lang="cs-CZ" altLang="cs-CZ" sz="2400" b="1" dirty="0">
                <a:solidFill>
                  <a:srgbClr val="FF0000"/>
                </a:solidFill>
              </a:rPr>
              <a:t>zásobování</a:t>
            </a:r>
            <a:r>
              <a:rPr lang="cs-CZ" altLang="cs-CZ" sz="2400" b="1" dirty="0"/>
              <a:t> obyvatelstva, kulturnosti, odbornosti a hygieny prodeje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zkvalitňování řádného </a:t>
            </a:r>
            <a:r>
              <a:rPr lang="cs-CZ" altLang="cs-CZ" sz="2400" b="1" dirty="0">
                <a:solidFill>
                  <a:srgbClr val="FF0000"/>
                </a:solidFill>
              </a:rPr>
              <a:t>hospodaření firmy</a:t>
            </a:r>
            <a:r>
              <a:rPr lang="cs-CZ" altLang="cs-CZ" sz="2400" b="1" dirty="0"/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odhalování a postihování nedostatků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odhalování </a:t>
            </a:r>
            <a:r>
              <a:rPr lang="cs-CZ" altLang="cs-CZ" sz="2400" b="1" dirty="0">
                <a:solidFill>
                  <a:srgbClr val="FF0000"/>
                </a:solidFill>
              </a:rPr>
              <a:t>zdrojů úspor</a:t>
            </a:r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1372577" y="399577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2489" y="1321576"/>
            <a:ext cx="3155950" cy="563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Význam kontroly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12489" y="3819043"/>
            <a:ext cx="3109483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Vnitřní kontrola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2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6217" y="4382371"/>
            <a:ext cx="95521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</a:t>
            </a:r>
            <a:r>
              <a:rPr lang="cs-CZ" altLang="cs-CZ" sz="2400" b="1" dirty="0">
                <a:solidFill>
                  <a:srgbClr val="FF0000"/>
                </a:solidFill>
              </a:rPr>
              <a:t>průběžná</a:t>
            </a:r>
            <a:r>
              <a:rPr lang="cs-CZ" altLang="cs-CZ" sz="2400" b="1" dirty="0"/>
              <a:t> ze strany vedoucích všech stupňů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</a:t>
            </a:r>
            <a:r>
              <a:rPr lang="cs-CZ" altLang="cs-CZ" sz="2400" b="1" dirty="0">
                <a:solidFill>
                  <a:srgbClr val="FF0000"/>
                </a:solidFill>
              </a:rPr>
              <a:t>pravidelná </a:t>
            </a:r>
            <a:r>
              <a:rPr lang="cs-CZ" altLang="cs-CZ" sz="2400" b="1" dirty="0"/>
              <a:t>ekonomická kontrola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soustavné kontrolování a sledování hospodářské činnosti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organizování prověrek a revizí plnění předpisů, směrnic...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/>
              <a:t>● ochrana majetku - </a:t>
            </a:r>
            <a:r>
              <a:rPr lang="cs-CZ" altLang="cs-CZ" sz="2400" b="1" dirty="0">
                <a:solidFill>
                  <a:srgbClr val="FF0000"/>
                </a:solidFill>
              </a:rPr>
              <a:t>bezpečnostní management.</a:t>
            </a:r>
          </a:p>
        </p:txBody>
      </p:sp>
      <p:pic>
        <p:nvPicPr>
          <p:cNvPr id="27650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2F36999C-9249-4D96-B9DA-DA244FB5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" y="258139"/>
            <a:ext cx="794426" cy="7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11C106-AE1C-4B79-AB60-96D0593B2366}"/>
              </a:ext>
            </a:extLst>
          </p:cNvPr>
          <p:cNvSpPr txBox="1"/>
          <p:nvPr/>
        </p:nvSpPr>
        <p:spPr>
          <a:xfrm>
            <a:off x="3585411" y="117069"/>
            <a:ext cx="66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Bezpečnostní management</a:t>
            </a:r>
          </a:p>
        </p:txBody>
      </p:sp>
    </p:spTree>
    <p:extLst>
      <p:ext uri="{BB962C8B-B14F-4D97-AF65-F5344CB8AC3E}">
        <p14:creationId xmlns:p14="http://schemas.microsoft.com/office/powerpoint/2010/main" val="36228116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43397" y="656432"/>
            <a:ext cx="7824866" cy="640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Vnitřní krádeže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72916" y="1539449"/>
            <a:ext cx="10702977" cy="497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346846" y="791846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79511" y="1985027"/>
            <a:ext cx="6545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Jsou způsobeny vlastními zaměstnanci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81478" y="2678837"/>
            <a:ext cx="3600450" cy="79693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Druhy vnitřních krádeží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92106" y="2587422"/>
            <a:ext cx="4032250" cy="892027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Prevence proti vnitřním krádežím 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80203" y="3899558"/>
            <a:ext cx="3671887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manipulace se slevami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pokladní zpronevěra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manipulace v účetnictví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zcizování zboží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55830" y="3615643"/>
            <a:ext cx="5021705" cy="267765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pečlivý výběr zaměstnanců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výcvik pracovníků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motivace pracovníků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účinná vnitřní kontrola a organizace práce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funkce podnikového kontrolora </a:t>
            </a:r>
            <a:r>
              <a:rPr lang="cs-CZ" altLang="cs-CZ" sz="2400" b="1" dirty="0"/>
              <a:t>– </a:t>
            </a:r>
            <a:r>
              <a:rPr lang="cs-CZ" altLang="cs-CZ" sz="2400" b="1" dirty="0">
                <a:solidFill>
                  <a:srgbClr val="FF0000"/>
                </a:solidFill>
              </a:rPr>
              <a:t>dobře zaplaceného</a:t>
            </a:r>
            <a:endParaRPr lang="cs-CZ" altLang="cs-CZ" sz="2400" b="1" dirty="0"/>
          </a:p>
        </p:txBody>
      </p:sp>
      <p:pic>
        <p:nvPicPr>
          <p:cNvPr id="38914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C1EC5962-A9A6-4FC1-9343-D2E0BAFB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7869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84616" y="1989139"/>
            <a:ext cx="11027375" cy="4210383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 Ztráty v obchodě (2016):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přeprava 7 %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manipulace v obchodě 15 %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změna vlastnosti zboží 3 %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vypršení lhůty spotřeby 6 % 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nesprávné kódy 11 %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krádeže zákazníků 43 % </a:t>
            </a:r>
            <a:b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-  krádeže vlastních zaměstnanců 15 %.</a:t>
            </a:r>
          </a:p>
          <a:p>
            <a:pPr>
              <a:lnSpc>
                <a:spcPct val="90000"/>
              </a:lnSpc>
              <a:defRPr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Zdroj: </a:t>
            </a:r>
            <a:r>
              <a:rPr lang="cs-CZ" sz="2000" i="1" dirty="0"/>
              <a:t>Kriminalita</a:t>
            </a:r>
            <a:r>
              <a:rPr lang="cs-CZ" sz="2000" dirty="0"/>
              <a:t>. [online]. [vid. 20. listopadu 2020] Dostupné z http://www.fox.cz/vice_nez.html</a:t>
            </a:r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 http://www.asiscz.org/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3238" y="441217"/>
            <a:ext cx="57800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Dle výsledků  </a:t>
            </a:r>
            <a:r>
              <a:rPr lang="cs-CZ" altLang="cs-CZ" b="1" dirty="0" err="1">
                <a:solidFill>
                  <a:srgbClr val="008080"/>
                </a:solidFill>
              </a:rPr>
              <a:t>European</a:t>
            </a:r>
            <a:r>
              <a:rPr lang="cs-CZ" altLang="cs-CZ" b="1" dirty="0">
                <a:solidFill>
                  <a:srgbClr val="008080"/>
                </a:solidFill>
              </a:rPr>
              <a:t> Retail </a:t>
            </a:r>
            <a:r>
              <a:rPr lang="cs-CZ" altLang="cs-CZ" b="1" dirty="0" err="1">
                <a:solidFill>
                  <a:srgbClr val="008080"/>
                </a:solidFill>
              </a:rPr>
              <a:t>Theft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Barometer</a:t>
            </a:r>
            <a:r>
              <a:rPr lang="cs-CZ" altLang="cs-CZ" b="1" dirty="0">
                <a:solidFill>
                  <a:srgbClr val="008080"/>
                </a:solidFill>
              </a:rPr>
              <a:t>: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80203" y="72406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720308" y="75438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C1943943-3F9B-4F25-BDF0-57EF3888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883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445985" y="266632"/>
            <a:ext cx="7824866" cy="571501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Pracovní procesy</a:t>
            </a:r>
            <a:endParaRPr lang="cs-CZ" altLang="cs-CZ" dirty="0">
              <a:solidFill>
                <a:srgbClr val="00808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97165" y="1123883"/>
            <a:ext cx="11675161" cy="4868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Členění pracovních procesů-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funkční hledisko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(nákup, doprava, skladování prodej…),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hledisko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(MO, VO, administrativa, pomocné provozy),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(provozní činnosti, řídící),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(produktivní a neproduktivní činnost, práce plynulá a nárazovitá, jednoduchá a složitá),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celistvost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(homogenní a heterogenní práce).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faktory obchodního provozu MOJ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centrála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(strategie a know-how),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a jeho frekvence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(čas obsluhy a čas nečinnosti),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dodavatelé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(úroveň zásobování),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(koncentrace obyvatelstva, kupní síla, kultura),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lokalizace prodejny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(návaznost na prodejny, konkurence, stupeň obchodní vybavenosti).</a:t>
            </a:r>
          </a:p>
          <a:p>
            <a:pPr lvl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faktory obchodního provozu MOJ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zboží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(obchodní sortiment, forma prodeje, frekvence zákazníků),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zaměstnanců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(forma prodeje, dělba práce),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technologie, forma prodeje 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(dispoziční řešení, pohyb zboží i zákazníků), 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organizace práce 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(pracovní režimy, podmínky), 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informací</a:t>
            </a:r>
            <a:r>
              <a:rPr lang="cs-CZ" altLang="cs-CZ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(fyzický i elektronický fond).</a:t>
            </a:r>
            <a:endParaRPr lang="cs-CZ" altLang="cs-CZ" sz="2000" b="1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1137684" y="552383"/>
            <a:ext cx="6858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52" y="102542"/>
            <a:ext cx="1464833" cy="1127893"/>
          </a:xfrm>
          <a:prstGeom prst="rect">
            <a:avLst/>
          </a:prstGeom>
        </p:spPr>
      </p:pic>
      <p:pic>
        <p:nvPicPr>
          <p:cNvPr id="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1D90205A-ECE1-4D4A-A854-FEFEE1AB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B72283-E8B6-41C4-A896-5A57A4C504DF}"/>
              </a:ext>
            </a:extLst>
          </p:cNvPr>
          <p:cNvSpPr txBox="1"/>
          <p:nvPr/>
        </p:nvSpPr>
        <p:spPr>
          <a:xfrm>
            <a:off x="297165" y="6072746"/>
            <a:ext cx="111580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Cíl studia: vysvětlit každý faktor obchodního provozu. Praxe: případová studie-vztahy s dodavateli  v praxi (SO), Obchod jako zážitek zákazníka (SO). Shrnout své znalosti – subkapitola Hlavní oblasti řízení MOJ 10.4.1 (SO 2021)</a:t>
            </a:r>
          </a:p>
        </p:txBody>
      </p:sp>
    </p:spTree>
    <p:extLst>
      <p:ext uri="{BB962C8B-B14F-4D97-AF65-F5344CB8AC3E}">
        <p14:creationId xmlns:p14="http://schemas.microsoft.com/office/powerpoint/2010/main" val="426601918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87495" y="449357"/>
            <a:ext cx="48625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Druhy vnějších krádeží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877973" y="413079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8300593" y="44935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10" descr="j029093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50" y="1196756"/>
            <a:ext cx="1595437" cy="1652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028750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2481" y="3154367"/>
            <a:ext cx="20050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93" y="5273675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98538" y="1402080"/>
            <a:ext cx="6014821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odnášení zboží a krádeže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krádeže nákupních vozíků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loupeže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krádeže na rampách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další formy  (falešné šeky…)…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86425" y="3670606"/>
            <a:ext cx="4993100" cy="863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</a:rPr>
              <a:t>Prevence proti vnějším krádežím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8537" y="5088951"/>
            <a:ext cx="6014821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optimální organizace práce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lidské prostředky, školení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● věcné prostředky.</a:t>
            </a:r>
          </a:p>
        </p:txBody>
      </p:sp>
      <p:pic>
        <p:nvPicPr>
          <p:cNvPr id="12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E2AB1EFA-49AB-40B0-AB0D-8704A41A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" y="132166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240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30961" y="2197106"/>
            <a:ext cx="9076532" cy="2640723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ze strany zákazníků v průměru představují ztráty v evropském obchodě 43 % z celkových ztrát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ochrana nákupních vozíků (1 vozík  stojí 80-100 Euro) 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některé firmy uvádějí  ztrátu cca 20 vozíků měsíčně (bez ochrany)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váhové scannery u pokladen snižují podvody zákazníků s vážením !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15703" y="765176"/>
            <a:ext cx="48625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Vnější krádeže dle Evropského barometru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07409" y="918379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728492" y="71698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1848871" y="5315653"/>
            <a:ext cx="8240712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ahoma" panose="020B0604030504040204" pitchFamily="34" charset="0"/>
              </a:rPr>
              <a:t>Nejvíce krádeží  - před velikonocemi a vánocemi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ahoma" panose="020B0604030504040204" pitchFamily="34" charset="0"/>
              </a:rPr>
              <a:t> (v ČR krádeže do 5 000, - Kč: přestupek)</a:t>
            </a:r>
          </a:p>
        </p:txBody>
      </p:sp>
      <p:pic>
        <p:nvPicPr>
          <p:cNvPr id="9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104E6E07-FB2A-4B9A-895D-21CB70F6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0799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29234" y="2207666"/>
            <a:ext cx="6450662" cy="2456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Prvenství krádeží – Vídeň 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2006 – 30 000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2016 - 19 000 ročně</a:t>
            </a:r>
          </a:p>
          <a:p>
            <a:pPr>
              <a:lnSpc>
                <a:spcPct val="9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V ČR – není přesná statistika,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 cca 400 vozíků ročně v hypermarketech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47891" y="838133"/>
            <a:ext cx="5598171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Krádeže nákupních vozíků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042624" y="80667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825317" y="77542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https://upload.wikimedia.org/wikipedia/commons/7/7c/Collage_von_W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87" y="2207666"/>
            <a:ext cx="31956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42624" y="5061332"/>
            <a:ext cx="6926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Zdroj: </a:t>
            </a:r>
            <a:r>
              <a:rPr lang="cs-CZ" altLang="cs-CZ" sz="2000" i="1" dirty="0"/>
              <a:t>Ve Vídni se krade nejvíc vozíků v Evropě, loni jich zmizelo 19 000. Češi jsou poctivější. </a:t>
            </a:r>
            <a:r>
              <a:rPr lang="cs-CZ" altLang="cs-CZ" sz="2000" dirty="0"/>
              <a:t>[online]. [vid. 20. listopadu 2017]. Dostupné z: https://www.irozhlas.cz/ekonomika/ve-vidni-se-krade-nejvic-voziku-v-evrope-loni-jich-zmizelo-19-000-cesi-jsou-v_1708220751_pj</a:t>
            </a:r>
          </a:p>
        </p:txBody>
      </p:sp>
      <p:pic>
        <p:nvPicPr>
          <p:cNvPr id="9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A6E5481B-4C06-4999-9C96-818FAE2B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0246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48328" y="498030"/>
            <a:ext cx="5654207" cy="523220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Kde se nejvíce zcizuje zboží?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23721" y="37355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098027" y="49803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837"/>
            <a:ext cx="1464833" cy="1127893"/>
          </a:xfrm>
          <a:prstGeom prst="rect">
            <a:avLst/>
          </a:prstGeom>
        </p:spPr>
      </p:pic>
      <p:graphicFrame>
        <p:nvGraphicFramePr>
          <p:cNvPr id="7" name="Group 104"/>
          <p:cNvGraphicFramePr>
            <a:graphicFrameLocks/>
          </p:cNvGraphicFramePr>
          <p:nvPr>
            <p:extLst/>
          </p:nvPr>
        </p:nvGraphicFramePr>
        <p:xfrm>
          <a:off x="849736" y="1314232"/>
          <a:ext cx="6128843" cy="3841749"/>
        </p:xfrm>
        <a:graphic>
          <a:graphicData uri="http://schemas.openxmlformats.org/drawingml/2006/table">
            <a:tbl>
              <a:tblPr/>
              <a:tblGrid>
                <a:gridCol w="274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podíl krádeží na dosahovaném obratu v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Pobaltské státy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1, 42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1,41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Slovensko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Maďarsko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91" descr="j040573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853" y="1701604"/>
            <a:ext cx="19558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5" descr="j040836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1367" y="3235107"/>
            <a:ext cx="19558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0" descr="j040581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6526" y="1679276"/>
            <a:ext cx="19558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5" descr="j040576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77" y="4559000"/>
            <a:ext cx="1485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6" descr="j0408324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776" y="4559000"/>
            <a:ext cx="1257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703915" y="5203855"/>
            <a:ext cx="7046938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Průměr v Evropě 1,24 %. (výzkum se dotýkal 24 firem, které dosahují cca 20% maloobchodního obratu v Evropě.</a:t>
            </a:r>
            <a:endParaRPr lang="cs-CZ" altLang="cs-CZ" sz="2000" b="1" dirty="0"/>
          </a:p>
        </p:txBody>
      </p:sp>
      <p:sp>
        <p:nvSpPr>
          <p:cNvPr id="2" name="Obdélník 1"/>
          <p:cNvSpPr/>
          <p:nvPr/>
        </p:nvSpPr>
        <p:spPr>
          <a:xfrm>
            <a:off x="959377" y="6267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Centre </a:t>
            </a:r>
            <a:r>
              <a:rPr lang="cs-CZ" altLang="cs-CZ" dirty="0" err="1"/>
              <a:t>for</a:t>
            </a:r>
            <a:r>
              <a:rPr lang="cs-CZ" altLang="cs-CZ" dirty="0"/>
              <a:t> Retail </a:t>
            </a:r>
            <a:r>
              <a:rPr lang="cs-CZ" altLang="cs-CZ" dirty="0" err="1"/>
              <a:t>Research</a:t>
            </a:r>
            <a:r>
              <a:rPr lang="cs-CZ" altLang="cs-CZ" dirty="0"/>
              <a:t> (VB). [online]. [vid. 20. listopadu 2017].  Dostupné z http://www.fox.cz/podceneni.html</a:t>
            </a:r>
          </a:p>
        </p:txBody>
      </p:sp>
      <p:pic>
        <p:nvPicPr>
          <p:cNvPr id="14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5C61FBE2-F895-4CE6-BED1-3E07B043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0" y="28696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1094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26035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Nejméně se zcizuje zboží:</a:t>
            </a:r>
          </a:p>
        </p:txBody>
      </p:sp>
      <p:graphicFrame>
        <p:nvGraphicFramePr>
          <p:cNvPr id="24708" name="Group 132"/>
          <p:cNvGraphicFramePr>
            <a:graphicFrameLocks noGrp="1"/>
          </p:cNvGraphicFramePr>
          <p:nvPr>
            <p:extLst/>
          </p:nvPr>
        </p:nvGraphicFramePr>
        <p:xfrm>
          <a:off x="2063750" y="1719263"/>
          <a:ext cx="4679950" cy="2560638"/>
        </p:xfrm>
        <a:graphic>
          <a:graphicData uri="http://schemas.openxmlformats.org/drawingml/2006/table">
            <a:tbl>
              <a:tblPr/>
              <a:tblGrid>
                <a:gridCol w="192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krádeží na dosahovaném obratu v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Rakousko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Švýcarsko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04" name="Picture 184" descr="j040839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2398713"/>
            <a:ext cx="1955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85" descr="j04056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696914"/>
            <a:ext cx="1958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86" descr="j04057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92601"/>
            <a:ext cx="1955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Obdélník 1"/>
          <p:cNvSpPr>
            <a:spLocks noChangeArrowheads="1"/>
          </p:cNvSpPr>
          <p:nvPr/>
        </p:nvSpPr>
        <p:spPr bwMode="auto">
          <a:xfrm>
            <a:off x="1555672" y="4936892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Centre </a:t>
            </a:r>
            <a:r>
              <a:rPr lang="cs-CZ" altLang="cs-CZ" sz="1800" dirty="0" err="1"/>
              <a:t>for</a:t>
            </a:r>
            <a:r>
              <a:rPr lang="cs-CZ" altLang="cs-CZ" sz="1800" dirty="0"/>
              <a:t> Retail </a:t>
            </a:r>
            <a:r>
              <a:rPr lang="cs-CZ" altLang="cs-CZ" sz="1800" dirty="0" err="1"/>
              <a:t>Research</a:t>
            </a:r>
            <a:r>
              <a:rPr lang="cs-CZ" altLang="cs-CZ" sz="1800" dirty="0"/>
              <a:t> (VB). [online]. [vid. 20. listopadu 2017]. Dostupné z http://www.fox.cz/podceneni.html</a:t>
            </a:r>
          </a:p>
        </p:txBody>
      </p:sp>
      <p:pic>
        <p:nvPicPr>
          <p:cNvPr id="8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9343B0C1-2C6D-4F50-AA51-BD935486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4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599" y="352970"/>
            <a:ext cx="7412701" cy="7778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prostředky ochrany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54701" y="1686576"/>
            <a:ext cx="4996656" cy="2393039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Zrcadlové vybavení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Kamerové systémy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Elektronická ochrana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zboží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Integrované bezpečnostní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systémy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17412" name="Picture 6" descr="j01924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57" y="1743856"/>
            <a:ext cx="2449513" cy="21605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j024147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57" y="4362124"/>
            <a:ext cx="1598613" cy="18256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j033105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1" y="4517454"/>
            <a:ext cx="18161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in00291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45" y="4328319"/>
            <a:ext cx="1763712" cy="17541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j021669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" y="4309192"/>
            <a:ext cx="944563" cy="18335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j0355013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59" y="4309192"/>
            <a:ext cx="822325" cy="18192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54" y="352970"/>
            <a:ext cx="1464833" cy="1127893"/>
          </a:xfrm>
          <a:prstGeom prst="rect">
            <a:avLst/>
          </a:prstGeom>
        </p:spPr>
      </p:pic>
      <p:pic>
        <p:nvPicPr>
          <p:cNvPr id="11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EE4F2FC0-CA42-4E34-8562-4C02E8D8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66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622426"/>
            <a:ext cx="11369075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Elektronické anténní systémy EAS   (</a:t>
            </a:r>
            <a:r>
              <a:rPr lang="cs-CZ" altLang="cs-CZ" sz="2400" b="1" dirty="0" err="1">
                <a:solidFill>
                  <a:srgbClr val="FF0000"/>
                </a:solidFill>
              </a:rPr>
              <a:t>Electronic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Article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Surveillance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 b="1" dirty="0">
                <a:solidFill>
                  <a:srgbClr val="008080"/>
                </a:solidFill>
              </a:rPr>
              <a:t>detekční antény u vchodu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ochranné etikety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deaktivátory.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Inteligentní ochranné prvky (RF/ID)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umožňují přiřadit vlastní kód každému výrobku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možnost pokladny bez obsluhy-</a:t>
            </a:r>
            <a:r>
              <a:rPr lang="cs-CZ" altLang="cs-CZ" sz="2400" b="1" dirty="0" err="1">
                <a:solidFill>
                  <a:srgbClr val="008080"/>
                </a:solidFill>
              </a:rPr>
              <a:t>selfscanning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zákazník si může zboží uložit do tašek a  projde-li  inkasní zónou je mu sečtena celková suma nákupu.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Elektrické smyčkové systémy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elektromagnetický princip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do smyčkového systému jsou zapojeny všechny vystavené výrobky, která mají čidla napojená na ústřednu sledující el. obvody a jejich případné narušení (</a:t>
            </a:r>
            <a:r>
              <a:rPr lang="cs-CZ" altLang="cs-CZ" sz="2400" b="1" dirty="0">
                <a:solidFill>
                  <a:srgbClr val="FF0000"/>
                </a:solidFill>
              </a:rPr>
              <a:t>využití např. u spotřební elektroniky</a:t>
            </a:r>
            <a:r>
              <a:rPr lang="cs-CZ" altLang="cs-CZ" sz="2400" b="1" dirty="0">
                <a:solidFill>
                  <a:srgbClr val="008080"/>
                </a:solidFill>
              </a:rPr>
              <a:t>).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34460" y="420399"/>
            <a:ext cx="5777616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Elektronická ochrana zboží: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53988" y="507431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712076" y="38893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2C9A5184-5E7D-4CA8-809E-AF2D965F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1951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02571" y="692151"/>
            <a:ext cx="7488238" cy="19431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Integrovaný bezpečnostní systém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Bezpečnostní analýza (co chceme chránit)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Hodnotová analýza (hodnota hmotného i nehmotného majetku)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Pravděpodobnost vzniku škod.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1177015" y="2926557"/>
            <a:ext cx="5715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47737" y="3789363"/>
            <a:ext cx="10300013" cy="2656407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Kompletní pojetí ochrany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Pasivní ochrana: (mříže, zámky …)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● Aktivní ochrana: informace o ohrožení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Pasivní a aktivní ochrana tvoří funkční strukturu IBS, funkce: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informační:         signál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vyhodnocovací:  záznam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  výkonná:             zásah.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Picture 2" descr="Fotografie číslo 13 #66714443 | fotobanka Fotky&amp;Foto">
            <a:extLst>
              <a:ext uri="{FF2B5EF4-FFF2-40B4-BE49-F238E27FC236}">
                <a16:creationId xmlns:a16="http://schemas.microsoft.com/office/drawing/2014/main" id="{7500AA15-3662-4DED-9BE3-FF803F91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1" y="335004"/>
            <a:ext cx="975092" cy="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99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Veselý obličej 1">
            <a:extLst>
              <a:ext uri="{FF2B5EF4-FFF2-40B4-BE49-F238E27FC236}">
                <a16:creationId xmlns:a16="http://schemas.microsoft.com/office/drawing/2014/main" id="{A74CE8B3-1FC0-45BF-AB25-D74DBBEA205E}"/>
              </a:ext>
            </a:extLst>
          </p:cNvPr>
          <p:cNvSpPr/>
          <p:nvPr/>
        </p:nvSpPr>
        <p:spPr>
          <a:xfrm>
            <a:off x="442340" y="365401"/>
            <a:ext cx="2095130" cy="1704513"/>
          </a:xfrm>
          <a:prstGeom prst="smileyFac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76A462-4312-43A7-9FCF-52619F430684}"/>
              </a:ext>
            </a:extLst>
          </p:cNvPr>
          <p:cNvSpPr txBox="1"/>
          <p:nvPr/>
        </p:nvSpPr>
        <p:spPr>
          <a:xfrm>
            <a:off x="7757069" y="5506595"/>
            <a:ext cx="390913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Děkuji za pozornost</a:t>
            </a:r>
          </a:p>
          <a:p>
            <a:pPr algn="ctr"/>
            <a:r>
              <a:rPr lang="cs-CZ" sz="3200" dirty="0"/>
              <a:t>Halina Starzyczná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20E367-B937-433F-B909-50F627BD9BC0}"/>
              </a:ext>
            </a:extLst>
          </p:cNvPr>
          <p:cNvSpPr txBox="1"/>
          <p:nvPr/>
        </p:nvSpPr>
        <p:spPr>
          <a:xfrm>
            <a:off x="525797" y="2256818"/>
            <a:ext cx="605875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DÚ č. 4</a:t>
            </a:r>
          </a:p>
          <a:p>
            <a:r>
              <a:rPr lang="cs-CZ" sz="2400" dirty="0"/>
              <a:t>Najděte na našem nebo zahraničním trhu příklady vnějších a vnitřních krádeží. </a:t>
            </a:r>
          </a:p>
          <a:p>
            <a:r>
              <a:rPr lang="cs-CZ" sz="2400" dirty="0"/>
              <a:t>Resp. zpracujte téma  kriminalita v maloobchodě (optimálně  na 2  stránky)</a:t>
            </a:r>
          </a:p>
          <a:p>
            <a:endParaRPr lang="cs-CZ" sz="2400" dirty="0"/>
          </a:p>
          <a:p>
            <a:r>
              <a:rPr lang="cs-CZ" sz="2400" dirty="0"/>
              <a:t>Nezapomeňte na zdroje a </a:t>
            </a:r>
            <a:r>
              <a:rPr lang="cs-CZ" sz="2400"/>
              <a:t>formální úpravu!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Odevzdejte do odevzdávárny do IS.</a:t>
            </a:r>
          </a:p>
          <a:p>
            <a:r>
              <a:rPr lang="cs-CZ" sz="2400" dirty="0"/>
              <a:t>Příjmení_DÚ4</a:t>
            </a:r>
          </a:p>
          <a:p>
            <a:r>
              <a:rPr lang="cs-CZ" sz="2400" dirty="0"/>
              <a:t>Termín do 15. května 2022</a:t>
            </a:r>
          </a:p>
        </p:txBody>
      </p:sp>
    </p:spTree>
    <p:extLst>
      <p:ext uri="{BB962C8B-B14F-4D97-AF65-F5344CB8AC3E}">
        <p14:creationId xmlns:p14="http://schemas.microsoft.com/office/powerpoint/2010/main" val="203687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1854" y="1181448"/>
            <a:ext cx="948939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Obchodní sortiment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– všechno zboží, co přichází do sféry oběhu. Vytváří se komplexněji na úrovni velkoobchodu a maloobchodu.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Na úrovni velkoobchodu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je uspořádán podle určitého obchodního záměru a zahrnuje jak spotřební zboží, tak i nespotřební zboží.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Na úrovni maloobchodu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je obchodní sortiment (spotřební zboží) uspořádán technologicky i marketingově pro jednotlivé druhy maloobchodních jednotek a danou cílovou skupinu zákazníků, pro kterou je prodejna určena.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68067" y="292102"/>
            <a:ext cx="4862512" cy="5238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sortiment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143794" y="441326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728492" y="319735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6C24D6-2805-4BE4-9147-997234A28E91}"/>
              </a:ext>
            </a:extLst>
          </p:cNvPr>
          <p:cNvSpPr txBox="1"/>
          <p:nvPr/>
        </p:nvSpPr>
        <p:spPr>
          <a:xfrm>
            <a:off x="10001251" y="1570038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 zopakování !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00568F9-ACFC-45F5-AA07-4AA8B720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0" y="4396394"/>
            <a:ext cx="9572861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3 hlavní skupiny forem prodeje: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latin typeface="+mn-lt"/>
              </a:rPr>
              <a:t>Prodej  s převážnou obsluhou prodavače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(pultový, volný výběr)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latin typeface="+mn-lt"/>
              </a:rPr>
              <a:t>Prodej, při kterém se zákazník obsluhuje  převážně sám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(samoobsluha)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-    </a:t>
            </a:r>
            <a:r>
              <a:rPr lang="cs-CZ" altLang="cs-CZ" sz="2400" b="1" dirty="0">
                <a:latin typeface="+mn-lt"/>
              </a:rPr>
              <a:t>Prodej na objednávku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(zásilkový obchod)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24CF411-7857-49D7-990A-A4429AADF90D}"/>
              </a:ext>
            </a:extLst>
          </p:cNvPr>
          <p:cNvSpPr/>
          <p:nvPr/>
        </p:nvSpPr>
        <p:spPr>
          <a:xfrm>
            <a:off x="6724650" y="3895725"/>
            <a:ext cx="419100" cy="362229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847C85-F470-45B3-B23E-50F901BA0B1B}"/>
              </a:ext>
            </a:extLst>
          </p:cNvPr>
          <p:cNvSpPr txBox="1"/>
          <p:nvPr/>
        </p:nvSpPr>
        <p:spPr>
          <a:xfrm>
            <a:off x="10165404" y="2480553"/>
            <a:ext cx="1912297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Šířka a hloubka sortimentu</a:t>
            </a:r>
          </a:p>
          <a:p>
            <a:r>
              <a:rPr lang="cs-CZ" dirty="0">
                <a:solidFill>
                  <a:srgbClr val="FF0000"/>
                </a:solidFill>
              </a:rPr>
              <a:t>- Druh prodejny, ekonomický vliv</a:t>
            </a:r>
          </a:p>
        </p:txBody>
      </p:sp>
      <p:pic>
        <p:nvPicPr>
          <p:cNvPr id="11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68CA69C1-127C-421E-9631-4DE46A39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155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719592" y="5520744"/>
            <a:ext cx="3957976" cy="1061031"/>
          </a:xfrm>
          <a:prstGeom prst="ellipse">
            <a:avLst/>
          </a:prstGeom>
          <a:solidFill>
            <a:srgbClr val="FFFFCC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 tIns="1080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/>
              <a:t>   </a:t>
            </a:r>
            <a:r>
              <a:rPr lang="cs-CZ" altLang="cs-CZ" sz="2400" b="1" dirty="0"/>
              <a:t>Základní fáze prodeje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096000" y="5220830"/>
            <a:ext cx="24512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1. Nabídka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2. Výběr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3. Placení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4. Výdej zboží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9521069" y="5657212"/>
            <a:ext cx="245125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Záleží na formě prodeje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719594" y="54720"/>
            <a:ext cx="792163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31AD539-17DB-4352-B8B7-1E33DD3392BF}"/>
              </a:ext>
            </a:extLst>
          </p:cNvPr>
          <p:cNvSpPr txBox="1"/>
          <p:nvPr/>
        </p:nvSpPr>
        <p:spPr>
          <a:xfrm>
            <a:off x="9521069" y="1626215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 zopakování !</a:t>
            </a:r>
          </a:p>
        </p:txBody>
      </p:sp>
      <p:sp>
        <p:nvSpPr>
          <p:cNvPr id="10" name="Text Box 133">
            <a:extLst>
              <a:ext uri="{FF2B5EF4-FFF2-40B4-BE49-F238E27FC236}">
                <a16:creationId xmlns:a16="http://schemas.microsoft.com/office/drawing/2014/main" id="{9C7EBAB5-D555-40B9-AAF5-34443F7C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540" y="106175"/>
            <a:ext cx="5761037" cy="523220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Kritéria volby formy prodeje</a:t>
            </a:r>
          </a:p>
        </p:txBody>
      </p:sp>
      <p:graphicFrame>
        <p:nvGraphicFramePr>
          <p:cNvPr id="11" name="Group 143">
            <a:extLst>
              <a:ext uri="{FF2B5EF4-FFF2-40B4-BE49-F238E27FC236}">
                <a16:creationId xmlns:a16="http://schemas.microsoft.com/office/drawing/2014/main" id="{AB0139FA-670E-40A6-A22B-F39C5BF93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57073"/>
              </p:ext>
            </p:extLst>
          </p:nvPr>
        </p:nvGraphicFramePr>
        <p:xfrm>
          <a:off x="719594" y="716280"/>
          <a:ext cx="8052931" cy="1371600"/>
        </p:xfrm>
        <a:graphic>
          <a:graphicData uri="http://schemas.openxmlformats.org/drawingml/2006/table">
            <a:tbl>
              <a:tblPr/>
              <a:tblGrid>
                <a:gridCol w="3803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Charakter sortimentu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Frekvence nákupu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 spotřeby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Cena zboží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144">
            <a:extLst>
              <a:ext uri="{FF2B5EF4-FFF2-40B4-BE49-F238E27FC236}">
                <a16:creationId xmlns:a16="http://schemas.microsoft.com/office/drawing/2014/main" id="{0E859995-36B8-4D3A-AC3C-91E2FB588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2030"/>
              </p:ext>
            </p:extLst>
          </p:nvPr>
        </p:nvGraphicFramePr>
        <p:xfrm>
          <a:off x="719595" y="2087880"/>
          <a:ext cx="8052928" cy="1371600"/>
        </p:xfrm>
        <a:graphic>
          <a:graphicData uri="http://schemas.openxmlformats.org/drawingml/2006/table">
            <a:tbl>
              <a:tblPr/>
              <a:tblGrid>
                <a:gridCol w="378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2.Technické řešení prodejní jednotky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Velikost prodejny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Členění ploch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Možnost mechanizace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roup 144">
            <a:extLst>
              <a:ext uri="{FF2B5EF4-FFF2-40B4-BE49-F238E27FC236}">
                <a16:creationId xmlns:a16="http://schemas.microsoft.com/office/drawing/2014/main" id="{3C8050DB-7407-4F3E-9926-A28485B37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45782"/>
              </p:ext>
            </p:extLst>
          </p:nvPr>
        </p:nvGraphicFramePr>
        <p:xfrm>
          <a:off x="719592" y="3466987"/>
          <a:ext cx="8052931" cy="1371600"/>
        </p:xfrm>
        <a:graphic>
          <a:graphicData uri="http://schemas.openxmlformats.org/drawingml/2006/table">
            <a:tbl>
              <a:tblPr/>
              <a:tblGrid>
                <a:gridCol w="380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2.Technické řešení prodejní jednotky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Velikost prodejny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Členění ploch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Možnost mechanizace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Šipka: doprava 1">
            <a:extLst>
              <a:ext uri="{FF2B5EF4-FFF2-40B4-BE49-F238E27FC236}">
                <a16:creationId xmlns:a16="http://schemas.microsoft.com/office/drawing/2014/main" id="{B0673C13-E1E0-4C33-A539-B57A746E6BE9}"/>
              </a:ext>
            </a:extLst>
          </p:cNvPr>
          <p:cNvSpPr/>
          <p:nvPr/>
        </p:nvSpPr>
        <p:spPr>
          <a:xfrm>
            <a:off x="5067300" y="5848350"/>
            <a:ext cx="609600" cy="44872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E616B765-A971-4066-8218-1DD94EFAC4BF}"/>
              </a:ext>
            </a:extLst>
          </p:cNvPr>
          <p:cNvSpPr/>
          <p:nvPr/>
        </p:nvSpPr>
        <p:spPr>
          <a:xfrm>
            <a:off x="8647268" y="5765367"/>
            <a:ext cx="638177" cy="480585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147" descr="j0217870[1]">
            <a:extLst>
              <a:ext uri="{FF2B5EF4-FFF2-40B4-BE49-F238E27FC236}">
                <a16:creationId xmlns:a16="http://schemas.microsoft.com/office/drawing/2014/main" id="{5E4727CD-2BC7-4C97-B2E1-5C2DE558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5" y="2701765"/>
            <a:ext cx="2124075" cy="16557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76CFC1D3-0A0B-4187-83EF-AA604DA6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" y="141025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6837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088247" y="308210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9321123" y="421862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98F7881-264C-4191-A012-620D9CF9BFFF}"/>
              </a:ext>
            </a:extLst>
          </p:cNvPr>
          <p:cNvSpPr txBox="1"/>
          <p:nvPr/>
        </p:nvSpPr>
        <p:spPr>
          <a:xfrm>
            <a:off x="1985323" y="102542"/>
            <a:ext cx="6831685" cy="107721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Obchodní provoz a pracnost sortimentu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8435B03-6EC4-4013-8BB1-11D95BB1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25" y="1578245"/>
            <a:ext cx="931524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Složitost sortimentu </a:t>
            </a:r>
            <a:r>
              <a:rPr lang="cs-CZ" altLang="cs-CZ" sz="2400" b="1" dirty="0">
                <a:solidFill>
                  <a:srgbClr val="008080"/>
                </a:solidFill>
              </a:rPr>
              <a:t>-  vliv šířky sortimentu a hloubky, počet sortimentních řad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Frekvence dodávek </a:t>
            </a:r>
            <a:r>
              <a:rPr lang="cs-CZ" altLang="cs-CZ" sz="2400" b="1" dirty="0">
                <a:solidFill>
                  <a:srgbClr val="008080"/>
                </a:solidFill>
              </a:rPr>
              <a:t>– některé zboží je dodáváno denně, týdně, měsíčně (chléb, těstoviny, konzervy)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Doba prodejnosti </a:t>
            </a:r>
            <a:r>
              <a:rPr lang="cs-CZ" altLang="cs-CZ" sz="2400" b="1" dirty="0">
                <a:solidFill>
                  <a:srgbClr val="008080"/>
                </a:solidFill>
              </a:rPr>
              <a:t>-  trvanlivost potravin, prodejnost módního zboží, či technického sortimentu (životní cyklus výrobku)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Fyzické vlastnosti zboží </a:t>
            </a:r>
            <a:r>
              <a:rPr lang="cs-CZ" altLang="cs-CZ" sz="2400" b="1" dirty="0">
                <a:solidFill>
                  <a:srgbClr val="008080"/>
                </a:solidFill>
              </a:rPr>
              <a:t>– vliv na skladování, přípravu k prodeji, porcování, vážení atd.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Pomoc zákazníkovi</a:t>
            </a:r>
            <a:r>
              <a:rPr lang="cs-CZ" altLang="cs-CZ" sz="2400" b="1" dirty="0">
                <a:solidFill>
                  <a:srgbClr val="008080"/>
                </a:solidFill>
              </a:rPr>
              <a:t>-poradenství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Péče o prodejní zařízení </a:t>
            </a:r>
            <a:r>
              <a:rPr lang="cs-CZ" altLang="cs-CZ" sz="2400" b="1" dirty="0">
                <a:solidFill>
                  <a:srgbClr val="003366"/>
                </a:solidFill>
              </a:rPr>
              <a:t>- </a:t>
            </a:r>
            <a:r>
              <a:rPr lang="cs-CZ" altLang="cs-CZ" sz="2400" b="1" dirty="0">
                <a:solidFill>
                  <a:srgbClr val="008080"/>
                </a:solidFill>
              </a:rPr>
              <a:t>mrazící boxy, chladící boxy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Ztížení pracovních podmínek</a:t>
            </a:r>
            <a:r>
              <a:rPr lang="cs-CZ" altLang="cs-CZ" sz="2400" b="1" dirty="0">
                <a:solidFill>
                  <a:srgbClr val="008080"/>
                </a:solidFill>
              </a:rPr>
              <a:t>-klimatické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podmínky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Zvláštní odpovědnost</a:t>
            </a:r>
            <a:r>
              <a:rPr lang="cs-CZ" altLang="cs-CZ" sz="2400" b="1" dirty="0">
                <a:solidFill>
                  <a:srgbClr val="008080"/>
                </a:solidFill>
              </a:rPr>
              <a:t>-prodej zbraní, toxických látek.</a:t>
            </a:r>
          </a:p>
        </p:txBody>
      </p:sp>
      <p:pic>
        <p:nvPicPr>
          <p:cNvPr id="8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E81504FD-E2AF-4332-9D38-19B12A73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903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3250" y="1193801"/>
            <a:ext cx="937895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Dispoziční řešení: </a:t>
            </a:r>
            <a:r>
              <a:rPr lang="cs-CZ" altLang="cs-CZ" sz="2400" b="1" i="1" dirty="0">
                <a:solidFill>
                  <a:srgbClr val="008080"/>
                </a:solidFill>
              </a:rPr>
              <a:t>racionální prostorové uspořádání hmotných prostředků obchodní činnosti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Analýza dispozičního řešení: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strukturu ploch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potřebnou velikost ploch (dle velikosti zásob a dosahovaného obratu)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návaznost ploch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využití ploch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83550" y="450850"/>
            <a:ext cx="4862512" cy="584775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Dispoziční řešení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97295" y="350193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712076" y="388937"/>
            <a:ext cx="1081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81C65B4-F225-466B-960B-E365D389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240789"/>
            <a:ext cx="9378950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Struktura  ploch: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1. Hlavní plochy (prodejní místnosti)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Pomocné plochy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s přímým vztahem ke zboží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s nepřímým vztahem ke zboží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8080"/>
                </a:solidFill>
              </a:rPr>
              <a:t>komunikace (horizontální a vertikální</a:t>
            </a:r>
            <a:r>
              <a:rPr lang="cs-CZ" altLang="cs-CZ" sz="3200" b="1" i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9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0C4DE3A9-AC1A-4604-A566-703F8C20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5" y="102542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356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ánek prodejn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3" y="1168400"/>
            <a:ext cx="9523804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2126371" y="182685"/>
            <a:ext cx="6941175" cy="1077218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Příklad dispozičního řešení – pultový prodej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5" name="Picture 2" descr="Vektorový obrázek lesklý číslo deset | Veřejně dostupné vektory">
            <a:extLst>
              <a:ext uri="{FF2B5EF4-FFF2-40B4-BE49-F238E27FC236}">
                <a16:creationId xmlns:a16="http://schemas.microsoft.com/office/drawing/2014/main" id="{BE8D5193-1D14-421C-8405-82A9BAE5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3" y="435543"/>
            <a:ext cx="685801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926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4125</Words>
  <Application>Microsoft Office PowerPoint</Application>
  <PresentationFormat>Širokoúhlá obrazovka</PresentationFormat>
  <Paragraphs>664</Paragraphs>
  <Slides>48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Směry dalšího rozvoje a využití čárového kódu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Nejméně se zcizuje zboží:</vt:lpstr>
      <vt:lpstr>Věcné prostředky ochrany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233</cp:revision>
  <dcterms:created xsi:type="dcterms:W3CDTF">2016-11-25T20:36:16Z</dcterms:created>
  <dcterms:modified xsi:type="dcterms:W3CDTF">2022-04-16T15:04:47Z</dcterms:modified>
</cp:coreProperties>
</file>