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3" r:id="rId3"/>
    <p:sldId id="269" r:id="rId4"/>
    <p:sldId id="267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1" r:id="rId20"/>
    <p:sldId id="272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331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20.10.2020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 smtClean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 a opakování dosavadních znalostí z přednášek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723878"/>
            <a:ext cx="296011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</a:t>
            </a:r>
          </a:p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č. 4 </a:t>
            </a:r>
          </a:p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20. 10. 2020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427493"/>
            <a:ext cx="2376264" cy="218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2919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4: Jedním z vývojových trendů v obchodě je také tržní dominance. Která z těchto definic tento pojem vysvětluje?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3161" y="3795886"/>
            <a:ext cx="87077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Tento pojem znamená růst velikosti obchodních společností, které získávají na trhu významné postavení – tzv. obchodních řetězců, které mají rozhodující vliv na dodavatele. 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8747" y="1997027"/>
            <a:ext cx="86859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Tržní dominance je způsob, jak snižovat riziko vyvolané silnou konkurencí na obchodním trhu.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8747" y="3034956"/>
            <a:ext cx="87077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Tento pojem znamená rozšiřování obchodní činnosti firmy z mateřské země do zahraničí.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86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858812"/>
            <a:ext cx="756084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5: V rámci podnikatelských strategií jste si na přednášce uváděli 3 nejznámější. Jedna z těchto strategií vychází z tzv. křivky zkušenostního efektu. O jakou strategii se jedná?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7505" y="3867894"/>
            <a:ext cx="468051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Strategie zacílení – Dělej to, co na trhu chybí.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2096675"/>
            <a:ext cx="46805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Strategie vedení cenou – Dělej to ve velkém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7505" y="2982284"/>
            <a:ext cx="46805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Strategie diferenciace – Dělej to nově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570351"/>
            <a:ext cx="23241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84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858812"/>
            <a:ext cx="756084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6: V rámci podnikatelských strategií jste si na přednášce uváděli 3 nejznámější. Jedna z těchto strategií vychází z tzv. S-křivek. O jakou strategii se jedná?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7505" y="3867894"/>
            <a:ext cx="870778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Strategie zacílení – Dělej to, co na trhu chybí.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2096675"/>
            <a:ext cx="868594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Strategie vedení cenou – Dělej to ve velkém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7504" y="2982284"/>
            <a:ext cx="870778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Strategie diferenciace – Dělej to nově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8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858812"/>
            <a:ext cx="756084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7: Pokud obchodní organizace zaznamená pokles poptávky po určitém sortimentu, je vhodné, aby zvolila jednu konkrétní strategii. O jakou se v tomto případě jedná?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907704" y="3867894"/>
            <a:ext cx="496855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Strategie 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Trading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Down.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07702" y="2427734"/>
            <a:ext cx="49685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Strategie </a:t>
            </a:r>
            <a:r>
              <a:rPr lang="cs-CZ" altLang="cs-CZ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Trading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UP.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07704" y="3147814"/>
            <a:ext cx="496855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B) Strategie zacílení – Dělej to, co na trhu 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chybí.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29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858812"/>
            <a:ext cx="756084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8: Představte si situaci, že se </a:t>
            </a:r>
            <a:r>
              <a:rPr lang="cs-CZ" altLang="cs-CZ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retailingová</a:t>
            </a:r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společnost rozhodla vstoupit na nový zahraniční trh a jako nejvhodnější způsob, na základě analýzy trhu, zvolila důsledné přizpůsobení tomuto místnímu trhu. Jakou rozvojovou strategii tato společnost uplatnila?</a:t>
            </a:r>
          </a:p>
        </p:txBody>
      </p:sp>
      <p:sp>
        <p:nvSpPr>
          <p:cNvPr id="3" name="Obdélník 2"/>
          <p:cNvSpPr/>
          <p:nvPr/>
        </p:nvSpPr>
        <p:spPr>
          <a:xfrm>
            <a:off x="2627784" y="4183969"/>
            <a:ext cx="316835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Multinacionální strategii.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15723" y="2687941"/>
            <a:ext cx="318041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Globální strategii.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628493" y="3435955"/>
            <a:ext cx="318041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B) 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Transnacionální strategii.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260166"/>
            <a:ext cx="1861501" cy="23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0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858812"/>
            <a:ext cx="756084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9: V rámci vývoje marketingu můžeme hovořit o různých vývojových fázích. Jak se jmenuje ta, ve které hovoříme o holistickém přístupu k zákazníkům? (Dochází zde k řízení hodnoty zákazníka)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75856" y="3355042"/>
            <a:ext cx="1940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</a:t>
            </a:r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Marketing 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3.0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2216380"/>
            <a:ext cx="191863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Marketing 1.0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63688" y="2785711"/>
            <a:ext cx="195513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B) Marketing 2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.0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76056" y="3924373"/>
            <a:ext cx="1940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Marketing 4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.0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216380"/>
            <a:ext cx="1404156" cy="23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858812"/>
            <a:ext cx="75608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10: Co je to CRM?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63686" y="3844458"/>
            <a:ext cx="533951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Je to způsob, jakým obchodní společnosti komunikují se svými dodavateli.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63688" y="1683189"/>
            <a:ext cx="533951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 to software, který obchodní společnosti využívají v rámci svých marketingových aktivit.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63687" y="2625324"/>
            <a:ext cx="533951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 to dlouhodobá firemní strategie zaměřená na budování solidních a oboustranně prospěšných vztahů se zákazníky.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13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858812"/>
            <a:ext cx="75608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11: Co je to </a:t>
            </a:r>
            <a:r>
              <a:rPr lang="cs-CZ" altLang="cs-CZ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merchandising</a:t>
            </a:r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1253" y="3370230"/>
            <a:ext cx="604492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Jedná se o součást transakčního marketingu.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6585" y="1634538"/>
            <a:ext cx="605959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Jedná se o soubor činností, které mají za cíl zajistit správné zboží, na správné místo, ve správný čas a za správnou cenu.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6585" y="2521233"/>
            <a:ext cx="605959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Jedná se o členění zboží do kategorií, na základě sledování nákupních a spotřebních zvyklostí zákazníka.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296647"/>
            <a:ext cx="1337187" cy="21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6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47126"/>
            <a:ext cx="5904656" cy="50770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PRAKTICKÉ CVIČENÍ na příští seminář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697128"/>
            <a:ext cx="903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</a:rPr>
              <a:t>Vypracujte zadání praktického cvičení v týmech: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0000"/>
                </a:solidFill>
              </a:rPr>
              <a:t>2-4 </a:t>
            </a:r>
            <a:r>
              <a:rPr lang="cs-CZ" sz="2000" dirty="0">
                <a:solidFill>
                  <a:srgbClr val="000000"/>
                </a:solidFill>
              </a:rPr>
              <a:t>studenti v </a:t>
            </a:r>
            <a:r>
              <a:rPr lang="cs-CZ" sz="2000" dirty="0" smtClean="0">
                <a:solidFill>
                  <a:srgbClr val="000000"/>
                </a:solidFill>
              </a:rPr>
              <a:t>týmu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0000"/>
                </a:solidFill>
              </a:rPr>
              <a:t>Praktické cvičení máte k dispozici v IS (složka semináře – Virtuální maloobchod)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0000"/>
                </a:solidFill>
              </a:rPr>
              <a:t>Úkol vložte do IS (</a:t>
            </a:r>
            <a:r>
              <a:rPr lang="cs-CZ" sz="2000" dirty="0" err="1" smtClean="0">
                <a:solidFill>
                  <a:srgbClr val="000000"/>
                </a:solidFill>
              </a:rPr>
              <a:t>odevzdávárna</a:t>
            </a:r>
            <a:r>
              <a:rPr lang="cs-CZ" sz="2000" dirty="0" smtClean="0">
                <a:solidFill>
                  <a:srgbClr val="000000"/>
                </a:solidFill>
              </a:rPr>
              <a:t> –&gt; úkoly ze seminářů -&gt; </a:t>
            </a:r>
            <a:r>
              <a:rPr lang="cs-CZ" sz="2000" dirty="0" err="1" smtClean="0">
                <a:solidFill>
                  <a:srgbClr val="000000"/>
                </a:solidFill>
              </a:rPr>
              <a:t>Úkol_Virtuální</a:t>
            </a:r>
            <a:r>
              <a:rPr lang="cs-CZ" sz="2000" dirty="0" smtClean="0">
                <a:solidFill>
                  <a:srgbClr val="000000"/>
                </a:solidFill>
              </a:rPr>
              <a:t> maloobchod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0000"/>
                </a:solidFill>
              </a:rPr>
              <a:t>Termín vypracování je do 25. 10. 2020</a:t>
            </a:r>
            <a:endParaRPr lang="cs-CZ" sz="2000" dirty="0">
              <a:solidFill>
                <a:srgbClr val="000000"/>
              </a:solidFill>
            </a:endParaRPr>
          </a:p>
          <a:p>
            <a:endParaRPr lang="cs-CZ" sz="2000" b="1" dirty="0" smtClean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3723878"/>
            <a:ext cx="885356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b="1" dirty="0" smtClean="0">
                <a:solidFill>
                  <a:srgbClr val="000000"/>
                </a:solidFill>
              </a:rPr>
              <a:t>„Představenstvo</a:t>
            </a:r>
            <a:r>
              <a:rPr lang="cs-CZ" b="1" dirty="0">
                <a:solidFill>
                  <a:srgbClr val="000000"/>
                </a:solidFill>
              </a:rPr>
              <a:t>“ </a:t>
            </a:r>
            <a:r>
              <a:rPr lang="cs-CZ" b="1" dirty="0" smtClean="0">
                <a:solidFill>
                  <a:srgbClr val="000000"/>
                </a:solidFill>
              </a:rPr>
              <a:t>- učitel</a:t>
            </a:r>
            <a:endParaRPr lang="cs-CZ" b="1" dirty="0">
              <a:solidFill>
                <a:srgbClr val="000000"/>
              </a:solidFill>
            </a:endParaRPr>
          </a:p>
          <a:p>
            <a:pPr algn="just"/>
            <a:r>
              <a:rPr lang="cs-CZ" dirty="0" smtClean="0">
                <a:solidFill>
                  <a:srgbClr val="000000"/>
                </a:solidFill>
              </a:rPr>
              <a:t>V rámci diskuze na dalším semináři zformuluji </a:t>
            </a:r>
            <a:r>
              <a:rPr lang="cs-CZ" dirty="0">
                <a:solidFill>
                  <a:srgbClr val="000000"/>
                </a:solidFill>
              </a:rPr>
              <a:t>pro a proti </a:t>
            </a:r>
            <a:r>
              <a:rPr lang="cs-CZ" dirty="0" smtClean="0">
                <a:solidFill>
                  <a:srgbClr val="000000"/>
                </a:solidFill>
              </a:rPr>
              <a:t>Vašich návrhů </a:t>
            </a:r>
            <a:r>
              <a:rPr lang="cs-CZ" dirty="0">
                <a:solidFill>
                  <a:srgbClr val="000000"/>
                </a:solidFill>
              </a:rPr>
              <a:t>a </a:t>
            </a:r>
            <a:r>
              <a:rPr lang="cs-CZ" dirty="0" smtClean="0">
                <a:solidFill>
                  <a:srgbClr val="000000"/>
                </a:solidFill>
              </a:rPr>
              <a:t>rozhodnu, který </a:t>
            </a:r>
            <a:r>
              <a:rPr lang="cs-CZ" dirty="0">
                <a:solidFill>
                  <a:srgbClr val="000000"/>
                </a:solidFill>
              </a:rPr>
              <a:t>návrh </a:t>
            </a:r>
            <a:r>
              <a:rPr lang="cs-CZ" dirty="0" smtClean="0">
                <a:solidFill>
                  <a:srgbClr val="000000"/>
                </a:solidFill>
              </a:rPr>
              <a:t>podpořím. Členové vítězného týmu obdrží 1 bonusový bod ke zkoušce. Na každém semináři bude vybrán 1 vítězný tým.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2715766"/>
            <a:ext cx="886262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00"/>
                </a:solidFill>
              </a:rPr>
              <a:t>Tým „</a:t>
            </a:r>
            <a:r>
              <a:rPr lang="cs-CZ" b="1" dirty="0" smtClean="0">
                <a:solidFill>
                  <a:srgbClr val="000000"/>
                </a:solidFill>
              </a:rPr>
              <a:t>manažeři“ - </a:t>
            </a:r>
            <a:r>
              <a:rPr lang="cs-CZ" dirty="0" smtClean="0">
                <a:solidFill>
                  <a:srgbClr val="000000"/>
                </a:solidFill>
              </a:rPr>
              <a:t>navrhnou </a:t>
            </a:r>
            <a:r>
              <a:rPr lang="cs-CZ" dirty="0">
                <a:solidFill>
                  <a:srgbClr val="000000"/>
                </a:solidFill>
              </a:rPr>
              <a:t>pro již stávající produkt nový prodejní kanál </a:t>
            </a:r>
            <a:r>
              <a:rPr lang="cs-CZ" dirty="0" smtClean="0">
                <a:solidFill>
                  <a:srgbClr val="000000"/>
                </a:solidFill>
              </a:rPr>
              <a:t>Vypracujte </a:t>
            </a:r>
            <a:r>
              <a:rPr lang="cs-CZ" dirty="0">
                <a:solidFill>
                  <a:srgbClr val="000000"/>
                </a:solidFill>
              </a:rPr>
              <a:t>zadání předloženého příkladu. Zvolte si svého „výkonného ředitele společnosti (CEO)“, který následně zpracování přednese „představenstvu“ společnosti.</a:t>
            </a:r>
          </a:p>
        </p:txBody>
      </p:sp>
    </p:spTree>
    <p:extLst>
      <p:ext uri="{BB962C8B-B14F-4D97-AF65-F5344CB8AC3E}">
        <p14:creationId xmlns:p14="http://schemas.microsoft.com/office/powerpoint/2010/main" val="3532388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139702"/>
            <a:ext cx="5688632" cy="864096"/>
          </a:xfrm>
        </p:spPr>
        <p:txBody>
          <a:bodyPr/>
          <a:lstStyle/>
          <a:p>
            <a:r>
              <a:rPr lang="cs-CZ" sz="4400" dirty="0" smtClean="0"/>
              <a:t>Děkuji za pozornost </a:t>
            </a:r>
            <a:r>
              <a:rPr lang="cs-CZ" sz="4400" dirty="0" smtClean="0">
                <a:sym typeface="Wingdings" panose="05000000000000000000" pitchFamily="2" charset="2"/>
              </a:rPr>
              <a:t> 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402836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52844"/>
            <a:ext cx="2088232" cy="20522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23478"/>
            <a:ext cx="3240360" cy="50770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CÍL SEMINÁŘE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452844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Diskuze k případové studii v rámci problematiky CRM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Malý </a:t>
            </a:r>
            <a:r>
              <a:rPr lang="cs-CZ" sz="2400" dirty="0" err="1" smtClean="0">
                <a:solidFill>
                  <a:srgbClr val="000000"/>
                </a:solidFill>
              </a:rPr>
              <a:t>testík</a:t>
            </a:r>
            <a:r>
              <a:rPr lang="cs-CZ" sz="2400" dirty="0" smtClean="0">
                <a:solidFill>
                  <a:srgbClr val="000000"/>
                </a:solidFill>
              </a:rPr>
              <a:t> znalostí získaných na přednáškách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Vysvětlit úkol na příští seminář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24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370" y="191839"/>
            <a:ext cx="7416824" cy="507703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b="1" dirty="0">
                <a:solidFill>
                  <a:srgbClr val="000000"/>
                </a:solidFill>
              </a:rPr>
              <a:t>Odkaz na nahrávaný seminář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2248585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https://web.microsoftstream.com/video/8cb66d35-f4f8-4cb6-b416-1f94a433643c</a:t>
            </a:r>
          </a:p>
        </p:txBody>
      </p:sp>
    </p:spTree>
    <p:extLst>
      <p:ext uri="{BB962C8B-B14F-4D97-AF65-F5344CB8AC3E}">
        <p14:creationId xmlns:p14="http://schemas.microsoft.com/office/powerpoint/2010/main" val="1279074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3812376"/>
            <a:ext cx="1060387" cy="133112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9618" y="2219979"/>
            <a:ext cx="8084790" cy="2862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Otázky k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případové studii:</a:t>
            </a:r>
            <a:endParaRPr kumimoji="0" lang="cs-CZ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Z jakého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důvodu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(kvalita zboží nebo kvalita služeb) se profesor stal „ztraceným zákazníkem“?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Co by řezníci mohli udělat proto, aby profesora znovu přilákali do svých prodejen? Uveďte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3 konkrétní kroky z oblasti řízení vztahů se zákazníky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, které byste na jejich místě udělali</a:t>
            </a:r>
            <a:r>
              <a:rPr lang="cs-CZ" noProof="0" dirty="0">
                <a:solidFill>
                  <a:srgbClr val="000000"/>
                </a:solidFill>
                <a:latin typeface="Times New Roman"/>
              </a:rPr>
              <a:t>.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Vzpomeňte si na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nákupní zkušenost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, kdy se prodávající nebo jiný zástupce firmy choval nadstandardně a poskytl vám téměř dokonalé služby. Jaký vliv měla tato kvalita na výsledek nákupu? Poté se pokuste vzpomenout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opačný příklad a také uveďte, jestli Vás situace nějak ovlivnila.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252536" y="267494"/>
            <a:ext cx="8568952" cy="507703"/>
          </a:xfrm>
        </p:spPr>
        <p:txBody>
          <a:bodyPr/>
          <a:lstStyle/>
          <a:p>
            <a:pPr algn="ctr"/>
            <a:r>
              <a:rPr lang="cs-CZ" sz="2200" b="1" dirty="0">
                <a:solidFill>
                  <a:srgbClr val="000000"/>
                </a:solidFill>
              </a:rPr>
              <a:t>PŘÍPADOVÁ STUDIE - ŘÍZENÍ VZTAHŮ SE ZÁKAZNÍKY</a:t>
            </a:r>
            <a:endParaRPr lang="en-GB" sz="2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9618" y="77489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smtClean="0">
                <a:solidFill>
                  <a:srgbClr val="000000"/>
                </a:solidFill>
              </a:rPr>
              <a:t>Zadání: </a:t>
            </a:r>
            <a:r>
              <a:rPr lang="cs-CZ" dirty="0" smtClean="0">
                <a:solidFill>
                  <a:srgbClr val="000000"/>
                </a:solidFill>
              </a:rPr>
              <a:t>v týmu (2-3 studenti) vypracujte otázky orientované na řízení vztahů se zákazníky (případová studie je dostupná v IS –&gt; </a:t>
            </a:r>
            <a:r>
              <a:rPr lang="cs-CZ" b="1" dirty="0" smtClean="0">
                <a:solidFill>
                  <a:srgbClr val="000000"/>
                </a:solidFill>
              </a:rPr>
              <a:t>Případová studie – profesor</a:t>
            </a:r>
            <a:r>
              <a:rPr lang="cs-CZ" dirty="0" smtClean="0">
                <a:solidFill>
                  <a:srgbClr val="000000"/>
                </a:solidFill>
              </a:rPr>
              <a:t>). Vypracované studie </a:t>
            </a:r>
            <a:r>
              <a:rPr lang="cs-CZ" b="1" dirty="0" smtClean="0">
                <a:solidFill>
                  <a:srgbClr val="000000"/>
                </a:solidFill>
              </a:rPr>
              <a:t>nevkládejte do IS </a:t>
            </a:r>
            <a:r>
              <a:rPr lang="cs-CZ" dirty="0" smtClean="0">
                <a:solidFill>
                  <a:srgbClr val="000000"/>
                </a:solidFill>
              </a:rPr>
              <a:t>(ani neposílejte na e-mail), pouze je mějte připravené na další seminář, na kterém bude probíhat krátká diskuze k tomuto úkolu.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67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787774"/>
            <a:ext cx="3338513" cy="18478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347614"/>
            <a:ext cx="4752528" cy="14401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cs-CZ" dirty="0">
                <a:solidFill>
                  <a:srgbClr val="000000"/>
                </a:solidFill>
              </a:rPr>
              <a:t>Z jakého </a:t>
            </a:r>
            <a:r>
              <a:rPr lang="cs-CZ" b="1" dirty="0">
                <a:solidFill>
                  <a:srgbClr val="000000"/>
                </a:solidFill>
              </a:rPr>
              <a:t>důvodu</a:t>
            </a:r>
            <a:r>
              <a:rPr lang="cs-CZ" dirty="0">
                <a:solidFill>
                  <a:srgbClr val="000000"/>
                </a:solidFill>
              </a:rPr>
              <a:t> (kvalita zboží nebo kvalita služeb) se profesor stal „ztraceným zákazníkem“?</a:t>
            </a:r>
          </a:p>
        </p:txBody>
      </p:sp>
      <p:sp>
        <p:nvSpPr>
          <p:cNvPr id="4" name="Nadpis 4"/>
          <p:cNvSpPr txBox="1">
            <a:spLocks/>
          </p:cNvSpPr>
          <p:nvPr/>
        </p:nvSpPr>
        <p:spPr>
          <a:xfrm>
            <a:off x="-252536" y="195486"/>
            <a:ext cx="856895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200" b="1" dirty="0" smtClean="0">
                <a:solidFill>
                  <a:srgbClr val="000000"/>
                </a:solidFill>
              </a:rPr>
              <a:t>DISKUZE K PŘÍPADOVÉ STUDII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80658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787774"/>
            <a:ext cx="3338513" cy="18478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347614"/>
            <a:ext cx="5112568" cy="21602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spcBef>
                <a:spcPts val="0"/>
              </a:spcBef>
              <a:defRPr/>
            </a:pPr>
            <a:r>
              <a:rPr lang="cs-CZ" dirty="0" smtClean="0">
                <a:solidFill>
                  <a:srgbClr val="000000"/>
                </a:solidFill>
              </a:rPr>
              <a:t>2. Co </a:t>
            </a:r>
            <a:r>
              <a:rPr lang="cs-CZ" dirty="0">
                <a:solidFill>
                  <a:srgbClr val="000000"/>
                </a:solidFill>
              </a:rPr>
              <a:t>by řezníci mohli udělat proto, aby profesora znovu přilákali do svých prodejen? Uveďte </a:t>
            </a:r>
            <a:r>
              <a:rPr lang="cs-CZ" b="1" dirty="0">
                <a:solidFill>
                  <a:srgbClr val="000000"/>
                </a:solidFill>
              </a:rPr>
              <a:t>3 konkrétní kroky z oblasti řízení vztahů se zákazníky</a:t>
            </a:r>
            <a:r>
              <a:rPr lang="cs-CZ" dirty="0">
                <a:solidFill>
                  <a:srgbClr val="000000"/>
                </a:solidFill>
              </a:rPr>
              <a:t>, které byste na jejich místě udělali.</a:t>
            </a:r>
          </a:p>
        </p:txBody>
      </p:sp>
      <p:sp>
        <p:nvSpPr>
          <p:cNvPr id="4" name="Nadpis 4"/>
          <p:cNvSpPr txBox="1">
            <a:spLocks/>
          </p:cNvSpPr>
          <p:nvPr/>
        </p:nvSpPr>
        <p:spPr>
          <a:xfrm>
            <a:off x="-252536" y="195486"/>
            <a:ext cx="856895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200" b="1" dirty="0" smtClean="0">
                <a:solidFill>
                  <a:srgbClr val="000000"/>
                </a:solidFill>
              </a:rPr>
              <a:t>DISKUZE K PŘÍPADOVÉ STUDII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42207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787774"/>
            <a:ext cx="3338513" cy="18478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377" y="792748"/>
            <a:ext cx="5237727" cy="314715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spcBef>
                <a:spcPts val="0"/>
              </a:spcBef>
              <a:defRPr/>
            </a:pPr>
            <a:r>
              <a:rPr lang="cs-CZ" dirty="0" smtClean="0">
                <a:solidFill>
                  <a:srgbClr val="000000"/>
                </a:solidFill>
              </a:rPr>
              <a:t>3. Vzpomeňte </a:t>
            </a:r>
            <a:r>
              <a:rPr lang="cs-CZ" dirty="0">
                <a:solidFill>
                  <a:srgbClr val="000000"/>
                </a:solidFill>
              </a:rPr>
              <a:t>si na </a:t>
            </a:r>
            <a:r>
              <a:rPr lang="cs-CZ" b="1" dirty="0">
                <a:solidFill>
                  <a:srgbClr val="000000"/>
                </a:solidFill>
              </a:rPr>
              <a:t>nákupní zkušenost</a:t>
            </a:r>
            <a:r>
              <a:rPr lang="cs-CZ" dirty="0">
                <a:solidFill>
                  <a:srgbClr val="000000"/>
                </a:solidFill>
              </a:rPr>
              <a:t>, kdy se prodávající nebo jiný zástupce firmy choval nadstandardně a poskytl vám téměř dokonalé služby. Jaký vliv měla tato kvalita na výsledek nákupu? Poté se pokuste vzpomenout opačný příklad a také uveďte, jestli Vás situace nějak ovlivnila.</a:t>
            </a:r>
          </a:p>
        </p:txBody>
      </p:sp>
      <p:sp>
        <p:nvSpPr>
          <p:cNvPr id="4" name="Nadpis 4"/>
          <p:cNvSpPr txBox="1">
            <a:spLocks/>
          </p:cNvSpPr>
          <p:nvPr/>
        </p:nvSpPr>
        <p:spPr>
          <a:xfrm>
            <a:off x="-252536" y="195486"/>
            <a:ext cx="8568952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200" b="1" dirty="0" smtClean="0">
                <a:solidFill>
                  <a:srgbClr val="000000"/>
                </a:solidFill>
              </a:rPr>
              <a:t>DISKUZE K PŘÍPADOVÉ STUDII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02660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1: Jaké světové vývojové trendy obchodu existují?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03647" y="3847569"/>
            <a:ext cx="5282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První republika, CPE, atomizace, internacionalizace a koncentrace, konsolidace trhu.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03648" y="1662339"/>
            <a:ext cx="5282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Tržní dominance a koncentrace, internacionalizace, CPE a elektronizace.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03647" y="2616454"/>
            <a:ext cx="528293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Tržní dominance a koncentrace, internacionalizace, sílící konkurence, diverzifikovaný marketing a globalizace.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715766"/>
            <a:ext cx="1512168" cy="17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4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2: Vývojový cyklus maloobchodního trhu sestává z jakých fází?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47694" y="3745807"/>
            <a:ext cx="573097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Tento cyklus sestává z 5 fází. Konkrétně z fáze vývojové, zaváděcí, růstové, fáze zralosti a fáze úpadku.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42534" y="1787649"/>
            <a:ext cx="57361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Tento cyklus sestává z 5 fází. Konkrétně z fáze dětství, mládí, dospívání, dospělosti a zralosti.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42534" y="2766728"/>
            <a:ext cx="57361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Tento cyklus sestává ze 4 fází. Konkrétně ze zavádění, růstu zájmu, kulminace zájmu a zralosti, útlumu zájmu.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83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462301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 err="1" smtClean="0">
                <a:solidFill>
                  <a:srgbClr val="000000"/>
                </a:solidFill>
              </a:rPr>
              <a:t>testík</a:t>
            </a:r>
            <a:r>
              <a:rPr lang="cs-CZ" sz="2000" b="1" dirty="0" smtClean="0">
                <a:solidFill>
                  <a:srgbClr val="000000"/>
                </a:solidFill>
              </a:rPr>
              <a:t> z probraných přednášek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5" y="915566"/>
            <a:ext cx="77768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Otázka č. 3: Co je to internacionalizace obchodu?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3161" y="3413772"/>
            <a:ext cx="665108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C) Tento pojem znamená růst velikosti obchodních společností, které získávají na trhu významné postavení – tzv. obchodních řetězců, které mají rozhodující vliv na dodavatele. 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3161" y="1676496"/>
            <a:ext cx="66510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Internacionalizace je rozšiřování obchodní činnosti intenzivní formou.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53161" y="2545134"/>
            <a:ext cx="66510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cs-CZ" altLang="cs-CZ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 Tento pojem znamená rozšiřování obchodní činnosti firmy z mateřské země do zahraničí. </a:t>
            </a:r>
            <a:endParaRPr lang="cs-CZ" altLang="cs-CZ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676496"/>
            <a:ext cx="1368152" cy="27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8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7255</TotalTime>
  <Words>1234</Words>
  <Application>Microsoft Office PowerPoint</Application>
  <PresentationFormat>Předvádění na obrazovce (16:9)</PresentationFormat>
  <Paragraphs>88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SLU</vt:lpstr>
      <vt:lpstr>CRM a opakování dosavadních znalostí z přednášek</vt:lpstr>
      <vt:lpstr>CÍL SEMINÁŘE</vt:lpstr>
      <vt:lpstr>PŘÍPADOVÁ STUDIE - ŘÍZENÍ VZTAHŮ SE ZÁKAZNÍKY</vt:lpstr>
      <vt:lpstr>Z jakého důvodu (kvalita zboží nebo kvalita služeb) se profesor stal „ztraceným zákazníkem“?</vt:lpstr>
      <vt:lpstr>2. Co by řezníci mohli udělat proto, aby profesora znovu přilákali do svých prodejen? Uveďte 3 konkrétní kroky z oblasti řízení vztahů se zákazníky, které byste na jejich místě udělali.</vt:lpstr>
      <vt:lpstr>3. Vzpomeňte si na nákupní zkušenost, kdy se prodávající nebo jiný zástupce firmy choval nadstandardně a poskytl vám téměř dokonalé služby. Jaký vliv měla tato kvalita na výsledek nákupu? Poté se pokuste vzpomenout opačný příklad a také uveďte, jestli Vás situace nějak ovlivnila.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Rychlý testík z probraných přednášek</vt:lpstr>
      <vt:lpstr>PRAKTICKÉ CVIČENÍ na příští seminář</vt:lpstr>
      <vt:lpstr>Děkuji za pozornost  </vt:lpstr>
      <vt:lpstr>Odkaz na nahrávaný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Radka Bauerová</cp:lastModifiedBy>
  <cp:revision>186</cp:revision>
  <dcterms:created xsi:type="dcterms:W3CDTF">2016-07-06T15:42:34Z</dcterms:created>
  <dcterms:modified xsi:type="dcterms:W3CDTF">2020-10-20T13:50:01Z</dcterms:modified>
</cp:coreProperties>
</file>