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75" r:id="rId4"/>
    <p:sldId id="276" r:id="rId5"/>
    <p:sldId id="278" r:id="rId6"/>
    <p:sldId id="279" r:id="rId7"/>
    <p:sldId id="262" r:id="rId8"/>
    <p:sldId id="263" r:id="rId9"/>
    <p:sldId id="264" r:id="rId10"/>
    <p:sldId id="265" r:id="rId11"/>
    <p:sldId id="266" r:id="rId12"/>
    <p:sldId id="270" r:id="rId13"/>
    <p:sldId id="272" r:id="rId14"/>
    <p:sldId id="273" r:id="rId15"/>
    <p:sldId id="267" r:id="rId16"/>
    <p:sldId id="268" r:id="rId17"/>
    <p:sldId id="269" r:id="rId18"/>
    <p:sldId id="274" r:id="rId19"/>
    <p:sldId id="261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331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13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altLang="cs-CZ" sz="4000" b="1" dirty="0" smtClean="0">
                <a:solidFill>
                  <a:schemeClr val="bg1"/>
                </a:solidFill>
              </a:rPr>
              <a:t>Formy kooperace a koncentrace v obchodě</a:t>
            </a:r>
            <a:r>
              <a:rPr lang="cs-CZ" altLang="cs-CZ" sz="4800" b="1" dirty="0">
                <a:solidFill>
                  <a:schemeClr val="bg1"/>
                </a:solidFill>
              </a:rPr>
              <a:t/>
            </a:r>
            <a:br>
              <a:rPr lang="cs-CZ" altLang="cs-CZ" sz="4800" b="1" dirty="0">
                <a:solidFill>
                  <a:schemeClr val="bg1"/>
                </a:solidFill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Radka Bauerová,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č.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24. 11. 2020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95486"/>
            <a:ext cx="6552728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HERFINDAHLŮV-HIRSCHMANŮV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00"/>
                </a:solidFill>
              </a:rPr>
              <a:t>INDEX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5" y="771550"/>
            <a:ext cx="43204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Vyjadřuje váženou sumu tržních podílů všech </a:t>
            </a:r>
            <a:r>
              <a:rPr lang="cs-CZ" altLang="cs-CZ" sz="2000" dirty="0" smtClean="0">
                <a:solidFill>
                  <a:srgbClr val="000000"/>
                </a:solidFill>
              </a:rPr>
              <a:t>firem v </a:t>
            </a:r>
            <a:r>
              <a:rPr lang="cs-CZ" altLang="cs-CZ" sz="2000" dirty="0">
                <a:solidFill>
                  <a:srgbClr val="000000"/>
                </a:solidFill>
              </a:rPr>
              <a:t>odvětví. </a:t>
            </a:r>
            <a:endParaRPr lang="cs-CZ" altLang="cs-CZ" sz="2000" u="sng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Váhou jsou tržní </a:t>
            </a:r>
            <a:r>
              <a:rPr lang="cs-CZ" altLang="cs-CZ" sz="2000" dirty="0" smtClean="0">
                <a:solidFill>
                  <a:srgbClr val="000000"/>
                </a:solidFill>
              </a:rPr>
              <a:t>podíly </a:t>
            </a:r>
            <a:r>
              <a:rPr lang="cs-CZ" altLang="cs-CZ" sz="2000" dirty="0">
                <a:solidFill>
                  <a:srgbClr val="000000"/>
                </a:solidFill>
              </a:rPr>
              <a:t>v relativním vyjádření, vypočtené jako poměr obratu i-té firmy k celkovému obratu. </a:t>
            </a: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408216"/>
              </p:ext>
            </p:extLst>
          </p:nvPr>
        </p:nvGraphicFramePr>
        <p:xfrm>
          <a:off x="248064" y="2228304"/>
          <a:ext cx="4107912" cy="1783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Rovnice" r:id="rId3" imgW="1935480" imgH="1144524" progId="Equation.3">
                  <p:embed/>
                </p:oleObj>
              </mc:Choice>
              <mc:Fallback>
                <p:oleObj name="Rovnice" r:id="rId3" imgW="1935480" imgH="1144524" progId="Equation.3">
                  <p:embed/>
                  <p:pic>
                    <p:nvPicPr>
                      <p:cNvPr id="174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064" y="2228304"/>
                        <a:ext cx="4107912" cy="1783606"/>
                      </a:xfrm>
                      <a:prstGeom prst="rect">
                        <a:avLst/>
                      </a:prstGeom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16"/>
          <p:cNvSpPr txBox="1">
            <a:spLocks noChangeArrowheads="1"/>
          </p:cNvSpPr>
          <p:nvPr/>
        </p:nvSpPr>
        <p:spPr bwMode="auto">
          <a:xfrm>
            <a:off x="4789010" y="776399"/>
            <a:ext cx="4354990" cy="10541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</a:rPr>
              <a:t>Tabulka č. 1: Stupeň </a:t>
            </a:r>
            <a:r>
              <a:rPr lang="cs-CZ" altLang="cs-CZ" sz="1800" b="1" dirty="0">
                <a:solidFill>
                  <a:srgbClr val="000000"/>
                </a:solidFill>
              </a:rPr>
              <a:t>koncentrace trhu v závislosti na hodnotě HHI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000000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22302" y="4011910"/>
            <a:ext cx="4709737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</a:rPr>
              <a:t>x </a:t>
            </a:r>
            <a:r>
              <a:rPr lang="cs-CZ" altLang="cs-CZ" sz="2000" baseline="-25000" dirty="0" smtClean="0">
                <a:solidFill>
                  <a:srgbClr val="000000"/>
                </a:solidFill>
              </a:rPr>
              <a:t>i  </a:t>
            </a:r>
            <a:r>
              <a:rPr lang="cs-CZ" altLang="cs-CZ" sz="2000" dirty="0" smtClean="0">
                <a:solidFill>
                  <a:srgbClr val="000000"/>
                </a:solidFill>
              </a:rPr>
              <a:t>- </a:t>
            </a:r>
            <a:r>
              <a:rPr lang="cs-CZ" altLang="cs-CZ" sz="2000" dirty="0">
                <a:solidFill>
                  <a:srgbClr val="000000"/>
                </a:solidFill>
              </a:rPr>
              <a:t>obrat i-té firmy odvětví,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</a:rPr>
              <a:t>n   - </a:t>
            </a:r>
            <a:r>
              <a:rPr lang="cs-CZ" altLang="cs-CZ" sz="2000" dirty="0">
                <a:solidFill>
                  <a:srgbClr val="000000"/>
                </a:solidFill>
              </a:rPr>
              <a:t>počet firem v odvětví</a:t>
            </a:r>
            <a:r>
              <a:rPr lang="cs-CZ" altLang="cs-CZ" sz="2000" dirty="0" smtClean="0">
                <a:solidFill>
                  <a:srgbClr val="000000"/>
                </a:solidFill>
              </a:rPr>
              <a:t>.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graphicFrame>
        <p:nvGraphicFramePr>
          <p:cNvPr id="6" name="Group 1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356566"/>
              </p:ext>
            </p:extLst>
          </p:nvPr>
        </p:nvGraphicFramePr>
        <p:xfrm>
          <a:off x="4860032" y="1433269"/>
          <a:ext cx="4082495" cy="32198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69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299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Hodnota HHI </a:t>
                      </a: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(body)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Relevantní trh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ctr" horzOverflow="overflow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28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od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do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28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Nekoncentrovaný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99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1001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1800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Mírně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koncentrovaný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99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1801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9999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Vysoce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koncentrovaný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284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  Monopolní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00907" y="771549"/>
            <a:ext cx="4133674" cy="1323439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Co tento index vyjadřuje?</a:t>
            </a:r>
            <a:endParaRPr lang="en-GB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21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64" y="267494"/>
            <a:ext cx="3384376" cy="662480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PRAKTICKÉ CVIČENÍ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5464" y="1079326"/>
            <a:ext cx="308838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V odvětví maloobchodu s 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potravinami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dané země máme 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v následující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tabulce obrat 10 největších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firem.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1. Vypočtěte k1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</a:t>
            </a:r>
            <a:r>
              <a:rPr kumimoji="0"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k5</a:t>
            </a:r>
            <a:r>
              <a:rPr kumimoji="0" lang="cs-CZ" altLang="cs-CZ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kumimoji="0" lang="cs-CZ" altLang="cs-CZ" sz="2000" b="1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2. Definujte</a:t>
            </a:r>
            <a:r>
              <a:rPr kumimoji="0"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stupeň koncentrace trhu v závislosti na hodnotě HHI.</a:t>
            </a:r>
            <a:endParaRPr kumimoji="0" lang="cs-CZ" altLang="cs-CZ" sz="2000" b="1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cs-CZ" altLang="cs-CZ" sz="2000" b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Group 4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473674"/>
              </p:ext>
            </p:extLst>
          </p:nvPr>
        </p:nvGraphicFramePr>
        <p:xfrm>
          <a:off x="3347863" y="0"/>
          <a:ext cx="5788132" cy="51435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56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Poř.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Obrat (v Kč)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váha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Váha krát 100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( )</a:t>
                      </a:r>
                      <a:r>
                        <a:rPr kumimoji="0" lang="cs-CZ" sz="1400" b="1" u="none" strike="noStrike" cap="none" normalizeH="0" baseline="3000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2 500 000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2 350 000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1 900 000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1 550 000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500 000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280 000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200 000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190 000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9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190 000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170 000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∑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9 830 000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423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Výpočet zadání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3" name="Group 4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23283"/>
              </p:ext>
            </p:extLst>
          </p:nvPr>
        </p:nvGraphicFramePr>
        <p:xfrm>
          <a:off x="3203849" y="0"/>
          <a:ext cx="5940152" cy="51435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85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Poř.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Obrat (v Kč)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váha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Váha * 100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( )</a:t>
                      </a:r>
                      <a:r>
                        <a:rPr kumimoji="0" lang="cs-CZ" sz="1800" b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2 500 000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2 350 000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1 900 000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1 550 000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∑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9 830 000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Cca 1,0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1 868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512" y="1357488"/>
            <a:ext cx="288032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0"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k1 = 25 %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   k5 = 89 %</a:t>
            </a:r>
            <a:endParaRPr kumimoji="0" lang="cs-CZ" altLang="cs-CZ" sz="2000"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2. HHI = 1 868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b="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Jedná se tedy o 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vysoce koncentrovaný trh.</a:t>
            </a:r>
            <a:endParaRPr kumimoji="0" lang="cs-CZ" altLang="cs-CZ" sz="2000" b="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9443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64" y="-1868"/>
            <a:ext cx="3384376" cy="845425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PRAKTICKÉ CVIČENÍ</a:t>
            </a:r>
            <a:br>
              <a:rPr lang="cs-CZ" dirty="0" smtClean="0">
                <a:solidFill>
                  <a:srgbClr val="00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7555" y="1141462"/>
            <a:ext cx="308838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V odvětví 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obchodu (šicí potřeby) dané země máme 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v 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následující tabulce 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obrat 10 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největších firem.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1. Vypočtěte k1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</a:t>
            </a:r>
            <a:r>
              <a:rPr kumimoji="0"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k3.</a:t>
            </a:r>
            <a:endParaRPr kumimoji="0" lang="cs-CZ" altLang="cs-CZ" sz="2000" b="1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2. Definujte</a:t>
            </a:r>
            <a:r>
              <a:rPr kumimoji="0" lang="cs-CZ" altLang="cs-CZ" sz="2000" b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0" lang="cs-CZ" altLang="cs-CZ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stupeň koncentrace trhu v závislosti na hodnotě HHI.</a:t>
            </a:r>
            <a:endParaRPr kumimoji="0" lang="cs-CZ" altLang="cs-CZ" sz="2000" b="1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cs-CZ" altLang="cs-CZ" sz="2000" b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Group 4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287008"/>
              </p:ext>
            </p:extLst>
          </p:nvPr>
        </p:nvGraphicFramePr>
        <p:xfrm>
          <a:off x="3347863" y="0"/>
          <a:ext cx="5788132" cy="51435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56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Poř.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Obrat (v Kč)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váha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Váha krát 100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( )</a:t>
                      </a:r>
                      <a:r>
                        <a:rPr kumimoji="0" lang="cs-CZ" sz="1400" b="1" u="none" strike="noStrike" cap="none" normalizeH="0" baseline="3000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9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10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∑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90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64" y="-1868"/>
            <a:ext cx="3384376" cy="845425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Výpočet</a:t>
            </a:r>
            <a:br>
              <a:rPr lang="cs-CZ" dirty="0" smtClean="0">
                <a:solidFill>
                  <a:srgbClr val="00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4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223576"/>
              </p:ext>
            </p:extLst>
          </p:nvPr>
        </p:nvGraphicFramePr>
        <p:xfrm>
          <a:off x="3131840" y="0"/>
          <a:ext cx="6004155" cy="51435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81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Poř.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Obrat (v Kč)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váha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Váha krát 100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  ( )</a:t>
                      </a:r>
                      <a:r>
                        <a:rPr kumimoji="0" lang="cs-CZ" sz="1800" b="1" u="none" strike="noStrike" cap="none" normalizeH="0" baseline="3000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600 000</a:t>
                      </a:r>
                    </a:p>
                  </a:txBody>
                  <a:tcPr marL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∑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10400000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1 158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2" y="1357488"/>
            <a:ext cx="288032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0"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k1 = 17 %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   k3 = 43 %</a:t>
            </a:r>
            <a:endParaRPr kumimoji="0" lang="cs-CZ" altLang="cs-CZ" sz="2000" b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2. HHI = 1 158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b="0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Jedná se tedy o mírně</a:t>
            </a:r>
            <a:r>
              <a:rPr lang="cs-CZ" altLang="cs-CZ" sz="2000" dirty="0" smtClean="0">
                <a:solidFill>
                  <a:srgbClr val="000000"/>
                </a:solidFill>
                <a:latin typeface="+mn-lt"/>
              </a:rPr>
              <a:t> koncentrovaný trh.</a:t>
            </a:r>
            <a:endParaRPr kumimoji="0" lang="cs-CZ" altLang="cs-CZ" sz="2000" b="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734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5851" y="186292"/>
            <a:ext cx="4536504" cy="50770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FORMY KONCENTRACE </a:t>
            </a:r>
            <a:endParaRPr lang="en-GB" b="1" dirty="0">
              <a:solidFill>
                <a:srgbClr val="00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784876" y="3049133"/>
            <a:ext cx="470791" cy="345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1835698" y="3003798"/>
            <a:ext cx="504054" cy="360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463988" y="3075806"/>
            <a:ext cx="0" cy="3449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24841" y="3507854"/>
            <a:ext cx="1958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KARTELY A SYNDYKÁTY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548365" y="3490790"/>
            <a:ext cx="1671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VERTIKÁLNÍ KOOPERACE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3529501"/>
            <a:ext cx="266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HORIZONTÁLNÍ KOOPERACE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51520" y="1163266"/>
            <a:ext cx="2232248" cy="6444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PROVOZNÍ A SORTIMENTNÍ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3343983" y="1171241"/>
            <a:ext cx="2160240" cy="6444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ORGANIZAČNÍ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228184" y="1163267"/>
            <a:ext cx="2054967" cy="6444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PROSTOROVÁ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1520" y="1155292"/>
            <a:ext cx="2232248" cy="6444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PROVOZNÍ A SORTIMENTNÍ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3343983" y="1163267"/>
            <a:ext cx="2160240" cy="6444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ORGANIZAČNÍ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207754" y="1055196"/>
            <a:ext cx="8352928" cy="78498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Vyjmenujte tři formy koncentrace.</a:t>
            </a:r>
            <a:endParaRPr lang="en-GB" sz="2000" b="1" dirty="0">
              <a:solidFill>
                <a:srgbClr val="00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464013" y="2182139"/>
            <a:ext cx="5840410" cy="6444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rgbClr val="000000"/>
                </a:solidFill>
              </a:rPr>
              <a:t>Vznik smluvní dohodou o koordinaci a kooperaci.</a:t>
            </a:r>
            <a:endParaRPr lang="cs-CZ" sz="2000" dirty="0">
              <a:solidFill>
                <a:srgbClr val="000000"/>
              </a:solidFill>
            </a:endParaRPr>
          </a:p>
        </p:txBody>
      </p:sp>
      <p:cxnSp>
        <p:nvCxnSpPr>
          <p:cNvPr id="34" name="Přímá spojnice se šipkou 33"/>
          <p:cNvCxnSpPr/>
          <p:nvPr/>
        </p:nvCxnSpPr>
        <p:spPr>
          <a:xfrm>
            <a:off x="4453823" y="1860096"/>
            <a:ext cx="0" cy="2209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207754" y="2129465"/>
            <a:ext cx="8352928" cy="78498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</a:rPr>
              <a:t>Jak vzniká organizační koncentrace OS?</a:t>
            </a:r>
            <a:endParaRPr lang="en-GB" sz="20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207754" y="3530343"/>
            <a:ext cx="8352928" cy="78498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rgbClr val="000000"/>
                </a:solidFill>
              </a:rPr>
              <a:t>Mezi smluvní dohody o kooperaci mezi partnery na trhu patří </a:t>
            </a:r>
            <a:r>
              <a:rPr lang="cs-CZ" sz="2000" b="1" dirty="0" smtClean="0">
                <a:solidFill>
                  <a:srgbClr val="000000"/>
                </a:solidFill>
              </a:rPr>
              <a:t>?</a:t>
            </a:r>
            <a:endParaRPr lang="en-GB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31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7494"/>
            <a:ext cx="7056784" cy="84355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ORGANIZAČNÍ KONCENTRACE OS </a:t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dirty="0" smtClean="0">
                <a:solidFill>
                  <a:srgbClr val="000000"/>
                </a:solidFill>
              </a:rPr>
              <a:t>– smluvní dohody o koordinaci a kooperaci OS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489957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KARTELY A SYNDIKÁTY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03313" y="149162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VERTIKÁLNÍ KOOPERACE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56176" y="149163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HORIZONTÁLNÍ KOOPERACE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71265" y="2223302"/>
            <a:ext cx="3096344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Nákupní družstva a svazy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Smluvní kooperace mezi výrobci a obchodníky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Dobrovolné řetězce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err="1" smtClean="0">
                <a:solidFill>
                  <a:srgbClr val="000000"/>
                </a:solidFill>
              </a:rPr>
              <a:t>Franchisingové</a:t>
            </a:r>
            <a:r>
              <a:rPr lang="cs-CZ" dirty="0" smtClean="0">
                <a:solidFill>
                  <a:srgbClr val="000000"/>
                </a:solidFill>
              </a:rPr>
              <a:t> řetězce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Obchodní komory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958154" y="2223302"/>
            <a:ext cx="2844316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err="1" smtClean="0">
                <a:solidFill>
                  <a:srgbClr val="000000"/>
                </a:solidFill>
              </a:rPr>
              <a:t>Franchisingové</a:t>
            </a:r>
            <a:r>
              <a:rPr lang="cs-CZ" dirty="0" smtClean="0">
                <a:solidFill>
                  <a:srgbClr val="000000"/>
                </a:solidFill>
              </a:rPr>
              <a:t> řetězce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Nákupní střediska – obchodní centra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Regionální nákupní centra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Skladové areály</a:t>
            </a:r>
          </a:p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671265" y="2223301"/>
            <a:ext cx="3096344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Uveďte příklady forem vertikální kooperace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69025" y="2223301"/>
            <a:ext cx="2844316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Uveďte příklady forem horizontální kooperace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39552" y="2223302"/>
            <a:ext cx="2016224" cy="19326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Kartely týkající se různých podmínek odbytu a prodeje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000000"/>
                </a:solidFill>
              </a:rPr>
              <a:t>Kartely týkající se rozdělení trhů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28680" y="2223301"/>
            <a:ext cx="2027095" cy="23646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Uveďte dvě nejběžnější formy kartelů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2893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6650" y="143644"/>
            <a:ext cx="7344816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PROPOJENÍ OBCHODNÍCH STRUKTUR V ČR</a:t>
            </a:r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H="1">
            <a:off x="3002188" y="755715"/>
            <a:ext cx="503292" cy="2168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4526064" y="780035"/>
            <a:ext cx="524706" cy="1681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12543" y="2211710"/>
            <a:ext cx="4286515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Přímá kapitálová investice při odkupu existujících řetězců prodejen (</a:t>
            </a:r>
            <a:r>
              <a:rPr lang="cs-CZ" altLang="cs-CZ" dirty="0" smtClean="0">
                <a:solidFill>
                  <a:srgbClr val="000000"/>
                </a:solidFill>
              </a:rPr>
              <a:t>Tesco koupilo síť cca 130 prodejen Žabka)</a:t>
            </a:r>
            <a:endParaRPr lang="cs-CZ" altLang="cs-CZ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rgbClr val="000000"/>
                </a:solidFill>
              </a:rPr>
              <a:t>Přímá </a:t>
            </a:r>
            <a:r>
              <a:rPr lang="cs-CZ" altLang="cs-CZ" dirty="0">
                <a:solidFill>
                  <a:srgbClr val="000000"/>
                </a:solidFill>
              </a:rPr>
              <a:t>kapitálová investice  při výstavbě NC nebo provozů (Globus, Ikea…)</a:t>
            </a: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rgbClr val="000000"/>
                </a:solidFill>
              </a:rPr>
              <a:t>Prostřednictvím </a:t>
            </a:r>
            <a:r>
              <a:rPr lang="cs-CZ" altLang="cs-CZ" dirty="0" err="1">
                <a:solidFill>
                  <a:srgbClr val="000000"/>
                </a:solidFill>
              </a:rPr>
              <a:t>franchisingu</a:t>
            </a:r>
            <a:r>
              <a:rPr lang="cs-CZ" altLang="cs-CZ" dirty="0">
                <a:solidFill>
                  <a:srgbClr val="000000"/>
                </a:solidFill>
              </a:rPr>
              <a:t> a Joint </a:t>
            </a:r>
            <a:r>
              <a:rPr lang="cs-CZ" altLang="cs-CZ" dirty="0" err="1" smtClean="0">
                <a:solidFill>
                  <a:srgbClr val="000000"/>
                </a:solidFill>
              </a:rPr>
              <a:t>Ventures</a:t>
            </a:r>
            <a:r>
              <a:rPr lang="cs-CZ" altLang="cs-CZ" dirty="0" smtClean="0">
                <a:solidFill>
                  <a:srgbClr val="000000"/>
                </a:solidFill>
              </a:rPr>
              <a:t> (</a:t>
            </a:r>
            <a:r>
              <a:rPr lang="cs-CZ" altLang="cs-CZ" dirty="0" err="1" smtClean="0">
                <a:solidFill>
                  <a:srgbClr val="000000"/>
                </a:solidFill>
              </a:rPr>
              <a:t>Mc</a:t>
            </a:r>
            <a:r>
              <a:rPr lang="cs-CZ" altLang="cs-CZ" dirty="0" smtClean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Donald´s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err="1">
                <a:solidFill>
                  <a:srgbClr val="000000"/>
                </a:solidFill>
              </a:rPr>
              <a:t>Marks</a:t>
            </a:r>
            <a:r>
              <a:rPr lang="cs-CZ" altLang="cs-CZ" dirty="0">
                <a:solidFill>
                  <a:srgbClr val="000000"/>
                </a:solidFill>
              </a:rPr>
              <a:t> and </a:t>
            </a:r>
            <a:r>
              <a:rPr lang="cs-CZ" altLang="cs-CZ" dirty="0" err="1">
                <a:solidFill>
                  <a:srgbClr val="000000"/>
                </a:solidFill>
              </a:rPr>
              <a:t>Spencer</a:t>
            </a:r>
            <a:r>
              <a:rPr lang="cs-CZ" altLang="cs-CZ" dirty="0" smtClean="0">
                <a:solidFill>
                  <a:srgbClr val="000000"/>
                </a:solidFill>
              </a:rPr>
              <a:t>)</a:t>
            </a: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12543" y="1319328"/>
            <a:ext cx="4286515" cy="708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Vstup cizích firem na český trh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223777"/>
            <a:ext cx="4464496" cy="23012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solidFill>
                  <a:srgbClr val="000000"/>
                </a:solidFill>
              </a:rPr>
              <a:t>Přímé </a:t>
            </a:r>
            <a:r>
              <a:rPr lang="cs-CZ" altLang="cs-CZ" sz="2000" dirty="0">
                <a:solidFill>
                  <a:srgbClr val="000000"/>
                </a:solidFill>
              </a:rPr>
              <a:t>spojení s cizím kapitálem -odkupem částí akcií  nebo majetku 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solidFill>
                  <a:srgbClr val="000000"/>
                </a:solidFill>
              </a:rPr>
              <a:t>Sdružení </a:t>
            </a:r>
            <a:r>
              <a:rPr lang="cs-CZ" altLang="cs-CZ" sz="2000" dirty="0">
                <a:solidFill>
                  <a:srgbClr val="000000"/>
                </a:solidFill>
              </a:rPr>
              <a:t>převážně </a:t>
            </a:r>
            <a:r>
              <a:rPr lang="cs-CZ" altLang="cs-CZ" sz="2000" dirty="0" err="1">
                <a:solidFill>
                  <a:srgbClr val="000000"/>
                </a:solidFill>
              </a:rPr>
              <a:t>retailerů</a:t>
            </a:r>
            <a:r>
              <a:rPr lang="cs-CZ" altLang="cs-CZ" sz="2000" dirty="0">
                <a:solidFill>
                  <a:srgbClr val="000000"/>
                </a:solidFill>
              </a:rPr>
              <a:t> střední velikosti do větších celků a poté přidružení k evropským </a:t>
            </a:r>
            <a:r>
              <a:rPr lang="cs-CZ" altLang="cs-CZ" sz="2000" dirty="0" smtClean="0">
                <a:solidFill>
                  <a:srgbClr val="000000"/>
                </a:solidFill>
              </a:rPr>
              <a:t>strukturám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499992" y="1342654"/>
            <a:ext cx="4464496" cy="7080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Expanze českého obchodního kapitálu do zahraničí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030876" y="861116"/>
            <a:ext cx="307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INTERNTACIONALIZACE 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053089" y="9065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KONCENTRACE 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12543" y="2229701"/>
            <a:ext cx="4286515" cy="22893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Jakým způsobem dochází ke koncentraci?</a:t>
            </a:r>
            <a:endParaRPr lang="en-GB" dirty="0"/>
          </a:p>
        </p:txBody>
      </p:sp>
      <p:sp>
        <p:nvSpPr>
          <p:cNvPr id="11" name="Obdélník 10"/>
          <p:cNvSpPr/>
          <p:nvPr/>
        </p:nvSpPr>
        <p:spPr>
          <a:xfrm>
            <a:off x="4502762" y="2237460"/>
            <a:ext cx="4461726" cy="227383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Jakým způsobem dochází k internacionalizaci?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320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82582" y="871158"/>
            <a:ext cx="8784976" cy="316835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Uveďte příklad dvou firem na českém trhu, které vznikly na základě </a:t>
            </a:r>
            <a:r>
              <a:rPr lang="cs-CZ" b="1" dirty="0" smtClean="0">
                <a:solidFill>
                  <a:srgbClr val="000000"/>
                </a:solidFill>
              </a:rPr>
              <a:t>spontánní koordinace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pPr marL="457200" indent="-4572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Uveďte příklad dvou firem na českém trhu, které vznikly na základě </a:t>
            </a:r>
            <a:r>
              <a:rPr lang="cs-CZ" b="1" dirty="0" smtClean="0">
                <a:solidFill>
                  <a:srgbClr val="000000"/>
                </a:solidFill>
              </a:rPr>
              <a:t>smluvní koordinace.</a:t>
            </a:r>
          </a:p>
          <a:p>
            <a:pPr marL="457200" indent="-4572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Vypočtěte </a:t>
            </a:r>
            <a:r>
              <a:rPr lang="cs-CZ" b="1" dirty="0" smtClean="0">
                <a:solidFill>
                  <a:srgbClr val="000000"/>
                </a:solidFill>
              </a:rPr>
              <a:t>k1, k3 </a:t>
            </a:r>
            <a:r>
              <a:rPr lang="cs-CZ" dirty="0" smtClean="0">
                <a:solidFill>
                  <a:srgbClr val="000000"/>
                </a:solidFill>
              </a:rPr>
              <a:t>a definujte </a:t>
            </a:r>
            <a:r>
              <a:rPr lang="cs-CZ" dirty="0">
                <a:solidFill>
                  <a:srgbClr val="000000"/>
                </a:solidFill>
              </a:rPr>
              <a:t>stupeň koncentrace trhu v závislosti na hodnotě </a:t>
            </a:r>
            <a:r>
              <a:rPr lang="cs-CZ" b="1" dirty="0" smtClean="0">
                <a:solidFill>
                  <a:srgbClr val="000000"/>
                </a:solidFill>
              </a:rPr>
              <a:t>HHI</a:t>
            </a:r>
            <a:r>
              <a:rPr lang="cs-CZ" dirty="0" smtClean="0">
                <a:solidFill>
                  <a:srgbClr val="000000"/>
                </a:solidFill>
              </a:rPr>
              <a:t> v případě </a:t>
            </a:r>
            <a:r>
              <a:rPr lang="cs-CZ" b="1" dirty="0" smtClean="0">
                <a:solidFill>
                  <a:srgbClr val="000000"/>
                </a:solidFill>
              </a:rPr>
              <a:t>odvětví online prodeje potravin na českém trhu</a:t>
            </a:r>
            <a:r>
              <a:rPr lang="cs-CZ" dirty="0" smtClean="0">
                <a:solidFill>
                  <a:srgbClr val="000000"/>
                </a:solidFill>
              </a:rPr>
              <a:t>. Pro provedení úkolu proveďte analýzu českého online trhu s potravinami – zjistěte množství firem, které tuto službu nabízejí (max. 10 největších firem) a zjistěte jejich obrat za rok 2018 (výroční zprávy, jiné relevantní sekundární zdroje…), popřípadě za novější rok, pokud jsou takové údaje k dispozici, abyste mohli vypočítat požadované informace (k1, k3, HHI a definovat stupeň koncentrace).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67744" y="195486"/>
            <a:ext cx="3479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00"/>
                </a:solidFill>
              </a:rPr>
              <a:t>DOBROVOLNÝ ÚKOL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1291" y="4155926"/>
            <a:ext cx="8967558" cy="83099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cs-CZ" sz="1600" dirty="0" smtClean="0">
                <a:solidFill>
                  <a:srgbClr val="000000"/>
                </a:solidFill>
              </a:rPr>
              <a:t>možnost </a:t>
            </a:r>
            <a:r>
              <a:rPr lang="cs-CZ" sz="1600" dirty="0">
                <a:solidFill>
                  <a:srgbClr val="000000"/>
                </a:solidFill>
              </a:rPr>
              <a:t>získat </a:t>
            </a:r>
            <a:r>
              <a:rPr lang="cs-CZ" sz="1600" b="1" dirty="0" smtClean="0">
                <a:solidFill>
                  <a:srgbClr val="000000"/>
                </a:solidFill>
              </a:rPr>
              <a:t>1 </a:t>
            </a:r>
            <a:r>
              <a:rPr lang="cs-CZ" sz="1600" b="1" dirty="0" smtClean="0">
                <a:solidFill>
                  <a:srgbClr val="000000"/>
                </a:solidFill>
              </a:rPr>
              <a:t>bod</a:t>
            </a:r>
            <a:r>
              <a:rPr lang="en-GB" sz="1600" b="1" dirty="0" smtClean="0">
                <a:solidFill>
                  <a:srgbClr val="000000"/>
                </a:solidFill>
              </a:rPr>
              <a:t>;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odevzdat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stačí </a:t>
            </a:r>
            <a:r>
              <a:rPr lang="cs-CZ" sz="1600" dirty="0" smtClean="0">
                <a:solidFill>
                  <a:srgbClr val="000000"/>
                </a:solidFill>
              </a:rPr>
              <a:t>v elektronické podobě (ne ručně na rozdíl od minulého úkolu</a:t>
            </a:r>
            <a:r>
              <a:rPr lang="en-GB" sz="1600" dirty="0" smtClean="0">
                <a:solidFill>
                  <a:srgbClr val="000000"/>
                </a:solidFill>
              </a:rPr>
              <a:t>) </a:t>
            </a:r>
            <a:r>
              <a:rPr lang="en-GB" sz="1600" dirty="0" smtClean="0">
                <a:solidFill>
                  <a:srgbClr val="000000"/>
                </a:solidFill>
              </a:rPr>
              <a:t>v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err="1" smtClean="0">
                <a:solidFill>
                  <a:srgbClr val="000000"/>
                </a:solidFill>
              </a:rPr>
              <a:t>odevzdávárně</a:t>
            </a:r>
            <a:r>
              <a:rPr lang="cs-CZ" sz="1600" dirty="0" smtClean="0">
                <a:solidFill>
                  <a:srgbClr val="000000"/>
                </a:solidFill>
              </a:rPr>
              <a:t> – „Koncentrace online trhu s potravinami“ </a:t>
            </a:r>
            <a:r>
              <a:rPr lang="cs-CZ" sz="1600" dirty="0" smtClean="0">
                <a:solidFill>
                  <a:srgbClr val="FF0000"/>
                </a:solidFill>
              </a:rPr>
              <a:t>do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FF0000"/>
                </a:solidFill>
              </a:rPr>
              <a:t>1. 12. 2020</a:t>
            </a:r>
            <a:r>
              <a:rPr lang="cs-CZ" sz="1600" dirty="0" smtClean="0">
                <a:solidFill>
                  <a:srgbClr val="000000"/>
                </a:solidFill>
              </a:rPr>
              <a:t>, konkrétně nejpozději </a:t>
            </a:r>
            <a:r>
              <a:rPr lang="cs-CZ" sz="1600" dirty="0" smtClean="0">
                <a:solidFill>
                  <a:srgbClr val="FF0000"/>
                </a:solidFill>
              </a:rPr>
              <a:t>do 14:00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>
                <a:solidFill>
                  <a:srgbClr val="000000"/>
                </a:solidFill>
              </a:rPr>
              <a:t>Úkol můžete zpracovat samostatně nebo v týmu, podle toho, jak se Vám pracuje nejlépe</a:t>
            </a:r>
            <a:r>
              <a:rPr lang="en-GB" sz="1600" b="1" dirty="0" smtClean="0">
                <a:solidFill>
                  <a:srgbClr val="000000"/>
                </a:solidFill>
              </a:rPr>
              <a:t>.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en-GB" sz="16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 </a:t>
            </a:r>
            <a:endParaRPr lang="cs-CZ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193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915566"/>
            <a:ext cx="7416824" cy="3672408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067694"/>
            <a:ext cx="5688632" cy="864096"/>
          </a:xfrm>
        </p:spPr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</a:rPr>
              <a:t>Děkuji za pozornost </a:t>
            </a:r>
            <a:r>
              <a:rPr lang="cs-CZ" sz="4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 </a:t>
            </a: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836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452844"/>
            <a:ext cx="2088232" cy="205228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123478"/>
            <a:ext cx="324036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CÍL SEMINÁŘE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58254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Prodiskutovat cvičení z minulého týdne (Organizování a modelování </a:t>
            </a:r>
            <a:r>
              <a:rPr lang="cs-CZ" sz="2400" dirty="0" err="1" smtClean="0">
                <a:solidFill>
                  <a:srgbClr val="000000"/>
                </a:solidFill>
              </a:rPr>
              <a:t>org</a:t>
            </a:r>
            <a:r>
              <a:rPr lang="cs-CZ" sz="2400" dirty="0" smtClean="0">
                <a:solidFill>
                  <a:srgbClr val="000000"/>
                </a:solidFill>
              </a:rPr>
              <a:t>. </a:t>
            </a:r>
            <a:r>
              <a:rPr lang="cs-CZ" sz="2400" dirty="0" err="1" smtClean="0">
                <a:solidFill>
                  <a:srgbClr val="000000"/>
                </a:solidFill>
              </a:rPr>
              <a:t>str</a:t>
            </a: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Aplikace teoretických znalostí při výpočtu příkladu orientovaného na měření koncentrace v obchodě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Zopakování forem koncentrace v OS</a:t>
            </a:r>
          </a:p>
        </p:txBody>
      </p:sp>
    </p:spTree>
    <p:extLst>
      <p:ext uri="{BB962C8B-B14F-4D97-AF65-F5344CB8AC3E}">
        <p14:creationId xmlns:p14="http://schemas.microsoft.com/office/powerpoint/2010/main" val="3389835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128792" cy="699542"/>
          </a:xfrm>
        </p:spPr>
        <p:txBody>
          <a:bodyPr/>
          <a:lstStyle/>
          <a:p>
            <a:pPr algn="ctr"/>
            <a:r>
              <a:rPr lang="cs-CZ" sz="1800" b="1" dirty="0" smtClean="0">
                <a:solidFill>
                  <a:srgbClr val="000000"/>
                </a:solidFill>
              </a:rPr>
              <a:t>DISKUZE KE CVIČENÍ Z FÁZÍ ORGANIZAČNÍHO VÝVOJE A ORGANIZAČNÍ STRUKTURY OBCHODNÍCH ORGANIZACÍ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987574"/>
            <a:ext cx="8784976" cy="3352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ašim úkolem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bylo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navrhnout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společnosti </a:t>
            </a:r>
            <a:r>
              <a:rPr lang="cs-CZ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HappyK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změnu organizační struktury,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která bude lépe odpovídat současné situaci (expanzi), tuto novou organizační strukturu nakreslit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 odůvodnit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její výběr, zároveň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jste však měli nakreslit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současnou organizační strukturu této společnosti.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Jednotlivé body k diskuzi: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jste nakreslili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současnou organizační strukturu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společnosti </a:t>
            </a:r>
            <a:r>
              <a:rPr lang="cs-CZ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HappyK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Jakou novou organizační strukturu (jaký typ)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společnost </a:t>
            </a:r>
            <a:r>
              <a:rPr lang="cs-CZ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HappyK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navrhujete?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Odůvodněte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svůj návrh nové organizační struktury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 čem bude nová organizační struktura lepší pro tuto společnost? (Proč bude pro firmu lepší použít jinou organizační strukturu nežli funkcionální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strukturu?)</a:t>
            </a:r>
            <a:endParaRPr lang="cs-CZ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22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SOUČASNÁ ORGANIZAČNÍ STRUKTURA SPOLEČNOSTI</a:t>
            </a:r>
            <a:endParaRPr lang="cs-CZ" sz="2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19672" y="770551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Funkcionální organizační struktura společnosti </a:t>
            </a:r>
            <a:r>
              <a:rPr lang="cs-CZ" dirty="0" err="1" smtClean="0">
                <a:solidFill>
                  <a:srgbClr val="000000"/>
                </a:solidFill>
              </a:rPr>
              <a:t>HappyK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63888" y="1239102"/>
            <a:ext cx="15841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Generální ředitel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16120" y="2787774"/>
            <a:ext cx="15841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Finanční ředitel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6064" y="2787774"/>
            <a:ext cx="15841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Obchodní ředitel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144552" y="2765298"/>
            <a:ext cx="15841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Manažer IT oddělení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940152" y="2765298"/>
            <a:ext cx="1584176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Personální ředitel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64088" y="2090015"/>
            <a:ext cx="1728192" cy="38466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Sekretářka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1" name="Přímá spojnice 10"/>
          <p:cNvCxnSpPr>
            <a:stCxn id="4" idx="2"/>
          </p:cNvCxnSpPr>
          <p:nvPr/>
        </p:nvCxnSpPr>
        <p:spPr>
          <a:xfrm>
            <a:off x="4355976" y="1815166"/>
            <a:ext cx="0" cy="8047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9" idx="2"/>
          </p:cNvCxnSpPr>
          <p:nvPr/>
        </p:nvCxnSpPr>
        <p:spPr>
          <a:xfrm>
            <a:off x="4355976" y="228234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1043608" y="2619913"/>
            <a:ext cx="561662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987824" y="2619913"/>
            <a:ext cx="0" cy="16786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043608" y="2619913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4934784" y="2626722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660232" y="2626722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Obrázek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424661"/>
            <a:ext cx="1095375" cy="1009650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20" y="3423669"/>
            <a:ext cx="1323975" cy="1280830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3405611"/>
            <a:ext cx="819150" cy="1047750"/>
          </a:xfrm>
          <a:prstGeom prst="rect">
            <a:avLst/>
          </a:prstGeom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1266" y="3405611"/>
            <a:ext cx="12382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10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004" y="41634"/>
            <a:ext cx="7920880" cy="629698"/>
          </a:xfrm>
        </p:spPr>
        <p:txBody>
          <a:bodyPr/>
          <a:lstStyle/>
          <a:p>
            <a:pPr algn="ctr"/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NOVÁ ORGANIZAČNÍ STRUKTURA SPOLEČNOSTI – společnost vstoupila na trh v rámci PZI formou „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branche</a:t>
            </a:r>
            <a:r>
              <a:rPr lang="cs-CZ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“*</a:t>
            </a:r>
            <a:endParaRPr lang="cs-CZ" sz="2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19672" y="770551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Divizionální struktura společnosti </a:t>
            </a:r>
            <a:r>
              <a:rPr lang="cs-CZ" dirty="0" err="1" smtClean="0">
                <a:solidFill>
                  <a:srgbClr val="000000"/>
                </a:solidFill>
              </a:rPr>
              <a:t>HappyK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63888" y="1239102"/>
            <a:ext cx="158417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Generální ředitel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16120" y="2787774"/>
            <a:ext cx="1584176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Divize ČR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082710" y="2787774"/>
            <a:ext cx="1584176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Divize Polsko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364088" y="2090015"/>
            <a:ext cx="1728192" cy="38466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Sekretářka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1" name="Přímá spojnice 10"/>
          <p:cNvCxnSpPr>
            <a:stCxn id="4" idx="2"/>
          </p:cNvCxnSpPr>
          <p:nvPr/>
        </p:nvCxnSpPr>
        <p:spPr>
          <a:xfrm>
            <a:off x="4355976" y="1815166"/>
            <a:ext cx="0" cy="8047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9" idx="2"/>
          </p:cNvCxnSpPr>
          <p:nvPr/>
        </p:nvCxnSpPr>
        <p:spPr>
          <a:xfrm>
            <a:off x="4355976" y="228234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 flipV="1">
            <a:off x="1043608" y="2619913"/>
            <a:ext cx="6787841" cy="6809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987824" y="2619913"/>
            <a:ext cx="0" cy="16786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043608" y="2619913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4934784" y="2626722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660232" y="2626722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7831449" y="2633283"/>
            <a:ext cx="0" cy="16105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909" y="3554302"/>
            <a:ext cx="723900" cy="552450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089" y="3543441"/>
            <a:ext cx="723900" cy="552450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9438" y="3555303"/>
            <a:ext cx="723900" cy="552450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269" y="3543441"/>
            <a:ext cx="723900" cy="552450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214" y="3549780"/>
            <a:ext cx="723900" cy="55245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734927" y="2783406"/>
            <a:ext cx="1584176" cy="7244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Divize Slovensko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87144" y="2794335"/>
            <a:ext cx="1584176" cy="7135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Divize Maďarsko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7039361" y="2794335"/>
            <a:ext cx="1584176" cy="7135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Divize Slovinsko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9934" y="4130326"/>
            <a:ext cx="89629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solidFill>
                  <a:srgbClr val="000000"/>
                </a:solidFill>
              </a:rPr>
              <a:t>Tato </a:t>
            </a:r>
            <a:r>
              <a:rPr lang="cs-CZ" dirty="0" err="1" smtClean="0">
                <a:solidFill>
                  <a:srgbClr val="000000"/>
                </a:solidFill>
              </a:rPr>
              <a:t>org</a:t>
            </a:r>
            <a:r>
              <a:rPr lang="cs-CZ" dirty="0" smtClean="0">
                <a:solidFill>
                  <a:srgbClr val="000000"/>
                </a:solidFill>
              </a:rPr>
              <a:t>. struktura bude lepší díky větší koordinovanosti a zjednodušení organizace všech </a:t>
            </a:r>
            <a:r>
              <a:rPr lang="cs-CZ" dirty="0" err="1" smtClean="0">
                <a:solidFill>
                  <a:srgbClr val="000000"/>
                </a:solidFill>
              </a:rPr>
              <a:t>org</a:t>
            </a:r>
            <a:r>
              <a:rPr lang="cs-CZ" dirty="0" smtClean="0">
                <a:solidFill>
                  <a:srgbClr val="000000"/>
                </a:solidFill>
              </a:rPr>
              <a:t>. jednotek společnosti. Díky této struktuře budou akceptovány potřeby zákazníka, dosaženo sladění cílů organizace a jednotlivce a lepší rozvoj manažerských schopností.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452320" y="1073037"/>
            <a:ext cx="1930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 totožnou právní identitu s identitou zřizovatelské společnosti</a:t>
            </a:r>
            <a:endParaRPr lang="cs-CZ" sz="1200" dirty="0"/>
          </a:p>
        </p:txBody>
      </p:sp>
      <p:sp>
        <p:nvSpPr>
          <p:cNvPr id="28" name="Ovál 27"/>
          <p:cNvSpPr/>
          <p:nvPr/>
        </p:nvSpPr>
        <p:spPr>
          <a:xfrm>
            <a:off x="1619672" y="2090348"/>
            <a:ext cx="1728192" cy="38466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Asistent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3347864" y="228234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471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8568952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11560" y="1707654"/>
            <a:ext cx="7848872" cy="10801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altLang="cs-CZ" sz="3100" b="1" dirty="0" smtClean="0">
                <a:solidFill>
                  <a:schemeClr val="bg1"/>
                </a:solidFill>
              </a:rPr>
              <a:t>FORMY KOOPERACE A KONCENTRACE V OBCHODĚ</a:t>
            </a:r>
            <a:r>
              <a:rPr lang="cs-CZ" altLang="cs-CZ" sz="4800" b="1" dirty="0">
                <a:solidFill>
                  <a:schemeClr val="bg1"/>
                </a:solidFill>
              </a:rPr>
              <a:t/>
            </a:r>
            <a:br>
              <a:rPr lang="cs-CZ" altLang="cs-CZ" sz="4800" b="1" dirty="0">
                <a:solidFill>
                  <a:schemeClr val="bg1"/>
                </a:solidFill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710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524" y="144168"/>
            <a:ext cx="828092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KOORDINACE ČINNOSTÍ OBCHODNÍCH SPOLEČNOSTÍ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1563638"/>
            <a:ext cx="3024336" cy="8640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Spontánní koordinace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27984" y="1563638"/>
            <a:ext cx="3024336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Smluvní koordinace</a:t>
            </a:r>
            <a:endParaRPr lang="en-GB" b="1" dirty="0">
              <a:solidFill>
                <a:srgbClr val="000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499992" y="785542"/>
            <a:ext cx="936104" cy="644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2771800" y="785542"/>
            <a:ext cx="936104" cy="634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83568" y="271576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Přirozená dělba trhu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Dobrovolná dělba trhu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Časová koordinace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Cenové vedení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271576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Vede ke kooperaci a koncentraci z hospodářských důvodů, snah o omezení konkurence…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61060" y="1553293"/>
            <a:ext cx="7323308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Koordinaci činností OS dělíme na dva typy. Jak je nazýváme?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61060" y="2776568"/>
            <a:ext cx="7323308" cy="133895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K čemu v jednotlivých typech koordinace dochází (</a:t>
            </a:r>
            <a:r>
              <a:rPr lang="cs-CZ" b="1" dirty="0">
                <a:solidFill>
                  <a:srgbClr val="000000"/>
                </a:solidFill>
              </a:rPr>
              <a:t>čím se vyznačují</a:t>
            </a:r>
            <a:r>
              <a:rPr lang="cs-CZ" b="1" dirty="0" smtClean="0">
                <a:solidFill>
                  <a:srgbClr val="000000"/>
                </a:solidFill>
              </a:rPr>
              <a:t>)? </a:t>
            </a:r>
            <a:endParaRPr lang="en-GB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090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Šestiúhelník 14"/>
          <p:cNvSpPr/>
          <p:nvPr/>
        </p:nvSpPr>
        <p:spPr>
          <a:xfrm>
            <a:off x="5292080" y="2859782"/>
            <a:ext cx="2994832" cy="792088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Šestiúhelník 13"/>
          <p:cNvSpPr/>
          <p:nvPr/>
        </p:nvSpPr>
        <p:spPr>
          <a:xfrm>
            <a:off x="827584" y="2859782"/>
            <a:ext cx="2736304" cy="792088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54012"/>
            <a:ext cx="612068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MĚŘENÍ KONCENTRACE V OBCHODĚ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001470"/>
            <a:ext cx="76683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solidFill>
                  <a:srgbClr val="000000"/>
                </a:solidFill>
              </a:rPr>
              <a:t>Mezi metody používané pro měření koncentrace v obchodě patří?</a:t>
            </a:r>
          </a:p>
          <a:p>
            <a:endParaRPr lang="cs-CZ" sz="2200" dirty="0">
              <a:solidFill>
                <a:srgbClr val="000000"/>
              </a:solidFill>
            </a:endParaRPr>
          </a:p>
          <a:p>
            <a:endParaRPr lang="cs-CZ" sz="2200" dirty="0" smtClean="0">
              <a:solidFill>
                <a:srgbClr val="000000"/>
              </a:solidFill>
            </a:endParaRPr>
          </a:p>
          <a:p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5556" y="293178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KONCENTRAČNÍ KOEFICIENT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16107" y="2931789"/>
            <a:ext cx="3066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HERFINDAHLŮV-HIRSCHMANŮV INDEX</a:t>
            </a:r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123728" y="1563638"/>
            <a:ext cx="1440160" cy="122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220072" y="1563638"/>
            <a:ext cx="1440160" cy="122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755576" y="2787774"/>
            <a:ext cx="2916324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/>
              <a:t>?</a:t>
            </a:r>
            <a:endParaRPr lang="en-GB" sz="4400" b="1" dirty="0"/>
          </a:p>
        </p:txBody>
      </p:sp>
      <p:sp>
        <p:nvSpPr>
          <p:cNvPr id="11" name="Obdélník 10"/>
          <p:cNvSpPr/>
          <p:nvPr/>
        </p:nvSpPr>
        <p:spPr>
          <a:xfrm>
            <a:off x="5226096" y="2787774"/>
            <a:ext cx="3156849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/>
              <a:t>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161338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3200" y="195486"/>
            <a:ext cx="7200800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KONCENTRAČNÍ KOEFICITENT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66074" y="1832807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0000"/>
                </a:solidFill>
              </a:rPr>
              <a:t>Vzorec pro výpočet TOP 5 firem pomocí koncentračního koeficientu: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932914"/>
              </p:ext>
            </p:extLst>
          </p:nvPr>
        </p:nvGraphicFramePr>
        <p:xfrm>
          <a:off x="260499" y="2363944"/>
          <a:ext cx="2880915" cy="199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Rovnice" r:id="rId3" imgW="825480" imgH="660240" progId="Equation.3">
                  <p:embed/>
                </p:oleObj>
              </mc:Choice>
              <mc:Fallback>
                <p:oleObj name="Rovnice" r:id="rId3" imgW="825480" imgH="660240" progId="Equation.3">
                  <p:embed/>
                  <p:pic>
                    <p:nvPicPr>
                      <p:cNvPr id="1639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499" y="2363944"/>
                        <a:ext cx="2880915" cy="1997182"/>
                      </a:xfrm>
                      <a:prstGeom prst="rect">
                        <a:avLst/>
                      </a:prstGeom>
                      <a:solidFill>
                        <a:schemeClr val="tx1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tx1">
                            <a:lumMod val="20000"/>
                            <a:lumOff val="8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275856" y="2257014"/>
            <a:ext cx="5688632" cy="22110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>
                <a:solidFill>
                  <a:srgbClr val="000000"/>
                </a:solidFill>
              </a:rPr>
              <a:t>k </a:t>
            </a:r>
            <a:r>
              <a:rPr lang="cs-CZ" altLang="cs-CZ" sz="2000" b="0" baseline="-25000" dirty="0">
                <a:solidFill>
                  <a:srgbClr val="000000"/>
                </a:solidFill>
              </a:rPr>
              <a:t>5	</a:t>
            </a:r>
            <a:r>
              <a:rPr lang="cs-CZ" altLang="cs-CZ" sz="2000" b="0" dirty="0">
                <a:solidFill>
                  <a:srgbClr val="000000"/>
                </a:solidFill>
              </a:rPr>
              <a:t>- koncentrační koeficient 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pro 5 </a:t>
            </a:r>
            <a:r>
              <a:rPr lang="cs-CZ" altLang="cs-CZ" sz="2000" b="0" dirty="0">
                <a:solidFill>
                  <a:srgbClr val="000000"/>
                </a:solidFill>
              </a:rPr>
              <a:t>největších 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	firem </a:t>
            </a:r>
            <a:r>
              <a:rPr lang="cs-CZ" altLang="cs-CZ" sz="2000" b="0" dirty="0">
                <a:solidFill>
                  <a:srgbClr val="000000"/>
                </a:solidFill>
              </a:rPr>
              <a:t>na trhu,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>
                <a:solidFill>
                  <a:srgbClr val="000000"/>
                </a:solidFill>
              </a:rPr>
              <a:t>x </a:t>
            </a:r>
            <a:r>
              <a:rPr lang="cs-CZ" altLang="cs-CZ" sz="2000" b="0" baseline="-25000" dirty="0">
                <a:solidFill>
                  <a:srgbClr val="000000"/>
                </a:solidFill>
              </a:rPr>
              <a:t>i	</a:t>
            </a:r>
            <a:r>
              <a:rPr lang="cs-CZ" altLang="cs-CZ" sz="2000" b="0" dirty="0">
                <a:solidFill>
                  <a:srgbClr val="000000"/>
                </a:solidFill>
              </a:rPr>
              <a:t>- obrat i-té firmy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, </a:t>
            </a:r>
            <a:r>
              <a:rPr lang="cs-CZ" altLang="cs-CZ" sz="2000" b="0" dirty="0">
                <a:solidFill>
                  <a:srgbClr val="000000"/>
                </a:solidFill>
              </a:rPr>
              <a:t>řadící 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se mezi </a:t>
            </a:r>
            <a:r>
              <a:rPr lang="cs-CZ" altLang="cs-CZ" sz="2000" b="0" dirty="0">
                <a:solidFill>
                  <a:srgbClr val="000000"/>
                </a:solidFill>
              </a:rPr>
              <a:t>pět 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	největších firem </a:t>
            </a:r>
            <a:r>
              <a:rPr lang="cs-CZ" altLang="cs-CZ" sz="2000" b="0" dirty="0">
                <a:solidFill>
                  <a:srgbClr val="000000"/>
                </a:solidFill>
              </a:rPr>
              <a:t>odvětví,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>
                <a:solidFill>
                  <a:srgbClr val="000000"/>
                </a:solidFill>
              </a:rPr>
              <a:t>x </a:t>
            </a:r>
            <a:r>
              <a:rPr lang="cs-CZ" altLang="cs-CZ" sz="2000" b="0" baseline="-25000" dirty="0">
                <a:solidFill>
                  <a:srgbClr val="000000"/>
                </a:solidFill>
              </a:rPr>
              <a:t>j	</a:t>
            </a:r>
            <a:r>
              <a:rPr lang="cs-CZ" altLang="cs-CZ" sz="2000" b="0" dirty="0">
                <a:solidFill>
                  <a:srgbClr val="000000"/>
                </a:solidFill>
              </a:rPr>
              <a:t>- obrat j-té firmy 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odvětví (platí </a:t>
            </a:r>
            <a:r>
              <a:rPr lang="cs-CZ" altLang="cs-CZ" sz="2000" b="0" dirty="0" err="1">
                <a:solidFill>
                  <a:srgbClr val="000000"/>
                </a:solidFill>
              </a:rPr>
              <a:t>x</a:t>
            </a:r>
            <a:r>
              <a:rPr lang="cs-CZ" altLang="cs-CZ" sz="2000" b="0" baseline="-25000" dirty="0" err="1">
                <a:solidFill>
                  <a:srgbClr val="000000"/>
                </a:solidFill>
              </a:rPr>
              <a:t>i</a:t>
            </a:r>
            <a:r>
              <a:rPr lang="cs-CZ" altLang="cs-CZ" sz="2000" b="0" baseline="-25000" dirty="0">
                <a:solidFill>
                  <a:srgbClr val="000000"/>
                </a:solidFill>
              </a:rPr>
              <a:t> </a:t>
            </a:r>
            <a:r>
              <a:rPr lang="cs-CZ" altLang="cs-CZ" sz="2000" b="0" dirty="0">
                <a:solidFill>
                  <a:srgbClr val="000000"/>
                </a:solidFill>
              </a:rPr>
              <a:t>je 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	podmnožinou </a:t>
            </a:r>
            <a:r>
              <a:rPr lang="cs-CZ" altLang="cs-CZ" sz="2000" b="0" dirty="0" err="1">
                <a:solidFill>
                  <a:srgbClr val="000000"/>
                </a:solidFill>
              </a:rPr>
              <a:t>x</a:t>
            </a:r>
            <a:r>
              <a:rPr lang="cs-CZ" altLang="cs-CZ" sz="2000" b="0" baseline="-25000" dirty="0" err="1">
                <a:solidFill>
                  <a:srgbClr val="000000"/>
                </a:solidFill>
              </a:rPr>
              <a:t>j</a:t>
            </a:r>
            <a:r>
              <a:rPr lang="cs-CZ" altLang="cs-CZ" sz="2000" b="0" dirty="0">
                <a:solidFill>
                  <a:srgbClr val="000000"/>
                </a:solidFill>
              </a:rPr>
              <a:t>),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>
                <a:solidFill>
                  <a:srgbClr val="000000"/>
                </a:solidFill>
              </a:rPr>
              <a:t>n	- počet firem v odvětví</a:t>
            </a:r>
            <a:r>
              <a:rPr lang="cs-CZ" altLang="cs-CZ" sz="2000" b="0" dirty="0" smtClean="0">
                <a:solidFill>
                  <a:srgbClr val="000000"/>
                </a:solidFill>
              </a:rPr>
              <a:t>.</a:t>
            </a:r>
            <a:endParaRPr lang="cs-CZ" altLang="cs-CZ" sz="2000" b="0" dirty="0">
              <a:solidFill>
                <a:srgbClr val="0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6074" y="697590"/>
            <a:ext cx="76601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Vyjadřuje neváženou sumu </a:t>
            </a:r>
            <a:r>
              <a:rPr lang="cs-CZ" sz="2000" b="1" dirty="0" smtClean="0">
                <a:solidFill>
                  <a:srgbClr val="000000"/>
                </a:solidFill>
              </a:rPr>
              <a:t>tržních podílů největších firem </a:t>
            </a:r>
            <a:r>
              <a:rPr lang="cs-CZ" sz="2000" dirty="0" smtClean="0">
                <a:solidFill>
                  <a:srgbClr val="000000"/>
                </a:solidFill>
              </a:rPr>
              <a:t>na relevantním trhu, čímž pomáhá vytvářet </a:t>
            </a:r>
            <a:r>
              <a:rPr lang="cs-CZ" sz="2000" b="1" dirty="0" smtClean="0">
                <a:solidFill>
                  <a:srgbClr val="000000"/>
                </a:solidFill>
              </a:rPr>
              <a:t>srovnatelné časové řady </a:t>
            </a:r>
            <a:r>
              <a:rPr lang="cs-CZ" sz="2000" dirty="0" smtClean="0">
                <a:solidFill>
                  <a:srgbClr val="000000"/>
                </a:solidFill>
              </a:rPr>
              <a:t>vývoje obchodu v různých lokalitách.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12870" y="784318"/>
            <a:ext cx="7566521" cy="101006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2000" b="1" dirty="0">
                <a:solidFill>
                  <a:sysClr val="windowText" lastClr="000000"/>
                </a:solidFill>
              </a:rPr>
              <a:t>Co koncentrační koeficient vyjadřuje?</a:t>
            </a:r>
          </a:p>
        </p:txBody>
      </p:sp>
      <p:sp>
        <p:nvSpPr>
          <p:cNvPr id="9" name="Obdélník 8"/>
          <p:cNvSpPr/>
          <p:nvPr/>
        </p:nvSpPr>
        <p:spPr>
          <a:xfrm>
            <a:off x="249898" y="4501548"/>
            <a:ext cx="8713563" cy="568269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Představte si, že potřebujete vypočítat tržní podíl pro TOP 3 firmy pomocí koncentračního koeficientu. Jak by tento vzorec vypadal?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565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5773</TotalTime>
  <Words>1399</Words>
  <Application>Microsoft Office PowerPoint</Application>
  <PresentationFormat>Předvádění na obrazovce (16:9)</PresentationFormat>
  <Paragraphs>329</Paragraphs>
  <Slides>19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Wingdings</vt:lpstr>
      <vt:lpstr>SLU</vt:lpstr>
      <vt:lpstr>Rovnice</vt:lpstr>
      <vt:lpstr>Formy kooperace a koncentrace v obchodě </vt:lpstr>
      <vt:lpstr>CÍL SEMINÁŘE</vt:lpstr>
      <vt:lpstr>DISKUZE KE CVIČENÍ Z FÁZÍ ORGANIZAČNÍHO VÝVOJE A ORGANIZAČNÍ STRUKTURY OBCHODNÍCH ORGANIZACÍ</vt:lpstr>
      <vt:lpstr>SOUČASNÁ ORGANIZAČNÍ STRUKTURA SPOLEČNOSTI</vt:lpstr>
      <vt:lpstr>NOVÁ ORGANIZAČNÍ STRUKTURA SPOLEČNOSTI – společnost vstoupila na trh v rámci PZI formou „branche“*</vt:lpstr>
      <vt:lpstr>FORMY KOOPERACE A KONCENTRACE V OBCHODĚ </vt:lpstr>
      <vt:lpstr>KOORDINACE ČINNOSTÍ OBCHODNÍCH SPOLEČNOSTÍ </vt:lpstr>
      <vt:lpstr>MĚŘENÍ KONCENTRACE V OBCHODĚ</vt:lpstr>
      <vt:lpstr>KONCENTRAČNÍ KOEFICITENT</vt:lpstr>
      <vt:lpstr>HERFINDAHLŮV-HIRSCHMANŮV INDEX</vt:lpstr>
      <vt:lpstr>PRAKTICKÉ CVIČENÍ </vt:lpstr>
      <vt:lpstr>Výpočet zadání</vt:lpstr>
      <vt:lpstr>PRAKTICKÉ CVIČENÍ </vt:lpstr>
      <vt:lpstr>Výpočet </vt:lpstr>
      <vt:lpstr>FORMY KONCENTRACE </vt:lpstr>
      <vt:lpstr>ORGANIZAČNÍ KONCENTRACE OS  – smluvní dohody o koordinaci a kooperaci OS</vt:lpstr>
      <vt:lpstr>PROPOJENÍ OBCHODNÍCH STRUKTUR V ČR</vt:lpstr>
      <vt:lpstr>Prezentace aplikace PowerPoint</vt:lpstr>
      <vt:lpstr>Děkuji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Radka Bauerová</cp:lastModifiedBy>
  <cp:revision>243</cp:revision>
  <dcterms:created xsi:type="dcterms:W3CDTF">2016-07-06T15:42:34Z</dcterms:created>
  <dcterms:modified xsi:type="dcterms:W3CDTF">2020-11-24T13:10:14Z</dcterms:modified>
</cp:coreProperties>
</file>