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62" r:id="rId4"/>
    <p:sldId id="263" r:id="rId5"/>
    <p:sldId id="264" r:id="rId6"/>
    <p:sldId id="265" r:id="rId7"/>
    <p:sldId id="276" r:id="rId8"/>
    <p:sldId id="277" r:id="rId9"/>
    <p:sldId id="267" r:id="rId10"/>
    <p:sldId id="266" r:id="rId11"/>
    <p:sldId id="275" r:id="rId12"/>
    <p:sldId id="278" r:id="rId13"/>
    <p:sldId id="279" r:id="rId14"/>
    <p:sldId id="280" r:id="rId15"/>
    <p:sldId id="269" r:id="rId16"/>
    <p:sldId id="273" r:id="rId17"/>
    <p:sldId id="271" r:id="rId18"/>
    <p:sldId id="293" r:id="rId19"/>
    <p:sldId id="294" r:id="rId20"/>
    <p:sldId id="295" r:id="rId21"/>
    <p:sldId id="292" r:id="rId22"/>
    <p:sldId id="296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1B5E8-6E2D-47E5-B695-86DE5BC3C973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AA862E3C-C9DA-4CF0-9BDC-23F15044D1BC}">
      <dgm:prSet phldrT="[Text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 smtClean="0"/>
            <a:t>VÝCHODISKA POTŘEB FIRMY</a:t>
          </a:r>
          <a:endParaRPr lang="cs-CZ" dirty="0"/>
        </a:p>
      </dgm:t>
    </dgm:pt>
    <dgm:pt modelId="{8D98D3DA-5968-4D46-AE6C-28376367D374}" type="parTrans" cxnId="{E5820CB0-C638-4DCE-8AE8-1B9DCE58C5D5}">
      <dgm:prSet/>
      <dgm:spPr/>
      <dgm:t>
        <a:bodyPr/>
        <a:lstStyle/>
        <a:p>
          <a:endParaRPr lang="cs-CZ"/>
        </a:p>
      </dgm:t>
    </dgm:pt>
    <dgm:pt modelId="{8BC5212E-EE2D-4A3C-9DF5-D293B238B27E}" type="sibTrans" cxnId="{E5820CB0-C638-4DCE-8AE8-1B9DCE58C5D5}">
      <dgm:prSet/>
      <dgm:spPr/>
      <dgm:t>
        <a:bodyPr/>
        <a:lstStyle/>
        <a:p>
          <a:endParaRPr lang="cs-CZ"/>
        </a:p>
      </dgm:t>
    </dgm:pt>
    <dgm:pt modelId="{6E7ADAB9-DEDE-46BA-B9D6-378CDDDECD50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 err="1" smtClean="0"/>
            <a:t>Analýza</a:t>
          </a:r>
          <a:r>
            <a:rPr lang="en-GB" dirty="0" smtClean="0"/>
            <a:t> </a:t>
          </a:r>
          <a:r>
            <a:rPr lang="en-GB" dirty="0" err="1" smtClean="0"/>
            <a:t>vnějších</a:t>
          </a:r>
          <a:r>
            <a:rPr lang="en-GB" dirty="0" smtClean="0"/>
            <a:t> </a:t>
          </a:r>
          <a:r>
            <a:rPr lang="en-GB" dirty="0" err="1" smtClean="0"/>
            <a:t>vlivů</a:t>
          </a:r>
          <a:endParaRPr lang="cs-CZ" dirty="0"/>
        </a:p>
      </dgm:t>
    </dgm:pt>
    <dgm:pt modelId="{6840E487-10D5-4D1F-9478-2D2BAFD68129}" type="parTrans" cxnId="{BF14974A-F9A9-4EE1-AC07-3776F7D143E3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cs-CZ"/>
        </a:p>
      </dgm:t>
    </dgm:pt>
    <dgm:pt modelId="{AD21B4E5-A937-4B7A-8A1C-F565E17A1F7D}" type="sibTrans" cxnId="{BF14974A-F9A9-4EE1-AC07-3776F7D143E3}">
      <dgm:prSet/>
      <dgm:spPr/>
      <dgm:t>
        <a:bodyPr/>
        <a:lstStyle/>
        <a:p>
          <a:endParaRPr lang="cs-CZ"/>
        </a:p>
      </dgm:t>
    </dgm:pt>
    <dgm:pt modelId="{BB2DB141-6C54-4795-814A-07C40D6DC73F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 err="1" smtClean="0"/>
            <a:t>Analýza</a:t>
          </a:r>
          <a:r>
            <a:rPr lang="en-GB" dirty="0" smtClean="0"/>
            <a:t> </a:t>
          </a:r>
          <a:r>
            <a:rPr lang="en-GB" dirty="0" err="1" smtClean="0"/>
            <a:t>vnitřních</a:t>
          </a:r>
          <a:r>
            <a:rPr lang="en-GB" dirty="0" smtClean="0"/>
            <a:t> </a:t>
          </a:r>
          <a:r>
            <a:rPr lang="en-GB" dirty="0" err="1" smtClean="0"/>
            <a:t>vlivů</a:t>
          </a:r>
          <a:endParaRPr lang="cs-CZ" dirty="0"/>
        </a:p>
      </dgm:t>
    </dgm:pt>
    <dgm:pt modelId="{7ECF5940-42BE-4335-8684-61658B1BBF1B}" type="parTrans" cxnId="{19C64CB4-C1AE-4A34-865A-CA098D5E8C86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cs-CZ"/>
        </a:p>
      </dgm:t>
    </dgm:pt>
    <dgm:pt modelId="{82788E82-B1C1-4EBE-A778-9C17A890739C}" type="sibTrans" cxnId="{19C64CB4-C1AE-4A34-865A-CA098D5E8C86}">
      <dgm:prSet/>
      <dgm:spPr/>
      <dgm:t>
        <a:bodyPr/>
        <a:lstStyle/>
        <a:p>
          <a:endParaRPr lang="cs-CZ"/>
        </a:p>
      </dgm:t>
    </dgm:pt>
    <dgm:pt modelId="{8FE2AE45-88A0-4E8C-8E59-F153AC5DE86C}">
      <dgm:prSet phldrT="[Text]"/>
      <dgm:spPr/>
      <dgm:t>
        <a:bodyPr/>
        <a:lstStyle/>
        <a:p>
          <a:r>
            <a:rPr lang="en-GB" dirty="0" err="1" smtClean="0"/>
            <a:t>Rozbor</a:t>
          </a:r>
          <a:r>
            <a:rPr lang="en-GB" dirty="0" smtClean="0"/>
            <a:t> a </a:t>
          </a:r>
          <a:r>
            <a:rPr lang="en-GB" dirty="0" err="1" smtClean="0"/>
            <a:t>stanovení</a:t>
          </a:r>
          <a:r>
            <a:rPr lang="en-GB" dirty="0" smtClean="0"/>
            <a:t> </a:t>
          </a:r>
          <a:r>
            <a:rPr lang="en-GB" dirty="0" err="1" smtClean="0"/>
            <a:t>budoucích</a:t>
          </a:r>
          <a:r>
            <a:rPr lang="en-GB" dirty="0" smtClean="0"/>
            <a:t> </a:t>
          </a:r>
          <a:r>
            <a:rPr lang="en-GB" dirty="0" err="1" smtClean="0"/>
            <a:t>požadavků</a:t>
          </a:r>
          <a:endParaRPr lang="cs-CZ" dirty="0"/>
        </a:p>
      </dgm:t>
    </dgm:pt>
    <dgm:pt modelId="{CDDF4EB9-4D19-4C03-8D68-C8A43202D39E}" type="parTrans" cxnId="{99875486-E8F0-437A-8F29-9310E34B282F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cs-CZ"/>
        </a:p>
      </dgm:t>
    </dgm:pt>
    <dgm:pt modelId="{E6E39620-70A7-436C-8FCC-B2C6B1DDD52A}" type="sibTrans" cxnId="{99875486-E8F0-437A-8F29-9310E34B282F}">
      <dgm:prSet/>
      <dgm:spPr/>
      <dgm:t>
        <a:bodyPr/>
        <a:lstStyle/>
        <a:p>
          <a:endParaRPr lang="cs-CZ"/>
        </a:p>
      </dgm:t>
    </dgm:pt>
    <dgm:pt modelId="{5A6504E8-2226-46BF-A5C1-62E8D550196E}" type="pres">
      <dgm:prSet presAssocID="{0711B5E8-6E2D-47E5-B695-86DE5BC3C9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E25D98C-F7CB-48AF-A832-EBC6A6BACDD9}" type="pres">
      <dgm:prSet presAssocID="{AA862E3C-C9DA-4CF0-9BDC-23F15044D1BC}" presName="hierRoot1" presStyleCnt="0">
        <dgm:presLayoutVars>
          <dgm:hierBranch val="init"/>
        </dgm:presLayoutVars>
      </dgm:prSet>
      <dgm:spPr/>
    </dgm:pt>
    <dgm:pt modelId="{8CB46115-4F14-4D80-B39F-A9D0BAE0296B}" type="pres">
      <dgm:prSet presAssocID="{AA862E3C-C9DA-4CF0-9BDC-23F15044D1BC}" presName="rootComposite1" presStyleCnt="0"/>
      <dgm:spPr/>
    </dgm:pt>
    <dgm:pt modelId="{5AFFD955-A54A-4098-8B5E-3C0363ECEE20}" type="pres">
      <dgm:prSet presAssocID="{AA862E3C-C9DA-4CF0-9BDC-23F15044D1B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F0F89E-D9F7-4557-955B-924D92EFD933}" type="pres">
      <dgm:prSet presAssocID="{AA862E3C-C9DA-4CF0-9BDC-23F15044D1BC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24D0A62-5B5D-4A54-8966-B063AFB4B699}" type="pres">
      <dgm:prSet presAssocID="{AA862E3C-C9DA-4CF0-9BDC-23F15044D1BC}" presName="hierChild2" presStyleCnt="0"/>
      <dgm:spPr/>
    </dgm:pt>
    <dgm:pt modelId="{B244D988-8EE5-4001-80B6-71D2E23D3FB8}" type="pres">
      <dgm:prSet presAssocID="{6840E487-10D5-4D1F-9478-2D2BAFD68129}" presName="Name37" presStyleLbl="parChTrans1D2" presStyleIdx="0" presStyleCnt="3"/>
      <dgm:spPr/>
      <dgm:t>
        <a:bodyPr/>
        <a:lstStyle/>
        <a:p>
          <a:endParaRPr lang="cs-CZ"/>
        </a:p>
      </dgm:t>
    </dgm:pt>
    <dgm:pt modelId="{4A34AA13-7FA2-44B1-9BDA-1C1B7378A4D8}" type="pres">
      <dgm:prSet presAssocID="{6E7ADAB9-DEDE-46BA-B9D6-378CDDDECD50}" presName="hierRoot2" presStyleCnt="0">
        <dgm:presLayoutVars>
          <dgm:hierBranch val="init"/>
        </dgm:presLayoutVars>
      </dgm:prSet>
      <dgm:spPr/>
    </dgm:pt>
    <dgm:pt modelId="{512AC472-79D7-4D82-AEC1-D01C5042C2A3}" type="pres">
      <dgm:prSet presAssocID="{6E7ADAB9-DEDE-46BA-B9D6-378CDDDECD50}" presName="rootComposite" presStyleCnt="0"/>
      <dgm:spPr/>
    </dgm:pt>
    <dgm:pt modelId="{DD2DE631-72A8-471C-8EFC-4CE38BEF818D}" type="pres">
      <dgm:prSet presAssocID="{6E7ADAB9-DEDE-46BA-B9D6-378CDDDECD5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8B86FF4-A401-4587-A4A3-66E11A7A058F}" type="pres">
      <dgm:prSet presAssocID="{6E7ADAB9-DEDE-46BA-B9D6-378CDDDECD50}" presName="rootConnector" presStyleLbl="node2" presStyleIdx="0" presStyleCnt="3"/>
      <dgm:spPr/>
      <dgm:t>
        <a:bodyPr/>
        <a:lstStyle/>
        <a:p>
          <a:endParaRPr lang="cs-CZ"/>
        </a:p>
      </dgm:t>
    </dgm:pt>
    <dgm:pt modelId="{501F9A14-C7B0-4075-B762-DFCBAEB29D54}" type="pres">
      <dgm:prSet presAssocID="{6E7ADAB9-DEDE-46BA-B9D6-378CDDDECD50}" presName="hierChild4" presStyleCnt="0"/>
      <dgm:spPr/>
    </dgm:pt>
    <dgm:pt modelId="{271B657F-7984-4130-9FB3-7EC45ECB9196}" type="pres">
      <dgm:prSet presAssocID="{6E7ADAB9-DEDE-46BA-B9D6-378CDDDECD50}" presName="hierChild5" presStyleCnt="0"/>
      <dgm:spPr/>
    </dgm:pt>
    <dgm:pt modelId="{F87FB58A-4149-42E1-8345-9F2876155787}" type="pres">
      <dgm:prSet presAssocID="{7ECF5940-42BE-4335-8684-61658B1BBF1B}" presName="Name37" presStyleLbl="parChTrans1D2" presStyleIdx="1" presStyleCnt="3"/>
      <dgm:spPr/>
      <dgm:t>
        <a:bodyPr/>
        <a:lstStyle/>
        <a:p>
          <a:endParaRPr lang="cs-CZ"/>
        </a:p>
      </dgm:t>
    </dgm:pt>
    <dgm:pt modelId="{CCCDA5A3-5C19-4A08-96A4-4132F588A8A8}" type="pres">
      <dgm:prSet presAssocID="{BB2DB141-6C54-4795-814A-07C40D6DC73F}" presName="hierRoot2" presStyleCnt="0">
        <dgm:presLayoutVars>
          <dgm:hierBranch val="init"/>
        </dgm:presLayoutVars>
      </dgm:prSet>
      <dgm:spPr/>
    </dgm:pt>
    <dgm:pt modelId="{5505A751-534D-43FF-A743-9FD15758475C}" type="pres">
      <dgm:prSet presAssocID="{BB2DB141-6C54-4795-814A-07C40D6DC73F}" presName="rootComposite" presStyleCnt="0"/>
      <dgm:spPr/>
    </dgm:pt>
    <dgm:pt modelId="{82714B1B-CB77-44A8-8E0D-1217667EA500}" type="pres">
      <dgm:prSet presAssocID="{BB2DB141-6C54-4795-814A-07C40D6DC73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15128CB-5353-4FD1-89B6-4F67D2929D84}" type="pres">
      <dgm:prSet presAssocID="{BB2DB141-6C54-4795-814A-07C40D6DC73F}" presName="rootConnector" presStyleLbl="node2" presStyleIdx="1" presStyleCnt="3"/>
      <dgm:spPr/>
      <dgm:t>
        <a:bodyPr/>
        <a:lstStyle/>
        <a:p>
          <a:endParaRPr lang="cs-CZ"/>
        </a:p>
      </dgm:t>
    </dgm:pt>
    <dgm:pt modelId="{D5E10EFB-0FE9-4234-83FE-5A2D250DA161}" type="pres">
      <dgm:prSet presAssocID="{BB2DB141-6C54-4795-814A-07C40D6DC73F}" presName="hierChild4" presStyleCnt="0"/>
      <dgm:spPr/>
    </dgm:pt>
    <dgm:pt modelId="{77241310-EB8E-46D4-9705-CB77A5BD01A2}" type="pres">
      <dgm:prSet presAssocID="{BB2DB141-6C54-4795-814A-07C40D6DC73F}" presName="hierChild5" presStyleCnt="0"/>
      <dgm:spPr/>
    </dgm:pt>
    <dgm:pt modelId="{CE250BFB-B0C2-4049-BA36-834F9F9120A4}" type="pres">
      <dgm:prSet presAssocID="{CDDF4EB9-4D19-4C03-8D68-C8A43202D39E}" presName="Name37" presStyleLbl="parChTrans1D2" presStyleIdx="2" presStyleCnt="3"/>
      <dgm:spPr/>
      <dgm:t>
        <a:bodyPr/>
        <a:lstStyle/>
        <a:p>
          <a:endParaRPr lang="cs-CZ"/>
        </a:p>
      </dgm:t>
    </dgm:pt>
    <dgm:pt modelId="{B550B963-E433-4491-B9D7-3CED25E57268}" type="pres">
      <dgm:prSet presAssocID="{8FE2AE45-88A0-4E8C-8E59-F153AC5DE86C}" presName="hierRoot2" presStyleCnt="0">
        <dgm:presLayoutVars>
          <dgm:hierBranch val="init"/>
        </dgm:presLayoutVars>
      </dgm:prSet>
      <dgm:spPr/>
    </dgm:pt>
    <dgm:pt modelId="{228BBA6B-7733-4526-986A-A0775BE8B4DC}" type="pres">
      <dgm:prSet presAssocID="{8FE2AE45-88A0-4E8C-8E59-F153AC5DE86C}" presName="rootComposite" presStyleCnt="0"/>
      <dgm:spPr/>
    </dgm:pt>
    <dgm:pt modelId="{43D73238-0E56-485C-8AA9-18CF72F71F45}" type="pres">
      <dgm:prSet presAssocID="{8FE2AE45-88A0-4E8C-8E59-F153AC5DE86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C57A16-34A6-4A06-B24E-1D2C9ABF3959}" type="pres">
      <dgm:prSet presAssocID="{8FE2AE45-88A0-4E8C-8E59-F153AC5DE86C}" presName="rootConnector" presStyleLbl="node2" presStyleIdx="2" presStyleCnt="3"/>
      <dgm:spPr/>
      <dgm:t>
        <a:bodyPr/>
        <a:lstStyle/>
        <a:p>
          <a:endParaRPr lang="cs-CZ"/>
        </a:p>
      </dgm:t>
    </dgm:pt>
    <dgm:pt modelId="{C6376A47-D31A-4906-BEA3-12685DB81733}" type="pres">
      <dgm:prSet presAssocID="{8FE2AE45-88A0-4E8C-8E59-F153AC5DE86C}" presName="hierChild4" presStyleCnt="0"/>
      <dgm:spPr/>
    </dgm:pt>
    <dgm:pt modelId="{B6883519-4DA6-4901-9F33-5F9FBB46C379}" type="pres">
      <dgm:prSet presAssocID="{8FE2AE45-88A0-4E8C-8E59-F153AC5DE86C}" presName="hierChild5" presStyleCnt="0"/>
      <dgm:spPr/>
    </dgm:pt>
    <dgm:pt modelId="{1C5F1ECB-BDDF-4963-B8C3-212B6204C2E8}" type="pres">
      <dgm:prSet presAssocID="{AA862E3C-C9DA-4CF0-9BDC-23F15044D1BC}" presName="hierChild3" presStyleCnt="0"/>
      <dgm:spPr/>
    </dgm:pt>
  </dgm:ptLst>
  <dgm:cxnLst>
    <dgm:cxn modelId="{CD8731D8-BC60-4CA3-80A6-DFC3585E0549}" type="presOf" srcId="{7ECF5940-42BE-4335-8684-61658B1BBF1B}" destId="{F87FB58A-4149-42E1-8345-9F2876155787}" srcOrd="0" destOrd="0" presId="urn:microsoft.com/office/officeart/2005/8/layout/orgChart1"/>
    <dgm:cxn modelId="{BCAE30DE-A53E-4E79-ACAA-EADF9ED58A3F}" type="presOf" srcId="{BB2DB141-6C54-4795-814A-07C40D6DC73F}" destId="{82714B1B-CB77-44A8-8E0D-1217667EA500}" srcOrd="0" destOrd="0" presId="urn:microsoft.com/office/officeart/2005/8/layout/orgChart1"/>
    <dgm:cxn modelId="{35A75648-DCB2-4711-AD28-2005E40E5E2F}" type="presOf" srcId="{6E7ADAB9-DEDE-46BA-B9D6-378CDDDECD50}" destId="{DD2DE631-72A8-471C-8EFC-4CE38BEF818D}" srcOrd="0" destOrd="0" presId="urn:microsoft.com/office/officeart/2005/8/layout/orgChart1"/>
    <dgm:cxn modelId="{D75403E7-5437-4442-8489-8D2B547FFCD9}" type="presOf" srcId="{AA862E3C-C9DA-4CF0-9BDC-23F15044D1BC}" destId="{5AFFD955-A54A-4098-8B5E-3C0363ECEE20}" srcOrd="0" destOrd="0" presId="urn:microsoft.com/office/officeart/2005/8/layout/orgChart1"/>
    <dgm:cxn modelId="{60616681-9CC2-4744-A904-D04FD79FEE95}" type="presOf" srcId="{AA862E3C-C9DA-4CF0-9BDC-23F15044D1BC}" destId="{C0F0F89E-D9F7-4557-955B-924D92EFD933}" srcOrd="1" destOrd="0" presId="urn:microsoft.com/office/officeart/2005/8/layout/orgChart1"/>
    <dgm:cxn modelId="{95A80C68-232B-4EEF-80E3-C695669B5BF1}" type="presOf" srcId="{0711B5E8-6E2D-47E5-B695-86DE5BC3C973}" destId="{5A6504E8-2226-46BF-A5C1-62E8D550196E}" srcOrd="0" destOrd="0" presId="urn:microsoft.com/office/officeart/2005/8/layout/orgChart1"/>
    <dgm:cxn modelId="{49C4E44C-7A28-4E39-8461-DD1DC71703A2}" type="presOf" srcId="{6E7ADAB9-DEDE-46BA-B9D6-378CDDDECD50}" destId="{E8B86FF4-A401-4587-A4A3-66E11A7A058F}" srcOrd="1" destOrd="0" presId="urn:microsoft.com/office/officeart/2005/8/layout/orgChart1"/>
    <dgm:cxn modelId="{E5820CB0-C638-4DCE-8AE8-1B9DCE58C5D5}" srcId="{0711B5E8-6E2D-47E5-B695-86DE5BC3C973}" destId="{AA862E3C-C9DA-4CF0-9BDC-23F15044D1BC}" srcOrd="0" destOrd="0" parTransId="{8D98D3DA-5968-4D46-AE6C-28376367D374}" sibTransId="{8BC5212E-EE2D-4A3C-9DF5-D293B238B27E}"/>
    <dgm:cxn modelId="{F0909024-3C13-47F2-BCF8-9B655AB279B8}" type="presOf" srcId="{CDDF4EB9-4D19-4C03-8D68-C8A43202D39E}" destId="{CE250BFB-B0C2-4049-BA36-834F9F9120A4}" srcOrd="0" destOrd="0" presId="urn:microsoft.com/office/officeart/2005/8/layout/orgChart1"/>
    <dgm:cxn modelId="{99875486-E8F0-437A-8F29-9310E34B282F}" srcId="{AA862E3C-C9DA-4CF0-9BDC-23F15044D1BC}" destId="{8FE2AE45-88A0-4E8C-8E59-F153AC5DE86C}" srcOrd="2" destOrd="0" parTransId="{CDDF4EB9-4D19-4C03-8D68-C8A43202D39E}" sibTransId="{E6E39620-70A7-436C-8FCC-B2C6B1DDD52A}"/>
    <dgm:cxn modelId="{C196E51F-114F-45B6-9244-446E24E2B00E}" type="presOf" srcId="{8FE2AE45-88A0-4E8C-8E59-F153AC5DE86C}" destId="{60C57A16-34A6-4A06-B24E-1D2C9ABF3959}" srcOrd="1" destOrd="0" presId="urn:microsoft.com/office/officeart/2005/8/layout/orgChart1"/>
    <dgm:cxn modelId="{775303DD-20E3-45BC-A801-896D4BEB78FB}" type="presOf" srcId="{6840E487-10D5-4D1F-9478-2D2BAFD68129}" destId="{B244D988-8EE5-4001-80B6-71D2E23D3FB8}" srcOrd="0" destOrd="0" presId="urn:microsoft.com/office/officeart/2005/8/layout/orgChart1"/>
    <dgm:cxn modelId="{E01EF20F-80DA-458A-8781-6C970A7DFDEF}" type="presOf" srcId="{8FE2AE45-88A0-4E8C-8E59-F153AC5DE86C}" destId="{43D73238-0E56-485C-8AA9-18CF72F71F45}" srcOrd="0" destOrd="0" presId="urn:microsoft.com/office/officeart/2005/8/layout/orgChart1"/>
    <dgm:cxn modelId="{BF14974A-F9A9-4EE1-AC07-3776F7D143E3}" srcId="{AA862E3C-C9DA-4CF0-9BDC-23F15044D1BC}" destId="{6E7ADAB9-DEDE-46BA-B9D6-378CDDDECD50}" srcOrd="0" destOrd="0" parTransId="{6840E487-10D5-4D1F-9478-2D2BAFD68129}" sibTransId="{AD21B4E5-A937-4B7A-8A1C-F565E17A1F7D}"/>
    <dgm:cxn modelId="{3E4A7752-C029-4560-961D-0656FF6045AD}" type="presOf" srcId="{BB2DB141-6C54-4795-814A-07C40D6DC73F}" destId="{715128CB-5353-4FD1-89B6-4F67D2929D84}" srcOrd="1" destOrd="0" presId="urn:microsoft.com/office/officeart/2005/8/layout/orgChart1"/>
    <dgm:cxn modelId="{19C64CB4-C1AE-4A34-865A-CA098D5E8C86}" srcId="{AA862E3C-C9DA-4CF0-9BDC-23F15044D1BC}" destId="{BB2DB141-6C54-4795-814A-07C40D6DC73F}" srcOrd="1" destOrd="0" parTransId="{7ECF5940-42BE-4335-8684-61658B1BBF1B}" sibTransId="{82788E82-B1C1-4EBE-A778-9C17A890739C}"/>
    <dgm:cxn modelId="{83F47DD4-5E9C-458D-BD27-3869620943F0}" type="presParOf" srcId="{5A6504E8-2226-46BF-A5C1-62E8D550196E}" destId="{7E25D98C-F7CB-48AF-A832-EBC6A6BACDD9}" srcOrd="0" destOrd="0" presId="urn:microsoft.com/office/officeart/2005/8/layout/orgChart1"/>
    <dgm:cxn modelId="{D609753B-E443-4F62-8571-086B0D701F77}" type="presParOf" srcId="{7E25D98C-F7CB-48AF-A832-EBC6A6BACDD9}" destId="{8CB46115-4F14-4D80-B39F-A9D0BAE0296B}" srcOrd="0" destOrd="0" presId="urn:microsoft.com/office/officeart/2005/8/layout/orgChart1"/>
    <dgm:cxn modelId="{5CCA0CC6-BE89-4C89-9932-67CAF2ACEC09}" type="presParOf" srcId="{8CB46115-4F14-4D80-B39F-A9D0BAE0296B}" destId="{5AFFD955-A54A-4098-8B5E-3C0363ECEE20}" srcOrd="0" destOrd="0" presId="urn:microsoft.com/office/officeart/2005/8/layout/orgChart1"/>
    <dgm:cxn modelId="{3B7A2B4D-68AE-4842-A4C7-BE842322728F}" type="presParOf" srcId="{8CB46115-4F14-4D80-B39F-A9D0BAE0296B}" destId="{C0F0F89E-D9F7-4557-955B-924D92EFD933}" srcOrd="1" destOrd="0" presId="urn:microsoft.com/office/officeart/2005/8/layout/orgChart1"/>
    <dgm:cxn modelId="{9A385DA0-4F81-407F-82B8-3C8825C45930}" type="presParOf" srcId="{7E25D98C-F7CB-48AF-A832-EBC6A6BACDD9}" destId="{924D0A62-5B5D-4A54-8966-B063AFB4B699}" srcOrd="1" destOrd="0" presId="urn:microsoft.com/office/officeart/2005/8/layout/orgChart1"/>
    <dgm:cxn modelId="{27DFBF02-FA1C-475A-9102-6E698195A92B}" type="presParOf" srcId="{924D0A62-5B5D-4A54-8966-B063AFB4B699}" destId="{B244D988-8EE5-4001-80B6-71D2E23D3FB8}" srcOrd="0" destOrd="0" presId="urn:microsoft.com/office/officeart/2005/8/layout/orgChart1"/>
    <dgm:cxn modelId="{287EBCC5-EEA7-4C66-94FB-F345DB166700}" type="presParOf" srcId="{924D0A62-5B5D-4A54-8966-B063AFB4B699}" destId="{4A34AA13-7FA2-44B1-9BDA-1C1B7378A4D8}" srcOrd="1" destOrd="0" presId="urn:microsoft.com/office/officeart/2005/8/layout/orgChart1"/>
    <dgm:cxn modelId="{CF3A86B1-1D3B-4CC2-92B4-86666EFE95FE}" type="presParOf" srcId="{4A34AA13-7FA2-44B1-9BDA-1C1B7378A4D8}" destId="{512AC472-79D7-4D82-AEC1-D01C5042C2A3}" srcOrd="0" destOrd="0" presId="urn:microsoft.com/office/officeart/2005/8/layout/orgChart1"/>
    <dgm:cxn modelId="{3A21FE03-DB3A-498C-AD1B-8BB2CD29E1E5}" type="presParOf" srcId="{512AC472-79D7-4D82-AEC1-D01C5042C2A3}" destId="{DD2DE631-72A8-471C-8EFC-4CE38BEF818D}" srcOrd="0" destOrd="0" presId="urn:microsoft.com/office/officeart/2005/8/layout/orgChart1"/>
    <dgm:cxn modelId="{DE091685-1137-462B-B686-C703CD9BDBF1}" type="presParOf" srcId="{512AC472-79D7-4D82-AEC1-D01C5042C2A3}" destId="{E8B86FF4-A401-4587-A4A3-66E11A7A058F}" srcOrd="1" destOrd="0" presId="urn:microsoft.com/office/officeart/2005/8/layout/orgChart1"/>
    <dgm:cxn modelId="{D123AD71-6DD2-405D-A626-21CEF474EFEF}" type="presParOf" srcId="{4A34AA13-7FA2-44B1-9BDA-1C1B7378A4D8}" destId="{501F9A14-C7B0-4075-B762-DFCBAEB29D54}" srcOrd="1" destOrd="0" presId="urn:microsoft.com/office/officeart/2005/8/layout/orgChart1"/>
    <dgm:cxn modelId="{09ABC972-0F13-48B3-92F3-59B317D8FD86}" type="presParOf" srcId="{4A34AA13-7FA2-44B1-9BDA-1C1B7378A4D8}" destId="{271B657F-7984-4130-9FB3-7EC45ECB9196}" srcOrd="2" destOrd="0" presId="urn:microsoft.com/office/officeart/2005/8/layout/orgChart1"/>
    <dgm:cxn modelId="{3E4B003A-6EC1-45E1-8C19-321EBFBBFDCC}" type="presParOf" srcId="{924D0A62-5B5D-4A54-8966-B063AFB4B699}" destId="{F87FB58A-4149-42E1-8345-9F2876155787}" srcOrd="2" destOrd="0" presId="urn:microsoft.com/office/officeart/2005/8/layout/orgChart1"/>
    <dgm:cxn modelId="{AD0AF8E0-EDFC-4765-99E7-ED82C2C0555A}" type="presParOf" srcId="{924D0A62-5B5D-4A54-8966-B063AFB4B699}" destId="{CCCDA5A3-5C19-4A08-96A4-4132F588A8A8}" srcOrd="3" destOrd="0" presId="urn:microsoft.com/office/officeart/2005/8/layout/orgChart1"/>
    <dgm:cxn modelId="{F2FD7D84-A7D7-4981-86E8-84D51B26A8A4}" type="presParOf" srcId="{CCCDA5A3-5C19-4A08-96A4-4132F588A8A8}" destId="{5505A751-534D-43FF-A743-9FD15758475C}" srcOrd="0" destOrd="0" presId="urn:microsoft.com/office/officeart/2005/8/layout/orgChart1"/>
    <dgm:cxn modelId="{FAC31D63-06D6-4245-8F55-EC3FB085F323}" type="presParOf" srcId="{5505A751-534D-43FF-A743-9FD15758475C}" destId="{82714B1B-CB77-44A8-8E0D-1217667EA500}" srcOrd="0" destOrd="0" presId="urn:microsoft.com/office/officeart/2005/8/layout/orgChart1"/>
    <dgm:cxn modelId="{23BF0247-CBDB-49FA-A0F9-6B758188905E}" type="presParOf" srcId="{5505A751-534D-43FF-A743-9FD15758475C}" destId="{715128CB-5353-4FD1-89B6-4F67D2929D84}" srcOrd="1" destOrd="0" presId="urn:microsoft.com/office/officeart/2005/8/layout/orgChart1"/>
    <dgm:cxn modelId="{510AB94C-E297-404A-B5FC-A8044E189BD8}" type="presParOf" srcId="{CCCDA5A3-5C19-4A08-96A4-4132F588A8A8}" destId="{D5E10EFB-0FE9-4234-83FE-5A2D250DA161}" srcOrd="1" destOrd="0" presId="urn:microsoft.com/office/officeart/2005/8/layout/orgChart1"/>
    <dgm:cxn modelId="{3DEC290F-6E9E-4842-9B64-8219F0E957A9}" type="presParOf" srcId="{CCCDA5A3-5C19-4A08-96A4-4132F588A8A8}" destId="{77241310-EB8E-46D4-9705-CB77A5BD01A2}" srcOrd="2" destOrd="0" presId="urn:microsoft.com/office/officeart/2005/8/layout/orgChart1"/>
    <dgm:cxn modelId="{8464FBD0-E2DA-4B2B-A665-26E02A4AFE1A}" type="presParOf" srcId="{924D0A62-5B5D-4A54-8966-B063AFB4B699}" destId="{CE250BFB-B0C2-4049-BA36-834F9F9120A4}" srcOrd="4" destOrd="0" presId="urn:microsoft.com/office/officeart/2005/8/layout/orgChart1"/>
    <dgm:cxn modelId="{64684E3B-DD32-4E9D-8A88-3788B8BD0AFD}" type="presParOf" srcId="{924D0A62-5B5D-4A54-8966-B063AFB4B699}" destId="{B550B963-E433-4491-B9D7-3CED25E57268}" srcOrd="5" destOrd="0" presId="urn:microsoft.com/office/officeart/2005/8/layout/orgChart1"/>
    <dgm:cxn modelId="{CDCC931F-FCA2-474C-A772-9F240AEFF737}" type="presParOf" srcId="{B550B963-E433-4491-B9D7-3CED25E57268}" destId="{228BBA6B-7733-4526-986A-A0775BE8B4DC}" srcOrd="0" destOrd="0" presId="urn:microsoft.com/office/officeart/2005/8/layout/orgChart1"/>
    <dgm:cxn modelId="{6E0E5580-12D4-490D-A2E8-7097D7BC42B9}" type="presParOf" srcId="{228BBA6B-7733-4526-986A-A0775BE8B4DC}" destId="{43D73238-0E56-485C-8AA9-18CF72F71F45}" srcOrd="0" destOrd="0" presId="urn:microsoft.com/office/officeart/2005/8/layout/orgChart1"/>
    <dgm:cxn modelId="{493D99F5-A4A1-4749-A5E7-0120FB11F704}" type="presParOf" srcId="{228BBA6B-7733-4526-986A-A0775BE8B4DC}" destId="{60C57A16-34A6-4A06-B24E-1D2C9ABF3959}" srcOrd="1" destOrd="0" presId="urn:microsoft.com/office/officeart/2005/8/layout/orgChart1"/>
    <dgm:cxn modelId="{26D27198-CE55-48AC-821B-FB0976EB6080}" type="presParOf" srcId="{B550B963-E433-4491-B9D7-3CED25E57268}" destId="{C6376A47-D31A-4906-BEA3-12685DB81733}" srcOrd="1" destOrd="0" presId="urn:microsoft.com/office/officeart/2005/8/layout/orgChart1"/>
    <dgm:cxn modelId="{99D1C511-F847-4680-AF32-93BE5C7EAE79}" type="presParOf" srcId="{B550B963-E433-4491-B9D7-3CED25E57268}" destId="{B6883519-4DA6-4901-9F33-5F9FBB46C379}" srcOrd="2" destOrd="0" presId="urn:microsoft.com/office/officeart/2005/8/layout/orgChart1"/>
    <dgm:cxn modelId="{05D61FA1-7017-4B40-AD46-6BF880A16772}" type="presParOf" srcId="{7E25D98C-F7CB-48AF-A832-EBC6A6BACDD9}" destId="{1C5F1ECB-BDDF-4963-B8C3-212B6204C2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50BFB-B0C2-4049-BA36-834F9F9120A4}">
      <dsp:nvSpPr>
        <dsp:cNvPr id="0" name=""/>
        <dsp:cNvSpPr/>
      </dsp:nvSpPr>
      <dsp:spPr>
        <a:xfrm>
          <a:off x="4032448" y="2060629"/>
          <a:ext cx="2852986" cy="495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573"/>
              </a:lnTo>
              <a:lnTo>
                <a:pt x="2852986" y="247573"/>
              </a:lnTo>
              <a:lnTo>
                <a:pt x="2852986" y="495146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F87FB58A-4149-42E1-8345-9F2876155787}">
      <dsp:nvSpPr>
        <dsp:cNvPr id="0" name=""/>
        <dsp:cNvSpPr/>
      </dsp:nvSpPr>
      <dsp:spPr>
        <a:xfrm>
          <a:off x="3986727" y="2060629"/>
          <a:ext cx="91440" cy="4951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5146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B244D988-8EE5-4001-80B6-71D2E23D3FB8}">
      <dsp:nvSpPr>
        <dsp:cNvPr id="0" name=""/>
        <dsp:cNvSpPr/>
      </dsp:nvSpPr>
      <dsp:spPr>
        <a:xfrm>
          <a:off x="1179461" y="2060629"/>
          <a:ext cx="2852986" cy="495146"/>
        </a:xfrm>
        <a:custGeom>
          <a:avLst/>
          <a:gdLst/>
          <a:ahLst/>
          <a:cxnLst/>
          <a:rect l="0" t="0" r="0" b="0"/>
          <a:pathLst>
            <a:path>
              <a:moveTo>
                <a:pt x="2852986" y="0"/>
              </a:moveTo>
              <a:lnTo>
                <a:pt x="2852986" y="247573"/>
              </a:lnTo>
              <a:lnTo>
                <a:pt x="0" y="247573"/>
              </a:lnTo>
              <a:lnTo>
                <a:pt x="0" y="495146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5AFFD955-A54A-4098-8B5E-3C0363ECEE20}">
      <dsp:nvSpPr>
        <dsp:cNvPr id="0" name=""/>
        <dsp:cNvSpPr/>
      </dsp:nvSpPr>
      <dsp:spPr>
        <a:xfrm>
          <a:off x="2853527" y="881709"/>
          <a:ext cx="2357840" cy="1178920"/>
        </a:xfrm>
        <a:prstGeom prst="rect">
          <a:avLst/>
        </a:prstGeom>
        <a:gradFill rotWithShape="1">
          <a:gsLst>
            <a:gs pos="0">
              <a:schemeClr val="dk1">
                <a:shade val="51000"/>
                <a:satMod val="130000"/>
              </a:schemeClr>
            </a:gs>
            <a:gs pos="80000">
              <a:schemeClr val="dk1">
                <a:shade val="93000"/>
                <a:satMod val="130000"/>
              </a:schemeClr>
            </a:gs>
            <a:gs pos="100000">
              <a:schemeClr val="dk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VÝCHODISKA POTŘEB FIRMY</a:t>
          </a:r>
          <a:endParaRPr lang="cs-CZ" sz="2300" kern="1200" dirty="0"/>
        </a:p>
      </dsp:txBody>
      <dsp:txXfrm>
        <a:off x="2853527" y="881709"/>
        <a:ext cx="2357840" cy="1178920"/>
      </dsp:txXfrm>
    </dsp:sp>
    <dsp:sp modelId="{DD2DE631-72A8-471C-8EFC-4CE38BEF818D}">
      <dsp:nvSpPr>
        <dsp:cNvPr id="0" name=""/>
        <dsp:cNvSpPr/>
      </dsp:nvSpPr>
      <dsp:spPr>
        <a:xfrm>
          <a:off x="541" y="2555775"/>
          <a:ext cx="2357840" cy="117892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err="1" smtClean="0"/>
            <a:t>Analýza</a:t>
          </a:r>
          <a:r>
            <a:rPr lang="en-GB" sz="2300" kern="1200" dirty="0" smtClean="0"/>
            <a:t> </a:t>
          </a:r>
          <a:r>
            <a:rPr lang="en-GB" sz="2300" kern="1200" dirty="0" err="1" smtClean="0"/>
            <a:t>vnějších</a:t>
          </a:r>
          <a:r>
            <a:rPr lang="en-GB" sz="2300" kern="1200" dirty="0" smtClean="0"/>
            <a:t> </a:t>
          </a:r>
          <a:r>
            <a:rPr lang="en-GB" sz="2300" kern="1200" dirty="0" err="1" smtClean="0"/>
            <a:t>vlivů</a:t>
          </a:r>
          <a:endParaRPr lang="cs-CZ" sz="2300" kern="1200" dirty="0"/>
        </a:p>
      </dsp:txBody>
      <dsp:txXfrm>
        <a:off x="541" y="2555775"/>
        <a:ext cx="2357840" cy="1178920"/>
      </dsp:txXfrm>
    </dsp:sp>
    <dsp:sp modelId="{82714B1B-CB77-44A8-8E0D-1217667EA500}">
      <dsp:nvSpPr>
        <dsp:cNvPr id="0" name=""/>
        <dsp:cNvSpPr/>
      </dsp:nvSpPr>
      <dsp:spPr>
        <a:xfrm>
          <a:off x="2853527" y="2555775"/>
          <a:ext cx="2357840" cy="1178920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err="1" smtClean="0"/>
            <a:t>Analýza</a:t>
          </a:r>
          <a:r>
            <a:rPr lang="en-GB" sz="2300" kern="1200" dirty="0" smtClean="0"/>
            <a:t> </a:t>
          </a:r>
          <a:r>
            <a:rPr lang="en-GB" sz="2300" kern="1200" dirty="0" err="1" smtClean="0"/>
            <a:t>vnitřních</a:t>
          </a:r>
          <a:r>
            <a:rPr lang="en-GB" sz="2300" kern="1200" dirty="0" smtClean="0"/>
            <a:t> </a:t>
          </a:r>
          <a:r>
            <a:rPr lang="en-GB" sz="2300" kern="1200" dirty="0" err="1" smtClean="0"/>
            <a:t>vlivů</a:t>
          </a:r>
          <a:endParaRPr lang="cs-CZ" sz="2300" kern="1200" dirty="0"/>
        </a:p>
      </dsp:txBody>
      <dsp:txXfrm>
        <a:off x="2853527" y="2555775"/>
        <a:ext cx="2357840" cy="1178920"/>
      </dsp:txXfrm>
    </dsp:sp>
    <dsp:sp modelId="{43D73238-0E56-485C-8AA9-18CF72F71F45}">
      <dsp:nvSpPr>
        <dsp:cNvPr id="0" name=""/>
        <dsp:cNvSpPr/>
      </dsp:nvSpPr>
      <dsp:spPr>
        <a:xfrm>
          <a:off x="5706514" y="2555775"/>
          <a:ext cx="2357840" cy="117892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err="1" smtClean="0"/>
            <a:t>Rozbor</a:t>
          </a:r>
          <a:r>
            <a:rPr lang="en-GB" sz="2300" kern="1200" dirty="0" smtClean="0"/>
            <a:t> a </a:t>
          </a:r>
          <a:r>
            <a:rPr lang="en-GB" sz="2300" kern="1200" dirty="0" err="1" smtClean="0"/>
            <a:t>stanovení</a:t>
          </a:r>
          <a:r>
            <a:rPr lang="en-GB" sz="2300" kern="1200" dirty="0" smtClean="0"/>
            <a:t> </a:t>
          </a:r>
          <a:r>
            <a:rPr lang="en-GB" sz="2300" kern="1200" dirty="0" err="1" smtClean="0"/>
            <a:t>budoucích</a:t>
          </a:r>
          <a:r>
            <a:rPr lang="en-GB" sz="2300" kern="1200" dirty="0" smtClean="0"/>
            <a:t> </a:t>
          </a:r>
          <a:r>
            <a:rPr lang="en-GB" sz="2300" kern="1200" dirty="0" err="1" smtClean="0"/>
            <a:t>požadavků</a:t>
          </a:r>
          <a:endParaRPr lang="cs-CZ" sz="2300" kern="1200" dirty="0"/>
        </a:p>
      </dsp:txBody>
      <dsp:txXfrm>
        <a:off x="5706514" y="2555775"/>
        <a:ext cx="2357840" cy="1178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157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976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116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11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68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</a:rPr>
              <a:t>Řízení lidských zdrojů v obchodní společnosti</a:t>
            </a:r>
            <a:r>
              <a:rPr lang="cs-CZ" sz="4000" dirty="0">
                <a:solidFill>
                  <a:schemeClr val="bg1"/>
                </a:solidFill>
              </a:rPr>
              <a:t> </a:t>
            </a:r>
            <a:r>
              <a:rPr lang="cs-CZ" altLang="cs-CZ" sz="4800" b="1" dirty="0">
                <a:solidFill>
                  <a:schemeClr val="bg1"/>
                </a:solidFill>
              </a:rPr>
              <a:t/>
            </a:r>
            <a:br>
              <a:rPr lang="cs-CZ" altLang="cs-CZ" sz="4800" b="1" dirty="0">
                <a:solidFill>
                  <a:schemeClr val="bg1"/>
                </a:solidFill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č. 10 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1. 12. 2020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755576" y="195486"/>
            <a:ext cx="7344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 smtClean="0">
                <a:solidFill>
                  <a:srgbClr val="000000"/>
                </a:solidFill>
              </a:rPr>
              <a:t>ODHAD POČTU PRACOVNÍKŮ  PRODEJNY</a:t>
            </a:r>
            <a:endParaRPr lang="cs-CZ" altLang="cs-CZ" sz="2400" b="1" dirty="0">
              <a:solidFill>
                <a:srgbClr val="000000"/>
              </a:solidFill>
            </a:endParaRPr>
          </a:p>
        </p:txBody>
      </p:sp>
      <p:sp>
        <p:nvSpPr>
          <p:cNvPr id="4" name="Text Box 8" descr="Pergamen"/>
          <p:cNvSpPr txBox="1">
            <a:spLocks noChangeArrowheads="1"/>
          </p:cNvSpPr>
          <p:nvPr/>
        </p:nvSpPr>
        <p:spPr bwMode="auto">
          <a:xfrm>
            <a:off x="179512" y="949406"/>
            <a:ext cx="6121400" cy="431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</a:rPr>
              <a:t>1. Odhad plánu </a:t>
            </a:r>
            <a:r>
              <a:rPr lang="cs-CZ" altLang="cs-CZ" sz="2000" dirty="0" smtClean="0">
                <a:solidFill>
                  <a:srgbClr val="000000"/>
                </a:solidFill>
              </a:rPr>
              <a:t>obratu</a:t>
            </a:r>
            <a:endParaRPr lang="cs-CZ" altLang="cs-CZ" sz="2000" dirty="0">
              <a:solidFill>
                <a:srgbClr val="000000"/>
              </a:solidFill>
            </a:endParaRPr>
          </a:p>
        </p:txBody>
      </p:sp>
      <p:sp>
        <p:nvSpPr>
          <p:cNvPr id="5" name="Text Box 9" descr="Pergamen"/>
          <p:cNvSpPr txBox="1">
            <a:spLocks noChangeArrowheads="1"/>
          </p:cNvSpPr>
          <p:nvPr/>
        </p:nvSpPr>
        <p:spPr bwMode="auto">
          <a:xfrm>
            <a:off x="179512" y="1760764"/>
            <a:ext cx="6121400" cy="1079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</a:rPr>
              <a:t>2. Zjištění potřebného fondu pracovní doby na realizaci tržeb (F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PPD</a:t>
            </a:r>
            <a:r>
              <a:rPr lang="cs-CZ" altLang="cs-CZ" sz="2000" dirty="0">
                <a:solidFill>
                  <a:srgbClr val="000000"/>
                </a:solidFill>
              </a:rPr>
              <a:t>) (vydělením obratu </a:t>
            </a:r>
            <a:r>
              <a:rPr lang="cs-CZ" altLang="cs-CZ" sz="2000" dirty="0" smtClean="0">
                <a:solidFill>
                  <a:srgbClr val="000000"/>
                </a:solidFill>
              </a:rPr>
              <a:t>normou </a:t>
            </a:r>
            <a:r>
              <a:rPr lang="cs-CZ" altLang="cs-CZ" sz="2000" dirty="0">
                <a:solidFill>
                  <a:srgbClr val="000000"/>
                </a:solidFill>
              </a:rPr>
              <a:t>výkonů).</a:t>
            </a:r>
          </a:p>
        </p:txBody>
      </p:sp>
      <p:sp>
        <p:nvSpPr>
          <p:cNvPr id="6" name="Text Box 10" descr="Pergamen"/>
          <p:cNvSpPr txBox="1">
            <a:spLocks noChangeArrowheads="1"/>
          </p:cNvSpPr>
          <p:nvPr/>
        </p:nvSpPr>
        <p:spPr bwMode="auto">
          <a:xfrm>
            <a:off x="179512" y="3219822"/>
            <a:ext cx="6121400" cy="144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</a:rPr>
              <a:t>3. Zjištění potřebného počtu obsluhujících s plným úvazkem (L) - vydělením potřebného fondu pracovní doby počtem hodin práce pracovníka při plném úvazku za rok – pracovní kapacita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600" dirty="0">
                <a:solidFill>
                  <a:srgbClr val="000000"/>
                </a:solidFill>
              </a:rPr>
              <a:t>(F</a:t>
            </a:r>
            <a:r>
              <a:rPr lang="cs-CZ" altLang="cs-CZ" sz="1600" baseline="-25000" dirty="0">
                <a:solidFill>
                  <a:srgbClr val="000000"/>
                </a:solidFill>
              </a:rPr>
              <a:t>PD/1 </a:t>
            </a:r>
            <a:r>
              <a:rPr lang="cs-CZ" altLang="cs-CZ" sz="1600" baseline="-25000" dirty="0" err="1">
                <a:solidFill>
                  <a:srgbClr val="000000"/>
                </a:solidFill>
              </a:rPr>
              <a:t>prac</a:t>
            </a:r>
            <a:r>
              <a:rPr lang="cs-CZ" altLang="cs-CZ" sz="1600" baseline="-25000" dirty="0">
                <a:solidFill>
                  <a:srgbClr val="000000"/>
                </a:solidFill>
              </a:rPr>
              <a:t>.</a:t>
            </a:r>
            <a:r>
              <a:rPr lang="cs-CZ" altLang="cs-CZ" sz="1600" dirty="0">
                <a:solidFill>
                  <a:srgbClr val="000000"/>
                </a:solidFill>
              </a:rPr>
              <a:t>).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444208" y="1987404"/>
            <a:ext cx="201622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F</a:t>
            </a:r>
            <a:r>
              <a:rPr lang="cs-CZ" sz="1100" b="1" dirty="0" smtClean="0">
                <a:solidFill>
                  <a:srgbClr val="000000"/>
                </a:solidFill>
              </a:rPr>
              <a:t>PPD</a:t>
            </a:r>
            <a:r>
              <a:rPr lang="cs-CZ" dirty="0" smtClean="0">
                <a:solidFill>
                  <a:srgbClr val="000000"/>
                </a:solidFill>
              </a:rPr>
              <a:t> = O</a:t>
            </a:r>
            <a:r>
              <a:rPr lang="cs-CZ" sz="1100" dirty="0" smtClean="0">
                <a:solidFill>
                  <a:srgbClr val="000000"/>
                </a:solidFill>
              </a:rPr>
              <a:t>PL</a:t>
            </a:r>
            <a:r>
              <a:rPr lang="cs-CZ" dirty="0" smtClean="0">
                <a:solidFill>
                  <a:srgbClr val="000000"/>
                </a:solidFill>
              </a:rPr>
              <a:t> / S</a:t>
            </a:r>
            <a:r>
              <a:rPr lang="cs-CZ" sz="1100" dirty="0" smtClean="0">
                <a:solidFill>
                  <a:srgbClr val="000000"/>
                </a:solidFill>
              </a:rPr>
              <a:t>V</a:t>
            </a:r>
            <a:endParaRPr lang="en-GB" sz="1100" dirty="0">
              <a:solidFill>
                <a:srgbClr val="0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444208" y="3686989"/>
            <a:ext cx="252532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L</a:t>
            </a:r>
            <a:r>
              <a:rPr lang="cs-CZ" dirty="0" smtClean="0">
                <a:solidFill>
                  <a:srgbClr val="000000"/>
                </a:solidFill>
              </a:rPr>
              <a:t> = F</a:t>
            </a:r>
            <a:r>
              <a:rPr lang="cs-CZ" sz="1200" dirty="0" smtClean="0">
                <a:solidFill>
                  <a:srgbClr val="000000"/>
                </a:solidFill>
              </a:rPr>
              <a:t>PPD</a:t>
            </a:r>
            <a:r>
              <a:rPr lang="cs-CZ" dirty="0" smtClean="0">
                <a:solidFill>
                  <a:srgbClr val="000000"/>
                </a:solidFill>
              </a:rPr>
              <a:t> / F</a:t>
            </a:r>
            <a:r>
              <a:rPr lang="cs-CZ" sz="1200" dirty="0" smtClean="0">
                <a:solidFill>
                  <a:srgbClr val="000000"/>
                </a:solidFill>
              </a:rPr>
              <a:t>PD/ 1 pracovníka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444208" y="980640"/>
            <a:ext cx="56137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cs-CZ" b="1" dirty="0" smtClean="0">
                <a:solidFill>
                  <a:srgbClr val="000000"/>
                </a:solidFill>
              </a:rPr>
              <a:t>O</a:t>
            </a:r>
            <a:r>
              <a:rPr lang="cs-CZ" altLang="cs-CZ" b="1" baseline="-25000" dirty="0" smtClean="0">
                <a:solidFill>
                  <a:srgbClr val="000000"/>
                </a:solidFill>
              </a:rPr>
              <a:t>PL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154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7776864" cy="771550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Zadání příkladu zaměřeného na výpočet odhadu potřebného počtu pracovníků prodejny</a:t>
            </a:r>
            <a:r>
              <a:rPr lang="cs-CZ" b="1" dirty="0" smtClean="0">
                <a:solidFill>
                  <a:srgbClr val="000000"/>
                </a:solidFill>
              </a:rPr>
              <a:t/>
            </a:r>
            <a:br>
              <a:rPr lang="cs-CZ" b="1" dirty="0" smtClean="0">
                <a:solidFill>
                  <a:srgbClr val="000000"/>
                </a:solidFill>
              </a:rPr>
            </a:b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79512" y="1131590"/>
            <a:ext cx="8713092" cy="31700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rgbClr val="000000"/>
                </a:solidFill>
              </a:rPr>
              <a:t>Příklad č. 1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solidFill>
                  <a:srgbClr val="000000"/>
                </a:solidFill>
              </a:rPr>
              <a:t>Prodejna </a:t>
            </a:r>
            <a:r>
              <a:rPr lang="cs-CZ" altLang="cs-CZ" sz="2000" dirty="0">
                <a:solidFill>
                  <a:srgbClr val="000000"/>
                </a:solidFill>
              </a:rPr>
              <a:t>s pultovou formou obsluhy </a:t>
            </a:r>
            <a:r>
              <a:rPr lang="cs-CZ" altLang="cs-CZ" sz="2000" dirty="0" smtClean="0">
                <a:solidFill>
                  <a:srgbClr val="000000"/>
                </a:solidFill>
              </a:rPr>
              <a:t>prodávající textilní </a:t>
            </a:r>
            <a:r>
              <a:rPr lang="cs-CZ" altLang="cs-CZ" sz="2000" dirty="0">
                <a:solidFill>
                  <a:srgbClr val="000000"/>
                </a:solidFill>
              </a:rPr>
              <a:t>zboží plánuje </a:t>
            </a:r>
            <a:r>
              <a:rPr lang="cs-CZ" altLang="cs-CZ" sz="2000" dirty="0" smtClean="0">
                <a:solidFill>
                  <a:srgbClr val="000000"/>
                </a:solidFill>
              </a:rPr>
              <a:t>obrat na </a:t>
            </a:r>
            <a:r>
              <a:rPr lang="cs-CZ" altLang="cs-CZ" sz="2000" dirty="0">
                <a:solidFill>
                  <a:srgbClr val="000000"/>
                </a:solidFill>
              </a:rPr>
              <a:t>příští rok ve výši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116 </a:t>
            </a:r>
            <a:r>
              <a:rPr lang="cs-CZ" altLang="cs-CZ" sz="2000" b="1" dirty="0">
                <a:solidFill>
                  <a:srgbClr val="000000"/>
                </a:solidFill>
              </a:rPr>
              <a:t>mil. Kč</a:t>
            </a:r>
            <a:r>
              <a:rPr lang="cs-CZ" altLang="cs-CZ" sz="2000" dirty="0">
                <a:solidFill>
                  <a:srgbClr val="000000"/>
                </a:solidFill>
              </a:rPr>
              <a:t>.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Standard výkonu byl stanoven na 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</a:rPr>
              <a:t>2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</a:rPr>
              <a:t>5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00 </a:t>
            </a:r>
            <a:r>
              <a:rPr lang="cs-CZ" altLang="cs-CZ" sz="2000" b="1" dirty="0">
                <a:solidFill>
                  <a:srgbClr val="000000"/>
                </a:solidFill>
              </a:rPr>
              <a:t>Kč na 1 pracovníka/za hod</a:t>
            </a:r>
            <a:r>
              <a:rPr lang="cs-CZ" altLang="cs-CZ" sz="2000" dirty="0" smtClean="0">
                <a:solidFill>
                  <a:srgbClr val="000000"/>
                </a:solidFill>
              </a:rPr>
              <a:t>.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n-US" altLang="en-US" sz="2000" dirty="0" err="1">
                <a:solidFill>
                  <a:srgbClr val="000000"/>
                </a:solidFill>
              </a:rPr>
              <a:t>Rok</a:t>
            </a:r>
            <a:r>
              <a:rPr lang="cs-CZ" altLang="en-US" sz="2000" dirty="0">
                <a:solidFill>
                  <a:srgbClr val="000000"/>
                </a:solidFill>
              </a:rPr>
              <a:t> </a:t>
            </a:r>
            <a:r>
              <a:rPr lang="cs-CZ" altLang="en-US" sz="2000" dirty="0" smtClean="0">
                <a:solidFill>
                  <a:srgbClr val="000000"/>
                </a:solidFill>
              </a:rPr>
              <a:t>2021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má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celkem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</a:rPr>
              <a:t>25</a:t>
            </a:r>
            <a:r>
              <a:rPr lang="cs-CZ" altLang="en-US" sz="2000" dirty="0" smtClean="0">
                <a:solidFill>
                  <a:srgbClr val="000000"/>
                </a:solidFill>
              </a:rPr>
              <a:t>2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pracovních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dnů</a:t>
            </a:r>
            <a:r>
              <a:rPr lang="en-US" altLang="en-US" sz="2000" dirty="0">
                <a:solidFill>
                  <a:srgbClr val="000000"/>
                </a:solidFill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</a:rPr>
              <a:t>tedy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</a:rPr>
              <a:t>20</a:t>
            </a:r>
            <a:r>
              <a:rPr lang="cs-CZ" altLang="en-US" sz="2000" dirty="0" smtClean="0">
                <a:solidFill>
                  <a:srgbClr val="000000"/>
                </a:solidFill>
              </a:rPr>
              <a:t>16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pracovních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hodin</a:t>
            </a:r>
            <a:r>
              <a:rPr lang="cs-CZ" altLang="en-US" sz="2000" dirty="0">
                <a:solidFill>
                  <a:srgbClr val="000000"/>
                </a:solidFill>
              </a:rPr>
              <a:t>, při 8 hodinové pracovní době.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endParaRPr lang="cs-CZ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ClrTx/>
              <a:buSzTx/>
              <a:buNone/>
            </a:pPr>
            <a:endParaRPr lang="cs-CZ" altLang="en-US" sz="2000" dirty="0">
              <a:solidFill>
                <a:srgbClr val="000000"/>
              </a:solidFill>
              <a:latin typeface="Arial Unicode MS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en-US" sz="2000" dirty="0" smtClean="0">
                <a:solidFill>
                  <a:srgbClr val="000000"/>
                </a:solidFill>
                <a:latin typeface="Arial Unicode MS"/>
              </a:rPr>
              <a:t>Vypočítejte, kolik bude prodejna potřebovat pracovníků pro rok 2021.</a:t>
            </a:r>
            <a:r>
              <a:rPr lang="en-US" altLang="en-US" sz="2000" dirty="0">
                <a:solidFill>
                  <a:srgbClr val="000000"/>
                </a:solidFill>
                <a:latin typeface="Arial Unicode MS"/>
              </a:rPr>
              <a:t/>
            </a:r>
            <a:br>
              <a:rPr lang="en-US" altLang="en-US" sz="2000" dirty="0">
                <a:solidFill>
                  <a:srgbClr val="000000"/>
                </a:solidFill>
                <a:latin typeface="Arial Unicode MS"/>
              </a:rPr>
            </a:br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441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200800" cy="864096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Výpočet prvního příkladu </a:t>
            </a:r>
            <a:r>
              <a:rPr lang="cs-CZ" sz="2000" b="1" dirty="0">
                <a:solidFill>
                  <a:srgbClr val="000000"/>
                </a:solidFill>
              </a:rPr>
              <a:t>zaměřeného </a:t>
            </a:r>
            <a:r>
              <a:rPr lang="cs-CZ" sz="2000" b="1" dirty="0" smtClean="0">
                <a:solidFill>
                  <a:srgbClr val="000000"/>
                </a:solidFill>
              </a:rPr>
              <a:t>na odhad </a:t>
            </a:r>
            <a:r>
              <a:rPr lang="cs-CZ" sz="2000" b="1" dirty="0">
                <a:solidFill>
                  <a:srgbClr val="000000"/>
                </a:solidFill>
              </a:rPr>
              <a:t>potřebného počtu pracovníků prodejny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1059582"/>
            <a:ext cx="8712968" cy="37856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Výpočet: </a:t>
            </a:r>
            <a:endParaRPr lang="cs-CZ" altLang="cs-CZ" sz="2000" b="1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ct val="0"/>
              </a:spcBef>
              <a:buAutoNum type="arabicPeriod"/>
            </a:pPr>
            <a:r>
              <a:rPr lang="cs-CZ" altLang="cs-CZ" sz="2000" dirty="0" smtClean="0">
                <a:solidFill>
                  <a:srgbClr val="000000"/>
                </a:solidFill>
              </a:rPr>
              <a:t>O</a:t>
            </a:r>
            <a:r>
              <a:rPr lang="cs-CZ" altLang="cs-CZ" sz="2000" baseline="-25000" dirty="0" smtClean="0">
                <a:solidFill>
                  <a:srgbClr val="000000"/>
                </a:solidFill>
              </a:rPr>
              <a:t>PL</a:t>
            </a:r>
            <a:r>
              <a:rPr lang="cs-CZ" altLang="cs-CZ" sz="2000" dirty="0" smtClean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= </a:t>
            </a:r>
            <a:r>
              <a:rPr lang="cs-CZ" altLang="cs-CZ" sz="2000" dirty="0" smtClean="0">
                <a:solidFill>
                  <a:srgbClr val="000000"/>
                </a:solidFill>
              </a:rPr>
              <a:t>116 </a:t>
            </a:r>
            <a:r>
              <a:rPr lang="cs-CZ" altLang="cs-CZ" sz="2000" dirty="0">
                <a:solidFill>
                  <a:srgbClr val="000000"/>
                </a:solidFill>
              </a:rPr>
              <a:t>000 000 </a:t>
            </a:r>
            <a:r>
              <a:rPr lang="cs-CZ" altLang="cs-CZ" sz="2000" dirty="0" smtClean="0">
                <a:solidFill>
                  <a:srgbClr val="000000"/>
                </a:solidFill>
              </a:rPr>
              <a:t>Kč</a:t>
            </a:r>
          </a:p>
          <a:p>
            <a:pPr marL="342900" indent="-342900">
              <a:spcBef>
                <a:spcPct val="0"/>
              </a:spcBef>
              <a:buAutoNum type="arabicPeriod"/>
            </a:pP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>
                <a:solidFill>
                  <a:srgbClr val="000000"/>
                </a:solidFill>
              </a:rPr>
              <a:t>2. F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PPD </a:t>
            </a:r>
            <a:r>
              <a:rPr lang="cs-CZ" altLang="cs-CZ" sz="2000" dirty="0">
                <a:solidFill>
                  <a:srgbClr val="000000"/>
                </a:solidFill>
              </a:rPr>
              <a:t>= O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PL </a:t>
            </a:r>
            <a:r>
              <a:rPr lang="cs-CZ" altLang="cs-CZ" sz="2000" dirty="0">
                <a:solidFill>
                  <a:srgbClr val="000000"/>
                </a:solidFill>
              </a:rPr>
              <a:t>/ S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V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>
                <a:solidFill>
                  <a:srgbClr val="000000"/>
                </a:solidFill>
              </a:rPr>
              <a:t>    F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PPD </a:t>
            </a:r>
            <a:r>
              <a:rPr lang="cs-CZ" altLang="cs-CZ" sz="2000" dirty="0">
                <a:solidFill>
                  <a:srgbClr val="000000"/>
                </a:solidFill>
              </a:rPr>
              <a:t>= </a:t>
            </a:r>
            <a:r>
              <a:rPr lang="cs-CZ" altLang="cs-CZ" sz="2000" dirty="0" smtClean="0">
                <a:solidFill>
                  <a:srgbClr val="000000"/>
                </a:solidFill>
              </a:rPr>
              <a:t>116 </a:t>
            </a:r>
            <a:r>
              <a:rPr lang="cs-CZ" altLang="cs-CZ" sz="2000" dirty="0">
                <a:solidFill>
                  <a:srgbClr val="000000"/>
                </a:solidFill>
              </a:rPr>
              <a:t>000 000 / 2</a:t>
            </a:r>
            <a:r>
              <a:rPr lang="cs-CZ" altLang="cs-CZ" sz="2000" dirty="0" smtClean="0">
                <a:solidFill>
                  <a:srgbClr val="000000"/>
                </a:solidFill>
              </a:rPr>
              <a:t> 500  </a:t>
            </a:r>
            <a:r>
              <a:rPr lang="cs-CZ" altLang="cs-CZ" sz="2000" dirty="0">
                <a:solidFill>
                  <a:srgbClr val="000000"/>
                </a:solidFill>
              </a:rPr>
              <a:t>= </a:t>
            </a:r>
            <a:r>
              <a:rPr lang="cs-CZ" altLang="cs-CZ" sz="2000" dirty="0" smtClean="0">
                <a:solidFill>
                  <a:srgbClr val="000000"/>
                </a:solidFill>
              </a:rPr>
              <a:t>46 400  </a:t>
            </a:r>
            <a:r>
              <a:rPr lang="cs-CZ" altLang="cs-CZ" sz="2000" dirty="0">
                <a:solidFill>
                  <a:srgbClr val="000000"/>
                </a:solidFill>
              </a:rPr>
              <a:t>hod</a:t>
            </a:r>
            <a:r>
              <a:rPr lang="cs-CZ" altLang="cs-CZ" sz="2000" dirty="0" smtClean="0">
                <a:solidFill>
                  <a:srgbClr val="000000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>
                <a:solidFill>
                  <a:srgbClr val="000000"/>
                </a:solidFill>
              </a:rPr>
              <a:t>3. L = F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PPD</a:t>
            </a:r>
            <a:r>
              <a:rPr lang="cs-CZ" altLang="cs-CZ" sz="2000" dirty="0">
                <a:solidFill>
                  <a:srgbClr val="000000"/>
                </a:solidFill>
              </a:rPr>
              <a:t> / F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PD/1 </a:t>
            </a:r>
            <a:r>
              <a:rPr lang="cs-CZ" altLang="cs-CZ" sz="2000" baseline="-25000" dirty="0" err="1">
                <a:solidFill>
                  <a:srgbClr val="000000"/>
                </a:solidFill>
              </a:rPr>
              <a:t>prac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.</a:t>
            </a:r>
            <a:r>
              <a:rPr lang="cs-CZ" altLang="cs-CZ" sz="2000" dirty="0">
                <a:solidFill>
                  <a:srgbClr val="000000"/>
                </a:solidFill>
              </a:rPr>
              <a:t> = </a:t>
            </a:r>
            <a:r>
              <a:rPr lang="cs-CZ" altLang="cs-CZ" sz="2000" dirty="0" smtClean="0">
                <a:solidFill>
                  <a:srgbClr val="000000"/>
                </a:solidFill>
              </a:rPr>
              <a:t>46 400 / 2 016 </a:t>
            </a:r>
            <a:r>
              <a:rPr lang="cs-CZ" altLang="cs-CZ" sz="2000" dirty="0">
                <a:solidFill>
                  <a:srgbClr val="000000"/>
                </a:solidFill>
              </a:rPr>
              <a:t>= </a:t>
            </a:r>
            <a:r>
              <a:rPr lang="cs-CZ" altLang="cs-CZ" sz="2000" dirty="0" smtClean="0">
                <a:solidFill>
                  <a:srgbClr val="000000"/>
                </a:solidFill>
              </a:rPr>
              <a:t>23,02</a:t>
            </a:r>
          </a:p>
          <a:p>
            <a:pPr>
              <a:spcBef>
                <a:spcPct val="0"/>
              </a:spcBef>
            </a:pPr>
            <a:endParaRPr lang="cs-CZ" altLang="cs-CZ" sz="2000" u="sng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>
                <a:solidFill>
                  <a:srgbClr val="000000"/>
                </a:solidFill>
              </a:rPr>
              <a:t>Odp. </a:t>
            </a:r>
            <a:r>
              <a:rPr lang="cs-CZ" altLang="cs-CZ" sz="2000" u="sng" dirty="0">
                <a:solidFill>
                  <a:srgbClr val="000000"/>
                </a:solidFill>
              </a:rPr>
              <a:t>Prodejna bude v průměru potřebovat cca </a:t>
            </a:r>
            <a:r>
              <a:rPr lang="cs-CZ" altLang="cs-CZ" sz="2000" u="sng" dirty="0" smtClean="0">
                <a:solidFill>
                  <a:srgbClr val="000000"/>
                </a:solidFill>
              </a:rPr>
              <a:t>23 </a:t>
            </a:r>
            <a:r>
              <a:rPr lang="cs-CZ" altLang="cs-CZ" sz="2000" u="sng" dirty="0">
                <a:solidFill>
                  <a:srgbClr val="000000"/>
                </a:solidFill>
              </a:rPr>
              <a:t>pracovníků na plný </a:t>
            </a:r>
            <a:r>
              <a:rPr lang="cs-CZ" altLang="cs-CZ" sz="2000" u="sng" dirty="0" smtClean="0">
                <a:solidFill>
                  <a:srgbClr val="000000"/>
                </a:solidFill>
              </a:rPr>
              <a:t>úvazek</a:t>
            </a:r>
            <a:endParaRPr lang="cs-CZ" altLang="cs-CZ" sz="2000" u="sng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 smtClean="0">
                <a:solidFill>
                  <a:srgbClr val="000000"/>
                </a:solidFill>
              </a:rPr>
              <a:t>(!!! </a:t>
            </a:r>
            <a:r>
              <a:rPr lang="cs-CZ" altLang="cs-CZ" sz="2000" dirty="0">
                <a:solidFill>
                  <a:srgbClr val="000000"/>
                </a:solidFill>
              </a:rPr>
              <a:t>Pozor na sezónní výkyvy v poptávce </a:t>
            </a:r>
            <a:r>
              <a:rPr lang="cs-CZ" altLang="cs-CZ" sz="2000" dirty="0" smtClean="0">
                <a:solidFill>
                  <a:srgbClr val="000000"/>
                </a:solidFill>
              </a:rPr>
              <a:t>!!! </a:t>
            </a:r>
            <a:r>
              <a:rPr lang="cs-CZ" altLang="cs-CZ" sz="2000" b="1" dirty="0" err="1" smtClean="0">
                <a:solidFill>
                  <a:srgbClr val="000000"/>
                </a:solidFill>
              </a:rPr>
              <a:t>Sv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</a:rPr>
              <a:t>možno stanovit za období bez větších sezónních výkyvů a v době nárůstu poptávky přijmout sezónní pracovníky – 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trend</a:t>
            </a:r>
            <a:r>
              <a:rPr lang="cs-CZ" altLang="cs-CZ" sz="2000" dirty="0" smtClean="0">
                <a:solidFill>
                  <a:srgbClr val="000000"/>
                </a:solidFill>
              </a:rPr>
              <a:t>)</a:t>
            </a:r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663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79512" y="1131590"/>
            <a:ext cx="8713092" cy="31700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rgbClr val="000000"/>
                </a:solidFill>
              </a:rPr>
              <a:t>Příklad č. 2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solidFill>
                  <a:srgbClr val="000000"/>
                </a:solidFill>
              </a:rPr>
              <a:t>Prodejna </a:t>
            </a:r>
            <a:r>
              <a:rPr lang="cs-CZ" altLang="cs-CZ" sz="2000" dirty="0">
                <a:solidFill>
                  <a:srgbClr val="000000"/>
                </a:solidFill>
              </a:rPr>
              <a:t>s pultovou formou obsluhy </a:t>
            </a:r>
            <a:r>
              <a:rPr lang="cs-CZ" altLang="cs-CZ" sz="2000" dirty="0" smtClean="0">
                <a:solidFill>
                  <a:srgbClr val="000000"/>
                </a:solidFill>
              </a:rPr>
              <a:t>prodávající klenoty a hodinářské </a:t>
            </a:r>
            <a:r>
              <a:rPr lang="cs-CZ" altLang="cs-CZ" sz="2000" dirty="0">
                <a:solidFill>
                  <a:srgbClr val="000000"/>
                </a:solidFill>
              </a:rPr>
              <a:t>zboží plánuje </a:t>
            </a:r>
            <a:r>
              <a:rPr lang="cs-CZ" altLang="cs-CZ" sz="2000" dirty="0" smtClean="0">
                <a:solidFill>
                  <a:srgbClr val="000000"/>
                </a:solidFill>
              </a:rPr>
              <a:t>obrat na </a:t>
            </a:r>
            <a:r>
              <a:rPr lang="cs-CZ" altLang="cs-CZ" sz="2000" dirty="0">
                <a:solidFill>
                  <a:srgbClr val="000000"/>
                </a:solidFill>
              </a:rPr>
              <a:t>příští rok ve výši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210 </a:t>
            </a:r>
            <a:r>
              <a:rPr lang="cs-CZ" altLang="cs-CZ" sz="2000" b="1" dirty="0">
                <a:solidFill>
                  <a:srgbClr val="000000"/>
                </a:solidFill>
              </a:rPr>
              <a:t>mil. Kč</a:t>
            </a:r>
            <a:r>
              <a:rPr lang="cs-CZ" altLang="cs-CZ" sz="2000" dirty="0">
                <a:solidFill>
                  <a:srgbClr val="000000"/>
                </a:solidFill>
              </a:rPr>
              <a:t>.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Standard výkonu byl stanoven </a:t>
            </a:r>
            <a:r>
              <a:rPr lang="cs-CZ" altLang="cs-CZ" sz="2000" dirty="0" smtClean="0">
                <a:solidFill>
                  <a:srgbClr val="000000"/>
                </a:solidFill>
              </a:rPr>
              <a:t>na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 6 000 </a:t>
            </a:r>
            <a:r>
              <a:rPr lang="cs-CZ" altLang="cs-CZ" sz="2000" b="1" dirty="0">
                <a:solidFill>
                  <a:srgbClr val="000000"/>
                </a:solidFill>
              </a:rPr>
              <a:t>Kč na 1 pracovníka/za hod</a:t>
            </a:r>
            <a:r>
              <a:rPr lang="cs-CZ" altLang="cs-CZ" sz="2000" dirty="0" smtClean="0">
                <a:solidFill>
                  <a:srgbClr val="000000"/>
                </a:solidFill>
              </a:rPr>
              <a:t>.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n-US" altLang="en-US" sz="2000" dirty="0" err="1">
                <a:solidFill>
                  <a:srgbClr val="000000"/>
                </a:solidFill>
              </a:rPr>
              <a:t>Rok</a:t>
            </a:r>
            <a:r>
              <a:rPr lang="cs-CZ" altLang="en-US" sz="2000" dirty="0">
                <a:solidFill>
                  <a:srgbClr val="000000"/>
                </a:solidFill>
              </a:rPr>
              <a:t> </a:t>
            </a:r>
            <a:r>
              <a:rPr lang="cs-CZ" altLang="en-US" sz="2000" dirty="0" smtClean="0">
                <a:solidFill>
                  <a:srgbClr val="000000"/>
                </a:solidFill>
              </a:rPr>
              <a:t>2021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má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celkem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</a:rPr>
              <a:t>25</a:t>
            </a:r>
            <a:r>
              <a:rPr lang="cs-CZ" altLang="en-US" sz="2000" dirty="0" smtClean="0">
                <a:solidFill>
                  <a:srgbClr val="000000"/>
                </a:solidFill>
              </a:rPr>
              <a:t>2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pracovních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dnů</a:t>
            </a:r>
            <a:r>
              <a:rPr lang="en-US" altLang="en-US" sz="2000" dirty="0">
                <a:solidFill>
                  <a:srgbClr val="000000"/>
                </a:solidFill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</a:rPr>
              <a:t>tedy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</a:rPr>
              <a:t>20</a:t>
            </a:r>
            <a:r>
              <a:rPr lang="cs-CZ" altLang="en-US" sz="2000" dirty="0" smtClean="0">
                <a:solidFill>
                  <a:srgbClr val="000000"/>
                </a:solidFill>
              </a:rPr>
              <a:t>16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pracovních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hodin</a:t>
            </a:r>
            <a:r>
              <a:rPr lang="cs-CZ" altLang="en-US" sz="2000" dirty="0">
                <a:solidFill>
                  <a:srgbClr val="000000"/>
                </a:solidFill>
              </a:rPr>
              <a:t>, při 8 hodinové pracovní době.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endParaRPr lang="cs-CZ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ClrTx/>
              <a:buSzTx/>
              <a:buNone/>
            </a:pPr>
            <a:endParaRPr lang="cs-CZ" altLang="en-US" sz="2000" dirty="0">
              <a:solidFill>
                <a:srgbClr val="000000"/>
              </a:solidFill>
              <a:latin typeface="Arial Unicode MS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en-US" sz="2000" dirty="0" smtClean="0">
                <a:solidFill>
                  <a:srgbClr val="000000"/>
                </a:solidFill>
                <a:latin typeface="Arial Unicode MS"/>
              </a:rPr>
              <a:t>Vypočítejte, kolik bude prodejna potřebovat pracovníků pro rok 2021.</a:t>
            </a:r>
            <a:r>
              <a:rPr lang="en-US" altLang="en-US" sz="2000" dirty="0">
                <a:solidFill>
                  <a:srgbClr val="000000"/>
                </a:solidFill>
                <a:latin typeface="Arial Unicode MS"/>
              </a:rPr>
              <a:t/>
            </a:r>
            <a:br>
              <a:rPr lang="en-US" altLang="en-US" sz="2000" dirty="0">
                <a:solidFill>
                  <a:srgbClr val="000000"/>
                </a:solidFill>
                <a:latin typeface="Arial Unicode MS"/>
              </a:rPr>
            </a:br>
            <a:endParaRPr lang="cs-CZ" altLang="cs-CZ" sz="2000" dirty="0">
              <a:solidFill>
                <a:srgbClr val="00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7848872" cy="915566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Zadání příkladu zaměřeného na výpočet odhadu potřebného počtu pracovníků prodejny – </a:t>
            </a:r>
            <a:r>
              <a:rPr lang="cs-CZ" sz="2000" b="1" dirty="0" smtClean="0">
                <a:solidFill>
                  <a:srgbClr val="FF0000"/>
                </a:solidFill>
              </a:rPr>
              <a:t>bonusový příklad</a:t>
            </a:r>
            <a:r>
              <a:rPr lang="cs-CZ" b="1" dirty="0" smtClean="0">
                <a:solidFill>
                  <a:srgbClr val="000000"/>
                </a:solidFill>
              </a:rPr>
              <a:t/>
            </a:r>
            <a:br>
              <a:rPr lang="cs-CZ" b="1" dirty="0" smtClean="0">
                <a:solidFill>
                  <a:srgbClr val="000000"/>
                </a:solidFill>
              </a:rPr>
            </a:br>
            <a:endParaRPr lang="en-GB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865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251520" y="3294"/>
            <a:ext cx="7488832" cy="768256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Výpočet druhého příkladu </a:t>
            </a:r>
            <a:r>
              <a:rPr lang="cs-CZ" sz="2000" b="1" dirty="0">
                <a:solidFill>
                  <a:srgbClr val="000000"/>
                </a:solidFill>
              </a:rPr>
              <a:t>zaměřeného </a:t>
            </a:r>
            <a:r>
              <a:rPr lang="cs-CZ" sz="2000" b="1" dirty="0" smtClean="0">
                <a:solidFill>
                  <a:srgbClr val="000000"/>
                </a:solidFill>
              </a:rPr>
              <a:t>na odhad </a:t>
            </a:r>
            <a:r>
              <a:rPr lang="cs-CZ" sz="2000" b="1" dirty="0">
                <a:solidFill>
                  <a:srgbClr val="000000"/>
                </a:solidFill>
              </a:rPr>
              <a:t>potřebného počtu pracovníků </a:t>
            </a:r>
            <a:r>
              <a:rPr lang="cs-CZ" sz="2000" b="1" dirty="0" smtClean="0">
                <a:solidFill>
                  <a:srgbClr val="000000"/>
                </a:solidFill>
              </a:rPr>
              <a:t>prodejny – </a:t>
            </a:r>
            <a:r>
              <a:rPr lang="cs-CZ" sz="2000" b="1" dirty="0" smtClean="0">
                <a:solidFill>
                  <a:srgbClr val="FF0000"/>
                </a:solidFill>
              </a:rPr>
              <a:t>bonusový příklad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843558"/>
            <a:ext cx="8784976" cy="40934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Výpočet: </a:t>
            </a:r>
            <a:endParaRPr lang="cs-CZ" altLang="cs-CZ" sz="2000" b="1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ct val="0"/>
              </a:spcBef>
              <a:buAutoNum type="arabicPeriod"/>
            </a:pPr>
            <a:r>
              <a:rPr lang="cs-CZ" altLang="cs-CZ" sz="2000" dirty="0" smtClean="0">
                <a:solidFill>
                  <a:srgbClr val="000000"/>
                </a:solidFill>
              </a:rPr>
              <a:t>O</a:t>
            </a:r>
            <a:r>
              <a:rPr lang="cs-CZ" altLang="cs-CZ" sz="2000" baseline="-25000" dirty="0" smtClean="0">
                <a:solidFill>
                  <a:srgbClr val="000000"/>
                </a:solidFill>
              </a:rPr>
              <a:t>PL</a:t>
            </a:r>
            <a:r>
              <a:rPr lang="cs-CZ" altLang="cs-CZ" sz="2000" dirty="0" smtClean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= </a:t>
            </a:r>
            <a:r>
              <a:rPr lang="cs-CZ" altLang="cs-CZ" sz="2000" dirty="0" smtClean="0">
                <a:solidFill>
                  <a:srgbClr val="000000"/>
                </a:solidFill>
              </a:rPr>
              <a:t>210 </a:t>
            </a:r>
            <a:r>
              <a:rPr lang="cs-CZ" altLang="cs-CZ" sz="2000" dirty="0">
                <a:solidFill>
                  <a:srgbClr val="000000"/>
                </a:solidFill>
              </a:rPr>
              <a:t>000 000 </a:t>
            </a:r>
            <a:r>
              <a:rPr lang="cs-CZ" altLang="cs-CZ" sz="2000" dirty="0" smtClean="0">
                <a:solidFill>
                  <a:srgbClr val="000000"/>
                </a:solidFill>
              </a:rPr>
              <a:t>Kč</a:t>
            </a:r>
          </a:p>
          <a:p>
            <a:pPr marL="342900" indent="-342900">
              <a:spcBef>
                <a:spcPct val="0"/>
              </a:spcBef>
              <a:buAutoNum type="arabicPeriod"/>
            </a:pP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>
                <a:solidFill>
                  <a:srgbClr val="000000"/>
                </a:solidFill>
              </a:rPr>
              <a:t>2. F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PPD </a:t>
            </a:r>
            <a:r>
              <a:rPr lang="cs-CZ" altLang="cs-CZ" sz="2000" dirty="0">
                <a:solidFill>
                  <a:srgbClr val="000000"/>
                </a:solidFill>
              </a:rPr>
              <a:t>= O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PL </a:t>
            </a:r>
            <a:r>
              <a:rPr lang="cs-CZ" altLang="cs-CZ" sz="2000" dirty="0">
                <a:solidFill>
                  <a:srgbClr val="000000"/>
                </a:solidFill>
              </a:rPr>
              <a:t>/ S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V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>
                <a:solidFill>
                  <a:srgbClr val="000000"/>
                </a:solidFill>
              </a:rPr>
              <a:t>    F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PPD </a:t>
            </a:r>
            <a:r>
              <a:rPr lang="cs-CZ" altLang="cs-CZ" sz="2000" dirty="0">
                <a:solidFill>
                  <a:srgbClr val="000000"/>
                </a:solidFill>
              </a:rPr>
              <a:t>= </a:t>
            </a:r>
            <a:r>
              <a:rPr lang="cs-CZ" altLang="cs-CZ" sz="2000" dirty="0" smtClean="0">
                <a:solidFill>
                  <a:srgbClr val="000000"/>
                </a:solidFill>
              </a:rPr>
              <a:t>210 </a:t>
            </a:r>
            <a:r>
              <a:rPr lang="cs-CZ" altLang="cs-CZ" sz="2000" dirty="0">
                <a:solidFill>
                  <a:srgbClr val="000000"/>
                </a:solidFill>
              </a:rPr>
              <a:t>000 000 / </a:t>
            </a:r>
            <a:r>
              <a:rPr lang="cs-CZ" altLang="cs-CZ" sz="2000" dirty="0" smtClean="0">
                <a:solidFill>
                  <a:srgbClr val="000000"/>
                </a:solidFill>
              </a:rPr>
              <a:t>6 </a:t>
            </a:r>
            <a:r>
              <a:rPr lang="cs-CZ" altLang="cs-CZ" sz="2000" dirty="0">
                <a:solidFill>
                  <a:srgbClr val="000000"/>
                </a:solidFill>
              </a:rPr>
              <a:t>0</a:t>
            </a:r>
            <a:r>
              <a:rPr lang="cs-CZ" altLang="cs-CZ" sz="2000" dirty="0" smtClean="0">
                <a:solidFill>
                  <a:srgbClr val="000000"/>
                </a:solidFill>
              </a:rPr>
              <a:t>00  </a:t>
            </a:r>
            <a:r>
              <a:rPr lang="cs-CZ" altLang="cs-CZ" sz="2000" dirty="0">
                <a:solidFill>
                  <a:srgbClr val="000000"/>
                </a:solidFill>
              </a:rPr>
              <a:t>= </a:t>
            </a:r>
            <a:r>
              <a:rPr lang="cs-CZ" altLang="cs-CZ" sz="2000" dirty="0" smtClean="0">
                <a:solidFill>
                  <a:srgbClr val="000000"/>
                </a:solidFill>
              </a:rPr>
              <a:t>35 000 hod.</a:t>
            </a:r>
          </a:p>
          <a:p>
            <a:pPr>
              <a:spcBef>
                <a:spcPct val="0"/>
              </a:spcBef>
            </a:pP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>
                <a:solidFill>
                  <a:srgbClr val="000000"/>
                </a:solidFill>
              </a:rPr>
              <a:t>3. L = F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PPD</a:t>
            </a:r>
            <a:r>
              <a:rPr lang="cs-CZ" altLang="cs-CZ" sz="2000" dirty="0">
                <a:solidFill>
                  <a:srgbClr val="000000"/>
                </a:solidFill>
              </a:rPr>
              <a:t> / F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PD/1 </a:t>
            </a:r>
            <a:r>
              <a:rPr lang="cs-CZ" altLang="cs-CZ" sz="2000" baseline="-25000" dirty="0" err="1">
                <a:solidFill>
                  <a:srgbClr val="000000"/>
                </a:solidFill>
              </a:rPr>
              <a:t>prac</a:t>
            </a:r>
            <a:r>
              <a:rPr lang="cs-CZ" altLang="cs-CZ" sz="2000" baseline="-25000" dirty="0">
                <a:solidFill>
                  <a:srgbClr val="000000"/>
                </a:solidFill>
              </a:rPr>
              <a:t>.</a:t>
            </a:r>
            <a:r>
              <a:rPr lang="cs-CZ" altLang="cs-CZ" sz="2000" dirty="0">
                <a:solidFill>
                  <a:srgbClr val="000000"/>
                </a:solidFill>
              </a:rPr>
              <a:t> = </a:t>
            </a:r>
            <a:r>
              <a:rPr lang="cs-CZ" altLang="cs-CZ" sz="2000" dirty="0" smtClean="0">
                <a:solidFill>
                  <a:srgbClr val="000000"/>
                </a:solidFill>
              </a:rPr>
              <a:t>35 000 / 2 016 </a:t>
            </a:r>
            <a:r>
              <a:rPr lang="cs-CZ" altLang="cs-CZ" sz="2000" dirty="0">
                <a:solidFill>
                  <a:srgbClr val="000000"/>
                </a:solidFill>
              </a:rPr>
              <a:t>= </a:t>
            </a:r>
            <a:r>
              <a:rPr lang="cs-CZ" altLang="cs-CZ" sz="2000" dirty="0" smtClean="0">
                <a:solidFill>
                  <a:srgbClr val="000000"/>
                </a:solidFill>
              </a:rPr>
              <a:t>17,36</a:t>
            </a:r>
          </a:p>
          <a:p>
            <a:pPr>
              <a:spcBef>
                <a:spcPct val="0"/>
              </a:spcBef>
            </a:pPr>
            <a:endParaRPr lang="cs-CZ" altLang="cs-CZ" sz="2000" u="sng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>
                <a:solidFill>
                  <a:srgbClr val="000000"/>
                </a:solidFill>
              </a:rPr>
              <a:t>Odp. </a:t>
            </a:r>
            <a:r>
              <a:rPr lang="cs-CZ" altLang="cs-CZ" sz="2000" u="sng" dirty="0">
                <a:solidFill>
                  <a:srgbClr val="000000"/>
                </a:solidFill>
              </a:rPr>
              <a:t>Prodejna bude v průměru potřebovat cca </a:t>
            </a:r>
            <a:r>
              <a:rPr lang="cs-CZ" altLang="cs-CZ" sz="2000" u="sng" dirty="0" smtClean="0">
                <a:solidFill>
                  <a:srgbClr val="000000"/>
                </a:solidFill>
              </a:rPr>
              <a:t>17 </a:t>
            </a:r>
            <a:r>
              <a:rPr lang="cs-CZ" altLang="cs-CZ" sz="2000" u="sng" dirty="0">
                <a:solidFill>
                  <a:srgbClr val="000000"/>
                </a:solidFill>
              </a:rPr>
              <a:t>pracovníků na plný </a:t>
            </a:r>
            <a:r>
              <a:rPr lang="cs-CZ" altLang="cs-CZ" sz="2000" u="sng" dirty="0" smtClean="0">
                <a:solidFill>
                  <a:srgbClr val="000000"/>
                </a:solidFill>
              </a:rPr>
              <a:t>úvazek a 1 pracovníka na cca 0,5 úvazku.</a:t>
            </a:r>
            <a:endParaRPr lang="cs-CZ" altLang="cs-CZ" sz="2000" u="sng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dirty="0" smtClean="0">
                <a:solidFill>
                  <a:srgbClr val="000000"/>
                </a:solidFill>
              </a:rPr>
              <a:t>(!!! </a:t>
            </a:r>
            <a:r>
              <a:rPr lang="cs-CZ" altLang="cs-CZ" sz="2000" dirty="0">
                <a:solidFill>
                  <a:srgbClr val="000000"/>
                </a:solidFill>
              </a:rPr>
              <a:t>Pozor na sezónní výkyvy v poptávce </a:t>
            </a:r>
            <a:r>
              <a:rPr lang="cs-CZ" altLang="cs-CZ" sz="2000" dirty="0" smtClean="0">
                <a:solidFill>
                  <a:srgbClr val="000000"/>
                </a:solidFill>
              </a:rPr>
              <a:t>!!! </a:t>
            </a:r>
            <a:r>
              <a:rPr lang="cs-CZ" altLang="cs-CZ" sz="2000" b="1" dirty="0" err="1" smtClean="0">
                <a:solidFill>
                  <a:srgbClr val="000000"/>
                </a:solidFill>
              </a:rPr>
              <a:t>Sv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</a:rPr>
              <a:t>možno stanovit za období bez větších sezónních výkyvů a v době nárůstu poptávky přijmout sezónní pracovníky – 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trend</a:t>
            </a:r>
            <a:r>
              <a:rPr lang="cs-CZ" altLang="cs-CZ" sz="2000" dirty="0" smtClean="0">
                <a:solidFill>
                  <a:srgbClr val="000000"/>
                </a:solidFill>
              </a:rPr>
              <a:t>)</a:t>
            </a:r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388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195486"/>
            <a:ext cx="453650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VLASTNOSTI OBCHODNÍKA</a:t>
            </a:r>
            <a:endParaRPr lang="en-GB" b="1" dirty="0">
              <a:solidFill>
                <a:srgbClr val="000000"/>
              </a:solidFill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 flipH="1">
            <a:off x="3203848" y="751402"/>
            <a:ext cx="288032" cy="3199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4788024" y="791742"/>
            <a:ext cx="288032" cy="2795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703980" y="1150247"/>
            <a:ext cx="3008744" cy="64807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VROZENÉ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283968" y="1150247"/>
            <a:ext cx="3168352" cy="64807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ZÍSKANÉ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228249" y="1877229"/>
            <a:ext cx="4631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cs-CZ" dirty="0" smtClean="0">
                <a:solidFill>
                  <a:srgbClr val="000000"/>
                </a:solidFill>
              </a:rPr>
              <a:t>Rozvinuté prodejní schopnosti – vyjadřovací schopnosti, vystupování, takt, přesvědčivost, psychologie osobnosti i prodeje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dirty="0" smtClean="0">
                <a:solidFill>
                  <a:srgbClr val="000000"/>
                </a:solidFill>
              </a:rPr>
              <a:t>Odborné znalosti produktů (znalosti o firmě, zboží, obchodních podmínkách)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3291830"/>
            <a:ext cx="975707" cy="134892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88388" y="1981471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Asertivita, cit pro obchod, pro potřeby druhých, přirozené sebevědomí.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51520" y="1967390"/>
            <a:ext cx="8496944" cy="13244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Uveďte příklady vlastností vrozených a vlastností získaných.</a:t>
            </a:r>
            <a:endParaRPr lang="en-GB" sz="2400" dirty="0"/>
          </a:p>
        </p:txBody>
      </p:sp>
      <p:sp>
        <p:nvSpPr>
          <p:cNvPr id="16" name="Obdélník 15"/>
          <p:cNvSpPr/>
          <p:nvPr/>
        </p:nvSpPr>
        <p:spPr>
          <a:xfrm>
            <a:off x="251520" y="3381991"/>
            <a:ext cx="7488832" cy="16161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Zkuste vyjmenovat vlastnosti, kterými by podle vás měli disponovat tito obchodníci: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Obchodník s nemovitostmi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Obchodník se šperky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Obchodník s luxusní značkou pánských obleků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Prodavačka v supermarketu</a:t>
            </a:r>
          </a:p>
        </p:txBody>
      </p:sp>
    </p:spTree>
    <p:extLst>
      <p:ext uri="{BB962C8B-B14F-4D97-AF65-F5344CB8AC3E}">
        <p14:creationId xmlns:p14="http://schemas.microsoft.com/office/powerpoint/2010/main" val="6791859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7416824" cy="771550"/>
          </a:xfrm>
        </p:spPr>
        <p:txBody>
          <a:bodyPr/>
          <a:lstStyle/>
          <a:p>
            <a:pPr algn="ctr"/>
            <a:r>
              <a:rPr lang="cs-CZ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PORUŠOVÁNÍ PRACOVNĚ PRÁVNÍCH PŘEDPISŮ V MALOOBCHODĚ</a:t>
            </a:r>
            <a:r>
              <a:rPr lang="cs-CZ" altLang="cs-CZ" dirty="0">
                <a:solidFill>
                  <a:srgbClr val="000000"/>
                </a:solidFill>
              </a:rPr>
              <a:t/>
            </a:r>
            <a:br>
              <a:rPr lang="cs-CZ" altLang="cs-CZ" dirty="0">
                <a:solidFill>
                  <a:srgbClr val="000000"/>
                </a:solidFill>
              </a:rPr>
            </a:b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491630"/>
            <a:ext cx="691276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Špatná evidence docházky, resp. neexistence evidence docházky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Nadměrné nařizování přesčasů a jeho neproplácení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Nedostatečné přestávky na jídlo a oddech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Neúměrně krátký odpočinek mezi dvěma směnami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Neposkytnutí dostatečného odpočinku v týdnu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Nerovnost v odměňování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Nedostupnost kolektivní smlouvy a vnitřních předpisů</a:t>
            </a:r>
          </a:p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231502"/>
            <a:ext cx="1916807" cy="226429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23528" y="1131590"/>
            <a:ext cx="6480720" cy="32635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Setkali jste se s porušováním pracovně-právních předpisů v maloobchodě ze strany zaměstnavatele? Uveďte příklady, ke kterým může docházet?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49359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7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7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51470"/>
            <a:ext cx="8064897" cy="720080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POČET KONTROL, POCHYBENÍ A ULOŽENÝCH POKUT HYPERMARKETŮM</a:t>
            </a:r>
            <a:endParaRPr lang="en-GB" sz="2000" b="1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059582"/>
            <a:ext cx="4651761" cy="396044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251520" y="1131590"/>
            <a:ext cx="38596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Za rok 2005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první </a:t>
            </a:r>
            <a:r>
              <a:rPr lang="cs-CZ" sz="2000" dirty="0">
                <a:solidFill>
                  <a:srgbClr val="000000"/>
                </a:solidFill>
              </a:rPr>
              <a:t>čtvrtletí roku </a:t>
            </a:r>
            <a:r>
              <a:rPr lang="cs-CZ" sz="2000" dirty="0" smtClean="0">
                <a:solidFill>
                  <a:srgbClr val="000000"/>
                </a:solidFill>
              </a:rPr>
              <a:t>2006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Státní úřad inspekce práce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568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51470"/>
            <a:ext cx="8064897" cy="720080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POČET KONTROL A ZJIŠTĚNÁ PORUŠENÍ U INTERNETOVÝCH OBCHODŮ – geografické srovnání za rok 2017</a:t>
            </a:r>
            <a:endParaRPr lang="en-GB" sz="2000" b="1" dirty="0">
              <a:solidFill>
                <a:srgbClr val="0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771550"/>
            <a:ext cx="7126827" cy="352839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79512" y="4373691"/>
            <a:ext cx="878497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Myslíte si, že zjištěných porušení u internetových obchodů od roku 2010 přibývá, nebo ubývá?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1550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51470"/>
            <a:ext cx="8064897" cy="720080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POČET KONTROL A ZJIŠTĚNÁ PORUŠENÍ U INTERNETOVÝCH OBCHODŮ – meziroční srovnání</a:t>
            </a:r>
            <a:endParaRPr lang="en-GB" sz="2000" b="1" dirty="0">
              <a:solidFill>
                <a:srgbClr val="00000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059582"/>
            <a:ext cx="767715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63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123478"/>
            <a:ext cx="3240360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CÍL SEMINÁŘE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955492"/>
            <a:ext cx="57606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Informace k minulému úkolu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Zopakování </a:t>
            </a:r>
            <a:r>
              <a:rPr lang="cs-CZ" sz="2400" dirty="0" smtClean="0">
                <a:solidFill>
                  <a:srgbClr val="000000"/>
                </a:solidFill>
              </a:rPr>
              <a:t>východisek řízení lidských zdrojů v obchodní společnosti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Názorně předvést rozdíly v obslužném standardu v obchodě z pohledu časového a prostorového srovnání. Procvičit výpočet obslužného standardu a naučit se výsledky správně interpretovat.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835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701" y="51147"/>
            <a:ext cx="8424936" cy="864096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CVIČENÍ ORIENTOVANÉ NA MZDOVÉ SYSTÉMY - </a:t>
            </a:r>
            <a:r>
              <a:rPr lang="cs-CZ" sz="2000" b="1" dirty="0" smtClean="0">
                <a:solidFill>
                  <a:srgbClr val="FF0000"/>
                </a:solidFill>
              </a:rPr>
              <a:t>úkol k vypracování na příští seminář</a:t>
            </a:r>
            <a:endParaRPr lang="en-GB" sz="2000" dirty="0">
              <a:solidFill>
                <a:srgbClr val="FF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959" y="3579862"/>
            <a:ext cx="1087937" cy="1410288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07504" y="771309"/>
            <a:ext cx="8856984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cs-CZ" dirty="0" smtClean="0">
                <a:solidFill>
                  <a:srgbClr val="000000"/>
                </a:solidFill>
              </a:rPr>
              <a:t>Představte si situaci, že jste majitel </a:t>
            </a:r>
            <a:r>
              <a:rPr lang="cs-CZ" dirty="0" smtClean="0">
                <a:solidFill>
                  <a:srgbClr val="000000"/>
                </a:solidFill>
              </a:rPr>
              <a:t>specializovaného maloobchodu, </a:t>
            </a:r>
            <a:r>
              <a:rPr lang="cs-CZ" dirty="0" smtClean="0">
                <a:solidFill>
                  <a:srgbClr val="000000"/>
                </a:solidFill>
              </a:rPr>
              <a:t>zaměřujícího se na prodej bio potravin a zdravých potravin vhodných pro lidi trpící </a:t>
            </a:r>
            <a:r>
              <a:rPr lang="cs-CZ" dirty="0" err="1" smtClean="0">
                <a:solidFill>
                  <a:srgbClr val="000000"/>
                </a:solidFill>
              </a:rPr>
              <a:t>celiakií</a:t>
            </a:r>
            <a:r>
              <a:rPr lang="cs-CZ" dirty="0" smtClean="0">
                <a:solidFill>
                  <a:srgbClr val="000000"/>
                </a:solidFill>
              </a:rPr>
              <a:t> a diabetiky. V tomto obchůdku zaměstnáváte </a:t>
            </a:r>
            <a:r>
              <a:rPr lang="cs-CZ" b="1" dirty="0" smtClean="0">
                <a:solidFill>
                  <a:srgbClr val="000000"/>
                </a:solidFill>
              </a:rPr>
              <a:t>speciálně vyškolené </a:t>
            </a:r>
            <a:r>
              <a:rPr lang="cs-CZ" b="1" dirty="0" smtClean="0">
                <a:solidFill>
                  <a:srgbClr val="000000"/>
                </a:solidFill>
              </a:rPr>
              <a:t>2 </a:t>
            </a:r>
            <a:r>
              <a:rPr lang="cs-CZ" b="1" dirty="0" smtClean="0">
                <a:solidFill>
                  <a:srgbClr val="000000"/>
                </a:solidFill>
              </a:rPr>
              <a:t>prodavačky a 2 </a:t>
            </a:r>
            <a:r>
              <a:rPr lang="cs-CZ" b="1" dirty="0" smtClean="0">
                <a:solidFill>
                  <a:srgbClr val="000000"/>
                </a:solidFill>
              </a:rPr>
              <a:t>prodavače, kteří se střídají na dvě směny (ranní a odpolední)</a:t>
            </a:r>
            <a:r>
              <a:rPr lang="cs-CZ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Tito zaměstnanci mají </a:t>
            </a:r>
            <a:r>
              <a:rPr lang="cs-CZ" b="1" dirty="0" smtClean="0">
                <a:solidFill>
                  <a:srgbClr val="000000"/>
                </a:solidFill>
              </a:rPr>
              <a:t>hrubou mzdu ve výši 21 000,- </a:t>
            </a:r>
            <a:r>
              <a:rPr lang="cs-CZ" b="1" dirty="0">
                <a:solidFill>
                  <a:srgbClr val="000000"/>
                </a:solidFill>
              </a:rPr>
              <a:t>K</a:t>
            </a:r>
            <a:r>
              <a:rPr lang="cs-CZ" b="1" dirty="0" smtClean="0">
                <a:solidFill>
                  <a:srgbClr val="000000"/>
                </a:solidFill>
              </a:rPr>
              <a:t>č měsíčně</a:t>
            </a:r>
            <a:r>
              <a:rPr lang="cs-CZ" dirty="0" smtClean="0">
                <a:solidFill>
                  <a:srgbClr val="000000"/>
                </a:solidFill>
              </a:rPr>
              <a:t>. Z dosavadní praxe víte, že na pracovišti vznikají neshody vzhledem k nevýkonnosti některých pracovníků, kteří tak negativně ovlivňují vaše tržby. Vašim cílem je </a:t>
            </a:r>
            <a:r>
              <a:rPr lang="cs-CZ" b="1" dirty="0">
                <a:solidFill>
                  <a:srgbClr val="000000"/>
                </a:solidFill>
              </a:rPr>
              <a:t>navrhnout nový systém </a:t>
            </a:r>
            <a:r>
              <a:rPr lang="cs-CZ" b="1" dirty="0" smtClean="0">
                <a:solidFill>
                  <a:srgbClr val="000000"/>
                </a:solidFill>
              </a:rPr>
              <a:t>odměňování</a:t>
            </a:r>
            <a:r>
              <a:rPr lang="cs-CZ" dirty="0" smtClean="0">
                <a:solidFill>
                  <a:srgbClr val="000000"/>
                </a:solidFill>
              </a:rPr>
              <a:t>, který by tyto problémy pomohl vyřešit, avšak negativně neovlivnil služby (poradenství v oblasti zdravé výživy) poskytované Vašim zákazníkům. </a:t>
            </a:r>
          </a:p>
        </p:txBody>
      </p:sp>
      <p:sp>
        <p:nvSpPr>
          <p:cNvPr id="6" name="Obdélník 5"/>
          <p:cNvSpPr/>
          <p:nvPr/>
        </p:nvSpPr>
        <p:spPr>
          <a:xfrm>
            <a:off x="179512" y="3111271"/>
            <a:ext cx="7842510" cy="19236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sz="1700" b="1" dirty="0">
                <a:solidFill>
                  <a:srgbClr val="000000"/>
                </a:solidFill>
              </a:rPr>
              <a:t>Postupujte v těchto krocích:</a:t>
            </a:r>
          </a:p>
          <a:p>
            <a:pPr marL="342900" indent="-342900" algn="just">
              <a:buAutoNum type="arabicParenR"/>
            </a:pPr>
            <a:r>
              <a:rPr lang="cs-CZ" sz="1700" dirty="0">
                <a:solidFill>
                  <a:srgbClr val="000000"/>
                </a:solidFill>
              </a:rPr>
              <a:t>Uveďte, </a:t>
            </a:r>
            <a:r>
              <a:rPr lang="cs-CZ" sz="1700" b="1" dirty="0">
                <a:solidFill>
                  <a:srgbClr val="000000"/>
                </a:solidFill>
              </a:rPr>
              <a:t>jaký systém odměňovaní nyní uplatňujete </a:t>
            </a:r>
            <a:r>
              <a:rPr lang="cs-CZ" sz="1700" dirty="0">
                <a:solidFill>
                  <a:srgbClr val="000000"/>
                </a:solidFill>
              </a:rPr>
              <a:t>(na základě zadání lze specifikovat).</a:t>
            </a:r>
          </a:p>
          <a:p>
            <a:pPr marL="342900" indent="-342900" algn="just">
              <a:buAutoNum type="arabicParenR"/>
            </a:pPr>
            <a:r>
              <a:rPr lang="cs-CZ" sz="1700" b="1" dirty="0">
                <a:solidFill>
                  <a:srgbClr val="000000"/>
                </a:solidFill>
              </a:rPr>
              <a:t>Navrhněte nový systém </a:t>
            </a:r>
            <a:r>
              <a:rPr lang="cs-CZ" sz="1700" dirty="0" smtClean="0">
                <a:solidFill>
                  <a:srgbClr val="000000"/>
                </a:solidFill>
              </a:rPr>
              <a:t>odměňování a jeho cíle</a:t>
            </a:r>
            <a:r>
              <a:rPr lang="cs-CZ" sz="1700" dirty="0" smtClean="0">
                <a:solidFill>
                  <a:srgbClr val="000000"/>
                </a:solidFill>
              </a:rPr>
              <a:t>. </a:t>
            </a:r>
            <a:endParaRPr lang="cs-CZ" sz="1700" dirty="0">
              <a:solidFill>
                <a:srgbClr val="000000"/>
              </a:solidFill>
            </a:endParaRPr>
          </a:p>
          <a:p>
            <a:pPr marL="342900" indent="-342900" algn="just">
              <a:buAutoNum type="arabicParenR"/>
            </a:pPr>
            <a:r>
              <a:rPr lang="cs-CZ" sz="1700" b="1" dirty="0">
                <a:solidFill>
                  <a:srgbClr val="000000"/>
                </a:solidFill>
              </a:rPr>
              <a:t>Vysvětlete</a:t>
            </a:r>
            <a:r>
              <a:rPr lang="cs-CZ" sz="1700" dirty="0">
                <a:solidFill>
                  <a:srgbClr val="000000"/>
                </a:solidFill>
              </a:rPr>
              <a:t>, proč si myslíte, že Váš nový návrh bude více odpovídat potřebám obchodu</a:t>
            </a:r>
            <a:r>
              <a:rPr lang="cs-CZ" sz="1700" dirty="0" smtClean="0">
                <a:solidFill>
                  <a:srgbClr val="000000"/>
                </a:solidFill>
              </a:rPr>
              <a:t>. </a:t>
            </a:r>
            <a:r>
              <a:rPr lang="cs-CZ" sz="1700" dirty="0" smtClean="0">
                <a:solidFill>
                  <a:srgbClr val="000000"/>
                </a:solidFill>
              </a:rPr>
              <a:t>(Buďte kreativní, avšak nezapomeňte, že Váš </a:t>
            </a:r>
            <a:r>
              <a:rPr lang="cs-CZ" sz="1700" dirty="0" smtClean="0">
                <a:solidFill>
                  <a:srgbClr val="000000"/>
                </a:solidFill>
              </a:rPr>
              <a:t>nový návrh musí odpovídat současné legislativě</a:t>
            </a:r>
            <a:r>
              <a:rPr lang="cs-CZ" sz="1700" dirty="0" smtClean="0">
                <a:solidFill>
                  <a:srgbClr val="000000"/>
                </a:solidFill>
              </a:rPr>
              <a:t>! Tedy berte v úvahu také výši zaručené mzdy)</a:t>
            </a:r>
            <a:endParaRPr lang="en-GB" sz="1700" dirty="0"/>
          </a:p>
        </p:txBody>
      </p:sp>
      <p:sp>
        <p:nvSpPr>
          <p:cNvPr id="4" name="Bublinový popisek ve tvaru obláčku 3"/>
          <p:cNvSpPr/>
          <p:nvPr/>
        </p:nvSpPr>
        <p:spPr>
          <a:xfrm>
            <a:off x="8364349" y="2810571"/>
            <a:ext cx="648072" cy="601400"/>
          </a:xfrm>
          <a:prstGeom prst="cloudCallout">
            <a:avLst>
              <a:gd name="adj1" fmla="val -41820"/>
              <a:gd name="adj2" fmla="val 8612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ym typeface="Wingdings" panose="05000000000000000000" pitchFamily="2" charset="2"/>
              </a:rPr>
              <a:t>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308323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771550"/>
            <a:ext cx="7416824" cy="388843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9612" y="2211710"/>
            <a:ext cx="5688632" cy="864096"/>
          </a:xfrm>
        </p:spPr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</a:rPr>
              <a:t>Děkuji za pozornost </a:t>
            </a:r>
            <a:r>
              <a:rPr lang="cs-CZ" sz="44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 </a:t>
            </a:r>
            <a:endParaRPr lang="cs-CZ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101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1995686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https://web.microsoftstream.com/video/9d20ef1e-a929-4396-af24-e6b70053919c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195736" y="195486"/>
            <a:ext cx="4536504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Odkaz na nahrávaný seminář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315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195486"/>
            <a:ext cx="6552728" cy="507703"/>
          </a:xfrm>
        </p:spPr>
        <p:txBody>
          <a:bodyPr/>
          <a:lstStyle/>
          <a:p>
            <a:r>
              <a:rPr lang="en-GB" b="1" dirty="0" smtClean="0">
                <a:solidFill>
                  <a:srgbClr val="000000"/>
                </a:solidFill>
              </a:rPr>
              <a:t>PLÁNOVÁNÍ LIDSKÝCH ZDROJŮ</a:t>
            </a:r>
            <a:r>
              <a:rPr lang="en-GB" b="1" dirty="0">
                <a:solidFill>
                  <a:srgbClr val="000000"/>
                </a:solidFill>
              </a:rPr>
              <a:t/>
            </a:r>
            <a:br>
              <a:rPr lang="en-GB" b="1" dirty="0">
                <a:solidFill>
                  <a:srgbClr val="000000"/>
                </a:solidFill>
              </a:rPr>
            </a:br>
            <a:endParaRPr lang="en-GB" b="1" dirty="0">
              <a:solidFill>
                <a:srgbClr val="000000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376523315"/>
              </p:ext>
            </p:extLst>
          </p:nvPr>
        </p:nvGraphicFramePr>
        <p:xfrm>
          <a:off x="539552" y="447116"/>
          <a:ext cx="8064896" cy="4616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567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737" y="219663"/>
            <a:ext cx="453650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ANALÝZA VNĚJŠÍCH VLIVŮ</a:t>
            </a:r>
            <a:r>
              <a:rPr lang="cs-CZ" altLang="cs-CZ" b="1" dirty="0">
                <a:solidFill>
                  <a:srgbClr val="000000"/>
                </a:solidFill>
              </a:rPr>
              <a:t/>
            </a:r>
            <a:br>
              <a:rPr lang="cs-CZ" altLang="cs-CZ" b="1" dirty="0">
                <a:solidFill>
                  <a:srgbClr val="000000"/>
                </a:solidFill>
              </a:rPr>
            </a:b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0589" y="1290083"/>
            <a:ext cx="3600400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altLang="cs-CZ" dirty="0" smtClean="0">
                <a:solidFill>
                  <a:srgbClr val="000000"/>
                </a:solidFill>
              </a:rPr>
              <a:t>UŽŠÍ SOUVISLOSTI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dirty="0" err="1" smtClean="0">
                <a:solidFill>
                  <a:srgbClr val="000000"/>
                </a:solidFill>
              </a:rPr>
              <a:t>zohled</a:t>
            </a:r>
            <a:r>
              <a:rPr lang="cs-CZ" dirty="0" smtClean="0">
                <a:solidFill>
                  <a:srgbClr val="000000"/>
                </a:solidFill>
              </a:rPr>
              <a:t>ň</a:t>
            </a:r>
            <a:r>
              <a:rPr lang="en-GB" dirty="0" err="1" smtClean="0">
                <a:solidFill>
                  <a:srgbClr val="000000"/>
                </a:solidFill>
              </a:rPr>
              <a:t>ují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príslušné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odv</a:t>
            </a:r>
            <a:r>
              <a:rPr lang="cs-CZ" dirty="0" smtClean="0">
                <a:solidFill>
                  <a:srgbClr val="000000"/>
                </a:solidFill>
              </a:rPr>
              <a:t>ě</a:t>
            </a:r>
            <a:r>
              <a:rPr lang="en-GB" dirty="0" err="1" smtClean="0">
                <a:solidFill>
                  <a:srgbClr val="000000"/>
                </a:solidFill>
              </a:rPr>
              <a:t>tví</a:t>
            </a:r>
            <a:r>
              <a:rPr lang="en-GB" dirty="0" smtClean="0">
                <a:solidFill>
                  <a:srgbClr val="000000"/>
                </a:solidFill>
              </a:rPr>
              <a:t>,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ve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kterém</a:t>
            </a:r>
            <a:r>
              <a:rPr lang="en-GB" dirty="0">
                <a:solidFill>
                  <a:srgbClr val="000000"/>
                </a:solidFill>
              </a:rPr>
              <a:t> firma </a:t>
            </a:r>
            <a:r>
              <a:rPr lang="en-GB" dirty="0" err="1" smtClean="0">
                <a:solidFill>
                  <a:srgbClr val="000000"/>
                </a:solidFill>
              </a:rPr>
              <a:t>podniká</a:t>
            </a:r>
            <a:r>
              <a:rPr lang="cs-CZ" dirty="0" smtClean="0">
                <a:solidFill>
                  <a:srgbClr val="000000"/>
                </a:solidFill>
              </a:rPr>
              <a:t> 		 maloobchod, velkoobchod</a:t>
            </a:r>
            <a:endParaRPr lang="cs-CZ" altLang="cs-CZ" b="1" u="sng" dirty="0">
              <a:solidFill>
                <a:srgbClr val="000000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899592" y="2264245"/>
            <a:ext cx="432048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ovéPole 5"/>
          <p:cNvSpPr txBox="1"/>
          <p:nvPr/>
        </p:nvSpPr>
        <p:spPr>
          <a:xfrm>
            <a:off x="4464458" y="1290083"/>
            <a:ext cx="4139989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altLang="cs-CZ" dirty="0" smtClean="0">
                <a:solidFill>
                  <a:srgbClr val="000000"/>
                </a:solidFill>
              </a:rPr>
              <a:t>ŠIRŠÍ SOUVISLOSTI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dirty="0" err="1" smtClean="0">
                <a:solidFill>
                  <a:srgbClr val="000000"/>
                </a:solidFill>
              </a:rPr>
              <a:t>zam</a:t>
            </a:r>
            <a:r>
              <a:rPr lang="cs-CZ" dirty="0" err="1">
                <a:solidFill>
                  <a:srgbClr val="000000"/>
                </a:solidFill>
              </a:rPr>
              <a:t>ěř</a:t>
            </a:r>
            <a:r>
              <a:rPr lang="en-GB" dirty="0" err="1">
                <a:solidFill>
                  <a:srgbClr val="000000"/>
                </a:solidFill>
              </a:rPr>
              <a:t>eny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na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všeobecné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podmínky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na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trhu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které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platí</a:t>
            </a:r>
            <a:r>
              <a:rPr lang="en-GB" dirty="0">
                <a:solidFill>
                  <a:srgbClr val="000000"/>
                </a:solidFill>
              </a:rPr>
              <a:t> pro </a:t>
            </a:r>
            <a:r>
              <a:rPr lang="en-GB" dirty="0" err="1" smtClean="0">
                <a:solidFill>
                  <a:srgbClr val="000000"/>
                </a:solidFill>
              </a:rPr>
              <a:t>veškeré</a:t>
            </a:r>
            <a:r>
              <a:rPr lang="cs-CZ" dirty="0" smtClean="0">
                <a:solidFill>
                  <a:srgbClr val="000000"/>
                </a:solidFill>
              </a:rPr>
              <a:t> podnikatelské</a:t>
            </a:r>
            <a:r>
              <a:rPr lang="pl-PL" dirty="0" smtClean="0">
                <a:solidFill>
                  <a:srgbClr val="000000"/>
                </a:solidFill>
              </a:rPr>
              <a:t> </a:t>
            </a:r>
            <a:r>
              <a:rPr lang="pl-PL" dirty="0" err="1">
                <a:solidFill>
                  <a:srgbClr val="000000"/>
                </a:solidFill>
              </a:rPr>
              <a:t>subjekty</a:t>
            </a:r>
            <a:r>
              <a:rPr lang="pl-PL" dirty="0">
                <a:solidFill>
                  <a:srgbClr val="000000"/>
                </a:solidFill>
              </a:rPr>
              <a:t> v </a:t>
            </a:r>
            <a:r>
              <a:rPr lang="pl-PL" dirty="0" err="1">
                <a:solidFill>
                  <a:srgbClr val="000000"/>
                </a:solidFill>
              </a:rPr>
              <a:t>dané</a:t>
            </a:r>
            <a:r>
              <a:rPr lang="pl-PL" dirty="0">
                <a:solidFill>
                  <a:srgbClr val="000000"/>
                </a:solidFill>
              </a:rPr>
              <a:t> </a:t>
            </a:r>
            <a:r>
              <a:rPr lang="pl-PL" dirty="0" err="1">
                <a:solidFill>
                  <a:srgbClr val="000000"/>
                </a:solidFill>
              </a:rPr>
              <a:t>zemi</a:t>
            </a:r>
            <a:r>
              <a:rPr lang="cs-CZ" altLang="cs-CZ" b="1" u="sng" dirty="0">
                <a:solidFill>
                  <a:srgbClr val="000000"/>
                </a:solidFill>
              </a:rPr>
              <a:t> </a:t>
            </a:r>
          </a:p>
          <a:p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2843808" y="729233"/>
            <a:ext cx="576064" cy="4656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468714" y="775138"/>
            <a:ext cx="607342" cy="4197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3369" y="3003798"/>
            <a:ext cx="1153357" cy="1594531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43712" y="3219822"/>
            <a:ext cx="7234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>
                <a:solidFill>
                  <a:srgbClr val="000000"/>
                </a:solidFill>
              </a:rPr>
              <a:t>Uveďte příklady na co konkrétně se zaměřujeme při analýze vnějších vlivů v užších a v širších souvislostech.</a:t>
            </a:r>
            <a:endParaRPr lang="en-GB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273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33138"/>
            <a:ext cx="7056784" cy="507703"/>
          </a:xfrm>
        </p:spPr>
        <p:txBody>
          <a:bodyPr/>
          <a:lstStyle/>
          <a:p>
            <a:r>
              <a:rPr lang="en-GB" b="1" dirty="0" smtClean="0">
                <a:solidFill>
                  <a:srgbClr val="000000"/>
                </a:solidFill>
              </a:rPr>
              <a:t>UKAZATEL OBSLUŽNÉHO STANDARDU</a:t>
            </a:r>
            <a:r>
              <a:rPr lang="en-GB" b="1" dirty="0">
                <a:solidFill>
                  <a:srgbClr val="000000"/>
                </a:solidFill>
              </a:rPr>
              <a:t/>
            </a:r>
            <a:br>
              <a:rPr lang="en-GB" b="1" dirty="0">
                <a:solidFill>
                  <a:srgbClr val="000000"/>
                </a:solidFill>
              </a:rPr>
            </a:b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60645" y="1059582"/>
            <a:ext cx="8640960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</a:rPr>
              <a:t>Vyjadřuje: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</a:rPr>
              <a:t>počet obyvatel na 1 pracovníka v obchodě </a:t>
            </a:r>
            <a:r>
              <a:rPr lang="cs-CZ" altLang="cs-CZ" sz="2000" dirty="0">
                <a:solidFill>
                  <a:srgbClr val="000000"/>
                </a:solidFill>
              </a:rPr>
              <a:t>(čím je nižší tím </a:t>
            </a:r>
            <a:r>
              <a:rPr lang="cs-CZ" altLang="cs-CZ" sz="2000" dirty="0" smtClean="0">
                <a:solidFill>
                  <a:srgbClr val="000000"/>
                </a:solidFill>
              </a:rPr>
              <a:t>lépe) nebo </a:t>
            </a:r>
            <a:r>
              <a:rPr lang="cs-CZ" altLang="cs-CZ" sz="2000" b="1" dirty="0">
                <a:solidFill>
                  <a:srgbClr val="000000"/>
                </a:solidFill>
              </a:rPr>
              <a:t>počet pracovníků v obchodě na 1000 obyvatel </a:t>
            </a:r>
            <a:r>
              <a:rPr lang="cs-CZ" altLang="cs-CZ" sz="2000" dirty="0">
                <a:solidFill>
                  <a:srgbClr val="000000"/>
                </a:solidFill>
              </a:rPr>
              <a:t>(relativně žádoucí je jeho růst).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9512" y="2499742"/>
            <a:ext cx="871296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ClrTx/>
              <a:buSzTx/>
              <a:buFont typeface="+mj-lt"/>
              <a:buAutoNum type="alphaUcPeriod"/>
            </a:pPr>
            <a:r>
              <a:rPr lang="cs-CZ" altLang="cs-CZ" sz="2000" b="1" dirty="0">
                <a:solidFill>
                  <a:srgbClr val="000000"/>
                </a:solidFill>
              </a:rPr>
              <a:t>Místní (prostorové)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vymezení                                                                      </a:t>
            </a:r>
            <a:r>
              <a:rPr lang="cs-CZ" altLang="cs-CZ" sz="2000" dirty="0" smtClean="0">
                <a:solidFill>
                  <a:srgbClr val="000000"/>
                </a:solidFill>
              </a:rPr>
              <a:t>- vztahuje se k </a:t>
            </a:r>
            <a:r>
              <a:rPr lang="cs-CZ" altLang="cs-CZ" sz="2000" dirty="0">
                <a:solidFill>
                  <a:srgbClr val="000000"/>
                </a:solidFill>
              </a:rPr>
              <a:t>určité zemi, regionu, či sídelnímu útvaru.</a:t>
            </a:r>
            <a:endParaRPr lang="cs-CZ" altLang="cs-CZ" sz="2000" u="sng" dirty="0">
              <a:solidFill>
                <a:srgbClr val="0000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ClrTx/>
              <a:buSzTx/>
              <a:buFont typeface="+mj-lt"/>
              <a:buAutoNum type="alphaUcPeriod"/>
            </a:pPr>
            <a:r>
              <a:rPr lang="cs-CZ" altLang="cs-CZ" sz="2000" b="1" dirty="0">
                <a:solidFill>
                  <a:srgbClr val="000000"/>
                </a:solidFill>
              </a:rPr>
              <a:t>Časové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vymezení                                                                                      </a:t>
            </a:r>
            <a:r>
              <a:rPr lang="cs-CZ" altLang="cs-CZ" sz="2000" dirty="0" smtClean="0">
                <a:solidFill>
                  <a:srgbClr val="000000"/>
                </a:solidFill>
              </a:rPr>
              <a:t>- umožňuje </a:t>
            </a:r>
            <a:r>
              <a:rPr lang="cs-CZ" altLang="cs-CZ" sz="2000" dirty="0">
                <a:solidFill>
                  <a:srgbClr val="000000"/>
                </a:solidFill>
              </a:rPr>
              <a:t>vytvářet srovnatelné časové řady místně odlišných lokalit.</a:t>
            </a:r>
            <a:endParaRPr lang="cs-CZ" altLang="cs-CZ" sz="2000" u="sng" dirty="0">
              <a:solidFill>
                <a:srgbClr val="0000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ClrTx/>
              <a:buSzTx/>
              <a:buFont typeface="+mj-lt"/>
              <a:buAutoNum type="alphaUcPeriod"/>
            </a:pPr>
            <a:r>
              <a:rPr lang="cs-CZ" altLang="cs-CZ" sz="2000" b="1" dirty="0">
                <a:solidFill>
                  <a:srgbClr val="000000"/>
                </a:solidFill>
              </a:rPr>
              <a:t>Sortimentní vymezení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                                                                               </a:t>
            </a:r>
            <a:r>
              <a:rPr lang="cs-CZ" altLang="cs-CZ" sz="2000" dirty="0" smtClean="0">
                <a:solidFill>
                  <a:srgbClr val="000000"/>
                </a:solidFill>
              </a:rPr>
              <a:t>- se </a:t>
            </a:r>
            <a:r>
              <a:rPr lang="cs-CZ" altLang="cs-CZ" sz="2000" dirty="0">
                <a:solidFill>
                  <a:srgbClr val="000000"/>
                </a:solidFill>
              </a:rPr>
              <a:t>vyjadřuje za celý sortiment nebo jeho sortimentní skupiny (např. potravinářský a nepotravinářský).</a:t>
            </a:r>
          </a:p>
        </p:txBody>
      </p:sp>
      <p:sp>
        <p:nvSpPr>
          <p:cNvPr id="5" name="Obdélník 4"/>
          <p:cNvSpPr/>
          <p:nvPr/>
        </p:nvSpPr>
        <p:spPr>
          <a:xfrm>
            <a:off x="160645" y="2576106"/>
            <a:ext cx="8640960" cy="22467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Specifikujte místní, časové a sortimentní vymezení ukazatele obslužného standardu.</a:t>
            </a:r>
            <a:endParaRPr lang="en-GB" sz="2400" dirty="0"/>
          </a:p>
        </p:txBody>
      </p:sp>
      <p:sp>
        <p:nvSpPr>
          <p:cNvPr id="6" name="Obdélník 5"/>
          <p:cNvSpPr/>
          <p:nvPr/>
        </p:nvSpPr>
        <p:spPr>
          <a:xfrm>
            <a:off x="141778" y="1019223"/>
            <a:ext cx="8659827" cy="140415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000000"/>
                </a:solidFill>
              </a:rPr>
              <a:t>Co vyjadřuje ukazatel obslužného standardu?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8325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5894" y="258521"/>
            <a:ext cx="3995936" cy="1233109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cs-CZ" altLang="cs-CZ" sz="2000" b="1" dirty="0" smtClean="0">
                <a:solidFill>
                  <a:srgbClr val="000000"/>
                </a:solidFill>
              </a:rPr>
              <a:t>ČASOVÉ A PROSTOROVÉ SROVNÁNÍ OBSLUŽNÉHO STANDARDU V OBCHODĚ</a:t>
            </a:r>
            <a:endParaRPr lang="en-GB" sz="2000" b="1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172091"/>
            <a:ext cx="5092565" cy="4121766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222138" y="1507748"/>
            <a:ext cx="3485766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altLang="cs-CZ" dirty="0" smtClean="0">
                <a:solidFill>
                  <a:srgbClr val="000000"/>
                </a:solidFill>
              </a:rPr>
              <a:t>Výpočet</a:t>
            </a:r>
            <a:r>
              <a:rPr lang="cs-CZ" altLang="cs-CZ" b="1" dirty="0" smtClean="0">
                <a:solidFill>
                  <a:srgbClr val="000000"/>
                </a:solidFill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</a:rPr>
              <a:t>obslužného standardu:</a:t>
            </a:r>
          </a:p>
          <a:p>
            <a:r>
              <a:rPr lang="cs-CZ" altLang="cs-CZ" dirty="0" smtClean="0">
                <a:solidFill>
                  <a:srgbClr val="000000"/>
                </a:solidFill>
              </a:rPr>
              <a:t>Počet obyvatel/počet pracovníků v obchodě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4299942"/>
            <a:ext cx="5092565" cy="564404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3903924" y="4837108"/>
            <a:ext cx="524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i="1" dirty="0" smtClean="0">
                <a:solidFill>
                  <a:srgbClr val="000000"/>
                </a:solidFill>
              </a:rPr>
              <a:t>Zdroj:</a:t>
            </a:r>
            <a:r>
              <a:rPr lang="cs-CZ" sz="900" dirty="0" smtClean="0">
                <a:solidFill>
                  <a:srgbClr val="000000"/>
                </a:solidFill>
              </a:rPr>
              <a:t> </a:t>
            </a:r>
            <a:r>
              <a:rPr lang="cs-CZ" altLang="cs-CZ" sz="900" dirty="0" smtClean="0">
                <a:solidFill>
                  <a:srgbClr val="000000"/>
                </a:solidFill>
              </a:rPr>
              <a:t>výpočty paní docentky </a:t>
            </a:r>
            <a:r>
              <a:rPr lang="cs-CZ" altLang="cs-CZ" sz="900" dirty="0" err="1" smtClean="0">
                <a:solidFill>
                  <a:srgbClr val="000000"/>
                </a:solidFill>
              </a:rPr>
              <a:t>Starzyczné</a:t>
            </a:r>
            <a:r>
              <a:rPr lang="cs-CZ" altLang="cs-CZ" sz="900" dirty="0" smtClean="0">
                <a:solidFill>
                  <a:srgbClr val="000000"/>
                </a:solidFill>
              </a:rPr>
              <a:t> </a:t>
            </a:r>
            <a:r>
              <a:rPr lang="cs-CZ" altLang="cs-CZ" sz="900" dirty="0">
                <a:solidFill>
                  <a:srgbClr val="000000"/>
                </a:solidFill>
              </a:rPr>
              <a:t>dle  </a:t>
            </a:r>
            <a:r>
              <a:rPr lang="cs-CZ" altLang="cs-CZ" sz="900" dirty="0" err="1">
                <a:solidFill>
                  <a:srgbClr val="000000"/>
                </a:solidFill>
              </a:rPr>
              <a:t>Österreichische</a:t>
            </a:r>
            <a:r>
              <a:rPr lang="cs-CZ" altLang="cs-CZ" sz="900" dirty="0">
                <a:solidFill>
                  <a:srgbClr val="000000"/>
                </a:solidFill>
              </a:rPr>
              <a:t> Statistik 1900,1930 a Ročenek vnitřního obchodu v jednotlivých letech</a:t>
            </a:r>
            <a:endParaRPr lang="en-GB" sz="900" dirty="0">
              <a:solidFill>
                <a:srgbClr val="0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66059" y="2558050"/>
            <a:ext cx="36169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Vysvětlete, vývoj obslužného standardu v českých zemích, který je uvedený v tabulce.</a:t>
            </a:r>
          </a:p>
          <a:p>
            <a:pPr marL="342900" indent="-342900" algn="just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Jak jsou na tom z pohledu kvality obsluhy české země vůči ostatním zemím uvedeným v tabulkách?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094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580" y="53936"/>
            <a:ext cx="6624736" cy="660291"/>
          </a:xfrm>
        </p:spPr>
        <p:txBody>
          <a:bodyPr/>
          <a:lstStyle/>
          <a:p>
            <a:pPr algn="ctr"/>
            <a:r>
              <a:rPr lang="cs-CZ" altLang="cs-CZ" sz="2000" b="1" dirty="0" smtClean="0">
                <a:solidFill>
                  <a:srgbClr val="000000"/>
                </a:solidFill>
              </a:rPr>
              <a:t>Zadání příkladu zaměřeného na vývoj obslužného standardu v maloobchodě v ČR</a:t>
            </a:r>
            <a:endParaRPr lang="en-GB" sz="2000" b="1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72524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Vypočtěte obslužný standard </a:t>
            </a:r>
            <a:r>
              <a:rPr lang="cs-CZ" dirty="0" smtClean="0">
                <a:solidFill>
                  <a:srgbClr val="000000"/>
                </a:solidFill>
              </a:rPr>
              <a:t>za roky 2014, 2015, 2016, 2017, 2018 a 2019 </a:t>
            </a:r>
            <a:r>
              <a:rPr lang="cs-CZ" b="1" dirty="0" smtClean="0">
                <a:solidFill>
                  <a:srgbClr val="000000"/>
                </a:solidFill>
              </a:rPr>
              <a:t>a určete</a:t>
            </a:r>
            <a:r>
              <a:rPr lang="cs-CZ" dirty="0" smtClean="0">
                <a:solidFill>
                  <a:srgbClr val="000000"/>
                </a:solidFill>
              </a:rPr>
              <a:t>, jak se v ČR obslužný standard v poslední době vyvíjí.</a:t>
            </a: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252107"/>
              </p:ext>
            </p:extLst>
          </p:nvPr>
        </p:nvGraphicFramePr>
        <p:xfrm>
          <a:off x="791580" y="1382601"/>
          <a:ext cx="7704856" cy="327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8092">
                  <a:extLst>
                    <a:ext uri="{9D8B030D-6E8A-4147-A177-3AD203B41FA5}">
                      <a16:colId xmlns:a16="http://schemas.microsoft.com/office/drawing/2014/main" val="4019547385"/>
                    </a:ext>
                  </a:extLst>
                </a:gridCol>
                <a:gridCol w="3564396">
                  <a:extLst>
                    <a:ext uri="{9D8B030D-6E8A-4147-A177-3AD203B41FA5}">
                      <a16:colId xmlns:a16="http://schemas.microsoft.com/office/drawing/2014/main" val="70532620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316227014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Rok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pracovníků v maloobchodě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obyvatel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756198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2014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500 </a:t>
                      </a:r>
                      <a:r>
                        <a:rPr lang="cs-CZ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423</a:t>
                      </a:r>
                      <a:endParaRPr lang="en-GB" sz="18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10 524 783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41633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2015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503 </a:t>
                      </a:r>
                      <a:r>
                        <a:rPr lang="cs-CZ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091</a:t>
                      </a:r>
                      <a:r>
                        <a:rPr lang="en-GB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en-GB" sz="18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10 542 942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979965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2016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505 </a:t>
                      </a:r>
                      <a:r>
                        <a:rPr lang="cs-CZ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422</a:t>
                      </a:r>
                      <a:endParaRPr lang="en-GB" sz="18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565</a:t>
                      </a:r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284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812291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2017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517 925</a:t>
                      </a:r>
                      <a:endParaRPr lang="en-GB" sz="18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589</a:t>
                      </a:r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526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315944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2018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512 200</a:t>
                      </a:r>
                      <a:endParaRPr lang="en-GB" sz="18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10 668 641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9257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2019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522 444</a:t>
                      </a:r>
                      <a:endParaRPr lang="en-GB" sz="18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0000"/>
                          </a:solidFill>
                        </a:rPr>
                        <a:t>10 699 142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200578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519772" y="4835723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>
                <a:solidFill>
                  <a:srgbClr val="000000"/>
                </a:solidFill>
              </a:rPr>
              <a:t>Zdroj: </a:t>
            </a:r>
            <a:r>
              <a:rPr lang="cs-CZ" sz="1400" dirty="0" smtClean="0">
                <a:solidFill>
                  <a:srgbClr val="000000"/>
                </a:solidFill>
              </a:rPr>
              <a:t>vlastní zpracování dle databází ČSÚ (2020)</a:t>
            </a:r>
            <a:endParaRPr lang="en-GB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861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1026"/>
            <a:ext cx="6840760" cy="936104"/>
          </a:xfrm>
        </p:spPr>
        <p:txBody>
          <a:bodyPr/>
          <a:lstStyle/>
          <a:p>
            <a:pPr algn="ctr"/>
            <a:r>
              <a:rPr lang="cs-CZ" altLang="cs-CZ" sz="2000" b="1" dirty="0" smtClean="0">
                <a:solidFill>
                  <a:srgbClr val="000000"/>
                </a:solidFill>
              </a:rPr>
              <a:t>Výpočet příkladu zaměřeného na vývoj </a:t>
            </a:r>
            <a:r>
              <a:rPr lang="cs-CZ" altLang="cs-CZ" sz="2000" b="1" dirty="0">
                <a:solidFill>
                  <a:srgbClr val="000000"/>
                </a:solidFill>
              </a:rPr>
              <a:t>obslužného standardu v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maloobchodě </a:t>
            </a:r>
            <a:r>
              <a:rPr lang="cs-CZ" altLang="cs-CZ" sz="2000" b="1" dirty="0">
                <a:solidFill>
                  <a:srgbClr val="000000"/>
                </a:solidFill>
              </a:rPr>
              <a:t>v ČR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50184"/>
              </p:ext>
            </p:extLst>
          </p:nvPr>
        </p:nvGraphicFramePr>
        <p:xfrm>
          <a:off x="179512" y="771550"/>
          <a:ext cx="7632847" cy="28181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97353">
                  <a:extLst>
                    <a:ext uri="{9D8B030D-6E8A-4147-A177-3AD203B41FA5}">
                      <a16:colId xmlns:a16="http://schemas.microsoft.com/office/drawing/2014/main" val="4019547385"/>
                    </a:ext>
                  </a:extLst>
                </a:gridCol>
                <a:gridCol w="2920394">
                  <a:extLst>
                    <a:ext uri="{9D8B030D-6E8A-4147-A177-3AD203B41FA5}">
                      <a16:colId xmlns:a16="http://schemas.microsoft.com/office/drawing/2014/main" val="705326207"/>
                    </a:ext>
                  </a:extLst>
                </a:gridCol>
                <a:gridCol w="1393824">
                  <a:extLst>
                    <a:ext uri="{9D8B030D-6E8A-4147-A177-3AD203B41FA5}">
                      <a16:colId xmlns:a16="http://schemas.microsoft.com/office/drawing/2014/main" val="3162270140"/>
                    </a:ext>
                  </a:extLst>
                </a:gridCol>
                <a:gridCol w="2721276">
                  <a:extLst>
                    <a:ext uri="{9D8B030D-6E8A-4147-A177-3AD203B41FA5}">
                      <a16:colId xmlns:a16="http://schemas.microsoft.com/office/drawing/2014/main" val="14551486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Rok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Počet pracovníků v maloobchodě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Počet obyvatel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Obslužný standard (</a:t>
                      </a:r>
                      <a:r>
                        <a:rPr lang="cs-CZ" altLang="cs-CZ" sz="1600" dirty="0" smtClean="0"/>
                        <a:t>počet obyv.</a:t>
                      </a:r>
                      <a:r>
                        <a:rPr lang="cs-CZ" altLang="cs-CZ" sz="1600" baseline="0" dirty="0" smtClean="0"/>
                        <a:t> na </a:t>
                      </a:r>
                      <a:r>
                        <a:rPr lang="cs-CZ" altLang="cs-CZ" sz="1600" dirty="0" smtClean="0"/>
                        <a:t>1 </a:t>
                      </a:r>
                      <a:r>
                        <a:rPr lang="cs-CZ" altLang="cs-CZ" sz="1600" dirty="0" err="1" smtClean="0"/>
                        <a:t>prac</a:t>
                      </a:r>
                      <a:r>
                        <a:rPr lang="cs-CZ" altLang="cs-CZ" sz="1600" dirty="0" smtClean="0"/>
                        <a:t>. v obchodě)</a:t>
                      </a:r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7561983"/>
                  </a:ext>
                </a:extLst>
              </a:tr>
              <a:tr h="36167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2014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500 </a:t>
                      </a:r>
                      <a:r>
                        <a:rPr lang="cs-CZ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423</a:t>
                      </a:r>
                      <a:endParaRPr lang="en-GB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10 524 783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21,03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416336"/>
                  </a:ext>
                </a:extLst>
              </a:tr>
              <a:tr h="36167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2015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503 </a:t>
                      </a:r>
                      <a:r>
                        <a:rPr lang="cs-CZ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091</a:t>
                      </a:r>
                      <a:r>
                        <a:rPr lang="en-GB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en-GB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10 542 942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20,96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9799655"/>
                  </a:ext>
                </a:extLst>
              </a:tr>
              <a:tr h="36167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2016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505 </a:t>
                      </a:r>
                      <a:r>
                        <a:rPr lang="cs-CZ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422</a:t>
                      </a:r>
                      <a:endParaRPr lang="en-GB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</a:rPr>
                        <a:t>565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</a:rPr>
                        <a:t>284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20,90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8122915"/>
                  </a:ext>
                </a:extLst>
              </a:tr>
              <a:tr h="36167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2017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517 925</a:t>
                      </a:r>
                      <a:endParaRPr lang="en-GB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</a:rPr>
                        <a:t>589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</a:rPr>
                        <a:t>526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20,45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3159442"/>
                  </a:ext>
                </a:extLst>
              </a:tr>
              <a:tr h="36167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2018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512 200</a:t>
                      </a:r>
                      <a:endParaRPr lang="en-GB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10 668 641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20,83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8966455"/>
                  </a:ext>
                </a:extLst>
              </a:tr>
              <a:tr h="36167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2019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522 444</a:t>
                      </a:r>
                      <a:endParaRPr lang="en-GB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10 699 142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20,48</a:t>
                      </a:r>
                      <a:endParaRPr lang="en-GB" sz="16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9241759"/>
                  </a:ext>
                </a:extLst>
              </a:tr>
            </a:tbl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>
            <a:off x="8028384" y="1419622"/>
            <a:ext cx="0" cy="12961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0" y="3625923"/>
            <a:ext cx="9036496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solidFill>
                  <a:srgbClr val="000000"/>
                </a:solidFill>
              </a:rPr>
              <a:t>Odpověď: </a:t>
            </a:r>
            <a:r>
              <a:rPr lang="cs-CZ" dirty="0" smtClean="0">
                <a:solidFill>
                  <a:srgbClr val="000000"/>
                </a:solidFill>
              </a:rPr>
              <a:t>Počet obyvatel na jednoho pracovníka v obchodě od roku 2014 do roku 2017 mírně klesá. Jedná se tedy o pozitivní vývoj ukazatele obslužného standardu, protože se pracovníci musí věnovat menšímu počtu zákazníků a obsluha je tak kvalitnější. V roce 2018 dochází k růstu tohoto poměru v souvislosti s nižším počtem pracovníků a nárůstem počtu obyvatel. V roce 2019 vidíme opět pozitivní vývoj způsobený velkým nárůstem pracovníků v maloobchodě</a:t>
            </a:r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8028384" y="2931790"/>
            <a:ext cx="8384" cy="2280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8028384" y="3291830"/>
            <a:ext cx="0" cy="2418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2581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51470"/>
            <a:ext cx="9036496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Skupina 15"/>
          <p:cNvGrpSpPr/>
          <p:nvPr/>
        </p:nvGrpSpPr>
        <p:grpSpPr>
          <a:xfrm>
            <a:off x="323528" y="267494"/>
            <a:ext cx="8208912" cy="4680520"/>
            <a:chOff x="214313" y="118636"/>
            <a:chExt cx="8709026" cy="7441146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440981" y="118636"/>
              <a:ext cx="8357108" cy="64653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Analýza vnitřních vlivů (zdrojů) a rozbor budoucích požadavků</a:t>
              </a: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602138" y="1004886"/>
              <a:ext cx="8034796" cy="106997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Analýza současného stavu – potenciálu</a:t>
              </a:r>
            </a:p>
            <a:p>
              <a:pPr lvl="1"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 dirty="0">
                  <a:solidFill>
                    <a:srgbClr val="000000"/>
                  </a:solidFill>
                </a:rPr>
                <a:t>kvalitativní stránka</a:t>
              </a:r>
              <a:r>
                <a:rPr lang="cs-CZ" altLang="cs-CZ" sz="1800" dirty="0">
                  <a:solidFill>
                    <a:srgbClr val="000000"/>
                  </a:solidFill>
                </a:rPr>
                <a:t>                          </a:t>
              </a:r>
              <a:r>
                <a:rPr lang="cs-CZ" altLang="cs-CZ" sz="2000" dirty="0">
                  <a:solidFill>
                    <a:srgbClr val="000000"/>
                  </a:solidFill>
                </a:rPr>
                <a:t>kvantitativní stránka</a:t>
              </a:r>
            </a:p>
            <a:p>
              <a:pPr lvl="1"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1" dirty="0">
                <a:solidFill>
                  <a:srgbClr val="000000"/>
                </a:solidFill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rgbClr val="000000"/>
                </a:solidFill>
              </a:endParaRPr>
            </a:p>
          </p:txBody>
        </p:sp>
        <p:sp>
          <p:nvSpPr>
            <p:cNvPr id="5" name="AutoShape 6"/>
            <p:cNvSpPr>
              <a:spLocks noChangeArrowheads="1"/>
            </p:cNvSpPr>
            <p:nvPr/>
          </p:nvSpPr>
          <p:spPr bwMode="auto">
            <a:xfrm>
              <a:off x="3960019" y="2237581"/>
              <a:ext cx="792163" cy="576264"/>
            </a:xfrm>
            <a:prstGeom prst="down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>
                <a:solidFill>
                  <a:srgbClr val="000000"/>
                </a:solidFill>
              </a:endParaRP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2484438" y="2924175"/>
              <a:ext cx="3886200" cy="5524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b="1" dirty="0">
                  <a:solidFill>
                    <a:srgbClr val="000000"/>
                  </a:solidFill>
                </a:rPr>
                <a:t>Disponibilní zdroje</a:t>
              </a:r>
            </a:p>
          </p:txBody>
        </p:sp>
        <p:sp>
          <p:nvSpPr>
            <p:cNvPr id="7" name="AutoShape 10"/>
            <p:cNvSpPr>
              <a:spLocks noChangeArrowheads="1"/>
            </p:cNvSpPr>
            <p:nvPr/>
          </p:nvSpPr>
          <p:spPr bwMode="auto">
            <a:xfrm>
              <a:off x="1478030" y="2233609"/>
              <a:ext cx="733425" cy="1214439"/>
            </a:xfrm>
            <a:prstGeom prst="curvedLeftArrow">
              <a:avLst>
                <a:gd name="adj1" fmla="val 33117"/>
                <a:gd name="adj2" fmla="val 66234"/>
                <a:gd name="adj3" fmla="val 33333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>
                <a:solidFill>
                  <a:srgbClr val="000000"/>
                </a:solidFill>
              </a:endParaRPr>
            </a:p>
          </p:txBody>
        </p:sp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>
              <a:off x="6643688" y="2283972"/>
              <a:ext cx="733425" cy="1214439"/>
            </a:xfrm>
            <a:prstGeom prst="curvedRightArrow">
              <a:avLst>
                <a:gd name="adj1" fmla="val 33117"/>
                <a:gd name="adj2" fmla="val 66234"/>
                <a:gd name="adj3" fmla="val 33333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>
                <a:solidFill>
                  <a:srgbClr val="000000"/>
                </a:solidFill>
              </a:endParaRP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766763" y="3573462"/>
              <a:ext cx="1943101" cy="96202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b="1" dirty="0">
                  <a:solidFill>
                    <a:srgbClr val="000000"/>
                  </a:solidFill>
                </a:rPr>
                <a:t>Potřebná kvalifikace</a:t>
              </a:r>
              <a:endParaRPr lang="cs-CZ" altLang="cs-CZ" sz="1800" dirty="0">
                <a:solidFill>
                  <a:srgbClr val="000000"/>
                </a:solidFill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5867400" y="3860800"/>
              <a:ext cx="2286000" cy="5715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b="1" dirty="0">
                  <a:solidFill>
                    <a:srgbClr val="000000"/>
                  </a:solidFill>
                </a:rPr>
                <a:t>Potřebné počty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rgbClr val="000000"/>
                </a:solidFill>
              </a:endParaRP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3563938" y="3573462"/>
              <a:ext cx="1584326" cy="1044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 dirty="0">
                  <a:solidFill>
                    <a:srgbClr val="000000"/>
                  </a:solidFill>
                </a:rPr>
                <a:t>Budoucí požadavky</a:t>
              </a: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5429250" y="4786314"/>
              <a:ext cx="3494089" cy="2773468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dirty="0">
                  <a:solidFill>
                    <a:srgbClr val="000000"/>
                  </a:solidFill>
                </a:rPr>
                <a:t>tempo růstu sítě provozoven,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Symbol" panose="05050102010706020507" pitchFamily="18" charset="2"/>
                <a:buNone/>
              </a:pPr>
              <a:r>
                <a:rPr lang="cs-CZ" altLang="cs-CZ" sz="1800" dirty="0">
                  <a:solidFill>
                    <a:srgbClr val="000000"/>
                  </a:solidFill>
                </a:rPr>
                <a:t>plán obratu, rozpočet,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Symbol" panose="05050102010706020507" pitchFamily="18" charset="2"/>
                <a:buNone/>
              </a:pPr>
              <a:r>
                <a:rPr lang="cs-CZ" altLang="cs-CZ" sz="1800" dirty="0">
                  <a:solidFill>
                    <a:srgbClr val="000000"/>
                  </a:solidFill>
                </a:rPr>
                <a:t>organizace OF,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Symbol" panose="05050102010706020507" pitchFamily="18" charset="2"/>
                <a:buNone/>
              </a:pPr>
              <a:r>
                <a:rPr lang="cs-CZ" altLang="cs-CZ" sz="1800" dirty="0">
                  <a:solidFill>
                    <a:srgbClr val="000000"/>
                  </a:solidFill>
                </a:rPr>
                <a:t>změny v technologii,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Symbol" panose="05050102010706020507" pitchFamily="18" charset="2"/>
                <a:buNone/>
              </a:pPr>
              <a:r>
                <a:rPr lang="cs-CZ" altLang="cs-CZ" sz="1800" dirty="0">
                  <a:solidFill>
                    <a:srgbClr val="000000"/>
                  </a:solidFill>
                </a:rPr>
                <a:t>dosahovaná produktivita práce</a:t>
              </a: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214313" y="5572125"/>
              <a:ext cx="4214812" cy="1715734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dirty="0">
                  <a:solidFill>
                    <a:srgbClr val="000000"/>
                  </a:solidFill>
                </a:rPr>
                <a:t>Plán personálního zajištění s různým časovým horizontem </a:t>
              </a:r>
              <a:r>
                <a:rPr lang="cs-CZ" altLang="cs-CZ" sz="1800" dirty="0" smtClean="0">
                  <a:solidFill>
                    <a:srgbClr val="000000"/>
                  </a:solidFill>
                </a:rPr>
                <a:t>(TOAS)</a:t>
              </a:r>
              <a:endParaRPr lang="cs-CZ" altLang="cs-CZ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14" name="Přímá spojovací šipka 13"/>
            <p:cNvCxnSpPr/>
            <p:nvPr/>
          </p:nvCxnSpPr>
          <p:spPr>
            <a:xfrm rot="5400000">
              <a:off x="1320801" y="4965700"/>
              <a:ext cx="78581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Přímá spojovací šipka 15"/>
            <p:cNvCxnSpPr/>
            <p:nvPr/>
          </p:nvCxnSpPr>
          <p:spPr>
            <a:xfrm flipH="1">
              <a:off x="3316916" y="4393405"/>
              <a:ext cx="2410431" cy="82232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6873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4973</TotalTime>
  <Words>1500</Words>
  <Application>Microsoft Office PowerPoint</Application>
  <PresentationFormat>Předvádění na obrazovce (16:9)</PresentationFormat>
  <Paragraphs>186</Paragraphs>
  <Slides>22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Arial Unicode MS</vt:lpstr>
      <vt:lpstr>Calibri</vt:lpstr>
      <vt:lpstr>Symbol</vt:lpstr>
      <vt:lpstr>Times New Roman</vt:lpstr>
      <vt:lpstr>Wingdings</vt:lpstr>
      <vt:lpstr>SLU</vt:lpstr>
      <vt:lpstr>Řízení lidských zdrojů v obchodní společnosti  </vt:lpstr>
      <vt:lpstr>CÍL SEMINÁŘE</vt:lpstr>
      <vt:lpstr>PLÁNOVÁNÍ LIDSKÝCH ZDROJŮ </vt:lpstr>
      <vt:lpstr>ANALÝZA VNĚJŠÍCH VLIVŮ </vt:lpstr>
      <vt:lpstr>UKAZATEL OBSLUŽNÉHO STANDARDU </vt:lpstr>
      <vt:lpstr>ČASOVÉ A PROSTOROVÉ SROVNÁNÍ OBSLUŽNÉHO STANDARDU V OBCHODĚ</vt:lpstr>
      <vt:lpstr>Zadání příkladu zaměřeného na vývoj obslužného standardu v maloobchodě v ČR</vt:lpstr>
      <vt:lpstr>Výpočet příkladu zaměřeného na vývoj obslužného standardu v maloobchodě v ČR</vt:lpstr>
      <vt:lpstr>Prezentace aplikace PowerPoint</vt:lpstr>
      <vt:lpstr>ODHAD POČTU PRACOVNÍKŮ  PRODEJNY</vt:lpstr>
      <vt:lpstr>Zadání příkladu zaměřeného na výpočet odhadu potřebného počtu pracovníků prodejny </vt:lpstr>
      <vt:lpstr>Výpočet prvního příkladu zaměřeného na odhad potřebného počtu pracovníků prodejny</vt:lpstr>
      <vt:lpstr>Zadání příkladu zaměřeného na výpočet odhadu potřebného počtu pracovníků prodejny – bonusový příklad </vt:lpstr>
      <vt:lpstr>Výpočet druhého příkladu zaměřeného na odhad potřebného počtu pracovníků prodejny – bonusový příklad</vt:lpstr>
      <vt:lpstr>VLASTNOSTI OBCHODNÍKA</vt:lpstr>
      <vt:lpstr>PORUŠOVÁNÍ PRACOVNĚ PRÁVNÍCH PŘEDPISŮ V MALOOBCHODĚ </vt:lpstr>
      <vt:lpstr>POČET KONTROL, POCHYBENÍ A ULOŽENÝCH POKUT HYPERMARKETŮM</vt:lpstr>
      <vt:lpstr>POČET KONTROL A ZJIŠTĚNÁ PORUŠENÍ U INTERNETOVÝCH OBCHODŮ – geografické srovnání za rok 2017</vt:lpstr>
      <vt:lpstr>POČET KONTROL A ZJIŠTĚNÁ PORUŠENÍ U INTERNETOVÝCH OBCHODŮ – meziroční srovnání</vt:lpstr>
      <vt:lpstr>CVIČENÍ ORIENTOVANÉ NA MZDOVÉ SYSTÉMY - úkol k vypracování na příští seminář</vt:lpstr>
      <vt:lpstr>Děkuji za pozornost  </vt:lpstr>
      <vt:lpstr>Odkaz na nahrávaný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263</cp:revision>
  <dcterms:created xsi:type="dcterms:W3CDTF">2016-07-06T15:42:34Z</dcterms:created>
  <dcterms:modified xsi:type="dcterms:W3CDTF">2020-12-01T13:08:35Z</dcterms:modified>
</cp:coreProperties>
</file>