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2" r:id="rId5"/>
    <p:sldId id="267" r:id="rId6"/>
    <p:sldId id="268" r:id="rId7"/>
    <p:sldId id="273" r:id="rId8"/>
    <p:sldId id="270" r:id="rId9"/>
    <p:sldId id="261" r:id="rId10"/>
    <p:sldId id="262" r:id="rId11"/>
    <p:sldId id="271" r:id="rId12"/>
    <p:sldId id="263" r:id="rId13"/>
    <p:sldId id="264" r:id="rId14"/>
    <p:sldId id="274" r:id="rId15"/>
    <p:sldId id="265"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8A2481B-5154-415F-B752-558547769AA3}" type="datetimeFigureOut">
              <a:rPr lang="cs-CZ" smtClean="0"/>
              <a:pPr/>
              <a:t>22.02.2021</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8A2481B-5154-415F-B752-558547769AA3}" type="datetimeFigureOut">
              <a:rPr lang="cs-CZ" smtClean="0"/>
              <a:pPr/>
              <a:t>22.02.2021</a:t>
            </a:fld>
            <a:endParaRPr lang="cs-CZ"/>
          </a:p>
        </p:txBody>
      </p:sp>
      <p:sp>
        <p:nvSpPr>
          <p:cNvPr id="9" name="Zástupný symbol pro číslo snímku 8"/>
          <p:cNvSpPr>
            <a:spLocks noGrp="1"/>
          </p:cNvSpPr>
          <p:nvPr>
            <p:ph type="sldNum" sz="quarter" idx="15"/>
          </p:nvPr>
        </p:nvSpPr>
        <p:spPr/>
        <p:txBody>
          <a:bodyPr rtlCol="0"/>
          <a:lstStyle/>
          <a:p>
            <a:fld id="{20264769-77EF-4CD0-90DE-F7D7F2D423C4}"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8A2481B-5154-415F-B752-558547769AA3}" type="datetimeFigureOut">
              <a:rPr lang="cs-CZ" smtClean="0"/>
              <a:pPr/>
              <a:t>22.02.2021</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22.02.2021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22.02.2021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8A2481B-5154-415F-B752-558547769AA3}" type="datetimeFigureOut">
              <a:rPr lang="cs-CZ" smtClean="0"/>
              <a:pPr/>
              <a:t>22.02.2021</a:t>
            </a:fld>
            <a:endParaRPr lang="cs-CZ"/>
          </a:p>
        </p:txBody>
      </p:sp>
      <p:sp>
        <p:nvSpPr>
          <p:cNvPr id="7" name="Zástupný symbol pro číslo snímku 6"/>
          <p:cNvSpPr>
            <a:spLocks noGrp="1"/>
          </p:cNvSpPr>
          <p:nvPr>
            <p:ph type="sldNum" sz="quarter" idx="11"/>
          </p:nvPr>
        </p:nvSpPr>
        <p:spPr/>
        <p:txBody>
          <a:bodyPr rtlCol="0"/>
          <a:lstStyle/>
          <a:p>
            <a:fld id="{20264769-77EF-4CD0-90DE-F7D7F2D423C4}"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22.02.2021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8A2481B-5154-415F-B752-558547769AA3}" type="datetimeFigureOut">
              <a:rPr lang="cs-CZ" smtClean="0"/>
              <a:pPr/>
              <a:t>22.02.2021</a:t>
            </a:fld>
            <a:endParaRPr lang="cs-CZ"/>
          </a:p>
        </p:txBody>
      </p:sp>
      <p:sp>
        <p:nvSpPr>
          <p:cNvPr id="22" name="Zástupný symbol pro číslo snímku 21"/>
          <p:cNvSpPr>
            <a:spLocks noGrp="1"/>
          </p:cNvSpPr>
          <p:nvPr>
            <p:ph type="sldNum" sz="quarter" idx="15"/>
          </p:nvPr>
        </p:nvSpPr>
        <p:spPr/>
        <p:txBody>
          <a:bodyPr rtlCol="0"/>
          <a:lstStyle/>
          <a:p>
            <a:fld id="{20264769-77EF-4CD0-90DE-F7D7F2D423C4}"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8A2481B-5154-415F-B752-558547769AA3}" type="datetimeFigureOut">
              <a:rPr lang="cs-CZ" smtClean="0"/>
              <a:pPr/>
              <a:t>22.02.2021</a:t>
            </a:fld>
            <a:endParaRPr lang="cs-CZ"/>
          </a:p>
        </p:txBody>
      </p:sp>
      <p:sp>
        <p:nvSpPr>
          <p:cNvPr id="18" name="Zástupný symbol pro číslo snímku 17"/>
          <p:cNvSpPr>
            <a:spLocks noGrp="1"/>
          </p:cNvSpPr>
          <p:nvPr>
            <p:ph type="sldNum" sz="quarter" idx="11"/>
          </p:nvPr>
        </p:nvSpPr>
        <p:spPr/>
        <p:txBody>
          <a:bodyPr rtlCol="0"/>
          <a:lstStyle/>
          <a:p>
            <a:fld id="{20264769-77EF-4CD0-90DE-F7D7F2D423C4}"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A2481B-5154-415F-B752-558547769AA3}" type="datetimeFigureOut">
              <a:rPr lang="cs-CZ" smtClean="0"/>
              <a:pPr/>
              <a:t>22.02.2021</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business.center.cz/business/pravo/zakony/dprij/cast2.aspx" TargetMode="External"/><Relationship Id="rId2" Type="http://schemas.openxmlformats.org/officeDocument/2006/relationships/hyperlink" Target="http://business.center.cz/business/pravo/zakony/zakprace/cast1.aspx" TargetMode="External"/><Relationship Id="rId1" Type="http://schemas.openxmlformats.org/officeDocument/2006/relationships/slideLayout" Target="../slideLayouts/slideLayout2.xml"/><Relationship Id="rId4" Type="http://schemas.openxmlformats.org/officeDocument/2006/relationships/hyperlink" Target="http://business.center.cz/business/pravo/zakony/dprij/cast1.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business.center.cz/business/pravo/zakony/dprij/cast1.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cap="small" dirty="0" smtClean="0"/>
              <a:t>Úprava základu daně o </a:t>
            </a:r>
            <a:r>
              <a:rPr lang="cs-CZ" b="1" u="sng" cap="small" dirty="0" smtClean="0"/>
              <a:t>nezdanitelné částky</a:t>
            </a:r>
            <a:r>
              <a:rPr lang="cs-CZ" b="1" cap="small" dirty="0" smtClean="0"/>
              <a:t/>
            </a:r>
            <a:br>
              <a:rPr lang="cs-CZ" b="1" cap="small" dirty="0" smtClean="0"/>
            </a:br>
            <a:endParaRPr lang="cs-CZ" dirty="0"/>
          </a:p>
        </p:txBody>
      </p:sp>
      <p:sp>
        <p:nvSpPr>
          <p:cNvPr id="3" name="Podnadpis 2"/>
          <p:cNvSpPr>
            <a:spLocks noGrp="1"/>
          </p:cNvSpPr>
          <p:nvPr>
            <p:ph type="subTitle" idx="1"/>
          </p:nvPr>
        </p:nvSpPr>
        <p:spPr/>
        <p:txBody>
          <a:bodyPr/>
          <a:lstStyle/>
          <a:p>
            <a:r>
              <a:rPr lang="cs-CZ" dirty="0" smtClean="0"/>
              <a:t>§ 15 ZDP</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u="sng" dirty="0" smtClean="0">
                <a:solidFill>
                  <a:srgbClr val="00B050"/>
                </a:solidFill>
              </a:rPr>
              <a:t>ŽIVOTNÍ POJIŠTĚNÍ</a:t>
            </a:r>
            <a:r>
              <a:rPr lang="cs-CZ" dirty="0" smtClean="0"/>
              <a:t/>
            </a:r>
            <a:br>
              <a:rPr lang="cs-CZ" dirty="0" smtClean="0"/>
            </a:br>
            <a:endParaRPr lang="cs-CZ" dirty="0"/>
          </a:p>
        </p:txBody>
      </p:sp>
      <p:sp>
        <p:nvSpPr>
          <p:cNvPr id="3" name="Zástupný symbol pro obsah 2"/>
          <p:cNvSpPr>
            <a:spLocks noGrp="1"/>
          </p:cNvSpPr>
          <p:nvPr>
            <p:ph sz="quarter" idx="1"/>
          </p:nvPr>
        </p:nvSpPr>
        <p:spPr>
          <a:xfrm>
            <a:off x="457200" y="1600200"/>
            <a:ext cx="8147248" cy="4873752"/>
          </a:xfrm>
        </p:spPr>
        <p:txBody>
          <a:bodyPr>
            <a:normAutofit/>
          </a:bodyPr>
          <a:lstStyle/>
          <a:p>
            <a:r>
              <a:rPr lang="cs-CZ" dirty="0" smtClean="0"/>
              <a:t>Fyzická osoba může dále snížit základ daně o zaplacené soukromé </a:t>
            </a:r>
            <a:r>
              <a:rPr lang="cs-CZ" b="1" dirty="0" smtClean="0"/>
              <a:t>životní pojištění, </a:t>
            </a:r>
            <a:r>
              <a:rPr lang="cs-CZ" dirty="0" smtClean="0"/>
              <a:t>maximálně však o částku </a:t>
            </a:r>
            <a:r>
              <a:rPr lang="cs-CZ" b="1" i="1" dirty="0" smtClean="0"/>
              <a:t>24 000 Kč ročně</a:t>
            </a:r>
            <a:r>
              <a:rPr lang="cs-CZ" dirty="0" smtClean="0"/>
              <a:t>. </a:t>
            </a:r>
          </a:p>
          <a:p>
            <a:endParaRPr lang="cs-CZ" dirty="0" smtClean="0"/>
          </a:p>
          <a:p>
            <a:r>
              <a:rPr lang="cs-CZ" dirty="0" smtClean="0"/>
              <a:t>Musí být splněny podmínky dle ZDP - výplata plnění po 60 měsících a současně nejdříve v roce, kdy </a:t>
            </a:r>
            <a:r>
              <a:rPr lang="cs-CZ" dirty="0" err="1" smtClean="0"/>
              <a:t>popl</a:t>
            </a:r>
            <a:r>
              <a:rPr lang="cs-CZ" dirty="0" smtClean="0"/>
              <a:t>. dovrší 60 let a </a:t>
            </a:r>
            <a:r>
              <a:rPr lang="cs-CZ" dirty="0" smtClean="0">
                <a:solidFill>
                  <a:srgbClr val="FF0000"/>
                </a:solidFill>
              </a:rPr>
              <a:t>že podle podmínek smlouvy není umožněna výplata jiného příjmu, který není pojistným plněním a nezakládá zánik pojistné smlouvy </a:t>
            </a:r>
            <a:r>
              <a:rPr lang="cs-CZ" dirty="0" smtClean="0"/>
              <a:t>a další viz zákon. </a:t>
            </a:r>
          </a:p>
          <a:p>
            <a:endParaRPr lang="cs-CZ" dirty="0" smtClean="0"/>
          </a:p>
          <a:p>
            <a:r>
              <a:rPr lang="cs-CZ" dirty="0" smtClean="0"/>
              <a:t>Při zániku dříve – nutno dodanit § 10</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2511420"/>
          </a:xfrm>
        </p:spPr>
        <p:txBody>
          <a:bodyPr>
            <a:normAutofit/>
          </a:bodyPr>
          <a:lstStyle/>
          <a:p>
            <a:r>
              <a:rPr lang="cs-CZ" sz="2000" dirty="0" smtClean="0"/>
              <a:t>Fyzická osoba si platí životní pojištění. Ročně zaplatí:</a:t>
            </a:r>
            <a:br>
              <a:rPr lang="cs-CZ" sz="2000" dirty="0" smtClean="0"/>
            </a:br>
            <a:r>
              <a:rPr lang="cs-CZ" sz="2000" dirty="0" smtClean="0"/>
              <a:t>12 000 Kč (tj. 1 000 Kč měsíčně)</a:t>
            </a:r>
            <a:br>
              <a:rPr lang="cs-CZ" sz="2000" dirty="0" smtClean="0"/>
            </a:br>
            <a:r>
              <a:rPr lang="cs-CZ" sz="2000" dirty="0" smtClean="0"/>
              <a:t>18 000 Kč (tj. 1 500 Kč měsíčně)</a:t>
            </a:r>
            <a:br>
              <a:rPr lang="cs-CZ" sz="2000" dirty="0" smtClean="0"/>
            </a:br>
            <a:r>
              <a:rPr lang="cs-CZ" sz="2000" dirty="0" smtClean="0"/>
              <a:t>24 000 Kč (tj. 2 000 Kč měsíčně)</a:t>
            </a:r>
            <a:br>
              <a:rPr lang="cs-CZ" sz="2000" dirty="0" smtClean="0"/>
            </a:br>
            <a:r>
              <a:rPr lang="cs-CZ" sz="2000" dirty="0" smtClean="0"/>
              <a:t>30</a:t>
            </a:r>
            <a:r>
              <a:rPr lang="en-US" sz="2000" dirty="0" smtClean="0"/>
              <a:t> 000 </a:t>
            </a:r>
            <a:r>
              <a:rPr lang="en-US" sz="2000" dirty="0" err="1" smtClean="0"/>
              <a:t>Kč</a:t>
            </a:r>
            <a:r>
              <a:rPr lang="en-US" sz="2000" dirty="0" smtClean="0"/>
              <a:t> (</a:t>
            </a:r>
            <a:r>
              <a:rPr lang="en-US" sz="2000" dirty="0" err="1" smtClean="0"/>
              <a:t>tj</a:t>
            </a:r>
            <a:r>
              <a:rPr lang="en-US" sz="2000" dirty="0" smtClean="0"/>
              <a:t>. 2 </a:t>
            </a:r>
            <a:r>
              <a:rPr lang="cs-CZ" sz="2000" dirty="0" smtClean="0"/>
              <a:t>5</a:t>
            </a:r>
            <a:r>
              <a:rPr lang="en-US" sz="2000" dirty="0" smtClean="0"/>
              <a:t>00 </a:t>
            </a:r>
            <a:r>
              <a:rPr lang="en-US" sz="2000" dirty="0" err="1" smtClean="0"/>
              <a:t>Kč</a:t>
            </a:r>
            <a:r>
              <a:rPr lang="en-US" sz="2000" dirty="0" smtClean="0"/>
              <a:t> </a:t>
            </a:r>
            <a:r>
              <a:rPr lang="en-US" sz="2000" dirty="0" err="1" smtClean="0"/>
              <a:t>měsíčně</a:t>
            </a:r>
            <a:r>
              <a:rPr lang="en-US" sz="2000" dirty="0" smtClean="0"/>
              <a:t>)</a:t>
            </a:r>
            <a:r>
              <a:rPr lang="cs-CZ" sz="2000" smtClean="0"/>
              <a:t/>
            </a:r>
            <a:br>
              <a:rPr lang="cs-CZ" sz="2000" smtClean="0"/>
            </a:br>
            <a:endParaRPr lang="cs-CZ" sz="2000" dirty="0"/>
          </a:p>
        </p:txBody>
      </p:sp>
      <p:sp>
        <p:nvSpPr>
          <p:cNvPr id="3" name="Zástupný symbol pro obsah 2"/>
          <p:cNvSpPr>
            <a:spLocks noGrp="1"/>
          </p:cNvSpPr>
          <p:nvPr>
            <p:ph sz="quarter" idx="1"/>
          </p:nvPr>
        </p:nvSpPr>
        <p:spPr>
          <a:xfrm>
            <a:off x="457200" y="4929198"/>
            <a:ext cx="7715200" cy="1544754"/>
          </a:xfrm>
        </p:spPr>
        <p:txBody>
          <a:bodyPr>
            <a:normAutofit/>
          </a:bodyPr>
          <a:lstStyle/>
          <a:p>
            <a:pPr lvl="0"/>
            <a:endParaRPr lang="cs-CZ" dirty="0">
              <a:solidFill>
                <a:srgbClr val="00B050"/>
              </a:solidFill>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Penzijní a životní pojištění</a:t>
            </a:r>
            <a:endParaRPr lang="cs-CZ" dirty="0"/>
          </a:p>
        </p:txBody>
      </p:sp>
      <p:sp>
        <p:nvSpPr>
          <p:cNvPr id="3" name="Zástupný symbol pro obsah 2"/>
          <p:cNvSpPr>
            <a:spLocks noGrp="1"/>
          </p:cNvSpPr>
          <p:nvPr>
            <p:ph sz="quarter" idx="1"/>
          </p:nvPr>
        </p:nvSpPr>
        <p:spPr/>
        <p:txBody>
          <a:bodyPr/>
          <a:lstStyle/>
          <a:p>
            <a:pPr algn="ctr">
              <a:buNone/>
            </a:pPr>
            <a:endParaRPr lang="cs-CZ" b="1" i="1" dirty="0" smtClean="0">
              <a:solidFill>
                <a:srgbClr val="00B050"/>
              </a:solidFill>
            </a:endParaRPr>
          </a:p>
          <a:p>
            <a:pPr algn="ctr">
              <a:buNone/>
            </a:pPr>
            <a:r>
              <a:rPr lang="cs-CZ" b="1" i="1" dirty="0" smtClean="0">
                <a:solidFill>
                  <a:srgbClr val="00B050"/>
                </a:solidFill>
              </a:rPr>
              <a:t>Základ daně </a:t>
            </a:r>
            <a:r>
              <a:rPr lang="cs-CZ" b="1" i="1" dirty="0" smtClean="0">
                <a:solidFill>
                  <a:srgbClr val="C00000"/>
                </a:solidFill>
              </a:rPr>
              <a:t>nelze</a:t>
            </a:r>
            <a:r>
              <a:rPr lang="cs-CZ" b="1" i="1" dirty="0" smtClean="0">
                <a:solidFill>
                  <a:srgbClr val="00B050"/>
                </a:solidFill>
              </a:rPr>
              <a:t> snížit o částky, které hradí za fyzickou osobu jiný poplatník, nejčastěji zaměstnavatel.</a:t>
            </a:r>
            <a:endParaRPr lang="cs-CZ" dirty="0" smtClean="0">
              <a:solidFill>
                <a:srgbClr val="00B050"/>
              </a:solidFill>
            </a:endParaRPr>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u="sng" dirty="0" smtClean="0">
                <a:solidFill>
                  <a:srgbClr val="00B050"/>
                </a:solidFill>
              </a:rPr>
              <a:t>ZAPLACENÉ ÚROKY Z ÚVĚRU NA BYTOVÉ POTŘEBY</a:t>
            </a:r>
            <a:endParaRPr lang="cs-CZ" dirty="0">
              <a:solidFill>
                <a:srgbClr val="00B050"/>
              </a:solidFill>
            </a:endParaRPr>
          </a:p>
        </p:txBody>
      </p:sp>
      <p:sp>
        <p:nvSpPr>
          <p:cNvPr id="3" name="Zástupný symbol pro obsah 2"/>
          <p:cNvSpPr>
            <a:spLocks noGrp="1"/>
          </p:cNvSpPr>
          <p:nvPr>
            <p:ph sz="quarter" idx="1"/>
          </p:nvPr>
        </p:nvSpPr>
        <p:spPr>
          <a:xfrm>
            <a:off x="457200" y="1600200"/>
            <a:ext cx="8075240" cy="4873752"/>
          </a:xfrm>
        </p:spPr>
        <p:txBody>
          <a:bodyPr/>
          <a:lstStyle/>
          <a:p>
            <a:r>
              <a:rPr lang="cs-CZ" dirty="0" smtClean="0"/>
              <a:t>Rovněž fyzická osoba může snížit základ daně o </a:t>
            </a:r>
            <a:r>
              <a:rPr lang="cs-CZ" b="1" dirty="0" smtClean="0"/>
              <a:t>zaplacené úroky</a:t>
            </a:r>
            <a:r>
              <a:rPr lang="cs-CZ" dirty="0" smtClean="0"/>
              <a:t> v daném zdaňovacím období z hypotečního úvěru nebo o úroky z úvěru ze stavebního spoření a to v případě, kdy poskytnuté úvěry slouží k zajištění </a:t>
            </a:r>
            <a:r>
              <a:rPr lang="cs-CZ" b="1" i="1" dirty="0" smtClean="0"/>
              <a:t>bytových potřeb. </a:t>
            </a:r>
          </a:p>
          <a:p>
            <a:endParaRPr lang="cs-CZ" b="1" i="1" dirty="0" smtClean="0"/>
          </a:p>
          <a:p>
            <a:r>
              <a:rPr lang="cs-CZ" b="1" i="1" dirty="0" smtClean="0"/>
              <a:t>Maximální výše </a:t>
            </a:r>
            <a:r>
              <a:rPr lang="cs-CZ" dirty="0" smtClean="0"/>
              <a:t>– na domácnost </a:t>
            </a:r>
            <a:r>
              <a:rPr lang="cs-CZ" dirty="0" smtClean="0">
                <a:solidFill>
                  <a:srgbClr val="C00000"/>
                </a:solidFill>
              </a:rPr>
              <a:t>150 000 Kč</a:t>
            </a:r>
            <a:endParaRPr lang="cs-CZ" b="1" i="1" dirty="0" smtClean="0">
              <a:solidFill>
                <a:srgbClr val="C00000"/>
              </a:solidFill>
            </a:endParaRPr>
          </a:p>
          <a:p>
            <a:endParaRPr lang="cs-CZ" b="1" i="1" dirty="0" smtClean="0"/>
          </a:p>
          <a:p>
            <a:r>
              <a:rPr lang="cs-CZ" dirty="0" smtClean="0"/>
              <a:t>Tento odpočet je součástí státní bytové politiky a podporuje individuální investice do vlastního bydlení.</a:t>
            </a:r>
          </a:p>
          <a:p>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u="sng" dirty="0" smtClean="0">
                <a:solidFill>
                  <a:srgbClr val="00B050"/>
                </a:solidFill>
              </a:rPr>
              <a:t>Členské příspěvky </a:t>
            </a:r>
          </a:p>
        </p:txBody>
      </p:sp>
      <p:sp>
        <p:nvSpPr>
          <p:cNvPr id="3" name="Zástupný symbol pro obsah 2"/>
          <p:cNvSpPr>
            <a:spLocks noGrp="1"/>
          </p:cNvSpPr>
          <p:nvPr>
            <p:ph sz="quarter" idx="1"/>
          </p:nvPr>
        </p:nvSpPr>
        <p:spPr/>
        <p:txBody>
          <a:bodyPr/>
          <a:lstStyle/>
          <a:p>
            <a:endParaRPr lang="cs-CZ" dirty="0" smtClean="0"/>
          </a:p>
          <a:p>
            <a:r>
              <a:rPr lang="cs-CZ" dirty="0" smtClean="0"/>
              <a:t>Zaplacené členem odborové organizace</a:t>
            </a:r>
          </a:p>
          <a:p>
            <a:endParaRPr lang="cs-CZ" dirty="0" smtClean="0"/>
          </a:p>
          <a:p>
            <a:r>
              <a:rPr lang="cs-CZ" dirty="0" smtClean="0"/>
              <a:t>Max. 1,5 % ze zdanitelných příjmů podle § 6 (s výjimkou příjmů zdaněných srážkou), maximálně do výše 3 000 Kč.</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u="sng" dirty="0" smtClean="0">
                <a:solidFill>
                  <a:srgbClr val="00B050"/>
                </a:solidFill>
              </a:rPr>
              <a:t>DALŠÍ VZDĚLÁVÁNÍ</a:t>
            </a:r>
            <a:r>
              <a:rPr lang="cs-CZ" dirty="0" smtClean="0"/>
              <a:t/>
            </a:r>
            <a:br>
              <a:rPr lang="cs-CZ" dirty="0" smtClean="0"/>
            </a:br>
            <a:endParaRPr lang="cs-CZ" dirty="0"/>
          </a:p>
        </p:txBody>
      </p:sp>
      <p:sp>
        <p:nvSpPr>
          <p:cNvPr id="3" name="Zástupný symbol pro obsah 2"/>
          <p:cNvSpPr>
            <a:spLocks noGrp="1"/>
          </p:cNvSpPr>
          <p:nvPr>
            <p:ph sz="quarter" idx="1"/>
          </p:nvPr>
        </p:nvSpPr>
        <p:spPr>
          <a:xfrm>
            <a:off x="457200" y="1268760"/>
            <a:ext cx="8219256" cy="5205192"/>
          </a:xfrm>
        </p:spPr>
        <p:txBody>
          <a:bodyPr>
            <a:normAutofit/>
          </a:bodyPr>
          <a:lstStyle/>
          <a:p>
            <a:r>
              <a:rPr lang="cs-CZ" dirty="0" smtClean="0"/>
              <a:t>Od základu daně ve zdaňovacím období lze odečíst úhrady za zkoušky ověřující výsledky dalšího vzdělávání (viz zákon o ověřování a uznávání výsledků dalšího vzdělávání, tj. </a:t>
            </a:r>
            <a:r>
              <a:rPr lang="cs-CZ" u="sng" dirty="0" smtClean="0">
                <a:hlinkClick r:id="rId2"/>
              </a:rPr>
              <a:t>§ 18 a </a:t>
            </a:r>
            <a:r>
              <a:rPr lang="cs-CZ" u="sng" dirty="0" err="1" smtClean="0">
                <a:hlinkClick r:id="rId2"/>
              </a:rPr>
              <a:t>násl</a:t>
            </a:r>
            <a:r>
              <a:rPr lang="cs-CZ" u="sng" dirty="0" smtClean="0">
                <a:hlinkClick r:id="rId2"/>
              </a:rPr>
              <a:t>. zákoníku práce</a:t>
            </a:r>
            <a:r>
              <a:rPr lang="cs-CZ" dirty="0" smtClean="0"/>
              <a:t>), pokud nebyly hrazeny zaměstnavatelem ani nebyly uplatněny jako výdaj podle </a:t>
            </a:r>
            <a:r>
              <a:rPr lang="cs-CZ" u="sng" dirty="0" smtClean="0">
                <a:hlinkClick r:id="rId3"/>
              </a:rPr>
              <a:t>§ 24</a:t>
            </a:r>
            <a:r>
              <a:rPr lang="cs-CZ" dirty="0" smtClean="0"/>
              <a:t> poplatníkem s příjmy podle </a:t>
            </a:r>
            <a:r>
              <a:rPr lang="cs-CZ" u="sng" dirty="0" smtClean="0">
                <a:hlinkClick r:id="rId4"/>
              </a:rPr>
              <a:t>§ 7</a:t>
            </a:r>
            <a:r>
              <a:rPr lang="cs-CZ" dirty="0" smtClean="0"/>
              <a:t>, nejvýše však 10 000 Kč. </a:t>
            </a:r>
          </a:p>
          <a:p>
            <a:endParaRPr lang="cs-CZ" dirty="0" smtClean="0"/>
          </a:p>
          <a:p>
            <a:r>
              <a:rPr lang="cs-CZ" dirty="0" smtClean="0"/>
              <a:t>U poplatníka, který je osobou se zdravotním postižením, lze za zdaňovací období odečíst až 13 000 Kč, a u poplatníka, který je osobou s těžším zdravot. postižením, až 15 000 Kč.</a:t>
            </a:r>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o daních z příjmů FO umožňuje provést úpravu základu daně zejména formou snížení o:</a:t>
            </a:r>
            <a:endParaRPr lang="cs-CZ" dirty="0"/>
          </a:p>
        </p:txBody>
      </p:sp>
      <p:sp>
        <p:nvSpPr>
          <p:cNvPr id="3" name="Zástupný symbol pro obsah 2"/>
          <p:cNvSpPr>
            <a:spLocks noGrp="1"/>
          </p:cNvSpPr>
          <p:nvPr>
            <p:ph sz="quarter" idx="1"/>
          </p:nvPr>
        </p:nvSpPr>
        <p:spPr>
          <a:xfrm>
            <a:off x="457200" y="1600200"/>
            <a:ext cx="7931224" cy="4873752"/>
          </a:xfrm>
        </p:spPr>
        <p:txBody>
          <a:bodyPr>
            <a:normAutofit/>
          </a:bodyPr>
          <a:lstStyle/>
          <a:p>
            <a:pPr lvl="0"/>
            <a:r>
              <a:rPr lang="cs-CZ" b="1" dirty="0" smtClean="0"/>
              <a:t>tzv. </a:t>
            </a:r>
            <a:r>
              <a:rPr lang="cs-CZ" b="1" i="1" dirty="0" smtClean="0"/>
              <a:t>nezdanitelné částky</a:t>
            </a:r>
            <a:r>
              <a:rPr lang="cs-CZ" b="1" dirty="0" smtClean="0"/>
              <a:t> </a:t>
            </a:r>
            <a:r>
              <a:rPr lang="cs-CZ" b="1" u="sng" dirty="0" smtClean="0"/>
              <a:t>(§ 15 ZDP),</a:t>
            </a:r>
            <a:r>
              <a:rPr lang="cs-CZ" b="1" dirty="0" smtClean="0"/>
              <a:t> tuto možnost mohou využít pouze fyzické osoby</a:t>
            </a:r>
          </a:p>
          <a:p>
            <a:pPr lvl="0"/>
            <a:endParaRPr lang="cs-CZ" dirty="0" smtClean="0"/>
          </a:p>
          <a:p>
            <a:r>
              <a:rPr lang="cs-CZ" dirty="0" smtClean="0"/>
              <a:t>Jejich uplatnění přitom není vázáno na konkrétní druh příjmů. </a:t>
            </a:r>
          </a:p>
          <a:p>
            <a:endParaRPr lang="cs-CZ" dirty="0" smtClean="0"/>
          </a:p>
          <a:p>
            <a:r>
              <a:rPr lang="cs-CZ" dirty="0" smtClean="0"/>
              <a:t>Fyzická osoba si může příslušnou částku uplatnit u </a:t>
            </a:r>
            <a:r>
              <a:rPr lang="cs-CZ" u="sng" dirty="0" smtClean="0"/>
              <a:t>jakéhokoliv druhu zdanitelného příjmu</a:t>
            </a:r>
            <a:r>
              <a:rPr lang="cs-CZ" dirty="0" smtClean="0"/>
              <a:t> – </a:t>
            </a:r>
            <a:r>
              <a:rPr lang="cs-CZ" dirty="0" smtClean="0">
                <a:solidFill>
                  <a:srgbClr val="00B050"/>
                </a:solidFill>
                <a:latin typeface="Comic Sans MS" pitchFamily="66" charset="0"/>
              </a:rPr>
              <a:t>příjem ze závislé činnosti, podnikání, kapitálového majetku, pronájmu či ostatního příjmu.</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2578298"/>
          </a:xfrm>
        </p:spPr>
        <p:txBody>
          <a:bodyPr>
            <a:normAutofit/>
          </a:bodyPr>
          <a:lstStyle/>
          <a:p>
            <a:pPr algn="ctr"/>
            <a:r>
              <a:rPr lang="cs-CZ" b="1" cap="none" dirty="0" smtClean="0"/>
              <a:t>Nezdanitelné částky nelze převádět</a:t>
            </a:r>
            <a:r>
              <a:rPr lang="cs-CZ" cap="none" dirty="0" smtClean="0"/>
              <a:t> do následujícího zdaňovacího období, i když poplatník dosáhne v příslušném zdaňovacím období ztrátu nebo základ daně je nízký, či nulový.</a:t>
            </a:r>
            <a:endParaRPr lang="cs-CZ" cap="none" dirty="0"/>
          </a:p>
        </p:txBody>
      </p:sp>
      <p:sp>
        <p:nvSpPr>
          <p:cNvPr id="3" name="Zástupný symbol pro obsah 2"/>
          <p:cNvSpPr>
            <a:spLocks noGrp="1"/>
          </p:cNvSpPr>
          <p:nvPr>
            <p:ph sz="quarter" idx="1"/>
          </p:nvPr>
        </p:nvSpPr>
        <p:spPr>
          <a:xfrm>
            <a:off x="457200" y="3429000"/>
            <a:ext cx="7467600" cy="3044952"/>
          </a:xfrm>
        </p:spPr>
        <p:txBody>
          <a:bodyPr/>
          <a:lstStyle/>
          <a:p>
            <a:r>
              <a:rPr lang="cs-CZ" dirty="0" smtClean="0"/>
              <a:t>Bezúplatná plnění (dary)</a:t>
            </a:r>
          </a:p>
          <a:p>
            <a:r>
              <a:rPr lang="cs-CZ" dirty="0" smtClean="0"/>
              <a:t>Penzijní připojištění, pojištění a spoření</a:t>
            </a:r>
          </a:p>
          <a:p>
            <a:r>
              <a:rPr lang="cs-CZ" dirty="0" smtClean="0"/>
              <a:t>Životní pojištění</a:t>
            </a:r>
          </a:p>
          <a:p>
            <a:r>
              <a:rPr lang="cs-CZ" dirty="0" smtClean="0"/>
              <a:t>Úroky z úvěru na bydlení</a:t>
            </a:r>
          </a:p>
          <a:p>
            <a:r>
              <a:rPr lang="cs-CZ" dirty="0" smtClean="0"/>
              <a:t>Odborové příspěvky</a:t>
            </a:r>
          </a:p>
          <a:p>
            <a:r>
              <a:rPr lang="cs-CZ" dirty="0" smtClean="0"/>
              <a:t>Další vzdělávání</a:t>
            </a:r>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u="sng" dirty="0" smtClean="0">
                <a:solidFill>
                  <a:srgbClr val="00B050"/>
                </a:solidFill>
              </a:rPr>
              <a:t>Bezúplatná plnění</a:t>
            </a:r>
            <a:r>
              <a:rPr lang="cs-CZ" dirty="0" smtClean="0">
                <a:solidFill>
                  <a:srgbClr val="00B050"/>
                </a:solidFill>
              </a:rPr>
              <a:t/>
            </a:r>
            <a:br>
              <a:rPr lang="cs-CZ" dirty="0" smtClean="0">
                <a:solidFill>
                  <a:srgbClr val="00B050"/>
                </a:solidFill>
              </a:rPr>
            </a:br>
            <a:endParaRPr lang="cs-CZ" dirty="0">
              <a:solidFill>
                <a:srgbClr val="00B050"/>
              </a:solidFill>
            </a:endParaRPr>
          </a:p>
        </p:txBody>
      </p:sp>
      <p:sp>
        <p:nvSpPr>
          <p:cNvPr id="3" name="Zástupný symbol pro obsah 2"/>
          <p:cNvSpPr>
            <a:spLocks noGrp="1"/>
          </p:cNvSpPr>
          <p:nvPr>
            <p:ph sz="quarter" idx="1"/>
          </p:nvPr>
        </p:nvSpPr>
        <p:spPr>
          <a:xfrm>
            <a:off x="457200" y="1124744"/>
            <a:ext cx="8003232" cy="5349208"/>
          </a:xfrm>
        </p:spPr>
        <p:txBody>
          <a:bodyPr>
            <a:normAutofit fontScale="92500" lnSpcReduction="10000"/>
          </a:bodyPr>
          <a:lstStyle/>
          <a:p>
            <a:r>
              <a:rPr lang="cs-CZ" dirty="0" smtClean="0"/>
              <a:t>Fyzická osoba při splnění zákonem stanovených podmínek může snížit základ daně  o hodnotu </a:t>
            </a:r>
            <a:r>
              <a:rPr lang="cs-CZ" b="1" dirty="0" smtClean="0"/>
              <a:t>poskytnutých bezúplatných plnění (darů)</a:t>
            </a:r>
            <a:r>
              <a:rPr lang="cs-CZ" dirty="0" smtClean="0"/>
              <a:t> na veřejně prospěšné účely. Měly by podpořit iniciativu poplatníků ve financování neziskového sektoru.</a:t>
            </a:r>
          </a:p>
          <a:p>
            <a:r>
              <a:rPr lang="cs-CZ" b="1" u="sng" dirty="0" smtClean="0">
                <a:solidFill>
                  <a:srgbClr val="92D050"/>
                </a:solidFill>
              </a:rPr>
              <a:t>Minimální</a:t>
            </a:r>
            <a:r>
              <a:rPr lang="cs-CZ" b="1" i="1" dirty="0" smtClean="0"/>
              <a:t> </a:t>
            </a:r>
            <a:r>
              <a:rPr lang="cs-CZ" dirty="0" smtClean="0"/>
              <a:t>velikost </a:t>
            </a:r>
            <a:r>
              <a:rPr lang="cs-CZ" u="sng" dirty="0" smtClean="0"/>
              <a:t>souhrnu</a:t>
            </a:r>
            <a:r>
              <a:rPr lang="cs-CZ" dirty="0" smtClean="0"/>
              <a:t> všech započitatelných darů v průběhu zdaňovacího období je limitována částkou </a:t>
            </a:r>
            <a:r>
              <a:rPr lang="cs-CZ" b="1" dirty="0" smtClean="0"/>
              <a:t>alespoň </a:t>
            </a:r>
            <a:r>
              <a:rPr lang="cs-CZ" b="1" dirty="0" smtClean="0">
                <a:solidFill>
                  <a:srgbClr val="006600"/>
                </a:solidFill>
              </a:rPr>
              <a:t>1 000 Kč</a:t>
            </a:r>
            <a:r>
              <a:rPr lang="cs-CZ" dirty="0" smtClean="0">
                <a:solidFill>
                  <a:srgbClr val="006600"/>
                </a:solidFill>
              </a:rPr>
              <a:t> anebo </a:t>
            </a:r>
            <a:r>
              <a:rPr lang="cs-CZ" b="1" dirty="0" smtClean="0">
                <a:solidFill>
                  <a:srgbClr val="006600"/>
                </a:solidFill>
              </a:rPr>
              <a:t>2 %</a:t>
            </a:r>
            <a:r>
              <a:rPr lang="cs-CZ" dirty="0" smtClean="0">
                <a:solidFill>
                  <a:srgbClr val="006600"/>
                </a:solidFill>
              </a:rPr>
              <a:t> </a:t>
            </a:r>
            <a:r>
              <a:rPr lang="cs-CZ" dirty="0" smtClean="0"/>
              <a:t>ze základu daně. </a:t>
            </a:r>
          </a:p>
          <a:p>
            <a:r>
              <a:rPr lang="cs-CZ" b="1" u="sng" dirty="0" smtClean="0">
                <a:solidFill>
                  <a:srgbClr val="92D050"/>
                </a:solidFill>
              </a:rPr>
              <a:t>Maximální</a:t>
            </a:r>
            <a:r>
              <a:rPr lang="cs-CZ" b="1" i="1" dirty="0" smtClean="0"/>
              <a:t> </a:t>
            </a:r>
            <a:r>
              <a:rPr lang="cs-CZ" dirty="0" smtClean="0"/>
              <a:t>hranice daru na veřejně prospěšné účely u fyzické osoby činí </a:t>
            </a:r>
            <a:r>
              <a:rPr lang="cs-CZ" b="1" dirty="0" smtClean="0">
                <a:solidFill>
                  <a:srgbClr val="006600"/>
                </a:solidFill>
              </a:rPr>
              <a:t>15%</a:t>
            </a:r>
            <a:r>
              <a:rPr lang="cs-CZ" dirty="0" smtClean="0">
                <a:solidFill>
                  <a:srgbClr val="FF0000"/>
                </a:solidFill>
              </a:rPr>
              <a:t> </a:t>
            </a:r>
            <a:r>
              <a:rPr lang="cs-CZ" dirty="0" smtClean="0"/>
              <a:t>ze základu daně. </a:t>
            </a:r>
          </a:p>
          <a:p>
            <a:r>
              <a:rPr lang="cs-CZ" b="1" dirty="0" smtClean="0"/>
              <a:t>Pro rok 2020 a 2021 platí zvýšená maximální výše daru </a:t>
            </a:r>
            <a:r>
              <a:rPr lang="cs-CZ" b="1" dirty="0" smtClean="0">
                <a:solidFill>
                  <a:srgbClr val="FF0000"/>
                </a:solidFill>
              </a:rPr>
              <a:t>30 % </a:t>
            </a:r>
            <a:r>
              <a:rPr lang="cs-CZ" dirty="0" smtClean="0"/>
              <a:t>ze základu daně.</a:t>
            </a:r>
            <a:endParaRPr lang="cs-CZ" b="1" dirty="0" smtClean="0">
              <a:solidFill>
                <a:srgbClr val="FF0000"/>
              </a:solidFill>
            </a:endParaRPr>
          </a:p>
          <a:p>
            <a:pPr>
              <a:buNone/>
            </a:pPr>
            <a:r>
              <a:rPr lang="cs-CZ" u="sng" dirty="0" smtClean="0">
                <a:solidFill>
                  <a:srgbClr val="00B050"/>
                </a:solidFill>
              </a:rPr>
              <a:t>Odběr krve -</a:t>
            </a:r>
            <a:r>
              <a:rPr lang="cs-CZ" dirty="0" smtClean="0">
                <a:solidFill>
                  <a:srgbClr val="00B050"/>
                </a:solidFill>
              </a:rPr>
              <a:t> </a:t>
            </a:r>
            <a:r>
              <a:rPr lang="cs-CZ" b="1" dirty="0" smtClean="0"/>
              <a:t>dobrovolný dárce krve</a:t>
            </a:r>
            <a:r>
              <a:rPr lang="cs-CZ" dirty="0" smtClean="0"/>
              <a:t>, </a:t>
            </a:r>
            <a:r>
              <a:rPr lang="cs-CZ" dirty="0"/>
              <a:t>hodnota jednoho odběru krve nebo jejích složek </a:t>
            </a:r>
            <a:r>
              <a:rPr lang="cs-CZ" dirty="0" smtClean="0"/>
              <a:t>se oceňuje </a:t>
            </a:r>
            <a:r>
              <a:rPr lang="cs-CZ" dirty="0"/>
              <a:t>částkou 3000 </a:t>
            </a:r>
            <a:r>
              <a:rPr lang="cs-CZ" dirty="0" smtClean="0"/>
              <a:t>Kč. </a:t>
            </a:r>
            <a:endParaRPr lang="cs-CZ" dirty="0"/>
          </a:p>
          <a:p>
            <a:pPr>
              <a:buNone/>
            </a:pPr>
            <a:r>
              <a:rPr lang="cs-CZ" u="sng" dirty="0" smtClean="0">
                <a:solidFill>
                  <a:srgbClr val="00B050"/>
                </a:solidFill>
              </a:rPr>
              <a:t>Odběr </a:t>
            </a:r>
            <a:r>
              <a:rPr lang="cs-CZ" u="sng" dirty="0" smtClean="0">
                <a:solidFill>
                  <a:srgbClr val="00B050"/>
                </a:solidFill>
              </a:rPr>
              <a:t>orgánu </a:t>
            </a:r>
            <a:r>
              <a:rPr lang="cs-CZ" u="sng" dirty="0" smtClean="0">
                <a:solidFill>
                  <a:srgbClr val="00B050"/>
                </a:solidFill>
              </a:rPr>
              <a:t>a </a:t>
            </a:r>
            <a:r>
              <a:rPr lang="cs-CZ" u="sng" dirty="0">
                <a:solidFill>
                  <a:srgbClr val="00B050"/>
                </a:solidFill>
              </a:rPr>
              <a:t>krvetvorných </a:t>
            </a:r>
            <a:r>
              <a:rPr lang="cs-CZ" u="sng" dirty="0" smtClean="0">
                <a:solidFill>
                  <a:srgbClr val="00B050"/>
                </a:solidFill>
              </a:rPr>
              <a:t>buněk </a:t>
            </a:r>
            <a:r>
              <a:rPr lang="cs-CZ" dirty="0" smtClean="0">
                <a:solidFill>
                  <a:srgbClr val="00B050"/>
                </a:solidFill>
              </a:rPr>
              <a:t>- </a:t>
            </a:r>
            <a:r>
              <a:rPr lang="cs-CZ" dirty="0" smtClean="0">
                <a:solidFill>
                  <a:srgbClr val="00B050"/>
                </a:solidFill>
              </a:rPr>
              <a:t> </a:t>
            </a:r>
            <a:r>
              <a:rPr lang="cs-CZ" dirty="0" smtClean="0"/>
              <a:t>od žijícího plátce se </a:t>
            </a:r>
            <a:r>
              <a:rPr lang="cs-CZ" dirty="0" smtClean="0"/>
              <a:t>oceňuje částkou 20 000 Kč.</a:t>
            </a:r>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930226"/>
          </a:xfrm>
        </p:spPr>
        <p:txBody>
          <a:bodyPr>
            <a:noAutofit/>
          </a:bodyPr>
          <a:lstStyle/>
          <a:p>
            <a:r>
              <a:rPr lang="cs-CZ" sz="1400" dirty="0" smtClean="0"/>
              <a:t>Máme dva poplatníky, kteří poskytli dar ve stejné výši:</a:t>
            </a:r>
            <a:br>
              <a:rPr lang="cs-CZ" sz="1400" dirty="0" smtClean="0"/>
            </a:br>
            <a:r>
              <a:rPr lang="cs-CZ" sz="1400" dirty="0" smtClean="0"/>
              <a:t>Pan Novák daroval státem registrované církvi dar v hodnotě 500 Kč. Jeho základ daně činil 20 000 Kč.</a:t>
            </a:r>
            <a:br>
              <a:rPr lang="cs-CZ" sz="1400" dirty="0" smtClean="0"/>
            </a:br>
            <a:r>
              <a:rPr lang="cs-CZ" sz="1400" dirty="0" smtClean="0"/>
              <a:t>Pan Novotný daroval nemocnici dar v hodnotě 500 Kč. Jeho základ daně činil 200 000 Kč.</a:t>
            </a:r>
            <a:br>
              <a:rPr lang="cs-CZ" sz="1400" dirty="0" smtClean="0"/>
            </a:br>
            <a:r>
              <a:rPr lang="cs-CZ" sz="1400" dirty="0" smtClean="0"/>
              <a:t>Mohou si tento dar uplatnit jako nezdanitelnou část ze základu daně dle podmínek uvedených v §15 ZDP?</a:t>
            </a:r>
            <a:br>
              <a:rPr lang="cs-CZ" sz="1400" dirty="0" smtClean="0"/>
            </a:br>
            <a:r>
              <a:rPr lang="cs-CZ" sz="1400" dirty="0" smtClean="0"/>
              <a:t>Stanovte, v jakém rozmezí může darovat pan Novák a v jakém pan Novotný</a:t>
            </a:r>
            <a:endParaRPr lang="cs-CZ" sz="1400" dirty="0"/>
          </a:p>
        </p:txBody>
      </p:sp>
      <p:sp>
        <p:nvSpPr>
          <p:cNvPr id="3" name="Zástupný symbol pro obsah 2"/>
          <p:cNvSpPr>
            <a:spLocks noGrp="1"/>
          </p:cNvSpPr>
          <p:nvPr>
            <p:ph sz="quarter" idx="1"/>
          </p:nvPr>
        </p:nvSpPr>
        <p:spPr>
          <a:xfrm>
            <a:off x="457200" y="2564904"/>
            <a:ext cx="7467600" cy="3909048"/>
          </a:xfrm>
        </p:spPr>
        <p:txBody>
          <a:bodyPr>
            <a:normAutofit/>
          </a:bodyPr>
          <a:lstStyle/>
          <a:p>
            <a:r>
              <a:rPr lang="cs-CZ" b="1" dirty="0" smtClean="0">
                <a:solidFill>
                  <a:srgbClr val="C00000"/>
                </a:solidFill>
              </a:rPr>
              <a:t>Pan Novák</a:t>
            </a:r>
          </a:p>
          <a:p>
            <a:endParaRPr lang="cs-CZ" b="1" dirty="0" smtClean="0">
              <a:solidFill>
                <a:srgbClr val="C00000"/>
              </a:solidFill>
            </a:endParaRPr>
          </a:p>
          <a:p>
            <a:endParaRPr lang="cs-CZ" b="1" dirty="0" smtClean="0">
              <a:solidFill>
                <a:srgbClr val="C00000"/>
              </a:solidFill>
            </a:endParaRPr>
          </a:p>
          <a:p>
            <a:endParaRPr lang="cs-CZ" b="1" dirty="0" smtClean="0">
              <a:solidFill>
                <a:srgbClr val="C00000"/>
              </a:solidFill>
            </a:endParaRPr>
          </a:p>
          <a:p>
            <a:r>
              <a:rPr lang="cs-CZ" b="1" dirty="0" smtClean="0">
                <a:solidFill>
                  <a:srgbClr val="C00000"/>
                </a:solidFill>
              </a:rPr>
              <a:t>Pan Novotný</a:t>
            </a:r>
          </a:p>
          <a:p>
            <a:endParaRPr lang="cs-CZ" dirty="0" smtClean="0"/>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570186"/>
          </a:xfrm>
        </p:spPr>
        <p:txBody>
          <a:bodyPr>
            <a:normAutofit/>
          </a:bodyPr>
          <a:lstStyle/>
          <a:p>
            <a:r>
              <a:rPr lang="cs-CZ" sz="1600" dirty="0" smtClean="0"/>
              <a:t>Pan Dvořák dosáhl daňového základu 130 000 Kč. Zdravotnímu zařízení zakoupil speciální přístroj za </a:t>
            </a:r>
            <a:r>
              <a:rPr lang="cs-CZ" sz="1600" dirty="0" smtClean="0">
                <a:solidFill>
                  <a:srgbClr val="C00000"/>
                </a:solidFill>
              </a:rPr>
              <a:t>40 000 Kč</a:t>
            </a:r>
            <a:r>
              <a:rPr lang="cs-CZ" sz="1600" dirty="0" smtClean="0"/>
              <a:t>. Může si tento dar uplatnit jako nezdanitelnou část ze základu daně dle §15 ZDP, posuzujeme-li hranici výše poskytnutého daru? Poplatník není ženatý, nevyživuje žádné dítě a neuplatňuje ani jiné odpočty dle §15 ZDP.</a:t>
            </a:r>
            <a:endParaRPr lang="cs-CZ" sz="1600" dirty="0"/>
          </a:p>
        </p:txBody>
      </p:sp>
      <p:sp>
        <p:nvSpPr>
          <p:cNvPr id="3" name="Zástupný symbol pro obsah 2"/>
          <p:cNvSpPr>
            <a:spLocks noGrp="1"/>
          </p:cNvSpPr>
          <p:nvPr>
            <p:ph sz="quarter" idx="1"/>
          </p:nvPr>
        </p:nvSpPr>
        <p:spPr>
          <a:xfrm>
            <a:off x="457200" y="1916832"/>
            <a:ext cx="7467600" cy="4557120"/>
          </a:xfrm>
        </p:spPr>
        <p:txBody>
          <a:bodyPr/>
          <a:lstStyle/>
          <a:p>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994122"/>
          </a:xfrm>
        </p:spPr>
        <p:txBody>
          <a:bodyPr>
            <a:noAutofit/>
          </a:bodyPr>
          <a:lstStyle/>
          <a:p>
            <a:pPr algn="ctr"/>
            <a:r>
              <a:rPr lang="cs-CZ" sz="2800" u="sng" dirty="0" smtClean="0">
                <a:solidFill>
                  <a:srgbClr val="00B050"/>
                </a:solidFill>
              </a:rPr>
              <a:t>PENZIJNÍ PŘIPOJIŠTĚNÍ, pojištění a doplňkové spoření</a:t>
            </a:r>
            <a:endParaRPr lang="cs-CZ" sz="2800" dirty="0">
              <a:solidFill>
                <a:srgbClr val="C00000"/>
              </a:solidFill>
            </a:endParaRPr>
          </a:p>
        </p:txBody>
      </p:sp>
      <p:sp>
        <p:nvSpPr>
          <p:cNvPr id="3" name="Zástupný symbol pro obsah 2"/>
          <p:cNvSpPr>
            <a:spLocks noGrp="1"/>
          </p:cNvSpPr>
          <p:nvPr>
            <p:ph sz="quarter" idx="1"/>
          </p:nvPr>
        </p:nvSpPr>
        <p:spPr>
          <a:xfrm>
            <a:off x="251520" y="1600200"/>
            <a:ext cx="8208912" cy="4873752"/>
          </a:xfrm>
        </p:spPr>
        <p:txBody>
          <a:bodyPr>
            <a:normAutofit fontScale="92500" lnSpcReduction="10000"/>
          </a:bodyPr>
          <a:lstStyle/>
          <a:p>
            <a:r>
              <a:rPr lang="cs-CZ" dirty="0" smtClean="0"/>
              <a:t>Fyzická osoba při splnění zákonem stanovených podmínek může snížit základ daně o hodnotu plateb příspěvku na:</a:t>
            </a:r>
          </a:p>
          <a:p>
            <a:r>
              <a:rPr lang="cs-CZ" b="1" dirty="0" smtClean="0"/>
              <a:t>penzijní připojištění </a:t>
            </a:r>
            <a:r>
              <a:rPr lang="cs-CZ" dirty="0" smtClean="0"/>
              <a:t>se státním přípěvkem, </a:t>
            </a:r>
            <a:r>
              <a:rPr lang="cs-CZ" sz="2000" dirty="0" smtClean="0"/>
              <a:t>částka, kterou lze odečíst, se rovná úhrnu příspěvků zaplacených poplatníkem za zdaňovací období, </a:t>
            </a:r>
            <a:r>
              <a:rPr lang="cs-CZ" sz="2000" dirty="0" smtClean="0">
                <a:solidFill>
                  <a:srgbClr val="FF0000"/>
                </a:solidFill>
              </a:rPr>
              <a:t>sníženému o výši, od které náleží max. státní příspěvek – tj.12 000 Kč</a:t>
            </a:r>
            <a:r>
              <a:rPr lang="cs-CZ" sz="2000" dirty="0" smtClean="0"/>
              <a:t>. </a:t>
            </a:r>
          </a:p>
          <a:p>
            <a:r>
              <a:rPr lang="cs-CZ" b="1" dirty="0" smtClean="0"/>
              <a:t>penzijní pojištění </a:t>
            </a:r>
            <a:r>
              <a:rPr lang="cs-CZ" sz="2200" dirty="0" smtClean="0"/>
              <a:t>(další podmínky výplata plnění po 60 m a současně nejdříve v 60 letech), částka, kterou lze odečíst, se rovná úhrnu příspěvků zaplacených poplatníkem za zdaňovací období</a:t>
            </a:r>
            <a:endParaRPr lang="cs-CZ" sz="2200" b="1" dirty="0" smtClean="0"/>
          </a:p>
          <a:p>
            <a:r>
              <a:rPr lang="cs-CZ" b="1" dirty="0" smtClean="0"/>
              <a:t>doplňkové penzijní spoření, </a:t>
            </a:r>
            <a:r>
              <a:rPr lang="cs-CZ" dirty="0" smtClean="0"/>
              <a:t> </a:t>
            </a:r>
            <a:r>
              <a:rPr lang="cs-CZ" sz="2200" dirty="0" smtClean="0"/>
              <a:t>částka, kterou lze takto odečíst, se rovná úhrnu příspěvků zaplacených poplatníkem za zdaňovací období, </a:t>
            </a:r>
            <a:r>
              <a:rPr lang="cs-CZ" sz="2200" dirty="0" smtClean="0">
                <a:solidFill>
                  <a:srgbClr val="FF0000"/>
                </a:solidFill>
              </a:rPr>
              <a:t>sníženému o </a:t>
            </a:r>
            <a:r>
              <a:rPr lang="cs-CZ" sz="2000" dirty="0" smtClean="0">
                <a:solidFill>
                  <a:srgbClr val="FF0000"/>
                </a:solidFill>
              </a:rPr>
              <a:t>výši, od které náleží max. státní příspěvek –</a:t>
            </a:r>
            <a:r>
              <a:rPr lang="cs-CZ" sz="2200" dirty="0" smtClean="0">
                <a:solidFill>
                  <a:srgbClr val="FF0000"/>
                </a:solidFill>
              </a:rPr>
              <a:t> tj. 12 000 Kč</a:t>
            </a:r>
            <a:r>
              <a:rPr lang="cs-CZ" sz="2200" dirty="0" smtClean="0"/>
              <a:t>. </a:t>
            </a:r>
          </a:p>
          <a:p>
            <a:r>
              <a:rPr lang="cs-CZ" b="1" dirty="0" smtClean="0"/>
              <a:t>Maximální částka, kterou lze za dané období odečíst činí  v úhrnu 24 000 Kč.</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u="sng" dirty="0" smtClean="0">
                <a:solidFill>
                  <a:srgbClr val="00B050"/>
                </a:solidFill>
              </a:rPr>
              <a:t>PENZIJNÍ PŘIPOJIŠTĚNÍ, pojištění a doplňkové spoření - </a:t>
            </a:r>
            <a:r>
              <a:rPr lang="cs-CZ" sz="2800" b="1" u="sng" dirty="0" smtClean="0">
                <a:solidFill>
                  <a:srgbClr val="00B050"/>
                </a:solidFill>
              </a:rPr>
              <a:t>zánik</a:t>
            </a:r>
            <a:endParaRPr lang="en-US" sz="2800" b="1" dirty="0"/>
          </a:p>
        </p:txBody>
      </p:sp>
      <p:sp>
        <p:nvSpPr>
          <p:cNvPr id="3" name="Zástupný symbol pro obsah 2"/>
          <p:cNvSpPr>
            <a:spLocks noGrp="1"/>
          </p:cNvSpPr>
          <p:nvPr>
            <p:ph sz="quarter" idx="1"/>
          </p:nvPr>
        </p:nvSpPr>
        <p:spPr/>
        <p:txBody>
          <a:bodyPr/>
          <a:lstStyle/>
          <a:p>
            <a:r>
              <a:rPr lang="cs-CZ" dirty="0" smtClean="0"/>
              <a:t>Pokud poplatníkovi jeho penzijní připojištění </a:t>
            </a:r>
            <a:r>
              <a:rPr lang="cs-CZ" u="sng" dirty="0" smtClean="0">
                <a:solidFill>
                  <a:srgbClr val="00B050"/>
                </a:solidFill>
              </a:rPr>
              <a:t>zaniklo</a:t>
            </a:r>
            <a:r>
              <a:rPr lang="cs-CZ" dirty="0" smtClean="0"/>
              <a:t> bez nároku na penzi nebo jednorázové vyrovnání a současně bylo poplatníkovi </a:t>
            </a:r>
            <a:r>
              <a:rPr lang="cs-CZ" u="sng" dirty="0" smtClean="0">
                <a:solidFill>
                  <a:srgbClr val="00B050"/>
                </a:solidFill>
              </a:rPr>
              <a:t>vyplaceno odbytné</a:t>
            </a:r>
            <a:r>
              <a:rPr lang="cs-CZ" dirty="0" smtClean="0"/>
              <a:t>, pak nárok na uplatnění odpočtu nezdanitelné části základu daně zaniká a příjmem podle </a:t>
            </a:r>
            <a:r>
              <a:rPr lang="cs-CZ" u="sng" dirty="0" smtClean="0">
                <a:hlinkClick r:id="rId2"/>
              </a:rPr>
              <a:t>§ 10</a:t>
            </a:r>
            <a:r>
              <a:rPr lang="cs-CZ" dirty="0" smtClean="0"/>
              <a:t> ve zdaňovacím období, ve kterém k této skutečnosti došlo, jsou částky, o které byl poplatníkovi v </a:t>
            </a:r>
            <a:r>
              <a:rPr lang="cs-CZ" b="1" dirty="0" smtClean="0"/>
              <a:t>uplynulých 10 letech  </a:t>
            </a:r>
            <a:r>
              <a:rPr lang="cs-CZ" dirty="0" smtClean="0"/>
              <a:t>z důvodu zaplacených příspěvků na jeho penzijní připojištění se státním příspěvkem základ daně snížen.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2511420"/>
          </a:xfrm>
        </p:spPr>
        <p:txBody>
          <a:bodyPr>
            <a:normAutofit/>
          </a:bodyPr>
          <a:lstStyle/>
          <a:p>
            <a:r>
              <a:rPr lang="cs-CZ" sz="2000" dirty="0" smtClean="0"/>
              <a:t>Fyzická osoba si platí penzijní připojištění. Ročně zaplatí:</a:t>
            </a:r>
            <a:br>
              <a:rPr lang="cs-CZ" sz="2000" dirty="0" smtClean="0"/>
            </a:br>
            <a:r>
              <a:rPr lang="cs-CZ" sz="2000" dirty="0" smtClean="0"/>
              <a:t>12 000 Kč (tj. 1 000 Kč měsíčně)</a:t>
            </a:r>
            <a:br>
              <a:rPr lang="cs-CZ" sz="2000" dirty="0" smtClean="0"/>
            </a:br>
            <a:r>
              <a:rPr lang="cs-CZ" sz="2000" dirty="0" smtClean="0"/>
              <a:t>24 000 Kč (tj. 2 000 Kč měsíčně)</a:t>
            </a:r>
            <a:br>
              <a:rPr lang="cs-CZ" sz="2000" dirty="0" smtClean="0"/>
            </a:br>
            <a:r>
              <a:rPr lang="cs-CZ" sz="2000" dirty="0" smtClean="0"/>
              <a:t>30</a:t>
            </a:r>
            <a:r>
              <a:rPr lang="en-US" sz="2000" dirty="0" smtClean="0"/>
              <a:t> 000 </a:t>
            </a:r>
            <a:r>
              <a:rPr lang="en-US" sz="2000" dirty="0" err="1" smtClean="0"/>
              <a:t>Kč</a:t>
            </a:r>
            <a:r>
              <a:rPr lang="en-US" sz="2000" dirty="0" smtClean="0"/>
              <a:t> (</a:t>
            </a:r>
            <a:r>
              <a:rPr lang="en-US" sz="2000" dirty="0" err="1" smtClean="0"/>
              <a:t>tj</a:t>
            </a:r>
            <a:r>
              <a:rPr lang="en-US" sz="2000" dirty="0" smtClean="0"/>
              <a:t>. 2 </a:t>
            </a:r>
            <a:r>
              <a:rPr lang="cs-CZ" sz="2000" dirty="0" smtClean="0"/>
              <a:t>5</a:t>
            </a:r>
            <a:r>
              <a:rPr lang="en-US" sz="2000" dirty="0" smtClean="0"/>
              <a:t>00 </a:t>
            </a:r>
            <a:r>
              <a:rPr lang="en-US" sz="2000" dirty="0" err="1" smtClean="0"/>
              <a:t>Kč</a:t>
            </a:r>
            <a:r>
              <a:rPr lang="en-US" sz="2000" dirty="0" smtClean="0"/>
              <a:t> </a:t>
            </a:r>
            <a:r>
              <a:rPr lang="en-US" sz="2000" dirty="0" err="1" smtClean="0"/>
              <a:t>měsíčně</a:t>
            </a:r>
            <a:r>
              <a:rPr lang="en-US" sz="2000" dirty="0" smtClean="0"/>
              <a:t>)</a:t>
            </a:r>
            <a:r>
              <a:rPr lang="cs-CZ" sz="2000" dirty="0" smtClean="0"/>
              <a:t/>
            </a:r>
            <a:br>
              <a:rPr lang="cs-CZ" sz="2000" dirty="0" smtClean="0"/>
            </a:br>
            <a:r>
              <a:rPr lang="cs-CZ" sz="2000" dirty="0" smtClean="0"/>
              <a:t>36</a:t>
            </a:r>
            <a:r>
              <a:rPr lang="en-US" sz="2000" dirty="0" smtClean="0"/>
              <a:t> 000 </a:t>
            </a:r>
            <a:r>
              <a:rPr lang="en-US" sz="2000" dirty="0" err="1" smtClean="0"/>
              <a:t>Kč</a:t>
            </a:r>
            <a:r>
              <a:rPr lang="en-US" sz="2000" dirty="0" smtClean="0"/>
              <a:t> (</a:t>
            </a:r>
            <a:r>
              <a:rPr lang="en-US" sz="2000" dirty="0" err="1" smtClean="0"/>
              <a:t>tj</a:t>
            </a:r>
            <a:r>
              <a:rPr lang="en-US" sz="2000" dirty="0" smtClean="0"/>
              <a:t>. </a:t>
            </a:r>
            <a:r>
              <a:rPr lang="cs-CZ" sz="2000" dirty="0" smtClean="0"/>
              <a:t>3</a:t>
            </a:r>
            <a:r>
              <a:rPr lang="en-US" sz="2000" dirty="0" smtClean="0"/>
              <a:t> </a:t>
            </a:r>
            <a:r>
              <a:rPr lang="cs-CZ" sz="2000" dirty="0" smtClean="0"/>
              <a:t>0</a:t>
            </a:r>
            <a:r>
              <a:rPr lang="en-US" sz="2000" dirty="0" smtClean="0"/>
              <a:t>00 </a:t>
            </a:r>
            <a:r>
              <a:rPr lang="en-US" sz="2000" dirty="0" err="1" smtClean="0"/>
              <a:t>Kč</a:t>
            </a:r>
            <a:r>
              <a:rPr lang="en-US" sz="2000" dirty="0" smtClean="0"/>
              <a:t> </a:t>
            </a:r>
            <a:r>
              <a:rPr lang="en-US" sz="2000" dirty="0" err="1" smtClean="0"/>
              <a:t>měsíčně</a:t>
            </a:r>
            <a:r>
              <a:rPr lang="en-US" sz="2000" dirty="0" smtClean="0"/>
              <a:t>)</a:t>
            </a:r>
            <a:r>
              <a:rPr lang="cs-CZ" sz="2000" dirty="0" smtClean="0"/>
              <a:t/>
            </a:r>
            <a:br>
              <a:rPr lang="cs-CZ" sz="2000" dirty="0" smtClean="0"/>
            </a:br>
            <a:r>
              <a:rPr lang="cs-CZ" sz="2000" dirty="0" smtClean="0"/>
              <a:t>48</a:t>
            </a:r>
            <a:r>
              <a:rPr lang="en-US" sz="2000" dirty="0" smtClean="0"/>
              <a:t> 000 </a:t>
            </a:r>
            <a:r>
              <a:rPr lang="en-US" sz="2000" dirty="0" err="1" smtClean="0"/>
              <a:t>Kč</a:t>
            </a:r>
            <a:r>
              <a:rPr lang="en-US" sz="2000" dirty="0" smtClean="0"/>
              <a:t> (</a:t>
            </a:r>
            <a:r>
              <a:rPr lang="en-US" sz="2000" dirty="0" err="1" smtClean="0"/>
              <a:t>tj</a:t>
            </a:r>
            <a:r>
              <a:rPr lang="en-US" sz="2000" dirty="0" smtClean="0"/>
              <a:t>. </a:t>
            </a:r>
            <a:r>
              <a:rPr lang="cs-CZ" sz="2000" dirty="0" smtClean="0"/>
              <a:t>4</a:t>
            </a:r>
            <a:r>
              <a:rPr lang="en-US" sz="2000" dirty="0" smtClean="0"/>
              <a:t> </a:t>
            </a:r>
            <a:r>
              <a:rPr lang="cs-CZ" sz="2000" dirty="0" smtClean="0"/>
              <a:t>0</a:t>
            </a:r>
            <a:r>
              <a:rPr lang="en-US" sz="2000" dirty="0" smtClean="0"/>
              <a:t>00 </a:t>
            </a:r>
            <a:r>
              <a:rPr lang="en-US" sz="2000" dirty="0" err="1" smtClean="0"/>
              <a:t>Kč</a:t>
            </a:r>
            <a:r>
              <a:rPr lang="en-US" sz="2000" dirty="0" smtClean="0"/>
              <a:t> </a:t>
            </a:r>
            <a:r>
              <a:rPr lang="en-US" sz="2000" dirty="0" err="1" smtClean="0"/>
              <a:t>měsíčně</a:t>
            </a:r>
            <a:r>
              <a:rPr lang="en-US" sz="2000" dirty="0" smtClean="0"/>
              <a:t>)</a:t>
            </a:r>
            <a:endParaRPr lang="cs-CZ" sz="2000" dirty="0"/>
          </a:p>
        </p:txBody>
      </p:sp>
      <p:sp>
        <p:nvSpPr>
          <p:cNvPr id="3" name="Zástupný symbol pro obsah 2"/>
          <p:cNvSpPr>
            <a:spLocks noGrp="1"/>
          </p:cNvSpPr>
          <p:nvPr>
            <p:ph sz="quarter" idx="1"/>
          </p:nvPr>
        </p:nvSpPr>
        <p:spPr>
          <a:xfrm>
            <a:off x="457200" y="4929198"/>
            <a:ext cx="7715200" cy="1544754"/>
          </a:xfrm>
        </p:spPr>
        <p:txBody>
          <a:bodyPr>
            <a:normAutofit/>
          </a:bodyPr>
          <a:lstStyle/>
          <a:p>
            <a:pPr lvl="0"/>
            <a:endParaRPr lang="cs-CZ" dirty="0">
              <a:solidFill>
                <a:srgbClr val="00B050"/>
              </a:solidFill>
              <a:latin typeface="Comic Sans MS"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127</TotalTime>
  <Words>1102</Words>
  <Application>Microsoft Office PowerPoint</Application>
  <PresentationFormat>Předvádění na obrazovce (4:3)</PresentationFormat>
  <Paragraphs>63</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Century Schoolbook</vt:lpstr>
      <vt:lpstr>Comic Sans MS</vt:lpstr>
      <vt:lpstr>Wingdings</vt:lpstr>
      <vt:lpstr>Wingdings 2</vt:lpstr>
      <vt:lpstr>Arkýř</vt:lpstr>
      <vt:lpstr>Úprava základu daně o nezdanitelné částky </vt:lpstr>
      <vt:lpstr>Zákon o daních z příjmů FO umožňuje provést úpravu základu daně zejména formou snížení o:</vt:lpstr>
      <vt:lpstr>Nezdanitelné částky nelze převádět do následujícího zdaňovacího období, i když poplatník dosáhne v příslušném zdaňovacím období ztrátu nebo základ daně je nízký, či nulový.</vt:lpstr>
      <vt:lpstr>Bezúplatná plnění </vt:lpstr>
      <vt:lpstr>Máme dva poplatníky, kteří poskytli dar ve stejné výši: Pan Novák daroval státem registrované církvi dar v hodnotě 500 Kč. Jeho základ daně činil 20 000 Kč. Pan Novotný daroval nemocnici dar v hodnotě 500 Kč. Jeho základ daně činil 200 000 Kč. Mohou si tento dar uplatnit jako nezdanitelnou část ze základu daně dle podmínek uvedených v §15 ZDP? Stanovte, v jakém rozmezí může darovat pan Novák a v jakém pan Novotný</vt:lpstr>
      <vt:lpstr>Pan Dvořák dosáhl daňového základu 130 000 Kč. Zdravotnímu zařízení zakoupil speciální přístroj za 40 000 Kč. Může si tento dar uplatnit jako nezdanitelnou část ze základu daně dle §15 ZDP, posuzujeme-li hranici výše poskytnutého daru? Poplatník není ženatý, nevyživuje žádné dítě a neuplatňuje ani jiné odpočty dle §15 ZDP.</vt:lpstr>
      <vt:lpstr>PENZIJNÍ PŘIPOJIŠTĚNÍ, pojištění a doplňkové spoření</vt:lpstr>
      <vt:lpstr>PENZIJNÍ PŘIPOJIŠTĚNÍ, pojištění a doplňkové spoření - zánik</vt:lpstr>
      <vt:lpstr>Fyzická osoba si platí penzijní připojištění. Ročně zaplatí: 12 000 Kč (tj. 1 000 Kč měsíčně) 24 000 Kč (tj. 2 000 Kč měsíčně) 30 000 Kč (tj. 2 500 Kč měsíčně) 36 000 Kč (tj. 3 000 Kč měsíčně) 48 000 Kč (tj. 4 000 Kč měsíčně)</vt:lpstr>
      <vt:lpstr>ŽIVOTNÍ POJIŠTĚNÍ </vt:lpstr>
      <vt:lpstr>Fyzická osoba si platí životní pojištění. Ročně zaplatí: 12 000 Kč (tj. 1 000 Kč měsíčně) 18 000 Kč (tj. 1 500 Kč měsíčně) 24 000 Kč (tj. 2 000 Kč měsíčně) 30 000 Kč (tj. 2 500 Kč měsíčně) </vt:lpstr>
      <vt:lpstr>Penzijní a životní pojištění</vt:lpstr>
      <vt:lpstr>ZAPLACENÉ ÚROKY Z ÚVĚRU NA BYTOVÉ POTŘEBY</vt:lpstr>
      <vt:lpstr>Členské příspěvky </vt:lpstr>
      <vt:lpstr>DALŠÍ VZDĚLÁVÁNÍ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Úprava základu daně o nezdanitelné částky</dc:title>
  <dc:creator>janouskova</dc:creator>
  <cp:lastModifiedBy>user</cp:lastModifiedBy>
  <cp:revision>35</cp:revision>
  <dcterms:created xsi:type="dcterms:W3CDTF">2012-10-27T17:22:55Z</dcterms:created>
  <dcterms:modified xsi:type="dcterms:W3CDTF">2021-02-22T10:24:45Z</dcterms:modified>
</cp:coreProperties>
</file>