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24" r:id="rId3"/>
    <p:sldId id="325" r:id="rId4"/>
    <p:sldId id="326" r:id="rId5"/>
    <p:sldId id="327" r:id="rId6"/>
    <p:sldId id="328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06" autoAdjust="0"/>
  </p:normalViewPr>
  <p:slideViewPr>
    <p:cSldViewPr>
      <p:cViewPr varScale="1">
        <p:scale>
          <a:sx n="92" d="100"/>
          <a:sy n="92" d="100"/>
        </p:scale>
        <p:origin x="48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331236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předmětu</a:t>
            </a:r>
            <a:endParaRPr lang="cs-CZ" sz="2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4299942"/>
            <a:ext cx="2960111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Jana Janoušková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daňového práva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67854" y="843558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chemeClr val="accent2"/>
                </a:solidFill>
              </a:rPr>
              <a:t>Prohloubení znalostí předmětu Daně a daňová politika </a:t>
            </a:r>
            <a:r>
              <a:rPr lang="cs-CZ" altLang="cs-CZ" dirty="0" smtClean="0">
                <a:solidFill>
                  <a:schemeClr val="accent2"/>
                </a:solidFill>
              </a:rPr>
              <a:t>ČR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dirty="0" smtClean="0">
                <a:solidFill>
                  <a:schemeClr val="accent2"/>
                </a:solidFill>
              </a:rPr>
              <a:t>Výuka </a:t>
            </a:r>
            <a:r>
              <a:rPr lang="cs-CZ" altLang="cs-CZ" dirty="0">
                <a:solidFill>
                  <a:schemeClr val="accent2"/>
                </a:solidFill>
              </a:rPr>
              <a:t>v systému IS </a:t>
            </a:r>
            <a:r>
              <a:rPr lang="cs-CZ" altLang="cs-CZ" dirty="0" smtClean="0">
                <a:solidFill>
                  <a:schemeClr val="accent2"/>
                </a:solidFill>
              </a:rPr>
              <a:t>SU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>
              <a:defRPr/>
            </a:pPr>
            <a:r>
              <a:rPr lang="cs-CZ" altLang="cs-CZ" u="sng" dirty="0"/>
              <a:t>Dobrovolná</a:t>
            </a:r>
            <a:r>
              <a:rPr lang="cs-CZ" altLang="cs-CZ" dirty="0"/>
              <a:t> aktivita absolvování průběžných </a:t>
            </a:r>
            <a:r>
              <a:rPr lang="cs-CZ" altLang="cs-CZ" dirty="0" smtClean="0"/>
              <a:t>testů v semestru:</a:t>
            </a:r>
            <a:endParaRPr lang="cs-CZ" altLang="cs-CZ" dirty="0"/>
          </a:p>
          <a:p>
            <a:pPr>
              <a:defRPr/>
            </a:pPr>
            <a:r>
              <a:rPr lang="cs-CZ" altLang="cs-CZ" dirty="0"/>
              <a:t>1. test (10 b.)</a:t>
            </a:r>
          </a:p>
          <a:p>
            <a:pPr>
              <a:defRPr/>
            </a:pPr>
            <a:r>
              <a:rPr lang="cs-CZ" altLang="cs-CZ" dirty="0"/>
              <a:t>2. test ….FO (30 b</a:t>
            </a:r>
            <a:r>
              <a:rPr lang="cs-CZ" altLang="cs-CZ" dirty="0" smtClean="0"/>
              <a:t>.)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3. </a:t>
            </a:r>
            <a:r>
              <a:rPr lang="cs-CZ" altLang="cs-CZ" dirty="0" smtClean="0"/>
              <a:t>Závěrečný test </a:t>
            </a:r>
            <a:r>
              <a:rPr lang="cs-CZ" altLang="cs-CZ" dirty="0"/>
              <a:t>….PO (60 b.)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V případě </a:t>
            </a:r>
            <a:r>
              <a:rPr lang="cs-CZ" altLang="cs-CZ" u="sng" dirty="0"/>
              <a:t>dosažení potřebných bodů je možné udělit </a:t>
            </a:r>
            <a:r>
              <a:rPr lang="cs-CZ" altLang="cs-CZ" dirty="0"/>
              <a:t> zápočet.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dirty="0"/>
              <a:t>Minimální počet bodů …60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algn="ctr"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0089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altLang="cs-CZ" dirty="0"/>
              <a:t>Aktivní vstup ze strany studentů v průběhu výuky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987574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000" dirty="0" smtClean="0"/>
              <a:t>Je možný v </a:t>
            </a:r>
            <a:r>
              <a:rPr lang="cs-CZ" altLang="cs-CZ" sz="2000" dirty="0"/>
              <a:t>průběhu semestru: </a:t>
            </a:r>
            <a:endParaRPr lang="cs-CZ" altLang="cs-CZ" sz="2000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altLang="cs-CZ" sz="2000" dirty="0" smtClean="0"/>
              <a:t>body </a:t>
            </a:r>
            <a:r>
              <a:rPr lang="cs-CZ" altLang="cs-CZ" sz="2000" dirty="0"/>
              <a:t>za aktivitu a zpracování samostatných úkolů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– </a:t>
            </a:r>
            <a:r>
              <a:rPr lang="cs-CZ" altLang="cs-CZ" sz="2000" dirty="0">
                <a:solidFill>
                  <a:schemeClr val="accent2"/>
                </a:solidFill>
              </a:rPr>
              <a:t>obsah je zapotřebí předem dohodnout s vyučujícím</a:t>
            </a:r>
          </a:p>
          <a:p>
            <a:endParaRPr lang="cs-CZ" altLang="cs-CZ" sz="2000" dirty="0" smtClean="0"/>
          </a:p>
          <a:p>
            <a:r>
              <a:rPr lang="cs-CZ" altLang="cs-CZ" sz="2000" dirty="0" smtClean="0"/>
              <a:t>Jedná se o:</a:t>
            </a:r>
            <a:endParaRPr lang="cs-CZ" altLang="cs-CZ" sz="2000" dirty="0"/>
          </a:p>
          <a:p>
            <a:endParaRPr lang="cs-CZ" alt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Aktuality </a:t>
            </a:r>
            <a:r>
              <a:rPr lang="cs-CZ" altLang="cs-CZ" sz="2000" dirty="0"/>
              <a:t>– týkající se daňové oblasti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000" dirty="0"/>
              <a:t>Seminární práce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000" dirty="0"/>
              <a:t>Praktické příklady</a:t>
            </a:r>
          </a:p>
        </p:txBody>
      </p:sp>
    </p:spTree>
    <p:extLst>
      <p:ext uri="{BB962C8B-B14F-4D97-AF65-F5344CB8AC3E}">
        <p14:creationId xmlns:p14="http://schemas.microsoft.com/office/powerpoint/2010/main" val="3339024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altLang="cs-CZ" dirty="0"/>
              <a:t>Aktuální </a:t>
            </a:r>
            <a:r>
              <a:rPr lang="cs-CZ" altLang="cs-CZ" dirty="0" smtClean="0"/>
              <a:t>informace: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98757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altLang="cs-CZ" dirty="0"/>
              <a:t>Web portál Finanční správy </a:t>
            </a:r>
            <a:r>
              <a:rPr lang="cs-CZ" altLang="cs-CZ" dirty="0" smtClean="0"/>
              <a:t>ČR</a:t>
            </a:r>
          </a:p>
          <a:p>
            <a:endParaRPr lang="cs-CZ" altLang="cs-CZ" dirty="0"/>
          </a:p>
          <a:p>
            <a:r>
              <a:rPr lang="cs-CZ" altLang="cs-CZ" dirty="0" smtClean="0"/>
              <a:t>Web portál České správy sociálního pojištění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Web portál Ministerstva financí ČR</a:t>
            </a:r>
          </a:p>
          <a:p>
            <a:endParaRPr lang="cs-CZ" altLang="cs-CZ" dirty="0"/>
          </a:p>
          <a:p>
            <a:r>
              <a:rPr lang="cs-CZ" altLang="cs-CZ" dirty="0"/>
              <a:t>Web portál OECD a EU</a:t>
            </a:r>
          </a:p>
        </p:txBody>
      </p:sp>
    </p:spTree>
    <p:extLst>
      <p:ext uri="{BB962C8B-B14F-4D97-AF65-F5344CB8AC3E}">
        <p14:creationId xmlns:p14="http://schemas.microsoft.com/office/powerpoint/2010/main" val="2391255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 smtClean="0"/>
              <a:t>Výuka probíhá současně: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893935"/>
              </p:ext>
            </p:extLst>
          </p:nvPr>
        </p:nvGraphicFramePr>
        <p:xfrm>
          <a:off x="1055948" y="1290467"/>
          <a:ext cx="6540388" cy="275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70194">
                  <a:extLst>
                    <a:ext uri="{9D8B030D-6E8A-4147-A177-3AD203B41FA5}">
                      <a16:colId xmlns:a16="http://schemas.microsoft.com/office/drawing/2014/main" val="2444414061"/>
                    </a:ext>
                  </a:extLst>
                </a:gridCol>
                <a:gridCol w="3270194">
                  <a:extLst>
                    <a:ext uri="{9D8B030D-6E8A-4147-A177-3AD203B41FA5}">
                      <a16:colId xmlns:a16="http://schemas.microsoft.com/office/drawing/2014/main" val="33611835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Obor účetnictví a daně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Program </a:t>
                      </a:r>
                      <a:r>
                        <a:rPr lang="cs-CZ" dirty="0" smtClean="0"/>
                        <a:t>Finance a účetnictví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84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Zápočet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Zkouška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084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Minimální počet bodů: 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Hodnocení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A   92 - 100 bodů</a:t>
                      </a:r>
                    </a:p>
                    <a:p>
                      <a:r>
                        <a:rPr lang="cs-CZ" dirty="0" smtClean="0"/>
                        <a:t>B   84 - 91 bodů</a:t>
                      </a:r>
                    </a:p>
                    <a:p>
                      <a:r>
                        <a:rPr lang="cs-CZ" dirty="0" smtClean="0"/>
                        <a:t>C   76 - 83 bodů</a:t>
                      </a:r>
                    </a:p>
                    <a:p>
                      <a:r>
                        <a:rPr lang="cs-CZ" dirty="0" smtClean="0"/>
                        <a:t>D   68 - 75 bodů</a:t>
                      </a:r>
                    </a:p>
                    <a:p>
                      <a:r>
                        <a:rPr lang="cs-CZ" dirty="0" smtClean="0"/>
                        <a:t>E   60 - 67 bodů</a:t>
                      </a:r>
                    </a:p>
                    <a:p>
                      <a:r>
                        <a:rPr lang="cs-CZ" dirty="0" smtClean="0"/>
                        <a:t>F   méně než 60 bodů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712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13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čeho čerpat: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843558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altLang="cs-CZ" dirty="0" smtClean="0"/>
              <a:t>Studijní opora:</a:t>
            </a:r>
            <a:endParaRPr lang="cs-CZ" altLang="cs-CZ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dirty="0" smtClean="0"/>
              <a:t>Aplikace daňového práva, popř. Daně a daňová politika (vloženo v IS SU)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dirty="0" smtClean="0"/>
              <a:t>Další materiály z výuky - uloženy v IS SU</a:t>
            </a:r>
            <a:endParaRPr lang="cs-CZ" altLang="cs-CZ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Učebnice: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VANČUROVÁ, A., LÁCHOVÁ, L. a H. ZIDKOVÁ, 2020. </a:t>
            </a:r>
            <a:r>
              <a:rPr lang="cs-CZ" altLang="cs-CZ" i="1" dirty="0"/>
              <a:t>Daňový systém ČR 2020.</a:t>
            </a:r>
            <a:r>
              <a:rPr lang="cs-CZ" altLang="cs-CZ" dirty="0"/>
              <a:t> Praha: </a:t>
            </a:r>
            <a:r>
              <a:rPr lang="cs-CZ" altLang="cs-CZ" dirty="0" err="1"/>
              <a:t>Wolters</a:t>
            </a:r>
            <a:r>
              <a:rPr lang="cs-CZ" altLang="cs-CZ" dirty="0"/>
              <a:t> </a:t>
            </a:r>
            <a:r>
              <a:rPr lang="cs-CZ" altLang="cs-CZ" dirty="0" err="1"/>
              <a:t>Kluwer</a:t>
            </a:r>
            <a:r>
              <a:rPr lang="cs-CZ" altLang="cs-CZ" dirty="0"/>
              <a:t> ČR, a.s. ISBN 978-80-7598-887-4</a:t>
            </a:r>
            <a:r>
              <a:rPr lang="cs-CZ" alt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Zákon o daních z příjmů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Monografie: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KUBÁTOVÁ, K. 2018. </a:t>
            </a:r>
            <a:r>
              <a:rPr lang="cs-CZ" altLang="cs-CZ" i="1" dirty="0"/>
              <a:t>Daňová teorie a politika</a:t>
            </a:r>
            <a:r>
              <a:rPr lang="cs-CZ" altLang="cs-CZ" dirty="0"/>
              <a:t>. Praha: </a:t>
            </a:r>
            <a:r>
              <a:rPr lang="cs-CZ" altLang="cs-CZ" dirty="0" err="1"/>
              <a:t>Wolters</a:t>
            </a:r>
            <a:r>
              <a:rPr lang="cs-CZ" altLang="cs-CZ" dirty="0"/>
              <a:t> </a:t>
            </a:r>
            <a:r>
              <a:rPr lang="cs-CZ" altLang="cs-CZ" dirty="0" err="1"/>
              <a:t>Kluwer</a:t>
            </a:r>
            <a:r>
              <a:rPr lang="cs-CZ" altLang="cs-CZ" dirty="0"/>
              <a:t>. ISBN </a:t>
            </a:r>
            <a:r>
              <a:rPr lang="cs-CZ" dirty="0"/>
              <a:t>978-80-7598-165-3 </a:t>
            </a:r>
            <a:r>
              <a:rPr lang="cs-CZ" alt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3797944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3469</TotalTime>
  <Words>294</Words>
  <Application>Microsoft Office PowerPoint</Application>
  <PresentationFormat>Předvádění na obrazovce (16:9)</PresentationFormat>
  <Paragraphs>58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SLU</vt:lpstr>
      <vt:lpstr>   Úvod do předmětu</vt:lpstr>
      <vt:lpstr>Aplikace daňového práva</vt:lpstr>
      <vt:lpstr>Aktivní vstup ze strany studentů v průběhu výuky</vt:lpstr>
      <vt:lpstr>Aktuální informace:</vt:lpstr>
      <vt:lpstr>Výuka probíhá současně:</vt:lpstr>
      <vt:lpstr>Z čeho čerpat: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systému Windows</cp:lastModifiedBy>
  <cp:revision>156</cp:revision>
  <dcterms:created xsi:type="dcterms:W3CDTF">2016-07-06T15:42:34Z</dcterms:created>
  <dcterms:modified xsi:type="dcterms:W3CDTF">2021-09-24T11:54:46Z</dcterms:modified>
</cp:coreProperties>
</file>