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72" r:id="rId6"/>
    <p:sldId id="273" r:id="rId7"/>
    <p:sldId id="261" r:id="rId8"/>
    <p:sldId id="265" r:id="rId9"/>
    <p:sldId id="264" r:id="rId10"/>
    <p:sldId id="263" r:id="rId11"/>
    <p:sldId id="262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v&#253;uka\DDP%202020\p&#345;edn&#225;&#353;ky\graf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C84-4C80-BE42-0D426B59E5FB}"/>
              </c:ext>
            </c:extLst>
          </c:dPt>
          <c:cat>
            <c:strRef>
              <c:f>'PO na celk.'!$A$3:$A$33</c:f>
              <c:strCache>
                <c:ptCount val="31"/>
                <c:pt idx="0">
                  <c:v>Belgium</c:v>
                </c:pt>
                <c:pt idx="1">
                  <c:v>Bulgaria</c:v>
                </c:pt>
                <c:pt idx="2">
                  <c:v>Czechia</c:v>
                </c:pt>
                <c:pt idx="3">
                  <c:v>Denmark</c:v>
                </c:pt>
                <c:pt idx="4">
                  <c:v>Germany</c:v>
                </c:pt>
                <c:pt idx="5">
                  <c:v>Estonia</c:v>
                </c:pt>
                <c:pt idx="6">
                  <c:v>Ireland</c:v>
                </c:pt>
                <c:pt idx="7">
                  <c:v>Greece</c:v>
                </c:pt>
                <c:pt idx="8">
                  <c:v>Spain</c:v>
                </c:pt>
                <c:pt idx="9">
                  <c:v>France</c:v>
                </c:pt>
                <c:pt idx="10">
                  <c:v>Croatia</c:v>
                </c:pt>
                <c:pt idx="11">
                  <c:v>Italy</c:v>
                </c:pt>
                <c:pt idx="12">
                  <c:v>Cyprus</c:v>
                </c:pt>
                <c:pt idx="13">
                  <c:v>Latvia</c:v>
                </c:pt>
                <c:pt idx="14">
                  <c:v>Lithuania</c:v>
                </c:pt>
                <c:pt idx="15">
                  <c:v>Luxembourg</c:v>
                </c:pt>
                <c:pt idx="16">
                  <c:v>Hungary</c:v>
                </c:pt>
                <c:pt idx="17">
                  <c:v>Malta</c:v>
                </c:pt>
                <c:pt idx="18">
                  <c:v>Netherlands</c:v>
                </c:pt>
                <c:pt idx="19">
                  <c:v>Austria</c:v>
                </c:pt>
                <c:pt idx="20">
                  <c:v>Poland</c:v>
                </c:pt>
                <c:pt idx="21">
                  <c:v>Portugal</c:v>
                </c:pt>
                <c:pt idx="22">
                  <c:v>Romania</c:v>
                </c:pt>
                <c:pt idx="23">
                  <c:v>Slovenia</c:v>
                </c:pt>
                <c:pt idx="24">
                  <c:v>Slovakia</c:v>
                </c:pt>
                <c:pt idx="25">
                  <c:v>Finland</c:v>
                </c:pt>
                <c:pt idx="26">
                  <c:v>Sweden</c:v>
                </c:pt>
                <c:pt idx="27">
                  <c:v>United Kingdom</c:v>
                </c:pt>
                <c:pt idx="28">
                  <c:v>Iceland</c:v>
                </c:pt>
                <c:pt idx="29">
                  <c:v>Norway</c:v>
                </c:pt>
                <c:pt idx="30">
                  <c:v>EU-28</c:v>
                </c:pt>
              </c:strCache>
            </c:strRef>
          </c:cat>
          <c:val>
            <c:numRef>
              <c:f>'PO na celk.'!$B$3:$B$33</c:f>
              <c:numCache>
                <c:formatCode>0.0</c:formatCode>
                <c:ptCount val="31"/>
                <c:pt idx="0">
                  <c:v>9.5960000000000001</c:v>
                </c:pt>
                <c:pt idx="1">
                  <c:v>7.5</c:v>
                </c:pt>
                <c:pt idx="2">
                  <c:v>9.6760000000000002</c:v>
                </c:pt>
                <c:pt idx="3">
                  <c:v>6.51</c:v>
                </c:pt>
                <c:pt idx="4">
                  <c:v>7.18</c:v>
                </c:pt>
                <c:pt idx="5">
                  <c:v>6.07</c:v>
                </c:pt>
                <c:pt idx="6">
                  <c:v>14.319000000000001</c:v>
                </c:pt>
                <c:pt idx="7">
                  <c:v>5.5609999999999999</c:v>
                </c:pt>
                <c:pt idx="8">
                  <c:v>7.1139999999999999</c:v>
                </c:pt>
                <c:pt idx="9">
                  <c:v>5.806</c:v>
                </c:pt>
                <c:pt idx="10">
                  <c:v>5.9109999999999996</c:v>
                </c:pt>
                <c:pt idx="11">
                  <c:v>4.4480000000000004</c:v>
                </c:pt>
                <c:pt idx="12">
                  <c:v>16.16</c:v>
                </c:pt>
                <c:pt idx="13">
                  <c:v>3.4039999999999999</c:v>
                </c:pt>
                <c:pt idx="14">
                  <c:v>5.0620000000000003</c:v>
                </c:pt>
                <c:pt idx="15">
                  <c:v>14.787000000000001</c:v>
                </c:pt>
                <c:pt idx="16">
                  <c:v>3.1970000000000001</c:v>
                </c:pt>
                <c:pt idx="17">
                  <c:v>17.43</c:v>
                </c:pt>
                <c:pt idx="18">
                  <c:v>9.0079999999999991</c:v>
                </c:pt>
                <c:pt idx="19">
                  <c:v>6.5529999999999999</c:v>
                </c:pt>
                <c:pt idx="20">
                  <c:v>5.9450000000000003</c:v>
                </c:pt>
                <c:pt idx="21">
                  <c:v>9.5640000000000001</c:v>
                </c:pt>
                <c:pt idx="22">
                  <c:v>7.9249999999999998</c:v>
                </c:pt>
                <c:pt idx="23">
                  <c:v>5.1470000000000002</c:v>
                </c:pt>
                <c:pt idx="24">
                  <c:v>9.5939999999999994</c:v>
                </c:pt>
                <c:pt idx="25">
                  <c:v>5.9950000000000001</c:v>
                </c:pt>
                <c:pt idx="26">
                  <c:v>7.1340000000000003</c:v>
                </c:pt>
                <c:pt idx="27">
                  <c:v>7.92</c:v>
                </c:pt>
                <c:pt idx="28">
                  <c:v>6.5410000000000004</c:v>
                </c:pt>
                <c:pt idx="29">
                  <c:v>17.004000000000001</c:v>
                </c:pt>
                <c:pt idx="30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84-4C80-BE42-0D426B59E5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9108464"/>
        <c:axId val="489101904"/>
      </c:barChart>
      <c:catAx>
        <c:axId val="489108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89101904"/>
        <c:crosses val="autoZero"/>
        <c:auto val="1"/>
        <c:lblAlgn val="ctr"/>
        <c:lblOffset val="100"/>
        <c:noMultiLvlLbl val="0"/>
      </c:catAx>
      <c:valAx>
        <c:axId val="489101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8910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D3B048-84EE-4460-BE3E-0E96B103192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5E0A30A-4A0A-48FB-97CC-021B6F9CF8EA}">
      <dgm:prSet phldrT="[Text]" custT="1"/>
      <dgm:spPr>
        <a:solidFill>
          <a:schemeClr val="accent2">
            <a:lumMod val="40000"/>
            <a:lumOff val="6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cs-CZ" altLang="cs-CZ" sz="2400" dirty="0" smtClean="0"/>
            <a:t>jsou právnické osoby</a:t>
          </a:r>
        </a:p>
      </dgm:t>
    </dgm:pt>
    <dgm:pt modelId="{6AE01869-1BBF-45CA-B74D-6570089A4417}" type="parTrans" cxnId="{AA2069F6-1080-49BE-A72B-4FFC1A391DAA}">
      <dgm:prSet/>
      <dgm:spPr/>
      <dgm:t>
        <a:bodyPr/>
        <a:lstStyle/>
        <a:p>
          <a:endParaRPr lang="cs-CZ"/>
        </a:p>
      </dgm:t>
    </dgm:pt>
    <dgm:pt modelId="{4B416DF7-3288-4476-87A0-C0A2EFC3D9E1}" type="sibTrans" cxnId="{AA2069F6-1080-49BE-A72B-4FFC1A391DAA}">
      <dgm:prSet/>
      <dgm:spPr/>
      <dgm:t>
        <a:bodyPr/>
        <a:lstStyle/>
        <a:p>
          <a:endParaRPr lang="cs-CZ"/>
        </a:p>
      </dgm:t>
    </dgm:pt>
    <dgm:pt modelId="{536E5BDE-D219-44F8-AFB2-CAFE0C9684C1}">
      <dgm:prSet phldrT="[Text]" custT="1"/>
      <dgm:spPr>
        <a:solidFill>
          <a:schemeClr val="accent2">
            <a:lumMod val="40000"/>
            <a:lumOff val="6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cs-CZ" altLang="cs-CZ" sz="2400" dirty="0" smtClean="0"/>
            <a:t>mají vlastní právní subjektivitu</a:t>
          </a:r>
          <a:endParaRPr lang="cs-CZ" sz="2400" dirty="0"/>
        </a:p>
      </dgm:t>
    </dgm:pt>
    <dgm:pt modelId="{EE9FCB69-73B6-43E3-86E5-F31F818084ED}" type="parTrans" cxnId="{A481154E-46D2-4693-91D5-8A5F4CCEE071}">
      <dgm:prSet/>
      <dgm:spPr/>
      <dgm:t>
        <a:bodyPr/>
        <a:lstStyle/>
        <a:p>
          <a:endParaRPr lang="cs-CZ"/>
        </a:p>
      </dgm:t>
    </dgm:pt>
    <dgm:pt modelId="{467E4A12-D60E-436C-934C-04C603FA8F02}" type="sibTrans" cxnId="{A481154E-46D2-4693-91D5-8A5F4CCEE071}">
      <dgm:prSet/>
      <dgm:spPr/>
      <dgm:t>
        <a:bodyPr/>
        <a:lstStyle/>
        <a:p>
          <a:endParaRPr lang="cs-CZ"/>
        </a:p>
      </dgm:t>
    </dgm:pt>
    <dgm:pt modelId="{5764DBA1-4BE5-43AC-B56D-587BC8A48A11}">
      <dgm:prSet phldrT="[Text]" custT="1"/>
      <dgm:spPr>
        <a:solidFill>
          <a:schemeClr val="accent2">
            <a:lumMod val="40000"/>
            <a:lumOff val="6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cs-CZ" altLang="cs-CZ" sz="2400" dirty="0" smtClean="0"/>
            <a:t>založeny za účelem podnikání</a:t>
          </a:r>
          <a:endParaRPr lang="cs-CZ" sz="2400" dirty="0"/>
        </a:p>
      </dgm:t>
    </dgm:pt>
    <dgm:pt modelId="{C3BD7EC8-DEB8-4F83-98B6-B606D8CA4A36}" type="parTrans" cxnId="{AE0A90F3-99BE-4F6D-A616-D9CB37B05C50}">
      <dgm:prSet/>
      <dgm:spPr/>
      <dgm:t>
        <a:bodyPr/>
        <a:lstStyle/>
        <a:p>
          <a:endParaRPr lang="cs-CZ"/>
        </a:p>
      </dgm:t>
    </dgm:pt>
    <dgm:pt modelId="{9B5C1E30-3B20-45A3-9E8F-8C7B3CDAEF50}" type="sibTrans" cxnId="{AE0A90F3-99BE-4F6D-A616-D9CB37B05C50}">
      <dgm:prSet/>
      <dgm:spPr/>
      <dgm:t>
        <a:bodyPr/>
        <a:lstStyle/>
        <a:p>
          <a:endParaRPr lang="cs-CZ"/>
        </a:p>
      </dgm:t>
    </dgm:pt>
    <dgm:pt modelId="{25407DFD-F838-4D10-9EF0-17CDA1F98907}" type="pres">
      <dgm:prSet presAssocID="{62D3B048-84EE-4460-BE3E-0E96B103192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CF8AAE2-0D52-4627-9475-E51057BB1545}" type="pres">
      <dgm:prSet presAssocID="{55E0A30A-4A0A-48FB-97CC-021B6F9CF8EA}" presName="parentLin" presStyleCnt="0"/>
      <dgm:spPr/>
    </dgm:pt>
    <dgm:pt modelId="{998F9EAE-456F-4694-B8ED-86A2A3CD2B8A}" type="pres">
      <dgm:prSet presAssocID="{55E0A30A-4A0A-48FB-97CC-021B6F9CF8EA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43B76980-8B7E-4FA7-BF63-D97981672AD4}" type="pres">
      <dgm:prSet presAssocID="{55E0A30A-4A0A-48FB-97CC-021B6F9CF8EA}" presName="parentText" presStyleLbl="node1" presStyleIdx="0" presStyleCnt="3" custLinFactNeighborX="7512" custLinFactNeighborY="497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E66F9A-32A3-449F-B2BA-EEF8B3E360CE}" type="pres">
      <dgm:prSet presAssocID="{55E0A30A-4A0A-48FB-97CC-021B6F9CF8EA}" presName="negativeSpace" presStyleCnt="0"/>
      <dgm:spPr/>
    </dgm:pt>
    <dgm:pt modelId="{A92A5616-4EB9-4056-AA30-E278496ED6B5}" type="pres">
      <dgm:prSet presAssocID="{55E0A30A-4A0A-48FB-97CC-021B6F9CF8EA}" presName="childText" presStyleLbl="conFgAcc1" presStyleIdx="0" presStyleCnt="3">
        <dgm:presLayoutVars>
          <dgm:bulletEnabled val="1"/>
        </dgm:presLayoutVars>
      </dgm:prSet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cs-CZ"/>
        </a:p>
      </dgm:t>
    </dgm:pt>
    <dgm:pt modelId="{749397D1-BB94-4179-9190-D387063EC88F}" type="pres">
      <dgm:prSet presAssocID="{4B416DF7-3288-4476-87A0-C0A2EFC3D9E1}" presName="spaceBetweenRectangles" presStyleCnt="0"/>
      <dgm:spPr/>
    </dgm:pt>
    <dgm:pt modelId="{EA1D16B3-CD97-41B2-89CF-994658B86D90}" type="pres">
      <dgm:prSet presAssocID="{536E5BDE-D219-44F8-AFB2-CAFE0C9684C1}" presName="parentLin" presStyleCnt="0"/>
      <dgm:spPr/>
    </dgm:pt>
    <dgm:pt modelId="{BDEB8AD2-9F94-4742-A6CD-851C832E92F9}" type="pres">
      <dgm:prSet presAssocID="{536E5BDE-D219-44F8-AFB2-CAFE0C9684C1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F8602E5E-AED7-4D90-ACCF-8AFEA130CF26}" type="pres">
      <dgm:prSet presAssocID="{536E5BDE-D219-44F8-AFB2-CAFE0C9684C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85FEE9E-34FE-4E93-AE15-BEE06098FB7C}" type="pres">
      <dgm:prSet presAssocID="{536E5BDE-D219-44F8-AFB2-CAFE0C9684C1}" presName="negativeSpace" presStyleCnt="0"/>
      <dgm:spPr/>
    </dgm:pt>
    <dgm:pt modelId="{B48B3AC7-D547-4ED7-864E-0614D669AA38}" type="pres">
      <dgm:prSet presAssocID="{536E5BDE-D219-44F8-AFB2-CAFE0C9684C1}" presName="childText" presStyleLbl="conFgAcc1" presStyleIdx="1" presStyleCnt="3">
        <dgm:presLayoutVars>
          <dgm:bulletEnabled val="1"/>
        </dgm:presLayoutVars>
      </dgm:prSet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cs-CZ"/>
        </a:p>
      </dgm:t>
    </dgm:pt>
    <dgm:pt modelId="{BEB2E23F-A569-4A8C-BF3E-41C34FFB0944}" type="pres">
      <dgm:prSet presAssocID="{467E4A12-D60E-436C-934C-04C603FA8F02}" presName="spaceBetweenRectangles" presStyleCnt="0"/>
      <dgm:spPr/>
    </dgm:pt>
    <dgm:pt modelId="{D4A565FF-4640-4967-9170-235168D841DF}" type="pres">
      <dgm:prSet presAssocID="{5764DBA1-4BE5-43AC-B56D-587BC8A48A11}" presName="parentLin" presStyleCnt="0"/>
      <dgm:spPr/>
    </dgm:pt>
    <dgm:pt modelId="{B49C539E-4696-4F78-BFBF-5F60FFF66AE6}" type="pres">
      <dgm:prSet presAssocID="{5764DBA1-4BE5-43AC-B56D-587BC8A48A11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F4D95929-2C4B-4424-85DC-89C7DFFC83E4}" type="pres">
      <dgm:prSet presAssocID="{5764DBA1-4BE5-43AC-B56D-587BC8A48A1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0A2DAA-340D-4649-AC1B-B3BA3B9CB02F}" type="pres">
      <dgm:prSet presAssocID="{5764DBA1-4BE5-43AC-B56D-587BC8A48A11}" presName="negativeSpace" presStyleCnt="0"/>
      <dgm:spPr/>
    </dgm:pt>
    <dgm:pt modelId="{943AF487-86F4-4F44-8C51-B2CC317C1D48}" type="pres">
      <dgm:prSet presAssocID="{5764DBA1-4BE5-43AC-B56D-587BC8A48A11}" presName="childText" presStyleLbl="conFgAcc1" presStyleIdx="2" presStyleCnt="3">
        <dgm:presLayoutVars>
          <dgm:bulletEnabled val="1"/>
        </dgm:presLayoutVars>
      </dgm:prSet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cs-CZ"/>
        </a:p>
      </dgm:t>
    </dgm:pt>
  </dgm:ptLst>
  <dgm:cxnLst>
    <dgm:cxn modelId="{E5A314EB-43D7-4AAE-86CF-6832B0628F0D}" type="presOf" srcId="{5764DBA1-4BE5-43AC-B56D-587BC8A48A11}" destId="{F4D95929-2C4B-4424-85DC-89C7DFFC83E4}" srcOrd="1" destOrd="0" presId="urn:microsoft.com/office/officeart/2005/8/layout/list1"/>
    <dgm:cxn modelId="{AA2069F6-1080-49BE-A72B-4FFC1A391DAA}" srcId="{62D3B048-84EE-4460-BE3E-0E96B1031925}" destId="{55E0A30A-4A0A-48FB-97CC-021B6F9CF8EA}" srcOrd="0" destOrd="0" parTransId="{6AE01869-1BBF-45CA-B74D-6570089A4417}" sibTransId="{4B416DF7-3288-4476-87A0-C0A2EFC3D9E1}"/>
    <dgm:cxn modelId="{A481154E-46D2-4693-91D5-8A5F4CCEE071}" srcId="{62D3B048-84EE-4460-BE3E-0E96B1031925}" destId="{536E5BDE-D219-44F8-AFB2-CAFE0C9684C1}" srcOrd="1" destOrd="0" parTransId="{EE9FCB69-73B6-43E3-86E5-F31F818084ED}" sibTransId="{467E4A12-D60E-436C-934C-04C603FA8F02}"/>
    <dgm:cxn modelId="{B6953528-F997-4433-98D2-9EB52F9929D2}" type="presOf" srcId="{536E5BDE-D219-44F8-AFB2-CAFE0C9684C1}" destId="{F8602E5E-AED7-4D90-ACCF-8AFEA130CF26}" srcOrd="1" destOrd="0" presId="urn:microsoft.com/office/officeart/2005/8/layout/list1"/>
    <dgm:cxn modelId="{A67D2E7B-824E-4C03-A3D3-6A1CEC9F8B13}" type="presOf" srcId="{62D3B048-84EE-4460-BE3E-0E96B1031925}" destId="{25407DFD-F838-4D10-9EF0-17CDA1F98907}" srcOrd="0" destOrd="0" presId="urn:microsoft.com/office/officeart/2005/8/layout/list1"/>
    <dgm:cxn modelId="{AE0A90F3-99BE-4F6D-A616-D9CB37B05C50}" srcId="{62D3B048-84EE-4460-BE3E-0E96B1031925}" destId="{5764DBA1-4BE5-43AC-B56D-587BC8A48A11}" srcOrd="2" destOrd="0" parTransId="{C3BD7EC8-DEB8-4F83-98B6-B606D8CA4A36}" sibTransId="{9B5C1E30-3B20-45A3-9E8F-8C7B3CDAEF50}"/>
    <dgm:cxn modelId="{E5CA1C20-5732-410F-937E-F184244946F6}" type="presOf" srcId="{5764DBA1-4BE5-43AC-B56D-587BC8A48A11}" destId="{B49C539E-4696-4F78-BFBF-5F60FFF66AE6}" srcOrd="0" destOrd="0" presId="urn:microsoft.com/office/officeart/2005/8/layout/list1"/>
    <dgm:cxn modelId="{D2789A22-45C2-4DC7-993A-2A924BFBBE97}" type="presOf" srcId="{536E5BDE-D219-44F8-AFB2-CAFE0C9684C1}" destId="{BDEB8AD2-9F94-4742-A6CD-851C832E92F9}" srcOrd="0" destOrd="0" presId="urn:microsoft.com/office/officeart/2005/8/layout/list1"/>
    <dgm:cxn modelId="{DE77A3C5-4BD8-4EF0-85E4-1B2FD869CC41}" type="presOf" srcId="{55E0A30A-4A0A-48FB-97CC-021B6F9CF8EA}" destId="{998F9EAE-456F-4694-B8ED-86A2A3CD2B8A}" srcOrd="0" destOrd="0" presId="urn:microsoft.com/office/officeart/2005/8/layout/list1"/>
    <dgm:cxn modelId="{4AB13241-69C9-4F3D-BFBB-2523A150D5E8}" type="presOf" srcId="{55E0A30A-4A0A-48FB-97CC-021B6F9CF8EA}" destId="{43B76980-8B7E-4FA7-BF63-D97981672AD4}" srcOrd="1" destOrd="0" presId="urn:microsoft.com/office/officeart/2005/8/layout/list1"/>
    <dgm:cxn modelId="{349ED4C4-3E23-40DA-A53E-A059966DBC37}" type="presParOf" srcId="{25407DFD-F838-4D10-9EF0-17CDA1F98907}" destId="{7CF8AAE2-0D52-4627-9475-E51057BB1545}" srcOrd="0" destOrd="0" presId="urn:microsoft.com/office/officeart/2005/8/layout/list1"/>
    <dgm:cxn modelId="{2CF73E10-6A2A-4708-A8AE-FFC2785A8B85}" type="presParOf" srcId="{7CF8AAE2-0D52-4627-9475-E51057BB1545}" destId="{998F9EAE-456F-4694-B8ED-86A2A3CD2B8A}" srcOrd="0" destOrd="0" presId="urn:microsoft.com/office/officeart/2005/8/layout/list1"/>
    <dgm:cxn modelId="{B486505D-713E-4EAD-9241-08A2C7C23789}" type="presParOf" srcId="{7CF8AAE2-0D52-4627-9475-E51057BB1545}" destId="{43B76980-8B7E-4FA7-BF63-D97981672AD4}" srcOrd="1" destOrd="0" presId="urn:microsoft.com/office/officeart/2005/8/layout/list1"/>
    <dgm:cxn modelId="{5A686F0D-64F3-4F64-84A2-0ACB1C7F48E0}" type="presParOf" srcId="{25407DFD-F838-4D10-9EF0-17CDA1F98907}" destId="{58E66F9A-32A3-449F-B2BA-EEF8B3E360CE}" srcOrd="1" destOrd="0" presId="urn:microsoft.com/office/officeart/2005/8/layout/list1"/>
    <dgm:cxn modelId="{E1A2F609-30AA-4038-ADA5-B78DF8C1B711}" type="presParOf" srcId="{25407DFD-F838-4D10-9EF0-17CDA1F98907}" destId="{A92A5616-4EB9-4056-AA30-E278496ED6B5}" srcOrd="2" destOrd="0" presId="urn:microsoft.com/office/officeart/2005/8/layout/list1"/>
    <dgm:cxn modelId="{D4AA6E3C-F90E-4979-8846-E02A9B62CEE3}" type="presParOf" srcId="{25407DFD-F838-4D10-9EF0-17CDA1F98907}" destId="{749397D1-BB94-4179-9190-D387063EC88F}" srcOrd="3" destOrd="0" presId="urn:microsoft.com/office/officeart/2005/8/layout/list1"/>
    <dgm:cxn modelId="{05FC1B93-3C26-420D-A816-258258EF8780}" type="presParOf" srcId="{25407DFD-F838-4D10-9EF0-17CDA1F98907}" destId="{EA1D16B3-CD97-41B2-89CF-994658B86D90}" srcOrd="4" destOrd="0" presId="urn:microsoft.com/office/officeart/2005/8/layout/list1"/>
    <dgm:cxn modelId="{0CED14F9-E05C-4A5B-BF65-06464C9D3C99}" type="presParOf" srcId="{EA1D16B3-CD97-41B2-89CF-994658B86D90}" destId="{BDEB8AD2-9F94-4742-A6CD-851C832E92F9}" srcOrd="0" destOrd="0" presId="urn:microsoft.com/office/officeart/2005/8/layout/list1"/>
    <dgm:cxn modelId="{3C4435AF-37EE-4042-B8F3-9D58B24A21BE}" type="presParOf" srcId="{EA1D16B3-CD97-41B2-89CF-994658B86D90}" destId="{F8602E5E-AED7-4D90-ACCF-8AFEA130CF26}" srcOrd="1" destOrd="0" presId="urn:microsoft.com/office/officeart/2005/8/layout/list1"/>
    <dgm:cxn modelId="{20621E32-8D99-48BB-A2E8-DB900A1D789A}" type="presParOf" srcId="{25407DFD-F838-4D10-9EF0-17CDA1F98907}" destId="{985FEE9E-34FE-4E93-AE15-BEE06098FB7C}" srcOrd="5" destOrd="0" presId="urn:microsoft.com/office/officeart/2005/8/layout/list1"/>
    <dgm:cxn modelId="{F3DD57E5-7267-4886-BB1D-EF105507574D}" type="presParOf" srcId="{25407DFD-F838-4D10-9EF0-17CDA1F98907}" destId="{B48B3AC7-D547-4ED7-864E-0614D669AA38}" srcOrd="6" destOrd="0" presId="urn:microsoft.com/office/officeart/2005/8/layout/list1"/>
    <dgm:cxn modelId="{F048BD23-E256-4605-AD18-836B2EF7F6C2}" type="presParOf" srcId="{25407DFD-F838-4D10-9EF0-17CDA1F98907}" destId="{BEB2E23F-A569-4A8C-BF3E-41C34FFB0944}" srcOrd="7" destOrd="0" presId="urn:microsoft.com/office/officeart/2005/8/layout/list1"/>
    <dgm:cxn modelId="{89F3B719-0EA0-4459-B074-37CF54352DC8}" type="presParOf" srcId="{25407DFD-F838-4D10-9EF0-17CDA1F98907}" destId="{D4A565FF-4640-4967-9170-235168D841DF}" srcOrd="8" destOrd="0" presId="urn:microsoft.com/office/officeart/2005/8/layout/list1"/>
    <dgm:cxn modelId="{DB3803E6-5944-4DE9-8750-5C1BC42616D4}" type="presParOf" srcId="{D4A565FF-4640-4967-9170-235168D841DF}" destId="{B49C539E-4696-4F78-BFBF-5F60FFF66AE6}" srcOrd="0" destOrd="0" presId="urn:microsoft.com/office/officeart/2005/8/layout/list1"/>
    <dgm:cxn modelId="{E3E1D742-05FB-41AB-9D45-4923E5F52D7E}" type="presParOf" srcId="{D4A565FF-4640-4967-9170-235168D841DF}" destId="{F4D95929-2C4B-4424-85DC-89C7DFFC83E4}" srcOrd="1" destOrd="0" presId="urn:microsoft.com/office/officeart/2005/8/layout/list1"/>
    <dgm:cxn modelId="{2713160C-21A7-4A0E-8B1C-5B1A59EF0116}" type="presParOf" srcId="{25407DFD-F838-4D10-9EF0-17CDA1F98907}" destId="{A80A2DAA-340D-4649-AC1B-B3BA3B9CB02F}" srcOrd="9" destOrd="0" presId="urn:microsoft.com/office/officeart/2005/8/layout/list1"/>
    <dgm:cxn modelId="{DF77ECD2-DDBB-4148-B719-05B190B62C04}" type="presParOf" srcId="{25407DFD-F838-4D10-9EF0-17CDA1F98907}" destId="{943AF487-86F4-4F44-8C51-B2CC317C1D4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6BFF2D-09A2-4536-8EE8-F7ADA632D3A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CD2E34F-D932-4AA2-B630-295CCB5B6219}">
      <dgm:prSet phldrT="[Text]"/>
      <dgm:spPr>
        <a:solidFill>
          <a:schemeClr val="accent2">
            <a:lumMod val="40000"/>
            <a:lumOff val="6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cs-CZ" altLang="cs-CZ" dirty="0" smtClean="0">
              <a:solidFill>
                <a:schemeClr val="accent6">
                  <a:lumMod val="75000"/>
                </a:schemeClr>
              </a:solidFill>
            </a:rPr>
            <a:t>veřejná obchodní společnost</a:t>
          </a:r>
          <a:endParaRPr lang="cs-CZ" dirty="0">
            <a:solidFill>
              <a:schemeClr val="accent6">
                <a:lumMod val="75000"/>
              </a:schemeClr>
            </a:solidFill>
          </a:endParaRPr>
        </a:p>
      </dgm:t>
    </dgm:pt>
    <dgm:pt modelId="{F9EDB4C5-DAD5-4C5D-9F8D-A970F8E00209}" type="parTrans" cxnId="{16726D57-A2EA-42E8-97D3-35BD963EC6E3}">
      <dgm:prSet/>
      <dgm:spPr/>
      <dgm:t>
        <a:bodyPr/>
        <a:lstStyle/>
        <a:p>
          <a:endParaRPr lang="cs-CZ"/>
        </a:p>
      </dgm:t>
    </dgm:pt>
    <dgm:pt modelId="{2C4813EA-F3BE-40B9-BE7D-BD2ECA775403}" type="sibTrans" cxnId="{16726D57-A2EA-42E8-97D3-35BD963EC6E3}">
      <dgm:prSet/>
      <dgm:spPr/>
      <dgm:t>
        <a:bodyPr/>
        <a:lstStyle/>
        <a:p>
          <a:endParaRPr lang="cs-CZ"/>
        </a:p>
      </dgm:t>
    </dgm:pt>
    <dgm:pt modelId="{A606502E-03AB-4995-A10A-DDE9FBA07026}">
      <dgm:prSet phldrT="[Text]"/>
      <dgm:spPr>
        <a:solidFill>
          <a:schemeClr val="accent2">
            <a:lumMod val="40000"/>
            <a:lumOff val="6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cs-CZ" altLang="cs-CZ" dirty="0" smtClean="0">
              <a:solidFill>
                <a:schemeClr val="accent6">
                  <a:lumMod val="75000"/>
                </a:schemeClr>
              </a:solidFill>
            </a:rPr>
            <a:t>komanditní společnost</a:t>
          </a:r>
          <a:endParaRPr lang="cs-CZ" dirty="0">
            <a:solidFill>
              <a:schemeClr val="accent6">
                <a:lumMod val="75000"/>
              </a:schemeClr>
            </a:solidFill>
          </a:endParaRPr>
        </a:p>
      </dgm:t>
    </dgm:pt>
    <dgm:pt modelId="{18D83091-0935-4D58-A707-D80086936E86}" type="parTrans" cxnId="{161D8BCB-3BF4-4760-AE60-DE677DC058A9}">
      <dgm:prSet/>
      <dgm:spPr/>
      <dgm:t>
        <a:bodyPr/>
        <a:lstStyle/>
        <a:p>
          <a:endParaRPr lang="cs-CZ"/>
        </a:p>
      </dgm:t>
    </dgm:pt>
    <dgm:pt modelId="{A0AF6F5A-8928-479C-AD67-D032F9C9FACD}" type="sibTrans" cxnId="{161D8BCB-3BF4-4760-AE60-DE677DC058A9}">
      <dgm:prSet/>
      <dgm:spPr/>
      <dgm:t>
        <a:bodyPr/>
        <a:lstStyle/>
        <a:p>
          <a:endParaRPr lang="cs-CZ"/>
        </a:p>
      </dgm:t>
    </dgm:pt>
    <dgm:pt modelId="{E595907A-92E3-47B0-AC55-E8B10BB2E07A}">
      <dgm:prSet phldrT="[Text]"/>
      <dgm:spPr>
        <a:solidFill>
          <a:schemeClr val="accent2">
            <a:lumMod val="40000"/>
            <a:lumOff val="6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cs-CZ" altLang="cs-CZ" dirty="0" smtClean="0">
              <a:solidFill>
                <a:schemeClr val="accent6">
                  <a:lumMod val="75000"/>
                </a:schemeClr>
              </a:solidFill>
            </a:rPr>
            <a:t>společnost s ručením omezeným</a:t>
          </a:r>
          <a:endParaRPr lang="cs-CZ" dirty="0">
            <a:solidFill>
              <a:schemeClr val="accent6">
                <a:lumMod val="75000"/>
              </a:schemeClr>
            </a:solidFill>
          </a:endParaRPr>
        </a:p>
      </dgm:t>
    </dgm:pt>
    <dgm:pt modelId="{8AC10466-E218-445E-B4E9-BCB4762A093D}" type="parTrans" cxnId="{D171B200-B0FB-4521-B47F-291F17EA8554}">
      <dgm:prSet/>
      <dgm:spPr/>
      <dgm:t>
        <a:bodyPr/>
        <a:lstStyle/>
        <a:p>
          <a:endParaRPr lang="cs-CZ"/>
        </a:p>
      </dgm:t>
    </dgm:pt>
    <dgm:pt modelId="{C392FE8F-D35C-4076-9C82-B3CB372E2AFD}" type="sibTrans" cxnId="{D171B200-B0FB-4521-B47F-291F17EA8554}">
      <dgm:prSet/>
      <dgm:spPr/>
      <dgm:t>
        <a:bodyPr/>
        <a:lstStyle/>
        <a:p>
          <a:endParaRPr lang="cs-CZ"/>
        </a:p>
      </dgm:t>
    </dgm:pt>
    <dgm:pt modelId="{9EADAF10-4A36-4673-87E0-0DAB6AA9A8FB}">
      <dgm:prSet/>
      <dgm:spPr>
        <a:solidFill>
          <a:schemeClr val="accent2">
            <a:lumMod val="40000"/>
            <a:lumOff val="6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cs-CZ" altLang="cs-CZ" dirty="0" smtClean="0">
              <a:solidFill>
                <a:schemeClr val="accent6">
                  <a:lumMod val="75000"/>
                </a:schemeClr>
              </a:solidFill>
            </a:rPr>
            <a:t>akciová společnost</a:t>
          </a:r>
        </a:p>
      </dgm:t>
    </dgm:pt>
    <dgm:pt modelId="{D396923E-8E8A-4D90-9E67-9C82BE6C3294}" type="parTrans" cxnId="{05771940-72FE-4011-AEB9-EF6DFBADA682}">
      <dgm:prSet/>
      <dgm:spPr/>
      <dgm:t>
        <a:bodyPr/>
        <a:lstStyle/>
        <a:p>
          <a:endParaRPr lang="cs-CZ"/>
        </a:p>
      </dgm:t>
    </dgm:pt>
    <dgm:pt modelId="{1C683EBA-1ED1-47DB-AC27-D28A6CDBCDE5}" type="sibTrans" cxnId="{05771940-72FE-4011-AEB9-EF6DFBADA682}">
      <dgm:prSet/>
      <dgm:spPr/>
      <dgm:t>
        <a:bodyPr/>
        <a:lstStyle/>
        <a:p>
          <a:endParaRPr lang="cs-CZ"/>
        </a:p>
      </dgm:t>
    </dgm:pt>
    <dgm:pt modelId="{BF8E3BD7-34E1-4C0C-B6FC-E5ACD5EDBD03}" type="pres">
      <dgm:prSet presAssocID="{486BFF2D-09A2-4536-8EE8-F7ADA632D3A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45F2826-179E-4794-8A1B-304DEDE18D3B}" type="pres">
      <dgm:prSet presAssocID="{4CD2E34F-D932-4AA2-B630-295CCB5B6219}" presName="parentLin" presStyleCnt="0"/>
      <dgm:spPr/>
    </dgm:pt>
    <dgm:pt modelId="{00881CD9-FBD6-404A-975E-635F240B3932}" type="pres">
      <dgm:prSet presAssocID="{4CD2E34F-D932-4AA2-B630-295CCB5B6219}" presName="parentLeftMargin" presStyleLbl="node1" presStyleIdx="0" presStyleCnt="4"/>
      <dgm:spPr/>
      <dgm:t>
        <a:bodyPr/>
        <a:lstStyle/>
        <a:p>
          <a:endParaRPr lang="cs-CZ"/>
        </a:p>
      </dgm:t>
    </dgm:pt>
    <dgm:pt modelId="{342FBFA7-FC64-43AB-A276-C0E557E6D271}" type="pres">
      <dgm:prSet presAssocID="{4CD2E34F-D932-4AA2-B630-295CCB5B621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5B204CE-9744-4B00-9576-17FB9D1245D6}" type="pres">
      <dgm:prSet presAssocID="{4CD2E34F-D932-4AA2-B630-295CCB5B6219}" presName="negativeSpace" presStyleCnt="0"/>
      <dgm:spPr/>
    </dgm:pt>
    <dgm:pt modelId="{DC5CF224-D5C0-4486-9D6B-A5C58B1518C2}" type="pres">
      <dgm:prSet presAssocID="{4CD2E34F-D932-4AA2-B630-295CCB5B6219}" presName="childText" presStyleLbl="conFgAcc1" presStyleIdx="0" presStyleCnt="4">
        <dgm:presLayoutVars>
          <dgm:bulletEnabled val="1"/>
        </dgm:presLayoutVars>
      </dgm:prSet>
      <dgm:spPr>
        <a:ln>
          <a:solidFill>
            <a:schemeClr val="accent6">
              <a:lumMod val="75000"/>
            </a:schemeClr>
          </a:solidFill>
        </a:ln>
      </dgm:spPr>
    </dgm:pt>
    <dgm:pt modelId="{1EE43CE2-8EFB-4F83-A3B4-A5BFBD77A1A0}" type="pres">
      <dgm:prSet presAssocID="{2C4813EA-F3BE-40B9-BE7D-BD2ECA775403}" presName="spaceBetweenRectangles" presStyleCnt="0"/>
      <dgm:spPr/>
    </dgm:pt>
    <dgm:pt modelId="{637D3CC4-BE69-4FD4-829E-31A0948E26AE}" type="pres">
      <dgm:prSet presAssocID="{A606502E-03AB-4995-A10A-DDE9FBA07026}" presName="parentLin" presStyleCnt="0"/>
      <dgm:spPr/>
    </dgm:pt>
    <dgm:pt modelId="{E6070F85-CFCC-4CE1-95A4-DDD53DD94715}" type="pres">
      <dgm:prSet presAssocID="{A606502E-03AB-4995-A10A-DDE9FBA07026}" presName="parentLeftMargin" presStyleLbl="node1" presStyleIdx="0" presStyleCnt="4"/>
      <dgm:spPr/>
      <dgm:t>
        <a:bodyPr/>
        <a:lstStyle/>
        <a:p>
          <a:endParaRPr lang="cs-CZ"/>
        </a:p>
      </dgm:t>
    </dgm:pt>
    <dgm:pt modelId="{7B3F9F39-49C1-45C0-B712-A8FA16C41EED}" type="pres">
      <dgm:prSet presAssocID="{A606502E-03AB-4995-A10A-DDE9FBA0702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FEBE16-1B7A-485D-8241-341FEC22851C}" type="pres">
      <dgm:prSet presAssocID="{A606502E-03AB-4995-A10A-DDE9FBA07026}" presName="negativeSpace" presStyleCnt="0"/>
      <dgm:spPr/>
    </dgm:pt>
    <dgm:pt modelId="{47325A59-CC43-4EC0-AFE1-1B76C70FC02E}" type="pres">
      <dgm:prSet presAssocID="{A606502E-03AB-4995-A10A-DDE9FBA07026}" presName="childText" presStyleLbl="conFgAcc1" presStyleIdx="1" presStyleCnt="4">
        <dgm:presLayoutVars>
          <dgm:bulletEnabled val="1"/>
        </dgm:presLayoutVars>
      </dgm:prSet>
      <dgm:spPr>
        <a:ln>
          <a:solidFill>
            <a:schemeClr val="accent6">
              <a:lumMod val="75000"/>
            </a:schemeClr>
          </a:solidFill>
        </a:ln>
      </dgm:spPr>
    </dgm:pt>
    <dgm:pt modelId="{48AF5727-3E15-4693-8C3E-931CEAC42791}" type="pres">
      <dgm:prSet presAssocID="{A0AF6F5A-8928-479C-AD67-D032F9C9FACD}" presName="spaceBetweenRectangles" presStyleCnt="0"/>
      <dgm:spPr/>
    </dgm:pt>
    <dgm:pt modelId="{19B31E7A-F63F-45AA-8B3C-AC9ED0994C79}" type="pres">
      <dgm:prSet presAssocID="{E595907A-92E3-47B0-AC55-E8B10BB2E07A}" presName="parentLin" presStyleCnt="0"/>
      <dgm:spPr/>
    </dgm:pt>
    <dgm:pt modelId="{AB0F7132-CDA7-4E16-8F86-4280B3278A56}" type="pres">
      <dgm:prSet presAssocID="{E595907A-92E3-47B0-AC55-E8B10BB2E07A}" presName="parentLeftMargin" presStyleLbl="node1" presStyleIdx="1" presStyleCnt="4"/>
      <dgm:spPr/>
      <dgm:t>
        <a:bodyPr/>
        <a:lstStyle/>
        <a:p>
          <a:endParaRPr lang="cs-CZ"/>
        </a:p>
      </dgm:t>
    </dgm:pt>
    <dgm:pt modelId="{30E53E81-27E0-417C-A670-7C36D38372C7}" type="pres">
      <dgm:prSet presAssocID="{E595907A-92E3-47B0-AC55-E8B10BB2E07A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8BC50E4-B718-4722-BA04-B306E98E3B63}" type="pres">
      <dgm:prSet presAssocID="{E595907A-92E3-47B0-AC55-E8B10BB2E07A}" presName="negativeSpace" presStyleCnt="0"/>
      <dgm:spPr/>
    </dgm:pt>
    <dgm:pt modelId="{0F4E1EE2-C6B8-4BF3-A849-0CFBDBFB8BEE}" type="pres">
      <dgm:prSet presAssocID="{E595907A-92E3-47B0-AC55-E8B10BB2E07A}" presName="childText" presStyleLbl="conFgAcc1" presStyleIdx="2" presStyleCnt="4">
        <dgm:presLayoutVars>
          <dgm:bulletEnabled val="1"/>
        </dgm:presLayoutVars>
      </dgm:prSet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cs-CZ"/>
        </a:p>
      </dgm:t>
    </dgm:pt>
    <dgm:pt modelId="{2F679EF0-46C3-4CBE-9F65-69EB98C757D0}" type="pres">
      <dgm:prSet presAssocID="{C392FE8F-D35C-4076-9C82-B3CB372E2AFD}" presName="spaceBetweenRectangles" presStyleCnt="0"/>
      <dgm:spPr/>
    </dgm:pt>
    <dgm:pt modelId="{77504B9F-DCEC-4E68-816D-E39318522317}" type="pres">
      <dgm:prSet presAssocID="{9EADAF10-4A36-4673-87E0-0DAB6AA9A8FB}" presName="parentLin" presStyleCnt="0"/>
      <dgm:spPr/>
    </dgm:pt>
    <dgm:pt modelId="{306BE389-2B59-4CED-8D72-E7F76EA54A83}" type="pres">
      <dgm:prSet presAssocID="{9EADAF10-4A36-4673-87E0-0DAB6AA9A8FB}" presName="parentLeftMargin" presStyleLbl="node1" presStyleIdx="2" presStyleCnt="4"/>
      <dgm:spPr/>
      <dgm:t>
        <a:bodyPr/>
        <a:lstStyle/>
        <a:p>
          <a:endParaRPr lang="cs-CZ"/>
        </a:p>
      </dgm:t>
    </dgm:pt>
    <dgm:pt modelId="{A05056AC-DA42-4ACF-B0EC-F81A972EAD18}" type="pres">
      <dgm:prSet presAssocID="{9EADAF10-4A36-4673-87E0-0DAB6AA9A8F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F1E1C0E-F5DB-4DBB-80D6-ECF13113FB54}" type="pres">
      <dgm:prSet presAssocID="{9EADAF10-4A36-4673-87E0-0DAB6AA9A8FB}" presName="negativeSpace" presStyleCnt="0"/>
      <dgm:spPr/>
    </dgm:pt>
    <dgm:pt modelId="{E0C3E0BE-CC40-4FA3-BC49-2FC18A1B28CC}" type="pres">
      <dgm:prSet presAssocID="{9EADAF10-4A36-4673-87E0-0DAB6AA9A8FB}" presName="childText" presStyleLbl="conFgAcc1" presStyleIdx="3" presStyleCnt="4">
        <dgm:presLayoutVars>
          <dgm:bulletEnabled val="1"/>
        </dgm:presLayoutVars>
      </dgm:prSet>
      <dgm:spPr>
        <a:ln>
          <a:solidFill>
            <a:schemeClr val="accent6">
              <a:lumMod val="75000"/>
            </a:schemeClr>
          </a:solidFill>
        </a:ln>
      </dgm:spPr>
    </dgm:pt>
  </dgm:ptLst>
  <dgm:cxnLst>
    <dgm:cxn modelId="{6A1F92F5-BC63-4446-AE31-2D1A1CC136F2}" type="presOf" srcId="{9EADAF10-4A36-4673-87E0-0DAB6AA9A8FB}" destId="{306BE389-2B59-4CED-8D72-E7F76EA54A83}" srcOrd="0" destOrd="0" presId="urn:microsoft.com/office/officeart/2005/8/layout/list1"/>
    <dgm:cxn modelId="{66DD9EFD-E522-43FE-B95C-ECA2481EFDC2}" type="presOf" srcId="{486BFF2D-09A2-4536-8EE8-F7ADA632D3A1}" destId="{BF8E3BD7-34E1-4C0C-B6FC-E5ACD5EDBD03}" srcOrd="0" destOrd="0" presId="urn:microsoft.com/office/officeart/2005/8/layout/list1"/>
    <dgm:cxn modelId="{1192BBBF-8A66-49E9-9794-8947C588C9C0}" type="presOf" srcId="{A606502E-03AB-4995-A10A-DDE9FBA07026}" destId="{E6070F85-CFCC-4CE1-95A4-DDD53DD94715}" srcOrd="0" destOrd="0" presId="urn:microsoft.com/office/officeart/2005/8/layout/list1"/>
    <dgm:cxn modelId="{D0FD4395-B185-4CFA-972F-12B4D079D2AC}" type="presOf" srcId="{A606502E-03AB-4995-A10A-DDE9FBA07026}" destId="{7B3F9F39-49C1-45C0-B712-A8FA16C41EED}" srcOrd="1" destOrd="0" presId="urn:microsoft.com/office/officeart/2005/8/layout/list1"/>
    <dgm:cxn modelId="{963BA610-EB27-43D3-8130-3F22E616FD22}" type="presOf" srcId="{E595907A-92E3-47B0-AC55-E8B10BB2E07A}" destId="{AB0F7132-CDA7-4E16-8F86-4280B3278A56}" srcOrd="0" destOrd="0" presId="urn:microsoft.com/office/officeart/2005/8/layout/list1"/>
    <dgm:cxn modelId="{D171B200-B0FB-4521-B47F-291F17EA8554}" srcId="{486BFF2D-09A2-4536-8EE8-F7ADA632D3A1}" destId="{E595907A-92E3-47B0-AC55-E8B10BB2E07A}" srcOrd="2" destOrd="0" parTransId="{8AC10466-E218-445E-B4E9-BCB4762A093D}" sibTransId="{C392FE8F-D35C-4076-9C82-B3CB372E2AFD}"/>
    <dgm:cxn modelId="{16726D57-A2EA-42E8-97D3-35BD963EC6E3}" srcId="{486BFF2D-09A2-4536-8EE8-F7ADA632D3A1}" destId="{4CD2E34F-D932-4AA2-B630-295CCB5B6219}" srcOrd="0" destOrd="0" parTransId="{F9EDB4C5-DAD5-4C5D-9F8D-A970F8E00209}" sibTransId="{2C4813EA-F3BE-40B9-BE7D-BD2ECA775403}"/>
    <dgm:cxn modelId="{05771940-72FE-4011-AEB9-EF6DFBADA682}" srcId="{486BFF2D-09A2-4536-8EE8-F7ADA632D3A1}" destId="{9EADAF10-4A36-4673-87E0-0DAB6AA9A8FB}" srcOrd="3" destOrd="0" parTransId="{D396923E-8E8A-4D90-9E67-9C82BE6C3294}" sibTransId="{1C683EBA-1ED1-47DB-AC27-D28A6CDBCDE5}"/>
    <dgm:cxn modelId="{161D8BCB-3BF4-4760-AE60-DE677DC058A9}" srcId="{486BFF2D-09A2-4536-8EE8-F7ADA632D3A1}" destId="{A606502E-03AB-4995-A10A-DDE9FBA07026}" srcOrd="1" destOrd="0" parTransId="{18D83091-0935-4D58-A707-D80086936E86}" sibTransId="{A0AF6F5A-8928-479C-AD67-D032F9C9FACD}"/>
    <dgm:cxn modelId="{662CCCE2-05AB-41E7-97D5-F24E27BD0B0A}" type="presOf" srcId="{9EADAF10-4A36-4673-87E0-0DAB6AA9A8FB}" destId="{A05056AC-DA42-4ACF-B0EC-F81A972EAD18}" srcOrd="1" destOrd="0" presId="urn:microsoft.com/office/officeart/2005/8/layout/list1"/>
    <dgm:cxn modelId="{12362702-5F89-49A6-8CF1-51D784213B50}" type="presOf" srcId="{4CD2E34F-D932-4AA2-B630-295CCB5B6219}" destId="{342FBFA7-FC64-43AB-A276-C0E557E6D271}" srcOrd="1" destOrd="0" presId="urn:microsoft.com/office/officeart/2005/8/layout/list1"/>
    <dgm:cxn modelId="{438025E1-F99B-498A-A2C9-9B8B0A2F04B6}" type="presOf" srcId="{E595907A-92E3-47B0-AC55-E8B10BB2E07A}" destId="{30E53E81-27E0-417C-A670-7C36D38372C7}" srcOrd="1" destOrd="0" presId="urn:microsoft.com/office/officeart/2005/8/layout/list1"/>
    <dgm:cxn modelId="{4C4A3196-07A4-4F52-9F20-7B8D49F3C78E}" type="presOf" srcId="{4CD2E34F-D932-4AA2-B630-295CCB5B6219}" destId="{00881CD9-FBD6-404A-975E-635F240B3932}" srcOrd="0" destOrd="0" presId="urn:microsoft.com/office/officeart/2005/8/layout/list1"/>
    <dgm:cxn modelId="{E643386C-5894-4658-94D2-1BB0641359EA}" type="presParOf" srcId="{BF8E3BD7-34E1-4C0C-B6FC-E5ACD5EDBD03}" destId="{C45F2826-179E-4794-8A1B-304DEDE18D3B}" srcOrd="0" destOrd="0" presId="urn:microsoft.com/office/officeart/2005/8/layout/list1"/>
    <dgm:cxn modelId="{8C543D60-2DAD-47CC-B193-9A7642ECDE56}" type="presParOf" srcId="{C45F2826-179E-4794-8A1B-304DEDE18D3B}" destId="{00881CD9-FBD6-404A-975E-635F240B3932}" srcOrd="0" destOrd="0" presId="urn:microsoft.com/office/officeart/2005/8/layout/list1"/>
    <dgm:cxn modelId="{A33D0F07-ECC4-440F-B19A-9FF26446A406}" type="presParOf" srcId="{C45F2826-179E-4794-8A1B-304DEDE18D3B}" destId="{342FBFA7-FC64-43AB-A276-C0E557E6D271}" srcOrd="1" destOrd="0" presId="urn:microsoft.com/office/officeart/2005/8/layout/list1"/>
    <dgm:cxn modelId="{4B855716-035A-42D0-98E6-642AA3825DCC}" type="presParOf" srcId="{BF8E3BD7-34E1-4C0C-B6FC-E5ACD5EDBD03}" destId="{45B204CE-9744-4B00-9576-17FB9D1245D6}" srcOrd="1" destOrd="0" presId="urn:microsoft.com/office/officeart/2005/8/layout/list1"/>
    <dgm:cxn modelId="{D516A207-DEF8-445E-8884-F7B4A46B0F96}" type="presParOf" srcId="{BF8E3BD7-34E1-4C0C-B6FC-E5ACD5EDBD03}" destId="{DC5CF224-D5C0-4486-9D6B-A5C58B1518C2}" srcOrd="2" destOrd="0" presId="urn:microsoft.com/office/officeart/2005/8/layout/list1"/>
    <dgm:cxn modelId="{E371403F-B768-48F9-91FF-CEE833DE6927}" type="presParOf" srcId="{BF8E3BD7-34E1-4C0C-B6FC-E5ACD5EDBD03}" destId="{1EE43CE2-8EFB-4F83-A3B4-A5BFBD77A1A0}" srcOrd="3" destOrd="0" presId="urn:microsoft.com/office/officeart/2005/8/layout/list1"/>
    <dgm:cxn modelId="{68FF597E-80EB-4940-A1E0-F0BB76363B32}" type="presParOf" srcId="{BF8E3BD7-34E1-4C0C-B6FC-E5ACD5EDBD03}" destId="{637D3CC4-BE69-4FD4-829E-31A0948E26AE}" srcOrd="4" destOrd="0" presId="urn:microsoft.com/office/officeart/2005/8/layout/list1"/>
    <dgm:cxn modelId="{2B0AD876-EBFE-416C-B49E-E525BA117B20}" type="presParOf" srcId="{637D3CC4-BE69-4FD4-829E-31A0948E26AE}" destId="{E6070F85-CFCC-4CE1-95A4-DDD53DD94715}" srcOrd="0" destOrd="0" presId="urn:microsoft.com/office/officeart/2005/8/layout/list1"/>
    <dgm:cxn modelId="{BFF16173-C1F7-4504-A7B3-492EC7055F99}" type="presParOf" srcId="{637D3CC4-BE69-4FD4-829E-31A0948E26AE}" destId="{7B3F9F39-49C1-45C0-B712-A8FA16C41EED}" srcOrd="1" destOrd="0" presId="urn:microsoft.com/office/officeart/2005/8/layout/list1"/>
    <dgm:cxn modelId="{8769A3AC-D6D9-4EFB-84EF-E02BC7CB57D8}" type="presParOf" srcId="{BF8E3BD7-34E1-4C0C-B6FC-E5ACD5EDBD03}" destId="{99FEBE16-1B7A-485D-8241-341FEC22851C}" srcOrd="5" destOrd="0" presId="urn:microsoft.com/office/officeart/2005/8/layout/list1"/>
    <dgm:cxn modelId="{253EB500-A79A-4CE7-BB37-BD8D1D11D3F8}" type="presParOf" srcId="{BF8E3BD7-34E1-4C0C-B6FC-E5ACD5EDBD03}" destId="{47325A59-CC43-4EC0-AFE1-1B76C70FC02E}" srcOrd="6" destOrd="0" presId="urn:microsoft.com/office/officeart/2005/8/layout/list1"/>
    <dgm:cxn modelId="{FEB04EDA-78A5-42E2-B59F-FC80D2336CE9}" type="presParOf" srcId="{BF8E3BD7-34E1-4C0C-B6FC-E5ACD5EDBD03}" destId="{48AF5727-3E15-4693-8C3E-931CEAC42791}" srcOrd="7" destOrd="0" presId="urn:microsoft.com/office/officeart/2005/8/layout/list1"/>
    <dgm:cxn modelId="{2DDEA264-DCCC-481E-A0D2-75443BA8E28A}" type="presParOf" srcId="{BF8E3BD7-34E1-4C0C-B6FC-E5ACD5EDBD03}" destId="{19B31E7A-F63F-45AA-8B3C-AC9ED0994C79}" srcOrd="8" destOrd="0" presId="urn:microsoft.com/office/officeart/2005/8/layout/list1"/>
    <dgm:cxn modelId="{0E93B78B-4C6F-4F7D-9171-83F2B6B0A3FF}" type="presParOf" srcId="{19B31E7A-F63F-45AA-8B3C-AC9ED0994C79}" destId="{AB0F7132-CDA7-4E16-8F86-4280B3278A56}" srcOrd="0" destOrd="0" presId="urn:microsoft.com/office/officeart/2005/8/layout/list1"/>
    <dgm:cxn modelId="{149A0D33-0BD5-4BD7-A242-6922C3893A08}" type="presParOf" srcId="{19B31E7A-F63F-45AA-8B3C-AC9ED0994C79}" destId="{30E53E81-27E0-417C-A670-7C36D38372C7}" srcOrd="1" destOrd="0" presId="urn:microsoft.com/office/officeart/2005/8/layout/list1"/>
    <dgm:cxn modelId="{BEA30F00-E375-4A60-BDEE-F6C8E0407962}" type="presParOf" srcId="{BF8E3BD7-34E1-4C0C-B6FC-E5ACD5EDBD03}" destId="{F8BC50E4-B718-4722-BA04-B306E98E3B63}" srcOrd="9" destOrd="0" presId="urn:microsoft.com/office/officeart/2005/8/layout/list1"/>
    <dgm:cxn modelId="{05D31167-384B-47D1-94C6-E86AE89EC0DD}" type="presParOf" srcId="{BF8E3BD7-34E1-4C0C-B6FC-E5ACD5EDBD03}" destId="{0F4E1EE2-C6B8-4BF3-A849-0CFBDBFB8BEE}" srcOrd="10" destOrd="0" presId="urn:microsoft.com/office/officeart/2005/8/layout/list1"/>
    <dgm:cxn modelId="{6E0E0012-BD08-4E62-B444-66E6C1A5AB56}" type="presParOf" srcId="{BF8E3BD7-34E1-4C0C-B6FC-E5ACD5EDBD03}" destId="{2F679EF0-46C3-4CBE-9F65-69EB98C757D0}" srcOrd="11" destOrd="0" presId="urn:microsoft.com/office/officeart/2005/8/layout/list1"/>
    <dgm:cxn modelId="{360E2D27-2F24-470C-AC46-DA44446298A1}" type="presParOf" srcId="{BF8E3BD7-34E1-4C0C-B6FC-E5ACD5EDBD03}" destId="{77504B9F-DCEC-4E68-816D-E39318522317}" srcOrd="12" destOrd="0" presId="urn:microsoft.com/office/officeart/2005/8/layout/list1"/>
    <dgm:cxn modelId="{6E1ED337-4929-4204-9311-4492C176B4D7}" type="presParOf" srcId="{77504B9F-DCEC-4E68-816D-E39318522317}" destId="{306BE389-2B59-4CED-8D72-E7F76EA54A83}" srcOrd="0" destOrd="0" presId="urn:microsoft.com/office/officeart/2005/8/layout/list1"/>
    <dgm:cxn modelId="{CF7CA67C-64E1-4A1C-A1AF-A2F2CB678DCE}" type="presParOf" srcId="{77504B9F-DCEC-4E68-816D-E39318522317}" destId="{A05056AC-DA42-4ACF-B0EC-F81A972EAD18}" srcOrd="1" destOrd="0" presId="urn:microsoft.com/office/officeart/2005/8/layout/list1"/>
    <dgm:cxn modelId="{7CD0C117-ACFF-4501-8AF5-7FA31DC34537}" type="presParOf" srcId="{BF8E3BD7-34E1-4C0C-B6FC-E5ACD5EDBD03}" destId="{4F1E1C0E-F5DB-4DBB-80D6-ECF13113FB54}" srcOrd="13" destOrd="0" presId="urn:microsoft.com/office/officeart/2005/8/layout/list1"/>
    <dgm:cxn modelId="{2C51D685-BEFB-4622-B905-89395489D2E0}" type="presParOf" srcId="{BF8E3BD7-34E1-4C0C-B6FC-E5ACD5EDBD03}" destId="{E0C3E0BE-CC40-4FA3-BC49-2FC18A1B28C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D9F1D3-466E-4853-BAE3-80E571D9DAEE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0FFBF59C-3419-46D3-9E77-B6F81DD309E3}">
      <dgm:prSet/>
      <dgm:spPr/>
      <dgm:t>
        <a:bodyPr/>
        <a:lstStyle/>
        <a:p>
          <a:pPr rtl="0"/>
          <a:r>
            <a:rPr lang="cs-CZ" smtClean="0"/>
            <a:t>nevzniká žádný </a:t>
          </a:r>
          <a:r>
            <a:rPr lang="cs-CZ" b="1" smtClean="0"/>
            <a:t>nový</a:t>
          </a:r>
          <a:r>
            <a:rPr lang="cs-CZ" smtClean="0"/>
            <a:t> právní subjekt, a proto se nezapisuje do obchodního rejstříku,</a:t>
          </a:r>
          <a:endParaRPr lang="cs-CZ"/>
        </a:p>
      </dgm:t>
    </dgm:pt>
    <dgm:pt modelId="{C6FFA1C8-D1F9-47C7-8C0B-1972D00A0C3C}" type="parTrans" cxnId="{88245E88-8C87-4CFE-8188-5FAF06841E7C}">
      <dgm:prSet/>
      <dgm:spPr/>
      <dgm:t>
        <a:bodyPr/>
        <a:lstStyle/>
        <a:p>
          <a:endParaRPr lang="cs-CZ"/>
        </a:p>
      </dgm:t>
    </dgm:pt>
    <dgm:pt modelId="{E69EF227-9CD5-41DD-AC00-288BB051310E}" type="sibTrans" cxnId="{88245E88-8C87-4CFE-8188-5FAF06841E7C}">
      <dgm:prSet/>
      <dgm:spPr/>
      <dgm:t>
        <a:bodyPr/>
        <a:lstStyle/>
        <a:p>
          <a:endParaRPr lang="cs-CZ"/>
        </a:p>
      </dgm:t>
    </dgm:pt>
    <dgm:pt modelId="{7C02808F-7DAF-4A25-99DE-B8CB7A6E1AB7}">
      <dgm:prSet/>
      <dgm:spPr/>
      <dgm:t>
        <a:bodyPr/>
        <a:lstStyle/>
        <a:p>
          <a:pPr rtl="0"/>
          <a:r>
            <a:rPr lang="cs-CZ" smtClean="0"/>
            <a:t>k existujícímu podnikateli přistupuje tichý společník </a:t>
          </a:r>
          <a:r>
            <a:rPr lang="cs-CZ" b="1" smtClean="0"/>
            <a:t>svým vkladem</a:t>
          </a:r>
          <a:r>
            <a:rPr lang="cs-CZ" smtClean="0"/>
            <a:t>, jímž se účastní podnikání,</a:t>
          </a:r>
          <a:endParaRPr lang="cs-CZ"/>
        </a:p>
      </dgm:t>
    </dgm:pt>
    <dgm:pt modelId="{DC902942-7FC9-4BDB-8ACC-A5A325E09AD1}" type="parTrans" cxnId="{F0721C90-7F86-4E2D-B855-1E5EDAF18839}">
      <dgm:prSet/>
      <dgm:spPr/>
      <dgm:t>
        <a:bodyPr/>
        <a:lstStyle/>
        <a:p>
          <a:endParaRPr lang="cs-CZ"/>
        </a:p>
      </dgm:t>
    </dgm:pt>
    <dgm:pt modelId="{CA1D7950-955C-48D7-82D1-90C44A9B2157}" type="sibTrans" cxnId="{F0721C90-7F86-4E2D-B855-1E5EDAF18839}">
      <dgm:prSet/>
      <dgm:spPr/>
      <dgm:t>
        <a:bodyPr/>
        <a:lstStyle/>
        <a:p>
          <a:endParaRPr lang="cs-CZ"/>
        </a:p>
      </dgm:t>
    </dgm:pt>
    <dgm:pt modelId="{574D6C6F-90E3-4F38-918F-4761FD25624E}">
      <dgm:prSet/>
      <dgm:spPr/>
      <dgm:t>
        <a:bodyPr/>
        <a:lstStyle/>
        <a:p>
          <a:pPr rtl="0"/>
          <a:r>
            <a:rPr lang="cs-CZ" dirty="0" smtClean="0"/>
            <a:t>- tichý společník má vůči podnikateli nárok na sjednaný </a:t>
          </a:r>
          <a:r>
            <a:rPr lang="cs-CZ" b="1" dirty="0" smtClean="0"/>
            <a:t>podíl na zisku</a:t>
          </a:r>
          <a:r>
            <a:rPr lang="cs-CZ" dirty="0" smtClean="0"/>
            <a:t> a nese také v omezeném rozsahu riziko z podnikání provozovaného podnikatelem.</a:t>
          </a:r>
          <a:endParaRPr lang="cs-CZ" dirty="0"/>
        </a:p>
      </dgm:t>
    </dgm:pt>
    <dgm:pt modelId="{E92A310D-4E97-459F-9B02-B73E5647A6C8}" type="parTrans" cxnId="{31F1B10E-687E-40E5-9CCD-063D60C0E898}">
      <dgm:prSet/>
      <dgm:spPr/>
      <dgm:t>
        <a:bodyPr/>
        <a:lstStyle/>
        <a:p>
          <a:endParaRPr lang="cs-CZ"/>
        </a:p>
      </dgm:t>
    </dgm:pt>
    <dgm:pt modelId="{03C648E7-3D30-4055-8F24-FB2260E4E0C0}" type="sibTrans" cxnId="{31F1B10E-687E-40E5-9CCD-063D60C0E898}">
      <dgm:prSet/>
      <dgm:spPr/>
      <dgm:t>
        <a:bodyPr/>
        <a:lstStyle/>
        <a:p>
          <a:endParaRPr lang="cs-CZ"/>
        </a:p>
      </dgm:t>
    </dgm:pt>
    <dgm:pt modelId="{934318F7-2812-48DA-8386-69D4EA591278}">
      <dgm:prSet/>
      <dgm:spPr/>
      <dgm:t>
        <a:bodyPr/>
        <a:lstStyle/>
        <a:p>
          <a:pPr rtl="0"/>
          <a:r>
            <a:rPr lang="cs-CZ" dirty="0" smtClean="0"/>
            <a:t>- Společnost vyplácející podíl na zisku musí za tichého společníka srazit a </a:t>
          </a:r>
          <a:r>
            <a:rPr lang="cs-CZ" b="1" dirty="0" smtClean="0"/>
            <a:t>odvést z tohoto podílu srážkovou daň (15 %)</a:t>
          </a:r>
          <a:r>
            <a:rPr lang="cs-CZ" dirty="0" smtClean="0"/>
            <a:t>.</a:t>
          </a:r>
          <a:endParaRPr lang="cs-CZ" dirty="0"/>
        </a:p>
      </dgm:t>
    </dgm:pt>
    <dgm:pt modelId="{170521E6-0648-4944-890E-4B358BC138A4}" type="parTrans" cxnId="{1C3E5555-8DFD-436D-9353-500B6E09D456}">
      <dgm:prSet/>
      <dgm:spPr/>
      <dgm:t>
        <a:bodyPr/>
        <a:lstStyle/>
        <a:p>
          <a:endParaRPr lang="cs-CZ"/>
        </a:p>
      </dgm:t>
    </dgm:pt>
    <dgm:pt modelId="{EB4A7203-DEB0-44FF-8B02-1059FD14DBA2}" type="sibTrans" cxnId="{1C3E5555-8DFD-436D-9353-500B6E09D456}">
      <dgm:prSet/>
      <dgm:spPr/>
      <dgm:t>
        <a:bodyPr/>
        <a:lstStyle/>
        <a:p>
          <a:endParaRPr lang="cs-CZ"/>
        </a:p>
      </dgm:t>
    </dgm:pt>
    <dgm:pt modelId="{E5D3D043-3D2D-49E5-AE2E-A67C88F76A5C}" type="pres">
      <dgm:prSet presAssocID="{1DD9F1D3-466E-4853-BAE3-80E571D9DAE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9C2537C-B488-4F7A-8188-6B69EB355B2E}" type="pres">
      <dgm:prSet presAssocID="{0FFBF59C-3419-46D3-9E77-B6F81DD309E3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BAB8E2-BE4C-452C-9EC4-9FC99F8784EE}" type="pres">
      <dgm:prSet presAssocID="{E69EF227-9CD5-41DD-AC00-288BB051310E}" presName="spacer" presStyleCnt="0"/>
      <dgm:spPr/>
    </dgm:pt>
    <dgm:pt modelId="{1F61BAB7-90D2-4B1F-BC55-043A832E3AA9}" type="pres">
      <dgm:prSet presAssocID="{7C02808F-7DAF-4A25-99DE-B8CB7A6E1AB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05E828A-F964-460B-8FB3-2CC848BA9578}" type="pres">
      <dgm:prSet presAssocID="{CA1D7950-955C-48D7-82D1-90C44A9B2157}" presName="spacer" presStyleCnt="0"/>
      <dgm:spPr/>
    </dgm:pt>
    <dgm:pt modelId="{7BE54238-5C76-498B-962B-2100928925B2}" type="pres">
      <dgm:prSet presAssocID="{574D6C6F-90E3-4F38-918F-4761FD25624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C3BBC67-077B-4E66-9E7C-31C8F91B20D8}" type="pres">
      <dgm:prSet presAssocID="{03C648E7-3D30-4055-8F24-FB2260E4E0C0}" presName="spacer" presStyleCnt="0"/>
      <dgm:spPr/>
    </dgm:pt>
    <dgm:pt modelId="{83BAA895-120C-42F6-9352-8364741AE68F}" type="pres">
      <dgm:prSet presAssocID="{934318F7-2812-48DA-8386-69D4EA59127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C3E5555-8DFD-436D-9353-500B6E09D456}" srcId="{1DD9F1D3-466E-4853-BAE3-80E571D9DAEE}" destId="{934318F7-2812-48DA-8386-69D4EA591278}" srcOrd="3" destOrd="0" parTransId="{170521E6-0648-4944-890E-4B358BC138A4}" sibTransId="{EB4A7203-DEB0-44FF-8B02-1059FD14DBA2}"/>
    <dgm:cxn modelId="{88245E88-8C87-4CFE-8188-5FAF06841E7C}" srcId="{1DD9F1D3-466E-4853-BAE3-80E571D9DAEE}" destId="{0FFBF59C-3419-46D3-9E77-B6F81DD309E3}" srcOrd="0" destOrd="0" parTransId="{C6FFA1C8-D1F9-47C7-8C0B-1972D00A0C3C}" sibTransId="{E69EF227-9CD5-41DD-AC00-288BB051310E}"/>
    <dgm:cxn modelId="{31F1B10E-687E-40E5-9CCD-063D60C0E898}" srcId="{1DD9F1D3-466E-4853-BAE3-80E571D9DAEE}" destId="{574D6C6F-90E3-4F38-918F-4761FD25624E}" srcOrd="2" destOrd="0" parTransId="{E92A310D-4E97-459F-9B02-B73E5647A6C8}" sibTransId="{03C648E7-3D30-4055-8F24-FB2260E4E0C0}"/>
    <dgm:cxn modelId="{5FA3B807-C344-47DD-89C9-A079C029B044}" type="presOf" srcId="{934318F7-2812-48DA-8386-69D4EA591278}" destId="{83BAA895-120C-42F6-9352-8364741AE68F}" srcOrd="0" destOrd="0" presId="urn:microsoft.com/office/officeart/2005/8/layout/vList2"/>
    <dgm:cxn modelId="{9828EA85-D236-404B-AB87-5F3875285B1A}" type="presOf" srcId="{0FFBF59C-3419-46D3-9E77-B6F81DD309E3}" destId="{39C2537C-B488-4F7A-8188-6B69EB355B2E}" srcOrd="0" destOrd="0" presId="urn:microsoft.com/office/officeart/2005/8/layout/vList2"/>
    <dgm:cxn modelId="{4F39E302-D81C-4A0D-88CF-C4F391159C37}" type="presOf" srcId="{574D6C6F-90E3-4F38-918F-4761FD25624E}" destId="{7BE54238-5C76-498B-962B-2100928925B2}" srcOrd="0" destOrd="0" presId="urn:microsoft.com/office/officeart/2005/8/layout/vList2"/>
    <dgm:cxn modelId="{E574CFF3-65A8-4965-9AA8-14A6EE08AA95}" type="presOf" srcId="{7C02808F-7DAF-4A25-99DE-B8CB7A6E1AB7}" destId="{1F61BAB7-90D2-4B1F-BC55-043A832E3AA9}" srcOrd="0" destOrd="0" presId="urn:microsoft.com/office/officeart/2005/8/layout/vList2"/>
    <dgm:cxn modelId="{D38379B8-D366-4221-8D7D-6F326A06F62F}" type="presOf" srcId="{1DD9F1D3-466E-4853-BAE3-80E571D9DAEE}" destId="{E5D3D043-3D2D-49E5-AE2E-A67C88F76A5C}" srcOrd="0" destOrd="0" presId="urn:microsoft.com/office/officeart/2005/8/layout/vList2"/>
    <dgm:cxn modelId="{F0721C90-7F86-4E2D-B855-1E5EDAF18839}" srcId="{1DD9F1D3-466E-4853-BAE3-80E571D9DAEE}" destId="{7C02808F-7DAF-4A25-99DE-B8CB7A6E1AB7}" srcOrd="1" destOrd="0" parTransId="{DC902942-7FC9-4BDB-8ACC-A5A325E09AD1}" sibTransId="{CA1D7950-955C-48D7-82D1-90C44A9B2157}"/>
    <dgm:cxn modelId="{55F405DA-BE43-4317-88D3-B3061FB3D9E0}" type="presParOf" srcId="{E5D3D043-3D2D-49E5-AE2E-A67C88F76A5C}" destId="{39C2537C-B488-4F7A-8188-6B69EB355B2E}" srcOrd="0" destOrd="0" presId="urn:microsoft.com/office/officeart/2005/8/layout/vList2"/>
    <dgm:cxn modelId="{D2745D9E-E2CB-4EF1-A30B-28AC7A3E6F1A}" type="presParOf" srcId="{E5D3D043-3D2D-49E5-AE2E-A67C88F76A5C}" destId="{35BAB8E2-BE4C-452C-9EC4-9FC99F8784EE}" srcOrd="1" destOrd="0" presId="urn:microsoft.com/office/officeart/2005/8/layout/vList2"/>
    <dgm:cxn modelId="{1C433AE3-7F55-47A9-906D-B8213D4FDDAB}" type="presParOf" srcId="{E5D3D043-3D2D-49E5-AE2E-A67C88F76A5C}" destId="{1F61BAB7-90D2-4B1F-BC55-043A832E3AA9}" srcOrd="2" destOrd="0" presId="urn:microsoft.com/office/officeart/2005/8/layout/vList2"/>
    <dgm:cxn modelId="{5EAFF245-3D21-4250-A252-E96D648D321B}" type="presParOf" srcId="{E5D3D043-3D2D-49E5-AE2E-A67C88F76A5C}" destId="{105E828A-F964-460B-8FB3-2CC848BA9578}" srcOrd="3" destOrd="0" presId="urn:microsoft.com/office/officeart/2005/8/layout/vList2"/>
    <dgm:cxn modelId="{471481BA-8794-4D2E-9BFD-57347BDC40BB}" type="presParOf" srcId="{E5D3D043-3D2D-49E5-AE2E-A67C88F76A5C}" destId="{7BE54238-5C76-498B-962B-2100928925B2}" srcOrd="4" destOrd="0" presId="urn:microsoft.com/office/officeart/2005/8/layout/vList2"/>
    <dgm:cxn modelId="{FDCD8266-B4B5-4936-974D-6299C72E90AF}" type="presParOf" srcId="{E5D3D043-3D2D-49E5-AE2E-A67C88F76A5C}" destId="{2C3BBC67-077B-4E66-9E7C-31C8F91B20D8}" srcOrd="5" destOrd="0" presId="urn:microsoft.com/office/officeart/2005/8/layout/vList2"/>
    <dgm:cxn modelId="{6CFDA43D-D132-4DDA-8AFE-4E3F6A591416}" type="presParOf" srcId="{E5D3D043-3D2D-49E5-AE2E-A67C88F76A5C}" destId="{83BAA895-120C-42F6-9352-8364741AE68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6C36501-8637-4131-848A-E67841C0579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037DA3C-EA12-43B8-9675-6E556EA0A41B}">
      <dgm:prSet phldrT="[Text]"/>
      <dgm:spPr>
        <a:solidFill>
          <a:schemeClr val="accent2">
            <a:lumMod val="40000"/>
            <a:lumOff val="6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cs-CZ" dirty="0" smtClean="0">
              <a:solidFill>
                <a:schemeClr val="accent6">
                  <a:lumMod val="75000"/>
                </a:schemeClr>
              </a:solidFill>
            </a:rPr>
            <a:t>Základnou je základ daně snížený o daňovou ztrátu a odčitatelné položky na vědu a výzkum a podporu odborného vzdělávání (§34 ZDP)</a:t>
          </a:r>
          <a:endParaRPr lang="cs-CZ" dirty="0">
            <a:solidFill>
              <a:schemeClr val="accent6">
                <a:lumMod val="75000"/>
              </a:schemeClr>
            </a:solidFill>
          </a:endParaRPr>
        </a:p>
      </dgm:t>
    </dgm:pt>
    <dgm:pt modelId="{2E8EE6AA-2BF1-4916-ABFD-F21B03906812}" type="parTrans" cxnId="{ED060123-D09A-4F58-819F-B27894BF649B}">
      <dgm:prSet/>
      <dgm:spPr/>
      <dgm:t>
        <a:bodyPr/>
        <a:lstStyle/>
        <a:p>
          <a:endParaRPr lang="cs-CZ"/>
        </a:p>
      </dgm:t>
    </dgm:pt>
    <dgm:pt modelId="{1A34FC73-441C-4D50-90C7-82376B19AE8D}" type="sibTrans" cxnId="{ED060123-D09A-4F58-819F-B27894BF649B}">
      <dgm:prSet/>
      <dgm:spPr/>
      <dgm:t>
        <a:bodyPr/>
        <a:lstStyle/>
        <a:p>
          <a:endParaRPr lang="cs-CZ"/>
        </a:p>
      </dgm:t>
    </dgm:pt>
    <dgm:pt modelId="{17AB3291-6378-48D9-A5E6-47B39B5D7CDA}">
      <dgm:prSet phldrT="[Text]" phldr="1"/>
      <dgm:spPr/>
      <dgm:t>
        <a:bodyPr/>
        <a:lstStyle/>
        <a:p>
          <a:endParaRPr lang="cs-CZ"/>
        </a:p>
      </dgm:t>
    </dgm:pt>
    <dgm:pt modelId="{6852C67F-0308-4347-B723-8D0C7D0B8DA2}" type="parTrans" cxnId="{1C3A8BCD-01C4-412B-8DC5-CCE3710FF914}">
      <dgm:prSet/>
      <dgm:spPr/>
      <dgm:t>
        <a:bodyPr/>
        <a:lstStyle/>
        <a:p>
          <a:endParaRPr lang="cs-CZ"/>
        </a:p>
      </dgm:t>
    </dgm:pt>
    <dgm:pt modelId="{7C2F52C4-7D65-40EA-8A69-CEFCF4F2EE92}" type="sibTrans" cxnId="{1C3A8BCD-01C4-412B-8DC5-CCE3710FF914}">
      <dgm:prSet/>
      <dgm:spPr/>
      <dgm:t>
        <a:bodyPr/>
        <a:lstStyle/>
        <a:p>
          <a:endParaRPr lang="cs-CZ"/>
        </a:p>
      </dgm:t>
    </dgm:pt>
    <dgm:pt modelId="{C246938F-5990-4A0B-98DC-830FE3530DF6}">
      <dgm:prSet phldrT="[Text]"/>
      <dgm:spPr>
        <a:solidFill>
          <a:schemeClr val="accent2">
            <a:lumMod val="40000"/>
            <a:lumOff val="6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cs-CZ" altLang="cs-CZ" b="0" dirty="0" smtClean="0">
              <a:solidFill>
                <a:schemeClr val="accent6">
                  <a:lumMod val="75000"/>
                </a:schemeClr>
              </a:solidFill>
            </a:rPr>
            <a:t>minimální hranice je:</a:t>
          </a:r>
          <a:endParaRPr lang="cs-CZ" b="0" dirty="0">
            <a:solidFill>
              <a:schemeClr val="accent6">
                <a:lumMod val="75000"/>
              </a:schemeClr>
            </a:solidFill>
          </a:endParaRPr>
        </a:p>
      </dgm:t>
    </dgm:pt>
    <dgm:pt modelId="{52BAAD73-709D-4651-9C6E-F2E14D77E740}" type="parTrans" cxnId="{48D1DC86-C713-4EA6-8D32-4FFEB8BACB88}">
      <dgm:prSet/>
      <dgm:spPr/>
      <dgm:t>
        <a:bodyPr/>
        <a:lstStyle/>
        <a:p>
          <a:endParaRPr lang="cs-CZ"/>
        </a:p>
      </dgm:t>
    </dgm:pt>
    <dgm:pt modelId="{29CAF1C4-455A-4F17-8466-F97B5B7FD45F}" type="sibTrans" cxnId="{48D1DC86-C713-4EA6-8D32-4FFEB8BACB88}">
      <dgm:prSet/>
      <dgm:spPr/>
      <dgm:t>
        <a:bodyPr/>
        <a:lstStyle/>
        <a:p>
          <a:endParaRPr lang="cs-CZ"/>
        </a:p>
      </dgm:t>
    </dgm:pt>
    <dgm:pt modelId="{B378C931-B4B9-4745-9ECA-B6D9E1BBA09B}">
      <dgm:prSet phldrT="[Text]" custT="1"/>
      <dgm:spPr/>
      <dgm:t>
        <a:bodyPr/>
        <a:lstStyle/>
        <a:p>
          <a:r>
            <a:rPr lang="cs-CZ" sz="2400" dirty="0" smtClean="0"/>
            <a:t>pro každý jednotlivý dar!! </a:t>
          </a:r>
          <a:endParaRPr lang="cs-CZ" sz="2400" dirty="0"/>
        </a:p>
      </dgm:t>
    </dgm:pt>
    <dgm:pt modelId="{1D09D619-F0F2-47C1-A819-771BE985A639}" type="parTrans" cxnId="{2FE3CD59-D3B4-4BA1-9DF5-2AA3FD14B60F}">
      <dgm:prSet/>
      <dgm:spPr/>
      <dgm:t>
        <a:bodyPr/>
        <a:lstStyle/>
        <a:p>
          <a:endParaRPr lang="cs-CZ"/>
        </a:p>
      </dgm:t>
    </dgm:pt>
    <dgm:pt modelId="{E726E443-A57C-4AB8-8624-919CBE666144}" type="sibTrans" cxnId="{2FE3CD59-D3B4-4BA1-9DF5-2AA3FD14B60F}">
      <dgm:prSet/>
      <dgm:spPr/>
      <dgm:t>
        <a:bodyPr/>
        <a:lstStyle/>
        <a:p>
          <a:endParaRPr lang="cs-CZ"/>
        </a:p>
      </dgm:t>
    </dgm:pt>
    <dgm:pt modelId="{4B2D9DA0-7968-45FE-87AF-83FCB2E6D856}">
      <dgm:prSet/>
      <dgm:spPr>
        <a:solidFill>
          <a:schemeClr val="accent2">
            <a:lumMod val="40000"/>
            <a:lumOff val="6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cs-CZ" altLang="cs-CZ" b="0" dirty="0" smtClean="0">
              <a:solidFill>
                <a:schemeClr val="accent6">
                  <a:lumMod val="75000"/>
                </a:schemeClr>
              </a:solidFill>
            </a:rPr>
            <a:t>horní hranice – 10 % daň. základu </a:t>
          </a:r>
          <a:r>
            <a:rPr lang="cs-CZ" altLang="cs-CZ" b="0" dirty="0" smtClean="0">
              <a:solidFill>
                <a:srgbClr val="FF0000"/>
              </a:solidFill>
            </a:rPr>
            <a:t>(nově 30 % 2020 - 2021)</a:t>
          </a:r>
        </a:p>
      </dgm:t>
    </dgm:pt>
    <dgm:pt modelId="{97497FA0-7E80-4478-B3F5-FAF88F4FFDE2}" type="parTrans" cxnId="{217BC31B-1E10-49EC-9B22-16B1831B0E00}">
      <dgm:prSet/>
      <dgm:spPr/>
      <dgm:t>
        <a:bodyPr/>
        <a:lstStyle/>
        <a:p>
          <a:endParaRPr lang="cs-CZ"/>
        </a:p>
      </dgm:t>
    </dgm:pt>
    <dgm:pt modelId="{5848671F-F39F-400B-9C5E-AE6A64080449}" type="sibTrans" cxnId="{217BC31B-1E10-49EC-9B22-16B1831B0E00}">
      <dgm:prSet/>
      <dgm:spPr/>
      <dgm:t>
        <a:bodyPr/>
        <a:lstStyle/>
        <a:p>
          <a:endParaRPr lang="cs-CZ"/>
        </a:p>
      </dgm:t>
    </dgm:pt>
    <dgm:pt modelId="{94CEAECA-F71D-48ED-8860-95F923B8272A}">
      <dgm:prSet phldrT="[Text]" custT="1"/>
      <dgm:spPr/>
      <dgm:t>
        <a:bodyPr/>
        <a:lstStyle/>
        <a:p>
          <a:r>
            <a:rPr lang="cs-CZ" sz="2400" dirty="0" smtClean="0"/>
            <a:t>Resp. souhrn darů jednomu oprávněnému subjektu - a to 2000 Kč</a:t>
          </a:r>
          <a:endParaRPr lang="cs-CZ" sz="2400" dirty="0"/>
        </a:p>
      </dgm:t>
    </dgm:pt>
    <dgm:pt modelId="{AE3F88D6-7FED-4188-9927-99CDA1F80C14}" type="parTrans" cxnId="{7DB0FF98-A4CF-4BEF-A8D7-F60FF3EFA204}">
      <dgm:prSet/>
      <dgm:spPr/>
      <dgm:t>
        <a:bodyPr/>
        <a:lstStyle/>
        <a:p>
          <a:endParaRPr lang="cs-CZ"/>
        </a:p>
      </dgm:t>
    </dgm:pt>
    <dgm:pt modelId="{201D2DCA-C999-4CA6-B0C0-2F1D31107377}" type="sibTrans" cxnId="{7DB0FF98-A4CF-4BEF-A8D7-F60FF3EFA204}">
      <dgm:prSet/>
      <dgm:spPr/>
      <dgm:t>
        <a:bodyPr/>
        <a:lstStyle/>
        <a:p>
          <a:endParaRPr lang="cs-CZ"/>
        </a:p>
      </dgm:t>
    </dgm:pt>
    <dgm:pt modelId="{EB9294DE-039B-47F6-ADB4-001E3B5B6433}" type="pres">
      <dgm:prSet presAssocID="{16C36501-8637-4131-848A-E67841C0579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86F959E-0D5E-468B-BDD2-30C533832C9C}" type="pres">
      <dgm:prSet presAssocID="{B037DA3C-EA12-43B8-9675-6E556EA0A41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C01F700-CEE9-4499-9FB7-DE8EC3448338}" type="pres">
      <dgm:prSet presAssocID="{B037DA3C-EA12-43B8-9675-6E556EA0A41B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A9B8E2-203C-4544-82C9-D1694B3737B0}" type="pres">
      <dgm:prSet presAssocID="{C246938F-5990-4A0B-98DC-830FE3530DF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ED5F628-E583-45BA-9576-67EFFB2C17FA}" type="pres">
      <dgm:prSet presAssocID="{C246938F-5990-4A0B-98DC-830FE3530DF6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F534EFD-F55E-462E-A71A-D3A6D7CA843C}" type="pres">
      <dgm:prSet presAssocID="{4B2D9DA0-7968-45FE-87AF-83FCB2E6D85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3BC79BC-E0F4-4868-A084-EDC5589CE5E9}" type="presOf" srcId="{16C36501-8637-4131-848A-E67841C05796}" destId="{EB9294DE-039B-47F6-ADB4-001E3B5B6433}" srcOrd="0" destOrd="0" presId="urn:microsoft.com/office/officeart/2005/8/layout/vList2"/>
    <dgm:cxn modelId="{217BC31B-1E10-49EC-9B22-16B1831B0E00}" srcId="{16C36501-8637-4131-848A-E67841C05796}" destId="{4B2D9DA0-7968-45FE-87AF-83FCB2E6D856}" srcOrd="2" destOrd="0" parTransId="{97497FA0-7E80-4478-B3F5-FAF88F4FFDE2}" sibTransId="{5848671F-F39F-400B-9C5E-AE6A64080449}"/>
    <dgm:cxn modelId="{7DB0FF98-A4CF-4BEF-A8D7-F60FF3EFA204}" srcId="{C246938F-5990-4A0B-98DC-830FE3530DF6}" destId="{94CEAECA-F71D-48ED-8860-95F923B8272A}" srcOrd="1" destOrd="0" parTransId="{AE3F88D6-7FED-4188-9927-99CDA1F80C14}" sibTransId="{201D2DCA-C999-4CA6-B0C0-2F1D31107377}"/>
    <dgm:cxn modelId="{25E32F07-A748-4623-B426-E46DDA360D5D}" type="presOf" srcId="{C246938F-5990-4A0B-98DC-830FE3530DF6}" destId="{A0A9B8E2-203C-4544-82C9-D1694B3737B0}" srcOrd="0" destOrd="0" presId="urn:microsoft.com/office/officeart/2005/8/layout/vList2"/>
    <dgm:cxn modelId="{1C3A8BCD-01C4-412B-8DC5-CCE3710FF914}" srcId="{B037DA3C-EA12-43B8-9675-6E556EA0A41B}" destId="{17AB3291-6378-48D9-A5E6-47B39B5D7CDA}" srcOrd="0" destOrd="0" parTransId="{6852C67F-0308-4347-B723-8D0C7D0B8DA2}" sibTransId="{7C2F52C4-7D65-40EA-8A69-CEFCF4F2EE92}"/>
    <dgm:cxn modelId="{990EC58B-2BB6-4EA2-927C-5E90618FA334}" type="presOf" srcId="{B378C931-B4B9-4745-9ECA-B6D9E1BBA09B}" destId="{BED5F628-E583-45BA-9576-67EFFB2C17FA}" srcOrd="0" destOrd="0" presId="urn:microsoft.com/office/officeart/2005/8/layout/vList2"/>
    <dgm:cxn modelId="{48D1DC86-C713-4EA6-8D32-4FFEB8BACB88}" srcId="{16C36501-8637-4131-848A-E67841C05796}" destId="{C246938F-5990-4A0B-98DC-830FE3530DF6}" srcOrd="1" destOrd="0" parTransId="{52BAAD73-709D-4651-9C6E-F2E14D77E740}" sibTransId="{29CAF1C4-455A-4F17-8466-F97B5B7FD45F}"/>
    <dgm:cxn modelId="{ED060123-D09A-4F58-819F-B27894BF649B}" srcId="{16C36501-8637-4131-848A-E67841C05796}" destId="{B037DA3C-EA12-43B8-9675-6E556EA0A41B}" srcOrd="0" destOrd="0" parTransId="{2E8EE6AA-2BF1-4916-ABFD-F21B03906812}" sibTransId="{1A34FC73-441C-4D50-90C7-82376B19AE8D}"/>
    <dgm:cxn modelId="{8A261958-C65E-4A75-A352-E11B3C70D6DE}" type="presOf" srcId="{94CEAECA-F71D-48ED-8860-95F923B8272A}" destId="{BED5F628-E583-45BA-9576-67EFFB2C17FA}" srcOrd="0" destOrd="1" presId="urn:microsoft.com/office/officeart/2005/8/layout/vList2"/>
    <dgm:cxn modelId="{69DEAB82-E7FA-4D53-A7F8-3BC7817D0E73}" type="presOf" srcId="{4B2D9DA0-7968-45FE-87AF-83FCB2E6D856}" destId="{9F534EFD-F55E-462E-A71A-D3A6D7CA843C}" srcOrd="0" destOrd="0" presId="urn:microsoft.com/office/officeart/2005/8/layout/vList2"/>
    <dgm:cxn modelId="{2FE3CD59-D3B4-4BA1-9DF5-2AA3FD14B60F}" srcId="{C246938F-5990-4A0B-98DC-830FE3530DF6}" destId="{B378C931-B4B9-4745-9ECA-B6D9E1BBA09B}" srcOrd="0" destOrd="0" parTransId="{1D09D619-F0F2-47C1-A819-771BE985A639}" sibTransId="{E726E443-A57C-4AB8-8624-919CBE666144}"/>
    <dgm:cxn modelId="{A6FB8228-F156-4870-B8D9-B0F81CD9B2D3}" type="presOf" srcId="{17AB3291-6378-48D9-A5E6-47B39B5D7CDA}" destId="{AC01F700-CEE9-4499-9FB7-DE8EC3448338}" srcOrd="0" destOrd="0" presId="urn:microsoft.com/office/officeart/2005/8/layout/vList2"/>
    <dgm:cxn modelId="{5DD0E141-46EF-4DC7-AA18-9CC21E894ED3}" type="presOf" srcId="{B037DA3C-EA12-43B8-9675-6E556EA0A41B}" destId="{586F959E-0D5E-468B-BDD2-30C533832C9C}" srcOrd="0" destOrd="0" presId="urn:microsoft.com/office/officeart/2005/8/layout/vList2"/>
    <dgm:cxn modelId="{F06087EA-96FA-4E9F-9211-CE7A777B264C}" type="presParOf" srcId="{EB9294DE-039B-47F6-ADB4-001E3B5B6433}" destId="{586F959E-0D5E-468B-BDD2-30C533832C9C}" srcOrd="0" destOrd="0" presId="urn:microsoft.com/office/officeart/2005/8/layout/vList2"/>
    <dgm:cxn modelId="{DC197D30-4854-463B-9488-7DA7DC9806F0}" type="presParOf" srcId="{EB9294DE-039B-47F6-ADB4-001E3B5B6433}" destId="{AC01F700-CEE9-4499-9FB7-DE8EC3448338}" srcOrd="1" destOrd="0" presId="urn:microsoft.com/office/officeart/2005/8/layout/vList2"/>
    <dgm:cxn modelId="{75CB9ED7-958A-43CA-99E3-3C900B81E902}" type="presParOf" srcId="{EB9294DE-039B-47F6-ADB4-001E3B5B6433}" destId="{A0A9B8E2-203C-4544-82C9-D1694B3737B0}" srcOrd="2" destOrd="0" presId="urn:microsoft.com/office/officeart/2005/8/layout/vList2"/>
    <dgm:cxn modelId="{5F27C88A-2EC1-46E8-B829-07D3530D9573}" type="presParOf" srcId="{EB9294DE-039B-47F6-ADB4-001E3B5B6433}" destId="{BED5F628-E583-45BA-9576-67EFFB2C17FA}" srcOrd="3" destOrd="0" presId="urn:microsoft.com/office/officeart/2005/8/layout/vList2"/>
    <dgm:cxn modelId="{D13C258B-5AEB-4355-A68C-6262CAB33DC1}" type="presParOf" srcId="{EB9294DE-039B-47F6-ADB4-001E3B5B6433}" destId="{9F534EFD-F55E-462E-A71A-D3A6D7CA843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2A5616-4EB9-4056-AA30-E278496ED6B5}">
      <dsp:nvSpPr>
        <dsp:cNvPr id="0" name=""/>
        <dsp:cNvSpPr/>
      </dsp:nvSpPr>
      <dsp:spPr>
        <a:xfrm>
          <a:off x="0" y="506528"/>
          <a:ext cx="78867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B76980-8B7E-4FA7-BF63-D97981672AD4}">
      <dsp:nvSpPr>
        <dsp:cNvPr id="0" name=""/>
        <dsp:cNvSpPr/>
      </dsp:nvSpPr>
      <dsp:spPr>
        <a:xfrm>
          <a:off x="423957" y="67864"/>
          <a:ext cx="5520690" cy="974160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2400" kern="1200" dirty="0" smtClean="0"/>
            <a:t>jsou právnické osoby</a:t>
          </a:r>
        </a:p>
      </dsp:txBody>
      <dsp:txXfrm>
        <a:off x="471512" y="115419"/>
        <a:ext cx="5425580" cy="879050"/>
      </dsp:txXfrm>
    </dsp:sp>
    <dsp:sp modelId="{B48B3AC7-D547-4ED7-864E-0614D669AA38}">
      <dsp:nvSpPr>
        <dsp:cNvPr id="0" name=""/>
        <dsp:cNvSpPr/>
      </dsp:nvSpPr>
      <dsp:spPr>
        <a:xfrm>
          <a:off x="0" y="2003409"/>
          <a:ext cx="78867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602E5E-AED7-4D90-ACCF-8AFEA130CF26}">
      <dsp:nvSpPr>
        <dsp:cNvPr id="0" name=""/>
        <dsp:cNvSpPr/>
      </dsp:nvSpPr>
      <dsp:spPr>
        <a:xfrm>
          <a:off x="394335" y="1516329"/>
          <a:ext cx="5520690" cy="974160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2400" kern="1200" dirty="0" smtClean="0"/>
            <a:t>mají vlastní právní subjektivitu</a:t>
          </a:r>
          <a:endParaRPr lang="cs-CZ" sz="2400" kern="1200" dirty="0"/>
        </a:p>
      </dsp:txBody>
      <dsp:txXfrm>
        <a:off x="441890" y="1563884"/>
        <a:ext cx="5425580" cy="879050"/>
      </dsp:txXfrm>
    </dsp:sp>
    <dsp:sp modelId="{943AF487-86F4-4F44-8C51-B2CC317C1D48}">
      <dsp:nvSpPr>
        <dsp:cNvPr id="0" name=""/>
        <dsp:cNvSpPr/>
      </dsp:nvSpPr>
      <dsp:spPr>
        <a:xfrm>
          <a:off x="0" y="3500289"/>
          <a:ext cx="78867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D95929-2C4B-4424-85DC-89C7DFFC83E4}">
      <dsp:nvSpPr>
        <dsp:cNvPr id="0" name=""/>
        <dsp:cNvSpPr/>
      </dsp:nvSpPr>
      <dsp:spPr>
        <a:xfrm>
          <a:off x="394335" y="3013209"/>
          <a:ext cx="5520690" cy="974160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2400" kern="1200" dirty="0" smtClean="0"/>
            <a:t>založeny za účelem podnikání</a:t>
          </a:r>
          <a:endParaRPr lang="cs-CZ" sz="2400" kern="1200" dirty="0"/>
        </a:p>
      </dsp:txBody>
      <dsp:txXfrm>
        <a:off x="441890" y="3060764"/>
        <a:ext cx="5425580" cy="8790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5CF224-D5C0-4486-9D6B-A5C58B1518C2}">
      <dsp:nvSpPr>
        <dsp:cNvPr id="0" name=""/>
        <dsp:cNvSpPr/>
      </dsp:nvSpPr>
      <dsp:spPr>
        <a:xfrm>
          <a:off x="0" y="417429"/>
          <a:ext cx="78867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2FBFA7-FC64-43AB-A276-C0E557E6D271}">
      <dsp:nvSpPr>
        <dsp:cNvPr id="0" name=""/>
        <dsp:cNvSpPr/>
      </dsp:nvSpPr>
      <dsp:spPr>
        <a:xfrm>
          <a:off x="394335" y="63189"/>
          <a:ext cx="5520690" cy="708480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2400" kern="1200" dirty="0" smtClean="0">
              <a:solidFill>
                <a:schemeClr val="accent6">
                  <a:lumMod val="75000"/>
                </a:schemeClr>
              </a:solidFill>
            </a:rPr>
            <a:t>veřejná obchodní společnost</a:t>
          </a:r>
          <a:endParaRPr lang="cs-CZ" sz="24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428920" y="97774"/>
        <a:ext cx="5451520" cy="639310"/>
      </dsp:txXfrm>
    </dsp:sp>
    <dsp:sp modelId="{47325A59-CC43-4EC0-AFE1-1B76C70FC02E}">
      <dsp:nvSpPr>
        <dsp:cNvPr id="0" name=""/>
        <dsp:cNvSpPr/>
      </dsp:nvSpPr>
      <dsp:spPr>
        <a:xfrm>
          <a:off x="0" y="1506069"/>
          <a:ext cx="78867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3F9F39-49C1-45C0-B712-A8FA16C41EED}">
      <dsp:nvSpPr>
        <dsp:cNvPr id="0" name=""/>
        <dsp:cNvSpPr/>
      </dsp:nvSpPr>
      <dsp:spPr>
        <a:xfrm>
          <a:off x="394335" y="1151829"/>
          <a:ext cx="5520690" cy="708480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2400" kern="1200" dirty="0" smtClean="0">
              <a:solidFill>
                <a:schemeClr val="accent6">
                  <a:lumMod val="75000"/>
                </a:schemeClr>
              </a:solidFill>
            </a:rPr>
            <a:t>komanditní společnost</a:t>
          </a:r>
          <a:endParaRPr lang="cs-CZ" sz="24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428920" y="1186414"/>
        <a:ext cx="5451520" cy="639310"/>
      </dsp:txXfrm>
    </dsp:sp>
    <dsp:sp modelId="{0F4E1EE2-C6B8-4BF3-A849-0CFBDBFB8BEE}">
      <dsp:nvSpPr>
        <dsp:cNvPr id="0" name=""/>
        <dsp:cNvSpPr/>
      </dsp:nvSpPr>
      <dsp:spPr>
        <a:xfrm>
          <a:off x="0" y="2594709"/>
          <a:ext cx="78867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53E81-27E0-417C-A670-7C36D38372C7}">
      <dsp:nvSpPr>
        <dsp:cNvPr id="0" name=""/>
        <dsp:cNvSpPr/>
      </dsp:nvSpPr>
      <dsp:spPr>
        <a:xfrm>
          <a:off x="394335" y="2240469"/>
          <a:ext cx="5520690" cy="708480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2400" kern="1200" dirty="0" smtClean="0">
              <a:solidFill>
                <a:schemeClr val="accent6">
                  <a:lumMod val="75000"/>
                </a:schemeClr>
              </a:solidFill>
            </a:rPr>
            <a:t>společnost s ručením omezeným</a:t>
          </a:r>
          <a:endParaRPr lang="cs-CZ" sz="24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428920" y="2275054"/>
        <a:ext cx="5451520" cy="639310"/>
      </dsp:txXfrm>
    </dsp:sp>
    <dsp:sp modelId="{E0C3E0BE-CC40-4FA3-BC49-2FC18A1B28CC}">
      <dsp:nvSpPr>
        <dsp:cNvPr id="0" name=""/>
        <dsp:cNvSpPr/>
      </dsp:nvSpPr>
      <dsp:spPr>
        <a:xfrm>
          <a:off x="0" y="3683349"/>
          <a:ext cx="78867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5056AC-DA42-4ACF-B0EC-F81A972EAD18}">
      <dsp:nvSpPr>
        <dsp:cNvPr id="0" name=""/>
        <dsp:cNvSpPr/>
      </dsp:nvSpPr>
      <dsp:spPr>
        <a:xfrm>
          <a:off x="394335" y="3329109"/>
          <a:ext cx="5520690" cy="708480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2400" kern="1200" dirty="0" smtClean="0">
              <a:solidFill>
                <a:schemeClr val="accent6">
                  <a:lumMod val="75000"/>
                </a:schemeClr>
              </a:solidFill>
            </a:rPr>
            <a:t>akciová společnost</a:t>
          </a:r>
        </a:p>
      </dsp:txBody>
      <dsp:txXfrm>
        <a:off x="428920" y="3363694"/>
        <a:ext cx="5451520" cy="639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C2537C-B488-4F7A-8188-6B69EB355B2E}">
      <dsp:nvSpPr>
        <dsp:cNvPr id="0" name=""/>
        <dsp:cNvSpPr/>
      </dsp:nvSpPr>
      <dsp:spPr>
        <a:xfrm>
          <a:off x="0" y="78669"/>
          <a:ext cx="10515600" cy="9945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smtClean="0"/>
            <a:t>nevzniká žádný </a:t>
          </a:r>
          <a:r>
            <a:rPr lang="cs-CZ" sz="2500" b="1" kern="1200" smtClean="0"/>
            <a:t>nový</a:t>
          </a:r>
          <a:r>
            <a:rPr lang="cs-CZ" sz="2500" kern="1200" smtClean="0"/>
            <a:t> právní subjekt, a proto se nezapisuje do obchodního rejstříku,</a:t>
          </a:r>
          <a:endParaRPr lang="cs-CZ" sz="2500" kern="1200"/>
        </a:p>
      </dsp:txBody>
      <dsp:txXfrm>
        <a:off x="48547" y="127216"/>
        <a:ext cx="10418506" cy="897406"/>
      </dsp:txXfrm>
    </dsp:sp>
    <dsp:sp modelId="{1F61BAB7-90D2-4B1F-BC55-043A832E3AA9}">
      <dsp:nvSpPr>
        <dsp:cNvPr id="0" name=""/>
        <dsp:cNvSpPr/>
      </dsp:nvSpPr>
      <dsp:spPr>
        <a:xfrm>
          <a:off x="0" y="1145169"/>
          <a:ext cx="10515600" cy="9945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smtClean="0"/>
            <a:t>k existujícímu podnikateli přistupuje tichý společník </a:t>
          </a:r>
          <a:r>
            <a:rPr lang="cs-CZ" sz="2500" b="1" kern="1200" smtClean="0"/>
            <a:t>svým vkladem</a:t>
          </a:r>
          <a:r>
            <a:rPr lang="cs-CZ" sz="2500" kern="1200" smtClean="0"/>
            <a:t>, jímž se účastní podnikání,</a:t>
          </a:r>
          <a:endParaRPr lang="cs-CZ" sz="2500" kern="1200"/>
        </a:p>
      </dsp:txBody>
      <dsp:txXfrm>
        <a:off x="48547" y="1193716"/>
        <a:ext cx="10418506" cy="897406"/>
      </dsp:txXfrm>
    </dsp:sp>
    <dsp:sp modelId="{7BE54238-5C76-498B-962B-2100928925B2}">
      <dsp:nvSpPr>
        <dsp:cNvPr id="0" name=""/>
        <dsp:cNvSpPr/>
      </dsp:nvSpPr>
      <dsp:spPr>
        <a:xfrm>
          <a:off x="0" y="2211669"/>
          <a:ext cx="10515600" cy="9945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- tichý společník má vůči podnikateli nárok na sjednaný </a:t>
          </a:r>
          <a:r>
            <a:rPr lang="cs-CZ" sz="2500" b="1" kern="1200" dirty="0" smtClean="0"/>
            <a:t>podíl na zisku</a:t>
          </a:r>
          <a:r>
            <a:rPr lang="cs-CZ" sz="2500" kern="1200" dirty="0" smtClean="0"/>
            <a:t> a nese také v omezeném rozsahu riziko z podnikání provozovaného podnikatelem.</a:t>
          </a:r>
          <a:endParaRPr lang="cs-CZ" sz="2500" kern="1200" dirty="0"/>
        </a:p>
      </dsp:txBody>
      <dsp:txXfrm>
        <a:off x="48547" y="2260216"/>
        <a:ext cx="10418506" cy="897406"/>
      </dsp:txXfrm>
    </dsp:sp>
    <dsp:sp modelId="{83BAA895-120C-42F6-9352-8364741AE68F}">
      <dsp:nvSpPr>
        <dsp:cNvPr id="0" name=""/>
        <dsp:cNvSpPr/>
      </dsp:nvSpPr>
      <dsp:spPr>
        <a:xfrm>
          <a:off x="0" y="3278169"/>
          <a:ext cx="10515600" cy="9945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- Společnost vyplácející podíl na zisku musí za tichého společníka srazit a </a:t>
          </a:r>
          <a:r>
            <a:rPr lang="cs-CZ" sz="2500" b="1" kern="1200" dirty="0" smtClean="0"/>
            <a:t>odvést z tohoto podílu srážkovou daň (15 %)</a:t>
          </a:r>
          <a:r>
            <a:rPr lang="cs-CZ" sz="2500" kern="1200" dirty="0" smtClean="0"/>
            <a:t>.</a:t>
          </a:r>
          <a:endParaRPr lang="cs-CZ" sz="2500" kern="1200" dirty="0"/>
        </a:p>
      </dsp:txBody>
      <dsp:txXfrm>
        <a:off x="48547" y="3326716"/>
        <a:ext cx="10418506" cy="8974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6F959E-0D5E-468B-BDD2-30C533832C9C}">
      <dsp:nvSpPr>
        <dsp:cNvPr id="0" name=""/>
        <dsp:cNvSpPr/>
      </dsp:nvSpPr>
      <dsp:spPr>
        <a:xfrm>
          <a:off x="0" y="5318"/>
          <a:ext cx="10515600" cy="1034280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>
              <a:solidFill>
                <a:schemeClr val="accent6">
                  <a:lumMod val="75000"/>
                </a:schemeClr>
              </a:solidFill>
            </a:rPr>
            <a:t>Základnou je základ daně snížený o daňovou ztrátu a odčitatelné položky na vědu a výzkum a podporu odborného vzdělávání (§34 ZDP)</a:t>
          </a:r>
          <a:endParaRPr lang="cs-CZ" sz="26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50489" y="55807"/>
        <a:ext cx="10414622" cy="933302"/>
      </dsp:txXfrm>
    </dsp:sp>
    <dsp:sp modelId="{AC01F700-CEE9-4499-9FB7-DE8EC3448338}">
      <dsp:nvSpPr>
        <dsp:cNvPr id="0" name=""/>
        <dsp:cNvSpPr/>
      </dsp:nvSpPr>
      <dsp:spPr>
        <a:xfrm>
          <a:off x="0" y="1039599"/>
          <a:ext cx="10515600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cs-CZ" sz="2000" kern="1200"/>
        </a:p>
      </dsp:txBody>
      <dsp:txXfrm>
        <a:off x="0" y="1039599"/>
        <a:ext cx="10515600" cy="430560"/>
      </dsp:txXfrm>
    </dsp:sp>
    <dsp:sp modelId="{A0A9B8E2-203C-4544-82C9-D1694B3737B0}">
      <dsp:nvSpPr>
        <dsp:cNvPr id="0" name=""/>
        <dsp:cNvSpPr/>
      </dsp:nvSpPr>
      <dsp:spPr>
        <a:xfrm>
          <a:off x="0" y="1470159"/>
          <a:ext cx="10515600" cy="1034280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2600" b="0" kern="1200" dirty="0" smtClean="0">
              <a:solidFill>
                <a:schemeClr val="accent6">
                  <a:lumMod val="75000"/>
                </a:schemeClr>
              </a:solidFill>
            </a:rPr>
            <a:t>minimální hranice je:</a:t>
          </a:r>
          <a:endParaRPr lang="cs-CZ" sz="2600" b="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50489" y="1520648"/>
        <a:ext cx="10414622" cy="933302"/>
      </dsp:txXfrm>
    </dsp:sp>
    <dsp:sp modelId="{BED5F628-E583-45BA-9576-67EFFB2C17FA}">
      <dsp:nvSpPr>
        <dsp:cNvPr id="0" name=""/>
        <dsp:cNvSpPr/>
      </dsp:nvSpPr>
      <dsp:spPr>
        <a:xfrm>
          <a:off x="0" y="2504439"/>
          <a:ext cx="10515600" cy="807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400" kern="1200" dirty="0" smtClean="0"/>
            <a:t>pro každý jednotlivý dar!! 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400" kern="1200" dirty="0" smtClean="0"/>
            <a:t>Resp. souhrn darů jednomu oprávněnému subjektu - a to 2000 Kč</a:t>
          </a:r>
          <a:endParaRPr lang="cs-CZ" sz="2400" kern="1200" dirty="0"/>
        </a:p>
      </dsp:txBody>
      <dsp:txXfrm>
        <a:off x="0" y="2504439"/>
        <a:ext cx="10515600" cy="807300"/>
      </dsp:txXfrm>
    </dsp:sp>
    <dsp:sp modelId="{9F534EFD-F55E-462E-A71A-D3A6D7CA843C}">
      <dsp:nvSpPr>
        <dsp:cNvPr id="0" name=""/>
        <dsp:cNvSpPr/>
      </dsp:nvSpPr>
      <dsp:spPr>
        <a:xfrm>
          <a:off x="0" y="3311739"/>
          <a:ext cx="10515600" cy="1034280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2600" b="0" kern="1200" dirty="0" smtClean="0">
              <a:solidFill>
                <a:schemeClr val="accent6">
                  <a:lumMod val="75000"/>
                </a:schemeClr>
              </a:solidFill>
            </a:rPr>
            <a:t>horní hranice – 10 % daň. základu </a:t>
          </a:r>
          <a:r>
            <a:rPr lang="cs-CZ" altLang="cs-CZ" sz="2600" b="0" kern="1200" dirty="0" smtClean="0">
              <a:solidFill>
                <a:srgbClr val="FF0000"/>
              </a:solidFill>
            </a:rPr>
            <a:t>(nově 30 % 2020 - 2021)</a:t>
          </a:r>
        </a:p>
      </dsp:txBody>
      <dsp:txXfrm>
        <a:off x="50489" y="3362228"/>
        <a:ext cx="10414622" cy="9333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3E0AD-C135-4090-9E1D-51D5290B8DA0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2A30-4620-41FA-BF04-9715F6883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7770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3E0AD-C135-4090-9E1D-51D5290B8DA0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2A30-4620-41FA-BF04-9715F6883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337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3E0AD-C135-4090-9E1D-51D5290B8DA0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2A30-4620-41FA-BF04-9715F6883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177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30725"/>
          </a:xfrm>
        </p:spPr>
        <p:txBody>
          <a:bodyPr rtlCol="0">
            <a:normAutofit/>
          </a:bodyPr>
          <a:lstStyle/>
          <a:p>
            <a:pPr lvl="0"/>
            <a:endParaRPr lang="cs-CZ" noProof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AB0B5-3828-475F-81EC-1826245ED69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8411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3E0AD-C135-4090-9E1D-51D5290B8DA0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2A30-4620-41FA-BF04-9715F6883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807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3E0AD-C135-4090-9E1D-51D5290B8DA0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2A30-4620-41FA-BF04-9715F6883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881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3E0AD-C135-4090-9E1D-51D5290B8DA0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2A30-4620-41FA-BF04-9715F6883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604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3E0AD-C135-4090-9E1D-51D5290B8DA0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2A30-4620-41FA-BF04-9715F6883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033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3E0AD-C135-4090-9E1D-51D5290B8DA0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2A30-4620-41FA-BF04-9715F6883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4871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3E0AD-C135-4090-9E1D-51D5290B8DA0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2A30-4620-41FA-BF04-9715F6883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581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3E0AD-C135-4090-9E1D-51D5290B8DA0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2A30-4620-41FA-BF04-9715F6883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585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3E0AD-C135-4090-9E1D-51D5290B8DA0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2A30-4620-41FA-BF04-9715F6883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988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3E0AD-C135-4090-9E1D-51D5290B8DA0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E2A30-4620-41FA-BF04-9715F6883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051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taxation_customs/business/economic-analysis-taxation/data-taxation_en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taxation_customs/business/economic-analysis-taxation/data-taxation_en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ec.europa.eu/taxation_customs/business/economic-analysis-taxation/data-taxation_e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taxation_customs/business/economic-analysis-taxation/data-taxation_en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2938" y="1141414"/>
            <a:ext cx="3351212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4A6EC386-8DDA-4607-8129-E5BB70DCF825}"/>
              </a:ext>
            </a:extLst>
          </p:cNvPr>
          <p:cNvSpPr/>
          <p:nvPr/>
        </p:nvSpPr>
        <p:spPr>
          <a:xfrm>
            <a:off x="2667000" y="2786063"/>
            <a:ext cx="6858000" cy="1350962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Obchodní společnosti </a:t>
            </a:r>
          </a:p>
          <a:p>
            <a:pPr algn="ctr">
              <a:defRPr/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§17-21 ZDP</a:t>
            </a: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TextovéPole 7"/>
          <p:cNvSpPr txBox="1">
            <a:spLocks noChangeArrowheads="1"/>
          </p:cNvSpPr>
          <p:nvPr/>
        </p:nvSpPr>
        <p:spPr bwMode="auto">
          <a:xfrm>
            <a:off x="2667000" y="4465639"/>
            <a:ext cx="6858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cs-CZ" altLang="cs-CZ">
                <a:latin typeface="Times New Roman" panose="02020603050405020304" pitchFamily="18" charset="0"/>
              </a:rPr>
              <a:t>Jana Janoušková</a:t>
            </a:r>
          </a:p>
        </p:txBody>
      </p:sp>
    </p:spTree>
    <p:extLst>
      <p:ext uri="{BB962C8B-B14F-4D97-AF65-F5344CB8AC3E}">
        <p14:creationId xmlns:p14="http://schemas.microsoft.com/office/powerpoint/2010/main" val="35979958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Taxes on the income or profits of corporations including holding gains as % of total</a:t>
            </a:r>
            <a:endParaRPr lang="cs-CZ" sz="36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643540"/>
              </p:ext>
            </p:extLst>
          </p:nvPr>
        </p:nvGraphicFramePr>
        <p:xfrm>
          <a:off x="1030014" y="2057400"/>
          <a:ext cx="10110952" cy="3796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bdélník 4"/>
          <p:cNvSpPr/>
          <p:nvPr/>
        </p:nvSpPr>
        <p:spPr>
          <a:xfrm>
            <a:off x="838200" y="6376104"/>
            <a:ext cx="110989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/>
              <a:t>Zdroj: Vlastní zpracování dle </a:t>
            </a:r>
            <a:r>
              <a:rPr lang="cs-CZ" sz="1200" u="sng" dirty="0">
                <a:hlinkClick r:id="rId3"/>
              </a:rPr>
              <a:t>https://ec.europa.eu/taxation_customs/business/economic-analysis-taxation/data-taxation_en</a:t>
            </a:r>
            <a:r>
              <a:rPr lang="cs-CZ" sz="1200" dirty="0"/>
              <a:t> (viděno 24.3.2020)</a:t>
            </a:r>
          </a:p>
        </p:txBody>
      </p:sp>
      <p:pic>
        <p:nvPicPr>
          <p:cNvPr id="6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5949" y="6176963"/>
            <a:ext cx="5111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638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Srovnání podílu daně z příjmů fyzických osob (FO) a právnických osob (PO) na celkových daňových výnosech v r. 2018 v zemích EU (v %)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cs-CZ" sz="2800" dirty="0">
                <a:solidFill>
                  <a:schemeClr val="accent6">
                    <a:lumMod val="75000"/>
                  </a:schemeClr>
                </a:solidFill>
              </a:rPr>
            </a:br>
            <a:endParaRPr lang="cs-CZ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3683" y="1912883"/>
            <a:ext cx="10660117" cy="4298731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838200" y="6376104"/>
            <a:ext cx="110989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/>
              <a:t>Zdroj: Vlastní zpracování dle </a:t>
            </a:r>
            <a:r>
              <a:rPr lang="cs-CZ" sz="1200" u="sng" dirty="0">
                <a:hlinkClick r:id="rId3"/>
              </a:rPr>
              <a:t>https://ec.europa.eu/taxation_customs/business/economic-analysis-taxation/data-taxation_en</a:t>
            </a:r>
            <a:r>
              <a:rPr lang="cs-CZ" sz="1200" dirty="0"/>
              <a:t> (viděno 24.3.2020)</a:t>
            </a:r>
          </a:p>
        </p:txBody>
      </p:sp>
      <p:pic>
        <p:nvPicPr>
          <p:cNvPr id="7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1335" y="6186416"/>
            <a:ext cx="5111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173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altLang="cs-CZ" sz="31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Dary u právnických osob §20 odst. </a:t>
            </a:r>
            <a:r>
              <a:rPr lang="cs-CZ" altLang="cs-CZ" sz="31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8 ZDP</a:t>
            </a:r>
            <a:br>
              <a:rPr lang="cs-CZ" altLang="cs-CZ" sz="31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r>
              <a:rPr lang="cs-CZ" altLang="cs-CZ" sz="2400" b="1" dirty="0">
                <a:solidFill>
                  <a:srgbClr val="000066"/>
                </a:solidFill>
                <a:latin typeface="Tempus Sans ITC" panose="04020404030D07020202" pitchFamily="82" charset="0"/>
              </a:rPr>
              <a:t/>
            </a:r>
            <a:br>
              <a:rPr lang="cs-CZ" altLang="cs-CZ" sz="2400" b="1" dirty="0">
                <a:solidFill>
                  <a:srgbClr val="000066"/>
                </a:solidFill>
                <a:latin typeface="Tempus Sans ITC" panose="04020404030D07020202" pitchFamily="82" charset="0"/>
              </a:rPr>
            </a:br>
            <a:r>
              <a:rPr lang="cs-CZ" altLang="cs-CZ" sz="2400" b="1" dirty="0" smtClean="0">
                <a:solidFill>
                  <a:schemeClr val="accent6">
                    <a:lumMod val="75000"/>
                  </a:schemeClr>
                </a:solidFill>
                <a:latin typeface="Tempus Sans ITC" panose="04020404030D07020202" pitchFamily="82" charset="0"/>
              </a:rPr>
              <a:t>U PO se hodnotí </a:t>
            </a:r>
            <a:r>
              <a:rPr lang="cs-CZ" altLang="cs-CZ" sz="2400" b="1" dirty="0">
                <a:solidFill>
                  <a:schemeClr val="accent6">
                    <a:lumMod val="75000"/>
                  </a:schemeClr>
                </a:solidFill>
                <a:latin typeface="Tempus Sans ITC" panose="04020404030D07020202" pitchFamily="82" charset="0"/>
              </a:rPr>
              <a:t>započitatelná </a:t>
            </a:r>
            <a:r>
              <a:rPr lang="cs-CZ" altLang="cs-CZ" sz="2400" b="1" dirty="0">
                <a:solidFill>
                  <a:srgbClr val="C00000"/>
                </a:solidFill>
                <a:latin typeface="Tempus Sans ITC" panose="04020404030D07020202" pitchFamily="82" charset="0"/>
              </a:rPr>
              <a:t>velikost</a:t>
            </a:r>
            <a:r>
              <a:rPr lang="cs-CZ" altLang="cs-CZ" sz="2400" b="1" dirty="0">
                <a:solidFill>
                  <a:schemeClr val="accent6">
                    <a:lumMod val="75000"/>
                  </a:schemeClr>
                </a:solidFill>
                <a:latin typeface="Tempus Sans ITC" panose="04020404030D07020202" pitchFamily="82" charset="0"/>
              </a:rPr>
              <a:t> darů i </a:t>
            </a:r>
            <a:r>
              <a:rPr lang="cs-CZ" altLang="cs-CZ" sz="2400" b="1" dirty="0">
                <a:solidFill>
                  <a:srgbClr val="C00000"/>
                </a:solidFill>
                <a:latin typeface="Tempus Sans ITC" panose="04020404030D07020202" pitchFamily="82" charset="0"/>
              </a:rPr>
              <a:t>základna</a:t>
            </a:r>
            <a:r>
              <a:rPr lang="cs-CZ" altLang="cs-CZ" sz="2400" b="1" dirty="0">
                <a:solidFill>
                  <a:schemeClr val="accent6">
                    <a:lumMod val="75000"/>
                  </a:schemeClr>
                </a:solidFill>
                <a:latin typeface="Tempus Sans ITC" panose="04020404030D07020202" pitchFamily="82" charset="0"/>
              </a:rPr>
              <a:t> pro stanovení maximální </a:t>
            </a:r>
            <a:r>
              <a:rPr lang="cs-CZ" altLang="cs-CZ" sz="2400" b="1" dirty="0" smtClean="0">
                <a:solidFill>
                  <a:schemeClr val="accent6">
                    <a:lumMod val="75000"/>
                  </a:schemeClr>
                </a:solidFill>
                <a:latin typeface="Tempus Sans ITC" panose="04020404030D07020202" pitchFamily="82" charset="0"/>
              </a:rPr>
              <a:t>hranice </a:t>
            </a:r>
            <a:r>
              <a:rPr lang="cs-CZ" altLang="cs-CZ" sz="2400" b="1" u="sng" dirty="0">
                <a:solidFill>
                  <a:schemeClr val="accent6">
                    <a:lumMod val="75000"/>
                  </a:schemeClr>
                </a:solidFill>
                <a:latin typeface="Tempus Sans ITC" panose="04020404030D07020202" pitchFamily="82" charset="0"/>
              </a:rPr>
              <a:t>jinak</a:t>
            </a:r>
            <a:r>
              <a:rPr lang="cs-CZ" altLang="cs-CZ" sz="2400" b="1" dirty="0">
                <a:solidFill>
                  <a:schemeClr val="accent6">
                    <a:lumMod val="75000"/>
                  </a:schemeClr>
                </a:solidFill>
                <a:latin typeface="Tempus Sans ITC" panose="04020404030D07020202" pitchFamily="82" charset="0"/>
              </a:rPr>
              <a:t> </a:t>
            </a:r>
            <a:r>
              <a:rPr lang="cs-CZ" altLang="cs-CZ" sz="2400" b="1" dirty="0" smtClean="0">
                <a:solidFill>
                  <a:schemeClr val="accent6">
                    <a:lumMod val="75000"/>
                  </a:schemeClr>
                </a:solidFill>
                <a:latin typeface="Tempus Sans ITC" panose="04020404030D07020202" pitchFamily="82" charset="0"/>
              </a:rPr>
              <a:t>než u FO</a:t>
            </a:r>
            <a:r>
              <a:rPr lang="cs-CZ" altLang="cs-CZ" sz="2400" b="1" dirty="0" smtClean="0">
                <a:solidFill>
                  <a:srgbClr val="C00000"/>
                </a:solidFill>
                <a:latin typeface="Tempus Sans ITC" panose="04020404030D07020202" pitchFamily="82" charset="0"/>
              </a:rPr>
              <a:t>!!!</a:t>
            </a:r>
            <a:endParaRPr lang="cs-CZ" sz="2400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893780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ázek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1335" y="6186416"/>
            <a:ext cx="5111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951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958"/>
            <a:ext cx="10515600" cy="1325563"/>
          </a:xfrm>
        </p:spPr>
        <p:txBody>
          <a:bodyPr>
            <a:normAutofit/>
          </a:bodyPr>
          <a:lstStyle/>
          <a:p>
            <a:r>
              <a:rPr lang="cs-CZ" altLang="cs-CZ" sz="4000" b="1" u="sng" dirty="0">
                <a:solidFill>
                  <a:schemeClr val="accent6">
                    <a:lumMod val="75000"/>
                  </a:schemeClr>
                </a:solidFill>
              </a:rPr>
              <a:t>Schéma výpočtu daně z příjmů PO</a:t>
            </a:r>
            <a:endParaRPr lang="cs-CZ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6688027"/>
              </p:ext>
            </p:extLst>
          </p:nvPr>
        </p:nvGraphicFramePr>
        <p:xfrm>
          <a:off x="838200" y="1822461"/>
          <a:ext cx="10515600" cy="46864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2262323758"/>
                    </a:ext>
                  </a:extLst>
                </a:gridCol>
              </a:tblGrid>
              <a:tr h="501213">
                <a:tc>
                  <a:txBody>
                    <a:bodyPr/>
                    <a:lstStyle/>
                    <a:p>
                      <a:pPr marL="342900" indent="-342900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Základ daně (</a:t>
                      </a:r>
                      <a:r>
                        <a:rPr lang="cs-CZ" sz="28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zdan</a:t>
                      </a:r>
                      <a:r>
                        <a:rPr lang="cs-CZ" sz="28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. příjmy - </a:t>
                      </a:r>
                      <a:r>
                        <a:rPr lang="cs-CZ" sz="28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zdan</a:t>
                      </a:r>
                      <a:r>
                        <a:rPr lang="cs-CZ" sz="28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. výdaje)</a:t>
                      </a:r>
                      <a:endParaRPr lang="cs-CZ" sz="28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173" marR="6317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654326"/>
                  </a:ext>
                </a:extLst>
              </a:tr>
              <a:tr h="4872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- </a:t>
                      </a:r>
                      <a:r>
                        <a:rPr lang="cs-CZ" sz="2800" dirty="0" smtClean="0">
                          <a:effectLst/>
                        </a:rPr>
                        <a:t> daňová </a:t>
                      </a:r>
                      <a:r>
                        <a:rPr lang="cs-CZ" sz="2800" dirty="0">
                          <a:effectLst/>
                        </a:rPr>
                        <a:t>ztráta (§34)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173" marR="6317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472838"/>
                  </a:ext>
                </a:extLst>
              </a:tr>
              <a:tr h="517213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cs-CZ" sz="2800" dirty="0" smtClean="0">
                          <a:effectLst/>
                        </a:rPr>
                        <a:t>- 100 </a:t>
                      </a:r>
                      <a:r>
                        <a:rPr lang="cs-CZ" sz="2800" dirty="0">
                          <a:effectLst/>
                        </a:rPr>
                        <a:t>% výdajů na výzkum a vývoj (§34</a:t>
                      </a:r>
                      <a:r>
                        <a:rPr lang="cs-CZ" sz="2800" dirty="0" smtClean="0">
                          <a:effectLst/>
                        </a:rPr>
                        <a:t>)</a:t>
                      </a:r>
                    </a:p>
                  </a:txBody>
                  <a:tcPr marL="63173" marR="6317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071076"/>
                  </a:ext>
                </a:extLst>
              </a:tr>
              <a:tr h="5401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effectLst/>
                        </a:rPr>
                        <a:t>-  výdaje na podporu odborného vzdělávání (§34)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173" marR="6317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136822"/>
                  </a:ext>
                </a:extLst>
              </a:tr>
              <a:tr h="4927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Základna pro výpočet maximální hranice darů</a:t>
                      </a:r>
                      <a:endParaRPr lang="cs-CZ" sz="28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173" marR="6317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645555"/>
                  </a:ext>
                </a:extLst>
              </a:tr>
              <a:tr h="4872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- dary (§20 odst.8)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173" marR="6317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480718"/>
                  </a:ext>
                </a:extLst>
              </a:tr>
              <a:tr h="4872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kern="0" dirty="0" smtClean="0">
                          <a:effectLst/>
                        </a:rPr>
                        <a:t> DAŇ (uprav. základ daně x sazba daně 19 %) </a:t>
                      </a:r>
                      <a:endParaRPr lang="cs-CZ" sz="28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173" marR="6317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776721"/>
                  </a:ext>
                </a:extLst>
              </a:tr>
              <a:tr h="5129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- slevy na dani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173" marR="6317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10277"/>
                  </a:ext>
                </a:extLst>
              </a:tr>
              <a:tr h="66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kern="0" dirty="0" smtClean="0">
                          <a:effectLst/>
                        </a:rPr>
                        <a:t>DAŇ </a:t>
                      </a:r>
                      <a:r>
                        <a:rPr lang="cs-CZ" sz="2800" dirty="0" smtClean="0">
                          <a:effectLst/>
                        </a:rPr>
                        <a:t>po </a:t>
                      </a:r>
                      <a:r>
                        <a:rPr lang="cs-CZ" sz="2800" dirty="0">
                          <a:effectLst/>
                        </a:rPr>
                        <a:t>slevě (konečná odvodová povinnost)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173" marR="6317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893774"/>
                  </a:ext>
                </a:extLst>
              </a:tr>
            </a:tbl>
          </a:graphicData>
        </a:graphic>
      </p:graphicFrame>
      <p:pic>
        <p:nvPicPr>
          <p:cNvPr id="5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1335" y="6186416"/>
            <a:ext cx="5111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450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9302" y="277814"/>
            <a:ext cx="9783097" cy="1139825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solidFill>
                  <a:schemeClr val="accent6">
                    <a:lumMod val="75000"/>
                  </a:schemeClr>
                </a:solidFill>
              </a:rPr>
              <a:t>Př. Firma Ostrava a.s.</a:t>
            </a:r>
          </a:p>
        </p:txBody>
      </p:sp>
      <p:graphicFrame>
        <p:nvGraphicFramePr>
          <p:cNvPr id="49186" name="Group 3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163091562"/>
              </p:ext>
            </p:extLst>
          </p:nvPr>
        </p:nvGraphicFramePr>
        <p:xfrm>
          <a:off x="1877961" y="1600201"/>
          <a:ext cx="8332839" cy="4146360"/>
        </p:xfrm>
        <a:graphic>
          <a:graphicData uri="http://schemas.openxmlformats.org/drawingml/2006/table">
            <a:tbl>
              <a:tblPr/>
              <a:tblGrid>
                <a:gridCol w="5405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7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Základ daně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10 786 457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Prokazatelné náklady na výzkum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-  2 765 750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7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Daňová ztráta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  7 765 420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dary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157 200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72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</a:rPr>
                        <a:t>Optimalizujte daňovou povinnost – společnost si přeje uplatnit dary v plné výši!!!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</a:rPr>
                        <a:t>(! Nebereme v úvahu změnu pro rok 2020 – 2021)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1335" y="6186416"/>
            <a:ext cx="5111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222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Obchodní společnosti</a:t>
            </a:r>
            <a:r>
              <a:rPr lang="cs-CZ" sz="32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32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altLang="cs-CZ" sz="32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Podléhají dani z příjmů právnických osob</a:t>
            </a:r>
            <a:r>
              <a:rPr lang="cs-CZ" alt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altLang="cs-CZ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alt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(tj. firemní daň, daň z příjmů korporací, korporativní daň)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/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ázek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8212" y="6176963"/>
            <a:ext cx="5111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055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u="sng" dirty="0">
                <a:solidFill>
                  <a:schemeClr val="accent6">
                    <a:lumMod val="75000"/>
                  </a:schemeClr>
                </a:solidFill>
              </a:rPr>
              <a:t>Ekonomické důvody: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/>
              <a:t>shromažďování volného kapitálu a jeho   zhodnocování</a:t>
            </a:r>
          </a:p>
          <a:p>
            <a:endParaRPr lang="cs-CZ" altLang="cs-CZ" dirty="0"/>
          </a:p>
          <a:p>
            <a:r>
              <a:rPr lang="cs-CZ" altLang="cs-CZ" dirty="0"/>
              <a:t>společný výkon podnikání, možnost týmové   práce odborníků</a:t>
            </a:r>
          </a:p>
          <a:p>
            <a:endParaRPr lang="cs-CZ" altLang="cs-CZ" dirty="0"/>
          </a:p>
          <a:p>
            <a:r>
              <a:rPr lang="cs-CZ" altLang="cs-CZ" dirty="0"/>
              <a:t>omezení rizika jednotlivých spolupodnikatelů</a:t>
            </a:r>
          </a:p>
          <a:p>
            <a:endParaRPr lang="cs-CZ" altLang="cs-CZ" dirty="0"/>
          </a:p>
          <a:p>
            <a:r>
              <a:rPr lang="cs-CZ" altLang="cs-CZ" dirty="0"/>
              <a:t>možnost získání výkonných manažerů</a:t>
            </a:r>
          </a:p>
          <a:p>
            <a:endParaRPr lang="cs-CZ" altLang="cs-CZ" dirty="0"/>
          </a:p>
          <a:p>
            <a:r>
              <a:rPr lang="cs-CZ" altLang="cs-CZ" dirty="0"/>
              <a:t>spojování proti konkurenci apod. ……….</a:t>
            </a:r>
          </a:p>
          <a:p>
            <a:endParaRPr lang="cs-CZ" altLang="cs-CZ" dirty="0" smtClean="0"/>
          </a:p>
          <a:p>
            <a:endParaRPr lang="cs-CZ" dirty="0"/>
          </a:p>
        </p:txBody>
      </p:sp>
      <p:pic>
        <p:nvPicPr>
          <p:cNvPr id="4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2749" y="6176963"/>
            <a:ext cx="5111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060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Obchodní společnosti – osobní a kapitálová</a:t>
            </a:r>
            <a:br>
              <a:rPr lang="cs-CZ" sz="31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r>
              <a:rPr lang="cs-CZ" sz="2700" dirty="0" smtClean="0"/>
              <a:t>Více viz Zákon č. 90/2012 Sb. Zákon o obchodních společnostech a </a:t>
            </a:r>
            <a:r>
              <a:rPr lang="cs-CZ" sz="2700" smtClean="0"/>
              <a:t>družstvech </a:t>
            </a:r>
            <a:br>
              <a:rPr lang="cs-CZ" sz="2700" smtClean="0"/>
            </a:br>
            <a:r>
              <a:rPr lang="cs-CZ" sz="2700" smtClean="0"/>
              <a:t>(</a:t>
            </a:r>
            <a:r>
              <a:rPr lang="cs-CZ" sz="2700" dirty="0" smtClean="0"/>
              <a:t>zákon o obchodních korporacích) v aktuálním znění</a:t>
            </a:r>
            <a:br>
              <a:rPr lang="cs-CZ" sz="2700" dirty="0" smtClean="0"/>
            </a:br>
            <a:r>
              <a:rPr lang="cs-CZ" sz="2700" dirty="0" smtClean="0"/>
              <a:t>+ nabyté znalosti z předmětů </a:t>
            </a:r>
            <a:r>
              <a:rPr lang="cs-CZ" sz="2700" smtClean="0"/>
              <a:t>práva </a:t>
            </a:r>
            <a:r>
              <a:rPr lang="cs-CZ" sz="2700" smtClean="0">
                <a:sym typeface="Wingdings" panose="05000000000000000000" pitchFamily="2" charset="2"/>
              </a:rPr>
              <a:t>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4"/>
          <p:cNvGraphicFramePr>
            <a:graphicFrameLocks/>
          </p:cNvGraphicFramePr>
          <p:nvPr/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ázek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6031" y="6076156"/>
            <a:ext cx="5111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587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>
                <a:solidFill>
                  <a:schemeClr val="accent6">
                    <a:lumMod val="75000"/>
                  </a:schemeClr>
                </a:solidFill>
              </a:rPr>
              <a:t>Komanditní společnost</a:t>
            </a:r>
            <a:br>
              <a:rPr lang="cs-CZ" altLang="cs-CZ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altLang="cs-CZ" b="1" dirty="0">
                <a:solidFill>
                  <a:schemeClr val="accent6">
                    <a:lumMod val="75000"/>
                  </a:schemeClr>
                </a:solidFill>
                <a:latin typeface="Tempus Sans ITC" panose="04020404030D07020202" pitchFamily="82" charset="0"/>
              </a:rPr>
              <a:t>smíšený typ osobní a kapitálové společnosti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A50021"/>
                </a:solidFill>
              </a:rPr>
              <a:t>Komandisté</a:t>
            </a:r>
            <a:r>
              <a:rPr lang="cs-CZ" altLang="cs-CZ" dirty="0"/>
              <a:t> – ručí za závazky </a:t>
            </a:r>
            <a:r>
              <a:rPr lang="cs-CZ" altLang="cs-CZ" dirty="0" smtClean="0"/>
              <a:t>společnosti </a:t>
            </a:r>
            <a:r>
              <a:rPr lang="cs-CZ" altLang="cs-CZ" dirty="0"/>
              <a:t>do výše svého nesplaceného vkladu</a:t>
            </a:r>
          </a:p>
          <a:p>
            <a:endParaRPr lang="cs-CZ" altLang="cs-CZ" dirty="0"/>
          </a:p>
          <a:p>
            <a:r>
              <a:rPr lang="cs-CZ" altLang="cs-CZ" b="1" dirty="0">
                <a:solidFill>
                  <a:srgbClr val="A50021"/>
                </a:solidFill>
              </a:rPr>
              <a:t>Komplementáři </a:t>
            </a:r>
            <a:r>
              <a:rPr lang="cs-CZ" altLang="cs-CZ" dirty="0"/>
              <a:t>– ručí celým svým majetkem</a:t>
            </a:r>
          </a:p>
          <a:p>
            <a:endParaRPr lang="cs-CZ" altLang="cs-CZ" dirty="0"/>
          </a:p>
          <a:p>
            <a:pPr algn="ctr">
              <a:buNone/>
            </a:pPr>
            <a:r>
              <a:rPr lang="cs-CZ" altLang="cs-CZ" b="1" i="1" dirty="0">
                <a:solidFill>
                  <a:schemeClr val="accent6">
                    <a:lumMod val="75000"/>
                  </a:schemeClr>
                </a:solidFill>
                <a:latin typeface="Tempus Sans ITC" panose="04020404030D07020202" pitchFamily="82" charset="0"/>
              </a:rPr>
              <a:t>Zanikne-li účast všech </a:t>
            </a:r>
            <a:r>
              <a:rPr lang="cs-CZ" altLang="cs-CZ" b="1" i="1" dirty="0" smtClean="0">
                <a:solidFill>
                  <a:schemeClr val="accent6">
                    <a:lumMod val="75000"/>
                  </a:schemeClr>
                </a:solidFill>
                <a:latin typeface="Tempus Sans ITC" panose="04020404030D07020202" pitchFamily="82" charset="0"/>
              </a:rPr>
              <a:t>komanditistů</a:t>
            </a:r>
            <a:r>
              <a:rPr lang="cs-CZ" altLang="cs-CZ" b="1" i="1" dirty="0">
                <a:solidFill>
                  <a:schemeClr val="accent6">
                    <a:lumMod val="75000"/>
                  </a:schemeClr>
                </a:solidFill>
                <a:latin typeface="Tempus Sans ITC" panose="04020404030D07020202" pitchFamily="82" charset="0"/>
              </a:rPr>
              <a:t>, mohou se</a:t>
            </a:r>
          </a:p>
          <a:p>
            <a:pPr algn="ctr">
              <a:buNone/>
            </a:pPr>
            <a:r>
              <a:rPr lang="cs-CZ" altLang="cs-CZ" b="1" i="1" dirty="0">
                <a:solidFill>
                  <a:schemeClr val="accent6">
                    <a:lumMod val="75000"/>
                  </a:schemeClr>
                </a:solidFill>
                <a:latin typeface="Tempus Sans ITC" panose="04020404030D07020202" pitchFamily="82" charset="0"/>
              </a:rPr>
              <a:t>komplementáři dohodnout o přeměně na</a:t>
            </a:r>
          </a:p>
          <a:p>
            <a:pPr algn="ctr">
              <a:buNone/>
            </a:pPr>
            <a:r>
              <a:rPr lang="cs-CZ" altLang="cs-CZ" b="1" i="1" dirty="0">
                <a:solidFill>
                  <a:srgbClr val="CC0000"/>
                </a:solidFill>
                <a:latin typeface="Tempus Sans ITC" panose="04020404030D07020202" pitchFamily="82" charset="0"/>
              </a:rPr>
              <a:t>veřejnou obchodní společnost</a:t>
            </a:r>
          </a:p>
          <a:p>
            <a:endParaRPr lang="cs-CZ" dirty="0"/>
          </a:p>
        </p:txBody>
      </p:sp>
      <p:pic>
        <p:nvPicPr>
          <p:cNvPr id="4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6031" y="6076156"/>
            <a:ext cx="5111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450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altLang="cs-CZ" sz="2800" b="1" u="sng" dirty="0">
                <a:solidFill>
                  <a:schemeClr val="accent6">
                    <a:lumMod val="75000"/>
                  </a:schemeClr>
                </a:solidFill>
              </a:rPr>
              <a:t>Tiché </a:t>
            </a:r>
            <a:r>
              <a:rPr lang="cs-CZ" altLang="cs-CZ" sz="2800" b="1" u="sng" dirty="0" smtClean="0">
                <a:solidFill>
                  <a:schemeClr val="accent6">
                    <a:lumMod val="75000"/>
                  </a:schemeClr>
                </a:solidFill>
              </a:rPr>
              <a:t>společenství </a:t>
            </a:r>
            <a:r>
              <a:rPr lang="cs-CZ" altLang="cs-CZ" sz="2800" dirty="0" smtClean="0">
                <a:solidFill>
                  <a:schemeClr val="accent6">
                    <a:lumMod val="75000"/>
                  </a:schemeClr>
                </a:solidFill>
              </a:rPr>
              <a:t>- </a:t>
            </a:r>
            <a:r>
              <a:rPr lang="cs-CZ" altLang="cs-CZ" sz="2800" dirty="0">
                <a:solidFill>
                  <a:schemeClr val="accent6">
                    <a:lumMod val="75000"/>
                  </a:schemeClr>
                </a:solidFill>
              </a:rPr>
              <a:t>specifická právní forma podnikání </a:t>
            </a:r>
            <a:r>
              <a:rPr lang="cs-CZ" altLang="cs-CZ" sz="28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cs-CZ" altLang="cs-CZ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altLang="cs-CZ" sz="2800" dirty="0" smtClean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</a:rPr>
              <a:t>ichý 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společník uzavírá se společností 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smlouvu </a:t>
            </a:r>
            <a:r>
              <a:rPr lang="cs-CZ" sz="2800" dirty="0" smtClean="0"/>
              <a:t>(</a:t>
            </a:r>
            <a:r>
              <a:rPr lang="cs-CZ" sz="2800" dirty="0"/>
              <a:t>podle </a:t>
            </a:r>
            <a:r>
              <a:rPr lang="cs-CZ" sz="2800" dirty="0" smtClean="0"/>
              <a:t>občanského zákoníku). </a:t>
            </a:r>
            <a:r>
              <a:rPr lang="cs-CZ" altLang="cs-CZ" sz="28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cs-CZ" altLang="cs-CZ" sz="2800" dirty="0">
                <a:solidFill>
                  <a:schemeClr val="accent6">
                    <a:lumMod val="75000"/>
                  </a:schemeClr>
                </a:solidFill>
              </a:rPr>
            </a:br>
            <a:endParaRPr lang="cs-CZ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134638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Obrázek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1335" y="6186416"/>
            <a:ext cx="5111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223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accent6">
                    <a:lumMod val="75000"/>
                  </a:schemeClr>
                </a:solidFill>
              </a:rPr>
              <a:t>Sazba daně z příjmů právnických osob</a:t>
            </a:r>
            <a:endParaRPr lang="cs-CZ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7712969"/>
              </p:ext>
            </p:extLst>
          </p:nvPr>
        </p:nvGraphicFramePr>
        <p:xfrm>
          <a:off x="838200" y="4651513"/>
          <a:ext cx="10515600" cy="1517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6300">
                  <a:extLst>
                    <a:ext uri="{9D8B030D-6E8A-4147-A177-3AD203B41FA5}">
                      <a16:colId xmlns:a16="http://schemas.microsoft.com/office/drawing/2014/main" val="960108072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1755619283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806936332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1683602513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438855786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16637267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331672530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3460365601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166839919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1101383269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3132724263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476190229"/>
                    </a:ext>
                  </a:extLst>
                </a:gridCol>
              </a:tblGrid>
              <a:tr h="7588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1993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1994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1995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1996-97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1998-99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2000 -03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2004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2005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2006-7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 r. 2010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702888"/>
                  </a:ext>
                </a:extLst>
              </a:tr>
              <a:tr h="7588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45 %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42 %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41 %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39 %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35 %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31 %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28 %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26 %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24 %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21 %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20 %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19 %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72249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838200" y="1534070"/>
            <a:ext cx="821369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/>
              <a:t>zaokrouhlujeme na </a:t>
            </a:r>
            <a:r>
              <a:rPr lang="cs-CZ" altLang="cs-CZ" sz="2400" dirty="0">
                <a:solidFill>
                  <a:schemeClr val="accent6">
                    <a:lumMod val="75000"/>
                  </a:schemeClr>
                </a:solidFill>
              </a:rPr>
              <a:t>celé tisíce </a:t>
            </a:r>
            <a:r>
              <a:rPr lang="cs-CZ" altLang="cs-CZ" sz="2400" b="1" dirty="0" smtClean="0">
                <a:solidFill>
                  <a:schemeClr val="accent6">
                    <a:lumMod val="75000"/>
                  </a:schemeClr>
                </a:solidFill>
              </a:rPr>
              <a:t>dolů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4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/>
              <a:t>je lineární a jednotná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/>
              <a:t>od r. 1993, kdy byla v ČR zavedena nová daňová  soustava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/>
              <a:t>sazba se postupně snižuje </a:t>
            </a:r>
          </a:p>
        </p:txBody>
      </p:sp>
      <p:pic>
        <p:nvPicPr>
          <p:cNvPr id="6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3800" y="6137544"/>
            <a:ext cx="5111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826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Top statutory corporate income tax rates </a:t>
            </a:r>
            <a:r>
              <a:rPr lang="cs-CZ" sz="36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/>
            </a:r>
            <a:br>
              <a:rPr lang="cs-CZ" sz="36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r>
              <a:rPr lang="cs-CZ" sz="36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- 1995 </a:t>
            </a:r>
            <a:r>
              <a:rPr lang="cs-CZ" sz="36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and 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2019 (%)</a:t>
            </a:r>
            <a:endParaRPr lang="cs-CZ" sz="3600" b="1" dirty="0">
              <a:latin typeface="+mn-lt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2227448"/>
              </p:ext>
            </p:extLst>
          </p:nvPr>
        </p:nvGraphicFramePr>
        <p:xfrm>
          <a:off x="126124" y="1690690"/>
          <a:ext cx="11971282" cy="41530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8848">
                  <a:extLst>
                    <a:ext uri="{9D8B030D-6E8A-4147-A177-3AD203B41FA5}">
                      <a16:colId xmlns:a16="http://schemas.microsoft.com/office/drawing/2014/main" val="410565606"/>
                    </a:ext>
                  </a:extLst>
                </a:gridCol>
                <a:gridCol w="648850">
                  <a:extLst>
                    <a:ext uri="{9D8B030D-6E8A-4147-A177-3AD203B41FA5}">
                      <a16:colId xmlns:a16="http://schemas.microsoft.com/office/drawing/2014/main" val="4055934614"/>
                    </a:ext>
                  </a:extLst>
                </a:gridCol>
                <a:gridCol w="670478">
                  <a:extLst>
                    <a:ext uri="{9D8B030D-6E8A-4147-A177-3AD203B41FA5}">
                      <a16:colId xmlns:a16="http://schemas.microsoft.com/office/drawing/2014/main" val="456369533"/>
                    </a:ext>
                  </a:extLst>
                </a:gridCol>
                <a:gridCol w="849624">
                  <a:extLst>
                    <a:ext uri="{9D8B030D-6E8A-4147-A177-3AD203B41FA5}">
                      <a16:colId xmlns:a16="http://schemas.microsoft.com/office/drawing/2014/main" val="2651961658"/>
                    </a:ext>
                  </a:extLst>
                </a:gridCol>
                <a:gridCol w="735079">
                  <a:extLst>
                    <a:ext uri="{9D8B030D-6E8A-4147-A177-3AD203B41FA5}">
                      <a16:colId xmlns:a16="http://schemas.microsoft.com/office/drawing/2014/main" val="854469323"/>
                    </a:ext>
                  </a:extLst>
                </a:gridCol>
                <a:gridCol w="840090">
                  <a:extLst>
                    <a:ext uri="{9D8B030D-6E8A-4147-A177-3AD203B41FA5}">
                      <a16:colId xmlns:a16="http://schemas.microsoft.com/office/drawing/2014/main" val="263251967"/>
                    </a:ext>
                  </a:extLst>
                </a:gridCol>
                <a:gridCol w="647569">
                  <a:extLst>
                    <a:ext uri="{9D8B030D-6E8A-4147-A177-3AD203B41FA5}">
                      <a16:colId xmlns:a16="http://schemas.microsoft.com/office/drawing/2014/main" val="596217623"/>
                    </a:ext>
                  </a:extLst>
                </a:gridCol>
                <a:gridCol w="735079">
                  <a:extLst>
                    <a:ext uri="{9D8B030D-6E8A-4147-A177-3AD203B41FA5}">
                      <a16:colId xmlns:a16="http://schemas.microsoft.com/office/drawing/2014/main" val="993905169"/>
                    </a:ext>
                  </a:extLst>
                </a:gridCol>
                <a:gridCol w="682574">
                  <a:extLst>
                    <a:ext uri="{9D8B030D-6E8A-4147-A177-3AD203B41FA5}">
                      <a16:colId xmlns:a16="http://schemas.microsoft.com/office/drawing/2014/main" val="3004700003"/>
                    </a:ext>
                  </a:extLst>
                </a:gridCol>
                <a:gridCol w="647569">
                  <a:extLst>
                    <a:ext uri="{9D8B030D-6E8A-4147-A177-3AD203B41FA5}">
                      <a16:colId xmlns:a16="http://schemas.microsoft.com/office/drawing/2014/main" val="1051571269"/>
                    </a:ext>
                  </a:extLst>
                </a:gridCol>
                <a:gridCol w="612566">
                  <a:extLst>
                    <a:ext uri="{9D8B030D-6E8A-4147-A177-3AD203B41FA5}">
                      <a16:colId xmlns:a16="http://schemas.microsoft.com/office/drawing/2014/main" val="445919115"/>
                    </a:ext>
                  </a:extLst>
                </a:gridCol>
                <a:gridCol w="684279">
                  <a:extLst>
                    <a:ext uri="{9D8B030D-6E8A-4147-A177-3AD203B41FA5}">
                      <a16:colId xmlns:a16="http://schemas.microsoft.com/office/drawing/2014/main" val="1281011392"/>
                    </a:ext>
                  </a:extLst>
                </a:gridCol>
                <a:gridCol w="645864">
                  <a:extLst>
                    <a:ext uri="{9D8B030D-6E8A-4147-A177-3AD203B41FA5}">
                      <a16:colId xmlns:a16="http://schemas.microsoft.com/office/drawing/2014/main" val="347285090"/>
                    </a:ext>
                  </a:extLst>
                </a:gridCol>
                <a:gridCol w="595064">
                  <a:extLst>
                    <a:ext uri="{9D8B030D-6E8A-4147-A177-3AD203B41FA5}">
                      <a16:colId xmlns:a16="http://schemas.microsoft.com/office/drawing/2014/main" val="43791142"/>
                    </a:ext>
                  </a:extLst>
                </a:gridCol>
                <a:gridCol w="630067">
                  <a:extLst>
                    <a:ext uri="{9D8B030D-6E8A-4147-A177-3AD203B41FA5}">
                      <a16:colId xmlns:a16="http://schemas.microsoft.com/office/drawing/2014/main" val="4079585648"/>
                    </a:ext>
                  </a:extLst>
                </a:gridCol>
                <a:gridCol w="735079">
                  <a:extLst>
                    <a:ext uri="{9D8B030D-6E8A-4147-A177-3AD203B41FA5}">
                      <a16:colId xmlns:a16="http://schemas.microsoft.com/office/drawing/2014/main" val="1297753276"/>
                    </a:ext>
                  </a:extLst>
                </a:gridCol>
                <a:gridCol w="962603">
                  <a:extLst>
                    <a:ext uri="{9D8B030D-6E8A-4147-A177-3AD203B41FA5}">
                      <a16:colId xmlns:a16="http://schemas.microsoft.com/office/drawing/2014/main" val="1973340646"/>
                    </a:ext>
                  </a:extLst>
                </a:gridCol>
              </a:tblGrid>
              <a:tr h="55159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 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err="1">
                          <a:effectLst/>
                        </a:rPr>
                        <a:t>Belgium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err="1">
                          <a:effectLst/>
                        </a:rPr>
                        <a:t>Bulgaria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Czech R.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err="1">
                          <a:effectLst/>
                        </a:rPr>
                        <a:t>Denmark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err="1">
                          <a:effectLst/>
                        </a:rPr>
                        <a:t>Germany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err="1">
                          <a:effectLst/>
                        </a:rPr>
                        <a:t>Estonia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err="1">
                          <a:effectLst/>
                        </a:rPr>
                        <a:t>Ireland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err="1">
                          <a:effectLst/>
                        </a:rPr>
                        <a:t>Greece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err="1">
                          <a:effectLst/>
                        </a:rPr>
                        <a:t>Spain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France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err="1">
                          <a:effectLst/>
                        </a:rPr>
                        <a:t>Croatia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Italy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err="1">
                          <a:effectLst/>
                        </a:rPr>
                        <a:t>Cyprus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err="1">
                          <a:effectLst/>
                        </a:rPr>
                        <a:t>Latvia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err="1">
                          <a:effectLst/>
                        </a:rPr>
                        <a:t>Lithuania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err="1">
                          <a:effectLst/>
                        </a:rPr>
                        <a:t>Luxembourg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680132"/>
                  </a:ext>
                </a:extLst>
              </a:tr>
              <a:tr h="551597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2019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29,6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10,0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19,0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22,0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29,9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20,0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12,5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28,0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25,0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32,0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18,0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27,8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12,5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20,0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15,0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24,9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630247"/>
                  </a:ext>
                </a:extLst>
              </a:tr>
              <a:tr h="551597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1995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40,2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40,0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41,0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34,0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56,8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26,0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40,0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40,0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35,0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36,7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25,0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52,2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25,0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25,0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29,0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40,9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120864"/>
                  </a:ext>
                </a:extLst>
              </a:tr>
              <a:tr h="482092"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677673"/>
                  </a:ext>
                </a:extLst>
              </a:tr>
              <a:tr h="91298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 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err="1">
                          <a:effectLst/>
                        </a:rPr>
                        <a:t>Hungary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Malta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err="1" smtClean="0">
                          <a:effectLst/>
                        </a:rPr>
                        <a:t>Netherland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err="1">
                          <a:effectLst/>
                        </a:rPr>
                        <a:t>Austria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err="1">
                          <a:effectLst/>
                        </a:rPr>
                        <a:t>Poland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Portugal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err="1">
                          <a:effectLst/>
                        </a:rPr>
                        <a:t>Romania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err="1">
                          <a:effectLst/>
                        </a:rPr>
                        <a:t>Slovenia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Slovakia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err="1">
                          <a:effectLst/>
                        </a:rPr>
                        <a:t>Finland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err="1">
                          <a:effectLst/>
                        </a:rPr>
                        <a:t>Sweden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United </a:t>
                      </a:r>
                      <a:r>
                        <a:rPr lang="cs-CZ" sz="1400" u="none" strike="noStrike" dirty="0" err="1" smtClean="0">
                          <a:effectLst/>
                        </a:rPr>
                        <a:t>Kingd</a:t>
                      </a:r>
                      <a:r>
                        <a:rPr lang="cs-CZ" sz="1400" u="none" strike="noStrike" dirty="0" smtClean="0">
                          <a:effectLst/>
                        </a:rPr>
                        <a:t>.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err="1">
                          <a:effectLst/>
                        </a:rPr>
                        <a:t>Iceland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err="1">
                          <a:effectLst/>
                        </a:rPr>
                        <a:t>Norway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EU-28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854753"/>
                  </a:ext>
                </a:extLst>
              </a:tr>
              <a:tr h="551597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2019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10,8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35,0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25,0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25,0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19,0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31,5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16,0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19,0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21,0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20,0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21,4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19,0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20,0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22,0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21,6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298688"/>
                  </a:ext>
                </a:extLst>
              </a:tr>
              <a:tr h="551597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1995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19,6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35,0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35,0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34,0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40,0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39,6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38,0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25,0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40,0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25,0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28,0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33,0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33,0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28,0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35,0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868541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352096" y="5972146"/>
            <a:ext cx="1151933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/>
              <a:t>Zdroj: Vlastní zpracování dle </a:t>
            </a:r>
            <a:r>
              <a:rPr lang="cs-CZ" sz="1200" u="sng" dirty="0">
                <a:hlinkClick r:id="rId2"/>
              </a:rPr>
              <a:t>https://ec.europa.eu/taxation_customs/business/economic-analysis-taxation/data-taxation_en</a:t>
            </a:r>
            <a:r>
              <a:rPr lang="cs-CZ" sz="1200" dirty="0"/>
              <a:t> (viděno 24.3.2020)</a:t>
            </a:r>
          </a:p>
        </p:txBody>
      </p:sp>
      <p:pic>
        <p:nvPicPr>
          <p:cNvPr id="6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0259" y="6146989"/>
            <a:ext cx="5111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542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544503" cy="102224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Top statutory corporate income tax rates (including surcharges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</a:rPr>
              <a:t>),</a:t>
            </a:r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</a:rPr>
              <a:t> 1995 and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</a:rPr>
              <a:t>2019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(%)</a:t>
            </a:r>
            <a:endParaRPr lang="cs-CZ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1628" y="1797269"/>
            <a:ext cx="10628586" cy="4424856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838199" y="6222125"/>
            <a:ext cx="107757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Zdroj: Vlastní zpracování dle </a:t>
            </a:r>
            <a:r>
              <a:rPr lang="cs-CZ" sz="1400" u="sng" dirty="0">
                <a:hlinkClick r:id="rId3"/>
              </a:rPr>
              <a:t>https://ec.europa.eu/taxation_customs/business/economic-analysis-taxation/data-taxation_en</a:t>
            </a:r>
            <a:r>
              <a:rPr lang="cs-CZ" sz="1400" dirty="0"/>
              <a:t> (viděno 24.3.2020)</a:t>
            </a:r>
          </a:p>
        </p:txBody>
      </p:sp>
      <p:pic>
        <p:nvPicPr>
          <p:cNvPr id="5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1915" y="6140269"/>
            <a:ext cx="5111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373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784</Words>
  <Application>Microsoft Office PowerPoint</Application>
  <PresentationFormat>Širokoúhlá obrazovka</PresentationFormat>
  <Paragraphs>201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Tempus Sans ITC</vt:lpstr>
      <vt:lpstr>Times New Roman</vt:lpstr>
      <vt:lpstr>Verdana</vt:lpstr>
      <vt:lpstr>Wingdings</vt:lpstr>
      <vt:lpstr>Motiv Office</vt:lpstr>
      <vt:lpstr>Prezentace aplikace PowerPoint</vt:lpstr>
      <vt:lpstr>Obchodní společnosti Podléhají dani z příjmů právnických osob (tj. firemní daň, daň z příjmů korporací, korporativní daň)</vt:lpstr>
      <vt:lpstr>Ekonomické důvody:</vt:lpstr>
      <vt:lpstr>Obchodní společnosti – osobní a kapitálová Více viz Zákon č. 90/2012 Sb. Zákon o obchodních společnostech a družstvech  (zákon o obchodních korporacích) v aktuálním znění + nabyté znalosti z předmětů práva </vt:lpstr>
      <vt:lpstr>Komanditní společnost smíšený typ osobní a kapitálové společnosti</vt:lpstr>
      <vt:lpstr>Tiché společenství - specifická právní forma podnikání  Tichý společník uzavírá se společností smlouvu (podle občanského zákoníku).  </vt:lpstr>
      <vt:lpstr>Sazba daně z příjmů právnických osob</vt:lpstr>
      <vt:lpstr>Top statutory corporate income tax rates  - 1995 and 2019 (%)</vt:lpstr>
      <vt:lpstr>Top statutory corporate income tax rates (including surcharges), 1995 and 2019 (%)</vt:lpstr>
      <vt:lpstr>Taxes on the income or profits of corporations including holding gains as % of total</vt:lpstr>
      <vt:lpstr>Srovnání podílu daně z příjmů fyzických osob (FO) a právnických osob (PO) na celkových daňových výnosech v r. 2018 v zemích EU (v %) </vt:lpstr>
      <vt:lpstr>Dary u právnických osob §20 odst. 8 ZDP  U PO se hodnotí započitatelná velikost darů i základna pro stanovení maximální hranice jinak než u FO!!!</vt:lpstr>
      <vt:lpstr>Schéma výpočtu daně z příjmů PO</vt:lpstr>
      <vt:lpstr>Př. Firma Ostrava a.s.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Uživatel systému Windows</cp:lastModifiedBy>
  <cp:revision>24</cp:revision>
  <dcterms:created xsi:type="dcterms:W3CDTF">2020-04-03T15:45:56Z</dcterms:created>
  <dcterms:modified xsi:type="dcterms:W3CDTF">2021-10-13T12:21:15Z</dcterms:modified>
</cp:coreProperties>
</file>