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265" r:id="rId3"/>
    <p:sldId id="307" r:id="rId4"/>
    <p:sldId id="360" r:id="rId5"/>
    <p:sldId id="311" r:id="rId6"/>
    <p:sldId id="338" r:id="rId7"/>
    <p:sldId id="337" r:id="rId8"/>
    <p:sldId id="310" r:id="rId9"/>
    <p:sldId id="334" r:id="rId10"/>
    <p:sldId id="312" r:id="rId11"/>
    <p:sldId id="319" r:id="rId12"/>
    <p:sldId id="322" r:id="rId13"/>
    <p:sldId id="343" r:id="rId14"/>
    <p:sldId id="344" r:id="rId15"/>
    <p:sldId id="327" r:id="rId16"/>
    <p:sldId id="361" r:id="rId17"/>
    <p:sldId id="347" r:id="rId18"/>
    <p:sldId id="346" r:id="rId19"/>
    <p:sldId id="362" r:id="rId20"/>
    <p:sldId id="348" r:id="rId21"/>
    <p:sldId id="349" r:id="rId22"/>
    <p:sldId id="350" r:id="rId23"/>
    <p:sldId id="351" r:id="rId24"/>
    <p:sldId id="356" r:id="rId25"/>
    <p:sldId id="352" r:id="rId26"/>
    <p:sldId id="357" r:id="rId27"/>
    <p:sldId id="353" r:id="rId28"/>
    <p:sldId id="354" r:id="rId29"/>
    <p:sldId id="363" r:id="rId30"/>
    <p:sldId id="364" r:id="rId31"/>
    <p:sldId id="358" r:id="rId32"/>
    <p:sldId id="365" r:id="rId33"/>
    <p:sldId id="366" r:id="rId34"/>
    <p:sldId id="367" r:id="rId35"/>
    <p:sldId id="368" r:id="rId36"/>
    <p:sldId id="369" r:id="rId37"/>
    <p:sldId id="370" r:id="rId38"/>
    <p:sldId id="300" r:id="rId39"/>
    <p:sldId id="262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8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7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2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Zastoupení podnikatele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781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430 občanského zákoníku,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pověří-li podnikatel někoho při provozu obchodního závodu určitou činností, zastupuje tato osoba podnikatele ve všech jednáních, k nimž při této činnosti obvykle dochází,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podnikatele zavazuje i jednání jiné osoby v jeho provozovně, pokud byla třetí osoba v dobré víře, že jednající osoba je k jednání oprávněna,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překročí-li zástupce podnikatele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zástupčí oprávnění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podnikatele právní jednání zavazuje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Formy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podnikatelských struktur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39908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území České republiky lze uskutečňovat podnikatelskou činnost dvěma způsoby:</a:t>
            </a:r>
          </a:p>
          <a:p>
            <a:pPr>
              <a:lnSpc>
                <a:spcPts val="3800"/>
              </a:lnSpc>
            </a:pP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fyzická osoba - dle živnostenského zákona,</a:t>
            </a:r>
          </a:p>
          <a:p>
            <a:pPr marL="457200" lvl="0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– ve formách daných občanským zákoníkem (např. akciová společnost, společnost s ručením omezeným, nadace, apod.).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Fyzická osoba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93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která chce začít podnikat, musí splnit všeobecné podmínky pro provozování živnosti a zvláštní podmínky provozování živnosti podle zvoleného druhu podnikaní,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živnostenského zákona se za českou osobu považuje fyzická osoba s bydlištěm nebo právnická osoba se sídlem na území ČR.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bydlištěm na území ČR se pro účely tohoto zákona rozumí místo trvalého pobytu na jejím území.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Fyzická osoba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3242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Všeobecné podmínky provozování živnosti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fyzickými osobami - § 6 (živnostenský zákon):</a:t>
            </a: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ts val="3000"/>
              </a:lnSpc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plná svéprávnost, kterou lze nahradit přivolením soudu k souhlasu zákonného zástupce nezletilého k samostatnému provozování podnikatelské činnosti a</a:t>
            </a:r>
          </a:p>
          <a:p>
            <a:pPr marL="914400" lvl="1" indent="-457200">
              <a:lnSpc>
                <a:spcPts val="3000"/>
              </a:lnSpc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Bezúhonnost,</a:t>
            </a:r>
          </a:p>
          <a:p>
            <a:pPr marL="914400" lvl="1" indent="-457200">
              <a:lnSpc>
                <a:spcPts val="3000"/>
              </a:lnSpc>
              <a:buFont typeface="+mj-lt"/>
              <a:buAutoNum type="alphaLcParenR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ts val="3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Zvláštními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podmínkami provozování živnosti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(§ 7) jsou odborná nebo jiná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způsobilost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pokud je tento zákon nebo zvláštní předpisy vyžadují.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35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Doba praxe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7" y="1402080"/>
            <a:ext cx="9734813" cy="49859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výkonu odborných činností konaných v pracovním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poměru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 stanovenou týdenní pracovní dobu nebo souměřitelná doba výkonu těchto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konaných v pracovním poměru po kratší pracovní dobu nebo v jiném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pracovněprávním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vztahu nebo s tím souměřitelná doba výkonu odborných činností osobou samostatně výdělečně činnou, osobou pověřenou vedením závodu nebo organizační složky závodu nebo odpovědným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zástupcem,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příbuzné obory se považují obory, které užívají stejných nebo podobných pracovních postupů a odborných znalostí.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05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Živnosti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426334"/>
            <a:ext cx="9940230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9 (živnostenský zákon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Členění živností: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ohlašovací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při splnění stanovených podmínek smějí být provozovány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základě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ohlášení,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koncesované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smějí být provozovány na základě koncese.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Živnosti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426334"/>
            <a:ext cx="9940230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Ohlašovacími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živnostmi jsou (§ 19 živnostenského zákona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spcBef>
                <a:spcPts val="600"/>
              </a:spcBef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živnosti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řemeslné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je-li podmínkou provozování živnosti odborná způsobilost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uvedená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§ 21 a 22,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živnosti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vázané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je-li podmínkou provozování živnosti odborná způsobilost uvedená v příloze č. 2 k tomuto zákonu, není-li dále stanoveno jinak,</a:t>
            </a:r>
          </a:p>
          <a:p>
            <a:pPr marL="457200" indent="-457200">
              <a:spcBef>
                <a:spcPts val="600"/>
              </a:spcBef>
              <a:buFont typeface="+mj-lt"/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volná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u které není jako podmínka provozování živnosti odborná způsobilost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stanovena.</a:t>
            </a:r>
            <a:endParaRPr lang="cs-CZ" sz="28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921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31152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Živnosti – příklady v CR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45434"/>
            <a:ext cx="9787829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řemeslné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hostinská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vázané: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průvodcovská činnost horská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záchranná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služba,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volné: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ubytovací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provozování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 agentury a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průvodcovská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 v oblasti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ruchu. </a:t>
            </a:r>
            <a:endParaRPr lang="cs-CZ" sz="28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7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36143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Oprávnění provozovat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ž</a:t>
            </a: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ivnost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69234"/>
            <a:ext cx="10255973" cy="4201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živnostenské oprávnění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vzniká s výjimkou uvedenou v odstavci 5, právnickým osobám již zapsaným do obchodního rejstříku, právnickým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osobám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které se do obchodního rejstříku nezapisují, a fyzickým osobám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ohlašovacích živností dnem ohlášení; to však neplatí v případech uvedených v § 47 odst. 5 větě druhé, § 47 odst. 6 až 8,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koncesovaných živností dnem nabytí právní moci rozhodnutí o udělení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koncese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to neplatí v případě uvedeném v § 54 odst. 3.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01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36143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Zrušení </a:t>
            </a:r>
            <a:r>
              <a:rPr kumimoji="0" lang="cs-CZ" sz="4000" b="1" i="0" u="none" strike="noStrike" kern="0" cap="none" spc="0" normalizeH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ivnosti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69234"/>
            <a:ext cx="10255973" cy="4355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Živnostenský úřad zruší živnostenské oprávnění, jestliže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již nesplňuje podmínky podle § 6 odst. 1 písm. a) nebo b), živnost. zákona,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nastanou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překážky podle § 8 živnost. zákona, nejedná-li se o překážku podle § 8 odst. 5 u živnosti volné,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to požádá, nebo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neprokáže právní důvod užívání prostor podle § 31 živnost. zákona.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6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237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Podnikání a podpora podnikání v cestovním ruchu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3778624"/>
            <a:ext cx="5179193" cy="2702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Formy podnikatelských struktur.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Fyzická, právnická osoba.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Živnost, a.s., v.o.s., …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OSVČ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2147" y="1693034"/>
            <a:ext cx="9787829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 č. 155/1995 Sb., o důchodovém pojištění, ve znění pozdějších předpisů, považuje osoba, která vykonává samostatnou výdělečnou činnost,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spolupracuje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výkonu samostatné výdělečné činnosti, pokud podle zákona č. 586/1992 Sb., o daních z příjmů, ve znění pozdějších předpisů, lze na ni rozdělovat příjmy dosažené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této činnosti a výdaje vynaložené na jejich dosažení, zajištění a udržení, ukončila po-vinnou školní docházku a dosáhla aspoň 15 let věku (ČSSZ, 2015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86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OSVČ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05060" y="1402080"/>
            <a:ext cx="9822003" cy="4632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Česká správa sociálního zabezpečení definuje druhy OSVČ, kdy výkonem samostatné výdělečné činnosti se rozumí: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zemědělství, je-li fyzická osoba provozující zemědělskou výrobu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evidována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zvláštního zákona,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provozování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živnosti na základě oprávnění provozovat živnost podle zvláštního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společníka veřejné obchodní společnosti nebo komplementáře komanditní společnosti vykonávaná pro tuto společnost, výkon umělecké nebo jiné tvůrčí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základě autorskoprávních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vztahů,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45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OSVČ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3864" y="1285364"/>
            <a:ext cx="10004396" cy="54168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jiné činnosti konané výdělečně na základě oprávnění podle zvláštních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předpisů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Vždy se za výkon takovéto činnosti považuje činnost znalců, tlumočníků, zprostředkovatelů kolektivních sporů, zprostředkovatelů kolektivních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hromadných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smluv podle autorského zákona, rozhodce podle zvláštních právních předpisů a správce konkursní podstaty (insolvenčního správce), včetně předběžného správce, zvláštního správce a vyrovnacího správce.     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 mandatáře konané na základě mandátní smlouvy uzavřené podle obchodního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zákoníku,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výkon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jiných činností, vykonávaných vlastním jménem a na vlastní odpovědnost za účelem dosažení příjmu.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osoby vykonávající tuto činnost lze např. považovat sportovce.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74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78784"/>
            <a:ext cx="9353292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vymezena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§ 118 až 488 občanského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122 lze právnickou osobu ustavit zakladatelským právním jednáním, zákonem, rozhodnutím orgánu veřejné moci, popřípadě jiným způsobem, který stanoví jiný právní předpis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7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70" y="456967"/>
            <a:ext cx="8018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cs-CZ" sz="4000" b="1" i="0" u="none" strike="noStrike" kern="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1437764"/>
            <a:ext cx="10260107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mezi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právnické osoby patří obchodní společnosti, kdy dle zákona o obchodních společnostech a družstvech tvoří: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veřejná obchodní společnost a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 („osobní společnost“),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 s ručením omezeným a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akciová společnost („kapitálová společnost“) a 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evropská společnost 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evropské hospodářské zájmové sdružení.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92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90/2012 Sb., o obchodních společnostech a družstvech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86007" y="1845434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Obchodními korporacemi jsou obchodní společnosti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družstva,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Společnostmi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jsou: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veřejná obchodní společnost,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 (jen „osobní společnost“),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 s ručením omezeným,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akciová společnost (jen „kapitálová společnost“),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evropská společnost,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evropské hospodářské zájmové sdružení.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50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368147" y="518522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obchodní společnost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1481083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95 zákona o obchodních společnostech a 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družstvech,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alespoň 2 osob, které se účastní na jejím podnikání nebo správě jejího majetku a ručí za její dluhy společně a nerozdílně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společníkem právnická osoba, vykonává společnická práva a povinnosti jí pověřený zmocněnec, kterým může být pouze fyzická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osoba,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nemůže být ten, na jehož majetek byl v posledních 3 letech prohlášen konkurs, nebo byl návrh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zahájení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insolvenčního řízení zamítnut pro nedostatek majetku, anebo byl konkurs zrušen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proto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že je jeho majetek zcela nepostačující;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zisk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ztráta se dělí mezi společníky rovným dílem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83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387458" y="580445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Komanditní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86007" y="1687830"/>
            <a:ext cx="1022148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118 </a:t>
            </a: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 o obchodních společnostech a družstvech,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alespoň 1 společník ručí za její dluhy omezeně (komanditista) a alespoň 1 společník neomezeně (komplementář),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komanditista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jehož jméno je uvedeno ve firmě, ručí za dluhy společnosti jako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komplementář,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podíly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komanditistů se určují podle poměru jejich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vkladů,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Společenská smlouva obsahuje také (a) určení, který ze společníků je komplementář a který komanditista, (b) výši vkladu každého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komanditisty,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Statutárním orgánem společnosti jsou všichni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komplementáři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kteří splňují požadavky stanovené v § 46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00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8" y="65426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s ručením omezeným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23628"/>
            <a:ext cx="11686319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132 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 o obchodních společnostech a družstvech,</a:t>
            </a:r>
            <a:endParaRPr lang="pl-PL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její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dluhy ručí společníci společně a nerozdílně do výše, v jaké nesplnili vkladové povinnosti podle stavu zapsaného v obchodním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rejstříku,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podíl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společníka ve společnosti s ručením omezeným se určuje podle poměru jeho vkladu na tento podíl připadající k výši základního kapitálu, ledaže společenská smlouva určí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jinak,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smlouva může připustit vznik různých druhů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podílů,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 má jeden hlas na každou 1 Kč vkladu, ledaže společenská smlouva určí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jinak,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minimální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výše vkladu je 1 Kč, ledaže společenská smlouva určí, že výše vkladu je vyšší.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80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8" y="65426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s ručením omezeným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23628"/>
            <a:ext cx="11686319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Určí-li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společenská smlouva - podíl společníka 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představován kmenovým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listem - lze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vydat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pouze 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podílu, jehož převoditelnost není omezena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podmíněna,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Kmenový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cenný papír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řad, nemůže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být veřejně nabízen nebo přijat k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obchodování, obsahuje: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označení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že se jedná o kmenový list,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jednoznačnou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identifikaci společnosti,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výši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vkladu připadající na podíl,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jednoznačnou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identifikaci společníka,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označení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podílu, k němuž je kmenový list vydán, 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označení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kmenového listu, jeho číslo a podpis jednatele nebo jednatelů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0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0982" y="2022103"/>
            <a:ext cx="9921180" cy="38928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Občanský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 (č. 90/2012 Sb., občanský zákoník, platný od 1. 1.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2014)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 ten, kdo samostatně vykonává na vlastní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účet 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odpovědnost výdělečnou činnost živnostenským nebo obdobným způsobem se záměrem činit tak soustavně za účelem dosažení zisku, je považován se zřetelem k této činnosti za podnikatele.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8" y="65426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s ručením omezeným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23628"/>
            <a:ext cx="11686319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Zrušení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společnosti:</a:t>
            </a:r>
          </a:p>
          <a:p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uvedeno v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241,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ohoda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společníků o zrušení společnosti má formu veřejné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listiny,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může také domáhat zrušení společnosti u soudu z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důvodů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za podmínek určených společenskou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smlouvou,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byly-li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vydány kmenové listy, vzniká právo na vyplacení podílu na likvidačním zůstatku jejich vrácením společnosti na výzvu likvidátora. V případě, že společník kmenové listy na výzvu likvidátora neodevzdá, uplatní likvidátor přiměřeně postup podle § 152 až 154.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16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Akciová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86007" y="1845434"/>
            <a:ext cx="10260107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243 </a:t>
            </a: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 o obchodních společnostech a 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družstvech,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jejíž základní kapitál je rozvržen na určitý počet akcií, představenstvo, valná hromada, dozorčí rada, správní rada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kapitál se vyjadřuje v českých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korunách, pokud se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akciová společnost vede podle zvláštního zákona účetnictví v eurech, může vyjádřit základní kapitál 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eurech,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výše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základního kapitálu akciové společnosti je alespoň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2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000 000 Kč, nebo 80 000 EUR.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25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Akciová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7458" y="988184"/>
            <a:ext cx="10050036" cy="56938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cenný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papír nebo zaknihovaný cenný papír, s nímž jsou spojena práva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akcionáře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společníka podílet se podle tohoto zákona a stanov společnosti na jejím řízení,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zisku a na likvidačním zůstatku při jejím zrušení 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likvidací,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téže společnosti mohou mít různou jmenovitou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hodnotu,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obsahuje: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označení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že jde o akcii,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jednoznačnou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identifikaci společnosti,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jmenovitou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hodnotu,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označení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formy akcie, ledaže akcie byla vydána jako zaknihovaný cenný papír,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na jméno jednoznačnou identifikaci akcionáře a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údaje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druhu akcie, popřípadě i s odkazem na stanovy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32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Akciová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26284"/>
            <a:ext cx="10050036" cy="56938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Formy akcií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stanoví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263,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může mít formu cenného papíru na řad a cenného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papíru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doručitele. Zaknihované akcie jsou neomezeně převoditelné, ledaže stanovy jejich převoditelnost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omezí,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Druhy akcií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276,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zvláštními právy, se kterými jsou spojena stejná práva, tvoří jeden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druh,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se kterými není spojeno žádné zvláštní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právo - 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kmenové,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se kterou jsou spojena přednostní práva týkající se podílu na zisku nebo na jiných vlastních zdrojích nebo na likvidačním zůstatku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společnosti -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prioritní akcie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78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Akciová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09787"/>
            <a:ext cx="1005003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Práva a povinnosti akcionáře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zahrnuty v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344,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akcionář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splatí emisní kurs jím upsaných akcií v době určené ve stanovách nebo v rozhodnutí valné hromady o zvýšení základního kapitálu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akcionář -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který je v prodlení se splacením emisního kursu, uhradí společnosti úrok z prodlení z dlužné částky ve výši dvojnásobku sazby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úroku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prodlení,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vkladové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povinnosti nemůže být akcionář zproštěn, ledaže se jedná o snížení základního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kapitálu,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Akcionář je oprávněn účastnit se valné hromady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hlasovat,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Akcionáři vykonávají své právo podílet se na řízení společnosti na valné hromadě nebo mimo ni. ….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43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Akciová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88985"/>
            <a:ext cx="10050036" cy="56938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Valnou hromadu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svolává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představenstvo, popřípadě jeho člen, pokud ji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představenstvo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bez zbytečného odkladu nesvolá a tento zákon svolání valné hromady vyžaduje,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anebo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pokud představenstvo není dlouhodobě schopno se usnášet, ledaže tento zákon stanoví jinak. Členové představenstva se vždy účastní valné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hromady,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statutárním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orgánem společnosti je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představenstvo,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dozorčí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rada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§ 446 dohlíží na výkon působnosti představenstva a na činnost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spo-lečnosti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správní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rada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členy (§ 457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pravidla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svolání správní rady upraví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Statutárním orgánem společnosti dle § 463 je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statutární ředitel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jmenovaný správní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radou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260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Akciová společnost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1005003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likvidace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akciové společnosti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upravena v 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549,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podíl na likvidačním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zůstatku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samostatně převoditelné ode dne, kdy společnost vstoupila do likvidace, ledaže stanovy určí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jinak,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případě, že likvidační zůstatek nestačí k úhradě jmenovité hodnoty akcií, dělí se na část připadající vlastníkům prioritních akcií a na část připadající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vlastníkům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ostatních akcií v rozsahu určeném stanovami; je-li více druhů akcií, jejichž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zvýhodnění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vztahuje k likvidačnímu zůstatku, dělí se likvidační zůstatek i na část připadající vlastníkům těchto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akcií,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části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likvidačního zůstatku se dělí mezi akcionáře v poměru od-povídajícím splacené jmenovité hodnotě jejich akcií.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878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406769" y="201751"/>
            <a:ext cx="8018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Družstvo</a:t>
            </a:r>
          </a:p>
          <a:p>
            <a:pPr lvl="0" algn="ctr">
              <a:defRPr/>
            </a:pP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79203"/>
            <a:ext cx="10050036" cy="41242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§ 1 odst. 3 zákona o obchodních společnostech a družstvech jsou družstvo a evropská družstevní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společnost, evropské hospodářské zájmové sdružení a evropská družstevní společnost se řídí ustanoveními tohoto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zákona v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rozsahu, v jakém to připouštějí přímo použitelné předpisy Evropské unie upravující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evropskou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společnost, evropské hospodářské zájmové sdružení nebo evropskou družstevní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cestovním ruchu se obvykle tato forma nepoužívá.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58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6361" y="274187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zdroje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73734"/>
            <a:ext cx="9518122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č. 455/1991 Sb., o živnostenském podnikání (živnostenský zákon), ve znění pozdějších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předpisů,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č. 89/2012 Sb., občanský zákoník,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90/2012 Sb., </a:t>
            </a:r>
            <a:r>
              <a:rPr lang="pl-PL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obchodních společnostech a </a:t>
            </a:r>
            <a:r>
              <a:rPr lang="pl-PL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družstvech,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č. 304/2013 Sb., o veřejných rejstřících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96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0982" y="1945903"/>
            <a:ext cx="9921180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účely ochrany spotřebitele a pro účely § 1963 se za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považuje také každá osoba, která uzavírá smlouvy související s vlastní obchodní, výrobní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obdobnou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činností či při samostatném výkonu svého povolání, popřípadě osoba, která jedná jménem nebo na účet podnikatele.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36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závod x podnik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9654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v občanském zákoníku nepoužívá,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závod nebo provozovna,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společnost, obchodní firma -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 občanském zákoníku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obchodní závod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(závod dle § 502 občanského zákoníku) je organizovaný soubor jmění, který podnikatel vytvořil a který z jeho vůle slouží k provozování jeho činnosti. Má se za to, že závod tvoří vše, co zpravidla slouží k jeho provozu. 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č. 90/2012 Sb., o obchodních společnostech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družstvech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(zákon o obchodních korporacích) používá pojem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obchodní korporace komanditní společnost.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9654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2716 občanského zákoníku vzniká, zaváže-li se smlouvou několik osob sdružit jako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společníci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společným účelem činnosti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věc,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bylo-li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ujednáno sdružení majetku,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vyžaduje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k platnosti smlouvy soupis vkladů společníků jimi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podepsaný,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vkládá-li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 do společnosti věc (§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2717),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použijí se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přiměřeně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ustanovení o koupi; vkládá-li však jen právo věc užívat, použijí se přiměřeně ustanovení o nájmu, a vkládá-li právo věc požívat, použijí se přiměřeně ustanovení 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pachtu,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Společník může ze společnosti vystoupit. 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89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firma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7386" y="1954530"/>
            <a:ext cx="10260107" cy="35035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§ 423 občanského zákoníku jméno, pod kterým je podnikatel zapsán do obchodního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rejstříku,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nesmí mít víc obchodních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firem,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ochrana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 k obchodní firmě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náleží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tomu, kdo ji po právu použil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poprvé,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firma nesmí být zaměnitelná s jinou obchodní firmou ani nesmí působit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klamavě.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16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Rodinný závod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652065"/>
            <a:ext cx="9940230" cy="44781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700 občanského zákoníku - je závod, ve kterém společně pracují manželé nebo alespoň s jedním z manželů i jejich příbuzní až do třetího stupně nebo osoby s manžely se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švagřené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až do druhého stupně a který je ve vlastnictví některé z těchto osob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ty z nich, kteří trvale pracují pro rodinu nebo pro rodinný závod, se hledí jako na členy rodiny zúčastněné na provozu rodinného závodu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Sídlo podnikatele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2071165"/>
            <a:ext cx="9940230" cy="32465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429 občanského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zákoníku -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určí adresou zapsanou ve veřejném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rejstříku,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nezapisuje-li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fyzická osoba jako podnikatel do veřejného rejstříku, je jeho sídlem místo, kde má hlavní obchodní závod, popřípadě kde má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bydliště.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66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2699</Words>
  <Application>Microsoft Office PowerPoint</Application>
  <PresentationFormat>Širokoúhlá obrazovka</PresentationFormat>
  <Paragraphs>217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113</cp:revision>
  <dcterms:created xsi:type="dcterms:W3CDTF">2016-11-25T20:36:16Z</dcterms:created>
  <dcterms:modified xsi:type="dcterms:W3CDTF">2018-03-15T09:30:44Z</dcterms:modified>
</cp:coreProperties>
</file>