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2" r:id="rId27"/>
    <p:sldId id="283" r:id="rId28"/>
    <p:sldId id="280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84" y="-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28367E8-AF00-47F5-BD6D-12B1FD1281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969DCCED-10E1-4B49-B891-6F39C902C8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3593364A-401A-4415-BC78-A86E6CB7B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7202-2157-4C81-A3CC-72A515D93D72}" type="datetimeFigureOut">
              <a:rPr lang="cs-CZ" smtClean="0"/>
              <a:pPr/>
              <a:t>6.5.2021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7532EC1-816E-4BF6-99EF-83632D4B4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C4768D4-CD20-4361-BB7B-CC1EB4185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79BA-1B82-4F7F-8FFA-01E2B5B1B74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67743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90CE06A-4607-41D1-AD76-327AE4A79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AB11535C-51E2-4B0A-8E0B-B3C5E04791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BE01EE6-AAE3-447A-9D53-0AB2D7B56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7202-2157-4C81-A3CC-72A515D93D72}" type="datetimeFigureOut">
              <a:rPr lang="cs-CZ" smtClean="0"/>
              <a:pPr/>
              <a:t>6.5.2021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C844C40-D553-4404-B7D0-3FDD61786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47CBB41-0345-4A2E-A38A-47477E958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79BA-1B82-4F7F-8FFA-01E2B5B1B74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48422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C823BF73-CB74-4821-A5F8-02768B382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DBA0D979-53EF-4792-98B4-C13DAFC42D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F8F0074-8563-4DCD-9F45-9CBA1A31E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7202-2157-4C81-A3CC-72A515D93D72}" type="datetimeFigureOut">
              <a:rPr lang="cs-CZ" smtClean="0"/>
              <a:pPr/>
              <a:t>6.5.2021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5FF6725-CBA3-4B96-92E1-C7DE81585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96166768-C979-4750-B24D-1E12463AE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79BA-1B82-4F7F-8FFA-01E2B5B1B74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70736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D19085A-A253-458F-84AB-A44635B3F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0A1FB73-DCCE-4C94-B9AA-DC4233B5B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FCB1C4C-D44F-45FB-821B-D3B5A107D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7202-2157-4C81-A3CC-72A515D93D72}" type="datetimeFigureOut">
              <a:rPr lang="cs-CZ" smtClean="0"/>
              <a:pPr/>
              <a:t>6.5.2021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BB049A3-36D1-4E24-AFD2-4D38D40B4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75BD18D1-1323-449C-A568-6651C45AC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79BA-1B82-4F7F-8FFA-01E2B5B1B74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10056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A8F0F87-128C-4C1A-8861-4CFE90BAD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C0D91FEA-E57B-45B4-832D-AC29BC5D1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8B20E0B-196F-4205-8C66-A9B442597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7202-2157-4C81-A3CC-72A515D93D72}" type="datetimeFigureOut">
              <a:rPr lang="cs-CZ" smtClean="0"/>
              <a:pPr/>
              <a:t>6.5.2021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44B0D84-8A94-40B9-8710-E148EBC73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99EA2B3F-689A-4CC6-83CB-3CDD8D808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79BA-1B82-4F7F-8FFA-01E2B5B1B74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36391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201F136-002F-4AEF-9242-884087F33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840A6EB-A9C2-4A3A-8980-359000F283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E904024E-6685-44B0-8F51-EF48D83F3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B8623D0C-C149-433F-A25C-0680D4E48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7202-2157-4C81-A3CC-72A515D93D72}" type="datetimeFigureOut">
              <a:rPr lang="cs-CZ" smtClean="0"/>
              <a:pPr/>
              <a:t>6.5.2021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D7D1BBC4-4715-44C8-88E7-3C440762E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60C590B6-FBDC-44D1-9ABE-54D45F4DA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79BA-1B82-4F7F-8FFA-01E2B5B1B74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90939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93EBC37-3943-42C2-B814-2D5FC01E4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079284D4-5576-43AC-9B3A-5A43FC17E8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5B5C8FBB-BFA0-41E1-A724-EBD01DD58C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D89A8A2A-F1BC-4B33-8535-CA848DD893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2C499492-C135-4A18-A9AC-EF8C5BE389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57BF6F00-77FC-4615-8E87-0D6CB9EA6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7202-2157-4C81-A3CC-72A515D93D72}" type="datetimeFigureOut">
              <a:rPr lang="cs-CZ" smtClean="0"/>
              <a:pPr/>
              <a:t>6.5.2021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E71E1C2A-AC6F-45D9-8F29-CA19C7E04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1937B47A-7D17-4B00-951C-0DC104694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79BA-1B82-4F7F-8FFA-01E2B5B1B74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93704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23A5201-8D28-45E3-AB2E-C035B8A7C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5063EE46-B3F6-47B4-A17A-B17E445FE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7202-2157-4C81-A3CC-72A515D93D72}" type="datetimeFigureOut">
              <a:rPr lang="cs-CZ" smtClean="0"/>
              <a:pPr/>
              <a:t>6.5.2021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7EC9648F-927F-434E-88FF-B43E3D821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12CBE66C-7A17-4598-B738-EF91D7004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79BA-1B82-4F7F-8FFA-01E2B5B1B74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87240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1E2C891B-EF7C-47E9-9FBD-25BF7B96F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7202-2157-4C81-A3CC-72A515D93D72}" type="datetimeFigureOut">
              <a:rPr lang="cs-CZ" smtClean="0"/>
              <a:pPr/>
              <a:t>6.5.2021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E2873A17-B591-4892-BEC3-1017EB0D1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2160F94A-B101-4F01-8883-542AC2534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79BA-1B82-4F7F-8FFA-01E2B5B1B74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61807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AE21047-58CF-4311-8DC9-5CC6D8688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14562D6-9477-421A-9F4F-C193F28A8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E134E922-5A92-4CA9-9AEF-BB048B5B19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31036DD1-8AC0-4A21-AF6B-59CEC5896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7202-2157-4C81-A3CC-72A515D93D72}" type="datetimeFigureOut">
              <a:rPr lang="cs-CZ" smtClean="0"/>
              <a:pPr/>
              <a:t>6.5.2021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27908FD3-6EA4-48DF-A8C8-F98B6F2D9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E0AF7E9B-3BD8-4B63-BF54-FC461B3D4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79BA-1B82-4F7F-8FFA-01E2B5B1B74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53575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64ED263-0DC1-4333-BA22-F39EAE145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8FC4ED35-1B01-46DC-9E85-E167CF232C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E61515A4-35FD-4FFE-80BC-BFA865C93C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38F9B367-6A97-416F-834A-D944B6A38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7202-2157-4C81-A3CC-72A515D93D72}" type="datetimeFigureOut">
              <a:rPr lang="cs-CZ" smtClean="0"/>
              <a:pPr/>
              <a:t>6.5.2021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0912CC17-DC0A-40E5-9EDD-9C5B11B21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BCAEA93C-9A0E-4C47-9C1D-5284CD92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F79BA-1B82-4F7F-8FFA-01E2B5B1B74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55355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551432C1-4BE8-47E1-9DE4-CB1C84E67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0F1D5FF0-601B-4174-A1B5-6DC1FF69DF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E88301F-6B05-496E-B382-972267409C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67202-2157-4C81-A3CC-72A515D93D72}" type="datetimeFigureOut">
              <a:rPr lang="cs-CZ" smtClean="0"/>
              <a:pPr/>
              <a:t>6.5.2021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917CE824-7473-45B1-9E08-998F585419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BD82CD8-2EB9-4EC6-B063-8A0D2714CC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F79BA-1B82-4F7F-8FFA-01E2B5B1B74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07281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66F763C-021C-4786-BEF1-4D3974F1A5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Mediální komunikace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79DE1918-BB72-4E1C-9CFB-AEECA7C381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8723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CEF1F80-CA82-4D9C-A74D-AD92CF4A3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Mediální atak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62067CD-8281-4766-88A1-5A7FC460A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Mediální atak je dojem zainteresovaného člověka, že média na něho útočí. </a:t>
            </a:r>
          </a:p>
          <a:p>
            <a:r>
              <a:rPr lang="cs-CZ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 skutečnosti jde médiím o zájem publika, čili o zisk a rentabilitu mediální produkce.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78319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37EF133-8998-4983-AE02-2701CEC90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Mediální efekt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402FDDA-50C4-4336-88A2-111E28175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6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Mediální efekt je dopad mediální komunikace na zúčastněný subjekt či objekt.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86397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66CFD70-68DE-48B4-8AD9-2793085B1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Úkol 1: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680F7B7-6FDA-45A9-8303-7FA66B6FA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Zamyslete se nad tím, kdy byla podle vás společnost vystavena ovlivňováním médií. Za jakým účelem? O co se jednalo?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72350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77413E8-E067-444C-8704-E07F3C8AC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Úkol 2: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0E807F2-8759-4008-AAB0-16DB3DCCD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byste interpretovali Bednářův výrok (2012, 37): „Špatný mediální obraz vede k nežádoucím efektům v reálném světě bez ohledu na to, jaká je skutečnost a co jej způsobilo.“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5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interpretaci se zaměřte na konkrétní mediální obraz situace prezentovaný médií a na konkrétní dopady tohoto mediálního obrazu na společnost.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84859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AC22B84-A528-4D07-888C-51B394263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Úkol 3: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8422143-E5A6-4815-94DA-EAFBB9BE7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čem podle vás závisí míra ovlivnitelnosti publika?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formulování odpovědí přihlédněte k dlouhodobým i krátkodobým aspektům mediálního působení.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99466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1127C5C-C024-467A-BE5E-A2AA449F8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Úkol 4</a:t>
            </a:r>
            <a:endParaRPr lang="cs-CZ" u="sng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98A99C4-B6FE-47FA-A281-E4539CB35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Jaký je podle vás poměr mezi:</a:t>
            </a:r>
          </a:p>
          <a:p>
            <a:pPr marL="914400" indent="-914400">
              <a:buFont typeface="+mj-lt"/>
              <a:buAutoNum type="arabicPeriod"/>
            </a:pPr>
            <a:r>
              <a:rPr lang="cs-CZ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získanými informacemi,</a:t>
            </a:r>
          </a:p>
          <a:p>
            <a:pPr marL="914400" indent="-914400">
              <a:buFont typeface="+mj-lt"/>
              <a:buAutoNum type="arabicPeriod"/>
            </a:pPr>
            <a:r>
              <a:rPr lang="cs-CZ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zpracovanými informacemi</a:t>
            </a:r>
          </a:p>
          <a:p>
            <a:pPr marL="914400" indent="-914400">
              <a:buFont typeface="+mj-lt"/>
              <a:buAutoNum type="arabicPeriod"/>
            </a:pPr>
            <a:r>
              <a:rPr lang="cs-CZ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výsledným mediálním produktem?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40121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B3BA47B-6509-4C3E-BF32-A1A14973B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Zamyšlení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22361E5-A462-4877-B221-9557B010E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Nyní si přečtěte následující mediální produkty umístěné v tabulce a doplňte podle vás míru zajímavosti pro publikum. Míru zajímavosti označte číslicemi 1, 2, 3. (1 odpovídá nízké míře zajímavosti, 2 odpovídá střední míře zajímavosti a 3 představuje vysokou míru zajímavosti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29015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4FF12DA-8956-41C4-BEF1-68ACED2E0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DB5E9C1-0B24-4872-A0AF-4A72B6EC83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Druh mediálního produktu Míra zajímavosti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tajné odposlech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tisková zpráva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rozhovory svědků tragických nehod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tiskové prohlášení krizová komunikace podniku prostřednictvím médií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rozhovory s vedením podniku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odtajněné dokumenty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06056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6493B17-3046-4518-BE5E-43754DC2F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Způsoby formování postojů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25FB5CC-9023-4D3E-9483-0FE9D8DA7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Nástroje mediální komunikace formují postoj k mediálnímu problému. Formování tohoto postoje je možné docílit dvěma způsoby: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nepřímo,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přímo.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055447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0617114-B8C1-407D-AE8B-D99197503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Nepřímá komunikace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CF71489-5870-46D3-9E44-5A6AE5A1A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nepřímé komunikaci se organizace neobrací přímo na média. Nekomunikuje s nimi tedy přímo.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Využívá k tomu různých aktivit, jež mají vést k ovlivňování mínění v její prospěch.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Volba nepřímé komunikace je vhodná tehdy, kdy z různých příčin se nedaří vytvořit přímý kontakt s médií.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1427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3771DA0-1175-46F5-9325-023284317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Jakou roli hrají média v dnešní společnosti?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9EB80B8-F497-48F8-B9BF-2EB35922A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6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Zaměřte se na úkoly médií.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6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vlivy.</a:t>
            </a:r>
            <a:endParaRPr lang="cs-CZ" sz="6000" b="1" dirty="0"/>
          </a:p>
        </p:txBody>
      </p:sp>
    </p:spTree>
    <p:extLst>
      <p:ext uri="{BB962C8B-B14F-4D97-AF65-F5344CB8AC3E}">
        <p14:creationId xmlns:p14="http://schemas.microsoft.com/office/powerpoint/2010/main" xmlns="" val="28128633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53B275C-24FB-412F-BE9B-D1B6880AC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Přímá komunikace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DD38578-FBD7-4DEE-B93B-14CA5AA96C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Přímá komunikace s médií využívá nejrůznější mediální nástroje. Bednář (2011, 67)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uvádí např.:</a:t>
            </a:r>
          </a:p>
          <a:p>
            <a:pPr marL="514350" indent="-5143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35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regulující tiskové zprávy a tisková prohlášení,</a:t>
            </a:r>
          </a:p>
          <a:p>
            <a:pPr marL="514350" indent="-5143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35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tiskové konference,</a:t>
            </a:r>
          </a:p>
          <a:p>
            <a:pPr marL="514350" indent="-5143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35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mediální lobbing,</a:t>
            </a:r>
          </a:p>
          <a:p>
            <a:pPr marL="514350" indent="-5143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35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mediální zaštiťování se autoritami,</a:t>
            </a:r>
          </a:p>
          <a:p>
            <a:pPr marL="514350" indent="-5143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35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koncentrace a rozptylování zdroje problému,</a:t>
            </a:r>
          </a:p>
          <a:p>
            <a:pPr marL="514350" indent="-5143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35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externalizace zdroje problému.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099443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3CCEEF1-0A03-4C63-84CD-183BCC6DE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Zamyšlení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889A173-3EEE-4645-9904-DE5A16B58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Proč se mediálně lobbuje?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Proč se zaštiťuje autoritami?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Proč se koncentruje zdroj problému?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Proč se rozptyluje zdroj problému?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 všem výše uvedeným ukázkám zvolte příklady, které jsou vám známy z minulosti, o kterých sami víte nebo jste o nich slyšeli.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260442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1D20183-8D91-4E97-A525-F30DA0AD6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Zamyšlení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7E349FA-02D4-457A-B5ED-1AC508739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Proč se mediálně lobbuje?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Proč se zaštiťuje autoritami?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Proč se koncentruje zdroj problému?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Proč se rozptyluje zdroj problému?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 všem výše uvedeným ukázkám zvolte příklady, které jsou vám známy z minulosti, o kterých sami víte nebo jste o nich slyšeli.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903874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41DB10D-C983-48AE-8926-2B25D98C6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065F286-0C45-453B-9B8B-CDFB54507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VEJVODOVÁ, PETRA A MILOŠ GREGOR. Nejlepší kniha o </a:t>
            </a:r>
            <a:r>
              <a:rPr lang="cs-CZ" sz="4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fake</a:t>
            </a:r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news</a:t>
            </a:r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dezinformacích a manipulacích. Brno: </a:t>
            </a:r>
            <a:r>
              <a:rPr lang="cs-CZ" sz="4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Computer</a:t>
            </a:r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4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Press</a:t>
            </a:r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2018. ISBN 978-80-264-1805-4.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281116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09F809E-2707-4C3C-87ED-7D1F55766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PŘÍPADOVÁ STUDIE</a:t>
            </a:r>
            <a:b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F469E98-69A0-4AC0-8B67-F059A8FB6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5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Nastudujte si v odborné literatuře odpovědi k následujícím dotazům?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5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Jakým hrozbám jsou uživatelé sociálních sítí vystaveni?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5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Jak se bránit rizikům při používání sociálních sítí?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5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5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 tomu vám poslouží tato publikace: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5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PETROWSKI, THORSEN. Bezpečnost na internetu pro všechny. Liberec: Dialog,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5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2014. ISBN 978-80-7424-066-9.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5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169026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3F61B01-3C66-4F1E-A5FD-CB4C0B7C8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A35A04D-C84F-4F84-879D-265851BCE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Jakým hrozbám jsou uživatelé sociálních sítí vystaveni?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se bránit rizikům při používání sociálních sítí?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567334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1D904C7-6C30-45A1-A824-E4915E657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Samostatný úkol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7CC65F3-F849-4FA8-80C7-5BF6192D6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základě publikací uvedených níže zhodnoťte nyní sami rizika a přínosy sociálních médií při řešení složitých krizových situací prostřednictvím médií.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xmlns="" val="34751133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FABBB67-6132-4B4D-8D23-25E07B6E7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F7C98B6-6E08-4C9A-A3C5-792CEA976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LUHMANN, NIKLAS. Realita masmédií. Praha </a:t>
            </a:r>
            <a:r>
              <a:rPr lang="cs-CZ" sz="4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Academica</a:t>
            </a:r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2014. ISBN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321644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ABBADE9-BE3E-43ED-AB75-5130DE791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7226" y="500062"/>
            <a:ext cx="10515600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Krizová webová stránka</a:t>
            </a:r>
            <a:b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C515121-BBDB-46E0-AE4F-8B323DA58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by </a:t>
            </a:r>
            <a:r>
              <a:rPr lang="cs-CZ"/>
              <a:t>měla vypadat?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83529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33D6DCE-2F0B-44D2-8CAC-5E4406D37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Zamyšlení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C272AD5-3A81-495F-A002-3F762229B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„Bednář (2012, 37) např. hovoří o tom, že vliv médií je prokazatelný, ne však bezprostřední. Dále upozorňuje na skutečnost, že média rozhodují o tom, o čem společnost bude diskutovat.“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Uveďte příklady ze současnosti, které toto tvrzení potvrzují.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42744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968DEDE-EE2B-4518-A96B-7E69D6BE7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Komentujte: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91EEBDE-BF1F-4064-A4AC-39DD0272C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Souhlasíte s tvrzením, že vliv médií na společnost není přímočarý, v žádném případě ne simplexní, ale značný?  Považujete média za oblíbený prostředek komunikace a zároveň nástroj ovlivňování lidí?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01743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D18646-C480-47CE-8DF6-6AFDB83B2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Komerční média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3998AB7-A8AA-43DE-B7F8-676225426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Chtějí získat uznání kolem médií je ve společnosti získat uznání, prestiž a morální status?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Podle </a:t>
            </a:r>
            <a:r>
              <a:rPr lang="cs-CZ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Bednáříka</a:t>
            </a:r>
            <a: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Jiráka a </a:t>
            </a:r>
            <a:r>
              <a:rPr lang="cs-CZ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Köpplové</a:t>
            </a:r>
            <a:r>
              <a:rPr lang="cs-CZ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(2012, 382) jde médiím v prvé řadě o následující: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Rentabilitu produkce.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3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Generování zisku.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65116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574FDDD-5D4B-4B86-9A40-77B881185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Mediální produkty</a:t>
            </a:r>
            <a:b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0891553-9144-497B-A036-3E8048D53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další části si objasníme některé důležité </a:t>
            </a:r>
            <a:r>
              <a:rPr lang="cs-CZ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pojmy</a:t>
            </a:r>
            <a:r>
              <a:rPr lang="cs-CZ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které byste měli znát a měli umět </a:t>
            </a:r>
            <a:r>
              <a:rPr lang="cs-CZ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vysvětlit</a:t>
            </a:r>
            <a:r>
              <a:rPr lang="cs-CZ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nejlépe umět </a:t>
            </a:r>
            <a:r>
              <a:rPr lang="cs-CZ" sz="5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aplikovat</a:t>
            </a:r>
            <a:r>
              <a:rPr lang="cs-CZ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konkrétní situaci.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73928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8A621C1-529E-4992-B743-9EC78408C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DEFINICE POJMŮ MEDIÁLNÍ KOMUNIKACE</a:t>
            </a:r>
            <a:b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B87004C-7DA4-4D74-840A-4C765CBAA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Krizová mediální komunikace představuje </a:t>
            </a:r>
            <a:r>
              <a:rPr lang="cs-CZ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specifický druh komunikace s médií</a:t>
            </a:r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neboť tento druh komunikace je realizován v době, kdy jde organizaci či instituci o mnoho.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4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co jde organizaci, co vše je v sázce?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4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musí organizace vzít </a:t>
            </a:r>
            <a:r>
              <a:rPr lang="cs-CZ" sz="440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úvahu?</a:t>
            </a:r>
            <a:endParaRPr lang="cs-CZ" sz="4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sázce bývá její dobré jméno, prestiž, zvuk apod., v době, kdy sebemenší zaváhání či špatné rozhodnutí nebo nevhodně volený druh mediálního produktu může vážně ohrozit její další chod.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42106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15AC2B8-4867-4EA4-9EFA-56E0FAFB5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Mediální obraz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FBA86AF-D460-4FE1-82B9-D401F44C8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Mediální obraz je způsob prezentování problému nebo osoby či organizace v médiích.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Je-li jednou prezentován určitým způsob, je pravděpodobné, že se tento způsob prezentace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bude opakovat.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Hovořte o mediálním obrazu osoby či organizace, která se takto díky médiím vytvořila.</a:t>
            </a:r>
          </a:p>
        </p:txBody>
      </p:sp>
    </p:spTree>
    <p:extLst>
      <p:ext uri="{BB962C8B-B14F-4D97-AF65-F5344CB8AC3E}">
        <p14:creationId xmlns:p14="http://schemas.microsoft.com/office/powerpoint/2010/main" xmlns="" val="3382177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9FFDEBE-C61B-47F9-9549-E194CA6AE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Mediální problém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BA4284F-CDA4-4D52-B334-316B94FBE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Mediální problém je </a:t>
            </a:r>
            <a:r>
              <a:rPr lang="cs-CZ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stav</a:t>
            </a:r>
            <a:r>
              <a:rPr lang="cs-CZ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který svou skutečností </a:t>
            </a:r>
            <a:r>
              <a:rPr lang="cs-CZ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ohrožuje</a:t>
            </a:r>
            <a:r>
              <a:rPr lang="cs-CZ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jednotlivce nebo firmy, organizace tím, že poškozuje jejich image, pověst a dobré jméno.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17133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967</Words>
  <Application>Microsoft Office PowerPoint</Application>
  <PresentationFormat>Vlastní</PresentationFormat>
  <Paragraphs>105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Motiv Office</vt:lpstr>
      <vt:lpstr>Mediální komunikace</vt:lpstr>
      <vt:lpstr>Jakou roli hrají média v dnešní společnosti?</vt:lpstr>
      <vt:lpstr>Zamyšlení</vt:lpstr>
      <vt:lpstr>Komentujte:</vt:lpstr>
      <vt:lpstr>Komerční média</vt:lpstr>
      <vt:lpstr>Mediální produkty </vt:lpstr>
      <vt:lpstr>DEFINICE POJMŮ MEDIÁLNÍ KOMUNIKACE </vt:lpstr>
      <vt:lpstr>Mediální obraz</vt:lpstr>
      <vt:lpstr>Mediální problém</vt:lpstr>
      <vt:lpstr>Mediální atak</vt:lpstr>
      <vt:lpstr>Mediální efekt</vt:lpstr>
      <vt:lpstr>Úkol 1:</vt:lpstr>
      <vt:lpstr>Úkol 2:</vt:lpstr>
      <vt:lpstr>Úkol 3:</vt:lpstr>
      <vt:lpstr>Úkol 4</vt:lpstr>
      <vt:lpstr>Zamyšlení</vt:lpstr>
      <vt:lpstr>Snímek 17</vt:lpstr>
      <vt:lpstr>Způsoby formování postojů</vt:lpstr>
      <vt:lpstr>Nepřímá komunikace</vt:lpstr>
      <vt:lpstr>Přímá komunikace</vt:lpstr>
      <vt:lpstr>Zamyšlení</vt:lpstr>
      <vt:lpstr>Zamyšlení</vt:lpstr>
      <vt:lpstr>Tip</vt:lpstr>
      <vt:lpstr>PŘÍPADOVÁ STUDIE </vt:lpstr>
      <vt:lpstr>Snímek 25</vt:lpstr>
      <vt:lpstr>Samostatný úkol</vt:lpstr>
      <vt:lpstr>Tip</vt:lpstr>
      <vt:lpstr> Krizová webová stránka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Mediální komunikace</dc:title>
  <dc:creator>bobak</dc:creator>
  <cp:lastModifiedBy>Admin</cp:lastModifiedBy>
  <cp:revision>20</cp:revision>
  <dcterms:created xsi:type="dcterms:W3CDTF">2020-11-24T06:48:13Z</dcterms:created>
  <dcterms:modified xsi:type="dcterms:W3CDTF">2021-05-06T04:36:35Z</dcterms:modified>
</cp:coreProperties>
</file>