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Aktivní naslouchání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64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Občasná povzbuzující slova: aha...</a:t>
            </a:r>
            <a:r>
              <a:rPr lang="cs-CZ" dirty="0" err="1"/>
              <a:t>hmm</a:t>
            </a:r>
            <a:r>
              <a:rPr lang="cs-CZ" dirty="0"/>
              <a:t>...rozumím...jen povídejte dál...jak jste to myslel?... poslouchám vás...říkáte, že...aha, vy jste tedy...</a:t>
            </a:r>
          </a:p>
          <a:p>
            <a:r>
              <a:rPr lang="cs-CZ" dirty="0"/>
              <a:t>Akceptujeme druhého, tzn. nehodnotíme ho, ale respektujeme a vytváříme pozitivní vztah. Nezabýváme se nežádoucími vlastnostmi.</a:t>
            </a:r>
          </a:p>
          <a:p>
            <a:r>
              <a:rPr lang="cs-CZ" dirty="0"/>
              <a:t>Všímáme si neverbálních projevů nemocného (gest, polohy, postoje, mimiky, paralingvistiky).</a:t>
            </a:r>
          </a:p>
          <a:p>
            <a:r>
              <a:rPr lang="cs-CZ" dirty="0"/>
              <a:t>Na závěr nebo i občas je vhodné shrnout sdělení a ujistit se, že jsme správně rozuměli.</a:t>
            </a:r>
          </a:p>
          <a:p>
            <a:r>
              <a:rPr lang="cs-CZ" dirty="0"/>
              <a:t>Pokoušíme se zjistit, jak se cítí.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26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aktivního naslouchání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47257"/>
            <a:ext cx="9601196" cy="35759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b="1" dirty="0"/>
              <a:t>Povzbuzování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Objasňování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Parafráze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Reflexe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Shrnutí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Uznání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3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vidíte přínos aktivního naslouchání?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mluvčího 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 posluchače?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31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Zdůvodněte význam následujících </a:t>
            </a:r>
            <a:r>
              <a:rPr lang="cs-CZ" sz="3600" dirty="0" err="1" smtClean="0"/>
              <a:t>faltorů</a:t>
            </a:r>
            <a:r>
              <a:rPr lang="cs-CZ" sz="3600" dirty="0" smtClean="0"/>
              <a:t> aktivního naslouchání pro posluchače i mluvčího.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5" y="3858474"/>
            <a:ext cx="1352550" cy="6000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5" y="2756464"/>
            <a:ext cx="1352550" cy="600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9" y="2818227"/>
            <a:ext cx="1352550" cy="600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35" y="2801143"/>
            <a:ext cx="1352550" cy="600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916362"/>
            <a:ext cx="1352550" cy="600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40" y="2756463"/>
            <a:ext cx="1352550" cy="6000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49" y="4816474"/>
            <a:ext cx="1352550" cy="600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82" y="3776877"/>
            <a:ext cx="1469572" cy="58374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60" y="4892096"/>
            <a:ext cx="1352550" cy="6000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55" y="3827002"/>
            <a:ext cx="1352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Nácvik </a:t>
            </a:r>
            <a:r>
              <a:rPr lang="cs-CZ" sz="3600" b="1" dirty="0" smtClean="0"/>
              <a:t>naslouchání – tragédie v rodině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Vytvořte tříčlenné </a:t>
            </a:r>
            <a:r>
              <a:rPr lang="cs-CZ" sz="3600" b="1" dirty="0" smtClean="0"/>
              <a:t>skupiny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Hovořící: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sděluje posluchači své </a:t>
            </a:r>
            <a:r>
              <a:rPr lang="cs-CZ" sz="2800" b="1" dirty="0" smtClean="0"/>
              <a:t>psychické rozpoložení.</a:t>
            </a:r>
            <a:endParaRPr lang="cs-CZ" sz="2800" b="1" dirty="0"/>
          </a:p>
          <a:p>
            <a:r>
              <a:rPr lang="cs-CZ" sz="2800" b="1" dirty="0">
                <a:solidFill>
                  <a:srgbClr val="FF0000"/>
                </a:solidFill>
              </a:rPr>
              <a:t>Posluchač: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nacvičuje zásady aktivního naslouchání.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Hodnotitel: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pečlivě pozoruje a zaznamenává </a:t>
            </a:r>
            <a:r>
              <a:rPr lang="cs-CZ" sz="2800" b="1" dirty="0" smtClean="0"/>
              <a:t>si své postřehy pro další diskusi.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82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Vysvětlete jednotlivé možnosti odpovědí na následující situaci: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Zaměstnanec byl propuštěn z práce a sděluje tuto informaci svým kolegům:</a:t>
            </a:r>
          </a:p>
          <a:p>
            <a:pPr marL="0" indent="0">
              <a:buNone/>
            </a:pPr>
            <a:r>
              <a:rPr lang="cs-CZ" dirty="0" smtClean="0"/>
              <a:t>„Budu propuštěn.“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No</a:t>
            </a:r>
            <a:r>
              <a:rPr lang="cs-CZ" dirty="0"/>
              <a:t>, když </a:t>
            </a:r>
            <a:r>
              <a:rPr lang="cs-CZ" dirty="0" smtClean="0"/>
              <a:t>vám to sdělili, tak s tím nic neuděláte.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Jaký </a:t>
            </a:r>
            <a:r>
              <a:rPr lang="cs-CZ" dirty="0"/>
              <a:t>z toho máte pocit?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 pracovně právních vztazích </a:t>
            </a:r>
            <a:r>
              <a:rPr lang="cs-CZ" dirty="0"/>
              <a:t>rozhoduje </a:t>
            </a:r>
            <a:r>
              <a:rPr lang="cs-CZ" dirty="0" smtClean="0"/>
              <a:t>nadřízený.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8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180114" y="2638575"/>
            <a:ext cx="35269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Dochází ke smyslovému vnímání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347355" y="3856567"/>
            <a:ext cx="53231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Smyslové vjemy jsou tříděny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824843" y="5041902"/>
            <a:ext cx="67600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Smyslové vjemy jsou interpretovány a  vyhodnocovány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13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ovlivňující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8862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045529" y="3944860"/>
            <a:ext cx="2596242" cy="774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Vnímání člověka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257800" y="2556932"/>
            <a:ext cx="2106386" cy="92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Implicitní teorie osobnosti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798864" y="3755571"/>
            <a:ext cx="1564821" cy="767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Atribuce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8430984" y="3837214"/>
            <a:ext cx="2220685" cy="1061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Sebenaplňující proroctví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2890157" y="4947557"/>
            <a:ext cx="1632857" cy="928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Stereotyp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7249887" y="4898572"/>
            <a:ext cx="1943100" cy="977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První dojem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049357" y="4114798"/>
            <a:ext cx="1681844" cy="14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684815" y="4816929"/>
            <a:ext cx="1572985" cy="59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190230" y="3170067"/>
            <a:ext cx="153420" cy="50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7679870" y="4367893"/>
            <a:ext cx="762002" cy="3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7641771" y="494755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7364186" y="4718955"/>
            <a:ext cx="1230084" cy="101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3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Potřebné dovednosti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Soustředěnost a přítomnost</a:t>
            </a:r>
            <a:r>
              <a:rPr lang="cs-CZ" dirty="0" smtClean="0"/>
              <a:t>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Zdržení se soudů </a:t>
            </a:r>
            <a:r>
              <a:rPr lang="cs-CZ" b="1" dirty="0"/>
              <a:t>soudů.</a:t>
            </a:r>
            <a:r>
              <a:rPr lang="cs-CZ" dirty="0"/>
              <a:t>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Reflektování vyslovených myšlenek (pomocí</a:t>
            </a:r>
            <a:r>
              <a:rPr lang="cs-CZ" dirty="0" smtClean="0"/>
              <a:t> parafrázování).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Vyjasnění nepochopeného.</a:t>
            </a:r>
            <a:r>
              <a:rPr lang="cs-CZ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Sumarizování.</a:t>
            </a:r>
            <a:r>
              <a:rPr lang="cs-CZ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Sdílení vlastních představ.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4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Seznámit se s technikami aktivního naslouchání.</a:t>
            </a:r>
          </a:p>
          <a:p>
            <a:r>
              <a:rPr lang="cs-CZ" sz="4000" b="1" dirty="0"/>
              <a:t>Naučit se částečně ovládat techniky aktivního naslouchání.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19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Základem úspěšné komunikace mezi lidmi je schopnost vzájemně si naslouchat.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Stačí při komunikaci jen naslouchat?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13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Naslouchat však neznamená jenom slyšet, </a:t>
            </a:r>
            <a:r>
              <a:rPr lang="cs-CZ" sz="3600" dirty="0">
                <a:solidFill>
                  <a:srgbClr val="FF0000"/>
                </a:solidFill>
              </a:rPr>
              <a:t>znamená chápat a porozumět.</a:t>
            </a:r>
          </a:p>
          <a:p>
            <a:r>
              <a:rPr lang="cs-CZ" sz="3600" dirty="0"/>
              <a:t>Psychologie rozlišuje </a:t>
            </a:r>
            <a:r>
              <a:rPr lang="cs-CZ" sz="3600" b="1" dirty="0"/>
              <a:t>PASIVNÍ</a:t>
            </a:r>
            <a:r>
              <a:rPr lang="cs-CZ" sz="3600" dirty="0"/>
              <a:t> a </a:t>
            </a:r>
            <a:r>
              <a:rPr lang="cs-CZ" sz="3600" b="1" dirty="0"/>
              <a:t>AKTIVNÍ</a:t>
            </a:r>
            <a:r>
              <a:rPr lang="cs-CZ" sz="3600" dirty="0"/>
              <a:t> naslouchání.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Popište situaci na obrázku a okomentujte ji.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2285999"/>
            <a:ext cx="5225143" cy="3804558"/>
          </a:xfrm>
        </p:spPr>
      </p:pic>
    </p:spTree>
    <p:extLst>
      <p:ext uri="{BB962C8B-B14F-4D97-AF65-F5344CB8AC3E}">
        <p14:creationId xmlns:p14="http://schemas.microsoft.com/office/powerpoint/2010/main" val="262927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Popište situaci na obrázku a okomentujte ji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49" y="2557463"/>
            <a:ext cx="3804902" cy="3317875"/>
          </a:xfrm>
        </p:spPr>
      </p:pic>
    </p:spTree>
    <p:extLst>
      <p:ext uri="{BB962C8B-B14F-4D97-AF65-F5344CB8AC3E}">
        <p14:creationId xmlns:p14="http://schemas.microsoft.com/office/powerpoint/2010/main" val="41806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aktivního naslouchání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b="1" dirty="0"/>
              <a:t>Pozornost posluchače je zcela zaměřena na hovořícího.</a:t>
            </a:r>
          </a:p>
          <a:p>
            <a:r>
              <a:rPr lang="cs-CZ" sz="3200" b="1" dirty="0"/>
              <a:t>Posluchač je ochoten naslouchat a porozumět hlavně citovým prožitkům hovořícího.</a:t>
            </a:r>
          </a:p>
          <a:p>
            <a:r>
              <a:rPr lang="cs-CZ" sz="3200" b="1" dirty="0"/>
              <a:t>Posluchač udržuje zrakový kontakt s hovořícím.</a:t>
            </a:r>
          </a:p>
          <a:p>
            <a:r>
              <a:rPr lang="cs-CZ" sz="3200" b="1" dirty="0"/>
              <a:t>Zaujímá otevřený postoj, je nakloněn.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4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Najděte verbální a neverbální projevy aktivního naslouchání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800" dirty="0" smtClean="0"/>
              <a:t>Verbální vyjádření ……………………</a:t>
            </a:r>
          </a:p>
          <a:p>
            <a:r>
              <a:rPr lang="cs-CZ" sz="4800" dirty="0" smtClean="0"/>
              <a:t>Neverbální projevy …………………..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32120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Občasné pokývnutí hlavou jako vyjádření pozornosti a souhlasu.</a:t>
            </a:r>
          </a:p>
          <a:p>
            <a:r>
              <a:rPr lang="cs-CZ" dirty="0"/>
              <a:t>Vyjádření vyvolané emoce vhodnou mimikou.</a:t>
            </a:r>
          </a:p>
          <a:p>
            <a:r>
              <a:rPr lang="cs-CZ" dirty="0"/>
              <a:t>Občasné vyjádření souhlasu slovy: ano, chápu, rozumím...</a:t>
            </a:r>
          </a:p>
          <a:p>
            <a:r>
              <a:rPr lang="cs-CZ" dirty="0"/>
              <a:t>Kladení doplňujících otázek, které usměrňují hovor klienta.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65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257</Words>
  <Application>Microsoft Office PowerPoint</Application>
  <PresentationFormat>Širokoúhlá obrazovka</PresentationFormat>
  <Paragraphs>64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Organika</vt:lpstr>
      <vt:lpstr>Aktivní naslouchání</vt:lpstr>
      <vt:lpstr>Cíl semináře</vt:lpstr>
      <vt:lpstr>Prezentace aplikace PowerPoint</vt:lpstr>
      <vt:lpstr>Prezentace aplikace PowerPoint</vt:lpstr>
      <vt:lpstr>Popište situaci na obrázku a okomentujte ji.</vt:lpstr>
      <vt:lpstr>Popište situaci na obrázku a okomentujte ji</vt:lpstr>
      <vt:lpstr>Zásady aktivního naslouchání</vt:lpstr>
      <vt:lpstr>Najděte verbální a neverbální projevy aktivního naslouchání</vt:lpstr>
      <vt:lpstr>Prezentace aplikace PowerPoint</vt:lpstr>
      <vt:lpstr>Prezentace aplikace PowerPoint</vt:lpstr>
      <vt:lpstr>Techniky aktivního naslouchání</vt:lpstr>
      <vt:lpstr>V čem vidíte přínos aktivního naslouchání?</vt:lpstr>
      <vt:lpstr>Zdůvodněte význam následujících faltorů aktivního naslouchání pro posluchače i mluvčího.</vt:lpstr>
      <vt:lpstr>Nácvik naslouchání – tragédie v rodině Vytvořte tříčlenné skupiny</vt:lpstr>
      <vt:lpstr>Vysvětlete jednotlivé možnosti odpovědí na následující situaci:</vt:lpstr>
      <vt:lpstr>Vnímání</vt:lpstr>
      <vt:lpstr>Procesy ovlivňující vnímání</vt:lpstr>
      <vt:lpstr>Potřebné dovednosti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Aktivní naslouchání</dc:title>
  <dc:creator>Bobakova</dc:creator>
  <cp:lastModifiedBy>Bobakova</cp:lastModifiedBy>
  <cp:revision>27</cp:revision>
  <dcterms:created xsi:type="dcterms:W3CDTF">2017-08-29T08:24:46Z</dcterms:created>
  <dcterms:modified xsi:type="dcterms:W3CDTF">2017-08-30T08:51:15Z</dcterms:modified>
</cp:coreProperties>
</file>